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6"/>
  </p:notesMasterIdLst>
  <p:sldIdLst>
    <p:sldId id="256" r:id="rId2"/>
    <p:sldId id="257" r:id="rId3"/>
    <p:sldId id="269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826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622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ki Tebeka" initials="" lastIdx="4" clrIdx="0"/>
  <p:cmAuthor id="1" name="Yehuda Lavy" initials="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47312" autoAdjust="0"/>
  </p:normalViewPr>
  <p:slideViewPr>
    <p:cSldViewPr snapToGrid="0">
      <p:cViewPr varScale="1">
        <p:scale>
          <a:sx n="43" d="100"/>
          <a:sy n="43" d="100"/>
        </p:scale>
        <p:origin x="-2166" y="-102"/>
      </p:cViewPr>
      <p:guideLst>
        <p:guide orient="horz" pos="1622"/>
        <p:guide pos="2880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8-05-30T05:55:16.729" idx="4">
    <p:pos x="336" y="-106"/>
    <p:text>Have a link here. Not just text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dirty="0" smtClean="0"/>
              <a:t>שלום ותודה שבאתם להרצאה החותמת את פייקון ישראל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he-IL" dirty="0" smtClean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dirty="0" smtClean="0"/>
              <a:t>שמי יהודה, מפתח פייתון ב ג'יי</a:t>
            </a:r>
            <a:r>
              <a:rPr lang="he-IL" baseline="0" dirty="0" smtClean="0"/>
              <a:t> פי מורגן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baseline="0" dirty="0" smtClean="0"/>
              <a:t>ביום יום מפתח שיפורים במוצרים המשמשים את עובדי החברה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he-IL" baseline="0" dirty="0" smtClean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dirty="0" smtClean="0"/>
              <a:t>אספר לכם על </a:t>
            </a:r>
            <a:r>
              <a:rPr lang="he-IL" dirty="0" smtClean="0"/>
              <a:t>כמה חוויות </a:t>
            </a:r>
            <a:r>
              <a:rPr lang="he-IL" dirty="0" smtClean="0"/>
              <a:t>ופתרונות שעברנו</a:t>
            </a:r>
            <a:r>
              <a:rPr lang="he-IL" baseline="0" dirty="0" smtClean="0"/>
              <a:t> </a:t>
            </a:r>
            <a:r>
              <a:rPr lang="he-IL" baseline="0" dirty="0" smtClean="0"/>
              <a:t>בדרך לפייתון 3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dirty="0" smtClean="0"/>
              <a:t>הבעיה היתה כמות קוד עצומה לשינוי,</a:t>
            </a:r>
            <a:r>
              <a:rPr lang="he-IL" baseline="0" dirty="0" smtClean="0"/>
              <a:t> בקוד משתנה תמידית, בלי יכולת לפלשקט</a:t>
            </a:r>
            <a:endParaRPr dirty="0"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4175" y="685800"/>
            <a:ext cx="608965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dirty="0" smtClean="0"/>
              <a:t>נושאים חשובים </a:t>
            </a:r>
            <a:r>
              <a:rPr lang="he-IL" dirty="0" smtClean="0"/>
              <a:t>נוספים: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he-IL" dirty="0" smtClean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dirty="0" smtClean="0"/>
              <a:t>צמצום </a:t>
            </a:r>
            <a:r>
              <a:rPr lang="he-IL" dirty="0" smtClean="0"/>
              <a:t>ריבוי שיטות סי</a:t>
            </a:r>
            <a:r>
              <a:rPr lang="he-IL" baseline="0" dirty="0" smtClean="0"/>
              <a:t> </a:t>
            </a:r>
            <a:r>
              <a:rPr lang="he-IL" baseline="0" dirty="0" smtClean="0"/>
              <a:t>ביינדינג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he-IL" baseline="0" dirty="0" smtClean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baseline="0" dirty="0" smtClean="0"/>
              <a:t>שיפור </a:t>
            </a:r>
            <a:r>
              <a:rPr lang="he-IL" baseline="0" dirty="0" smtClean="0"/>
              <a:t>בטסט קוברג</a:t>
            </a:r>
            <a:r>
              <a:rPr lang="he-IL" baseline="0" dirty="0" smtClean="0"/>
              <a:t>' - בשימת </a:t>
            </a:r>
            <a:r>
              <a:rPr lang="he-IL" baseline="0" dirty="0" smtClean="0"/>
              <a:t>דגש על איזורים חשובים עסקית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baseline="0" dirty="0" smtClean="0"/>
              <a:t>ודגש על קוד שעובד עם נתונים המועברים בצורת בייט ובמבני נתונים כמו פיקל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he-IL" baseline="0" dirty="0" smtClean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baseline="0" dirty="0" smtClean="0"/>
              <a:t>כמו כן כל קוד שמבחינתנו מוכן למעבר לפייתון 3 </a:t>
            </a:r>
            <a:r>
              <a:rPr lang="he-IL" baseline="0" dirty="0" smtClean="0"/>
              <a:t>יסומן </a:t>
            </a:r>
            <a:r>
              <a:rPr lang="he-IL" baseline="0" dirty="0" smtClean="0"/>
              <a:t>לבדיקות סטטיות כמו פיילינט, פייפלייק ו2 טו 3</a:t>
            </a:r>
            <a:endParaRPr dirty="0"/>
          </a:p>
        </p:txBody>
      </p:sp>
      <p:sp>
        <p:nvSpPr>
          <p:cNvPr id="132" name="Shape 132"/>
          <p:cNvSpPr>
            <a:spLocks noGrp="1" noRot="1" noChangeAspect="1"/>
          </p:cNvSpPr>
          <p:nvPr>
            <p:ph type="sldImg" idx="2"/>
          </p:nvPr>
        </p:nvSpPr>
        <p:spPr>
          <a:xfrm>
            <a:off x="384175" y="685800"/>
            <a:ext cx="608965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dirty="0" smtClean="0"/>
              <a:t>אבל מאיפה מתחילים את השינוי ?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dirty="0" smtClean="0"/>
              <a:t>מלמטה כמובן, מהקבצים </a:t>
            </a:r>
            <a:r>
              <a:rPr lang="he-IL" dirty="0" smtClean="0"/>
              <a:t>שלא תלויים בקבצים אחרים או תלויים רק בספריות חיצוניות</a:t>
            </a:r>
            <a:r>
              <a:rPr lang="he-IL" dirty="0" smtClean="0"/>
              <a:t>.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smtClean="0"/>
              <a:t>ניתן להשתמש בספריית סנייקפוד למיפוי התלויות</a:t>
            </a:r>
            <a:endParaRPr lang="he-IL" dirty="0" smtClean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he-IL" dirty="0" smtClean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dirty="0" smtClean="0"/>
              <a:t>כל קובץ שהורץ עליו שינוי </a:t>
            </a:r>
            <a:r>
              <a:rPr lang="he-IL" dirty="0" smtClean="0"/>
              <a:t>עם כלים כמו מודרנייז או פיוצ'רייז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dirty="0" smtClean="0"/>
              <a:t>מסומן </a:t>
            </a:r>
            <a:r>
              <a:rPr lang="he-IL" dirty="0" smtClean="0"/>
              <a:t>ככזה, </a:t>
            </a:r>
            <a:r>
              <a:rPr lang="he-IL" dirty="0" smtClean="0"/>
              <a:t>ומכאן והלאה מחויב </a:t>
            </a:r>
            <a:r>
              <a:rPr lang="he-IL" dirty="0" smtClean="0"/>
              <a:t>בסטנדרטים של מוכנות ל פייתון 3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dirty="0" smtClean="0"/>
              <a:t>ומפסיק</a:t>
            </a:r>
            <a:r>
              <a:rPr lang="he-IL" baseline="0" dirty="0" smtClean="0"/>
              <a:t> להיחשב כתלות, ולכן הקבצים שמשתמשים בו יכולים להיות הבאים בתור לשינוי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baseline="0" dirty="0" smtClean="0"/>
              <a:t>וכך הלאה מעלה </a:t>
            </a:r>
            <a:r>
              <a:rPr lang="he-IL" baseline="0" dirty="0" smtClean="0"/>
              <a:t>מעלה בגרף התלויות</a:t>
            </a:r>
            <a:endParaRPr lang="he-IL" baseline="0" dirty="0" smtClean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he-IL" baseline="0" dirty="0" smtClean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baseline="0" dirty="0" smtClean="0"/>
              <a:t>לעתים יש לשבור תלות מעגלית שאינה בעייתית </a:t>
            </a:r>
            <a:r>
              <a:rPr lang="he-IL" baseline="0" dirty="0" smtClean="0"/>
              <a:t>לאינטרפרטר אבל מקשה על שינוי </a:t>
            </a:r>
            <a:r>
              <a:rPr lang="he-IL" baseline="0" dirty="0" smtClean="0"/>
              <a:t>לפי </a:t>
            </a:r>
            <a:r>
              <a:rPr lang="he-IL" baseline="0" dirty="0" smtClean="0"/>
              <a:t> סדר תלויות</a:t>
            </a:r>
            <a:endParaRPr dirty="0"/>
          </a:p>
        </p:txBody>
      </p:sp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dirty="0" smtClean="0"/>
              <a:t>את </a:t>
            </a:r>
            <a:r>
              <a:rPr lang="he-IL" dirty="0" smtClean="0"/>
              <a:t>הכל ננהל דרך תהליכי הפיתוח ובצורה אוטומטית ככל האפשר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he-IL" dirty="0" smtClean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dirty="0" smtClean="0"/>
              <a:t>הרי יש לנו כבר את הבדיקות הסטטיות</a:t>
            </a:r>
            <a:r>
              <a:rPr lang="he-IL" baseline="0" dirty="0" smtClean="0"/>
              <a:t> של הקוד,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baseline="0" dirty="0" smtClean="0"/>
              <a:t>ואת </a:t>
            </a:r>
            <a:r>
              <a:rPr lang="he-IL" baseline="0" dirty="0" smtClean="0"/>
              <a:t>הריצה האוטומטית של טסטים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he-IL" baseline="0" dirty="0" smtClean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baseline="0" dirty="0" smtClean="0"/>
              <a:t>בכל זאת נדרוש </a:t>
            </a:r>
            <a:r>
              <a:rPr lang="he-IL" baseline="0" dirty="0" smtClean="0"/>
              <a:t>מקבוצות הפיתוח אישור על השינוי שבוצע אוטומטית עם כלי המוכנות לפייתון </a:t>
            </a:r>
            <a:r>
              <a:rPr lang="he-IL" baseline="0" dirty="0" smtClean="0"/>
              <a:t>3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baseline="0" dirty="0" smtClean="0"/>
              <a:t>כדי לחבר את המפתחים לשינוי ולוודא אחריות מחודשת לקוד ישן</a:t>
            </a:r>
            <a:endParaRPr lang="he-IL" baseline="0" dirty="0" smtClean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baseline="0" dirty="0" smtClean="0"/>
              <a:t>וכמובן לבדוק ולתקן נפילות של טסטים</a:t>
            </a:r>
            <a:endParaRPr dirty="0"/>
          </a:p>
        </p:txBody>
      </p:sp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384175" y="685800"/>
            <a:ext cx="608965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dirty="0" smtClean="0"/>
              <a:t>נסכם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dirty="0" smtClean="0"/>
              <a:t>ניתן למזער זמן וסיכונים בהכנה</a:t>
            </a:r>
            <a:r>
              <a:rPr lang="he-IL" baseline="0" dirty="0" smtClean="0"/>
              <a:t> למעבר לפייתון 3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he-IL" dirty="0" smtClean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dirty="0" smtClean="0"/>
              <a:t>נצמצם</a:t>
            </a:r>
            <a:r>
              <a:rPr lang="he-IL" baseline="0" dirty="0" smtClean="0"/>
              <a:t> את </a:t>
            </a:r>
            <a:r>
              <a:rPr lang="he-IL" baseline="0" dirty="0" smtClean="0"/>
              <a:t>כמות הקוד </a:t>
            </a:r>
            <a:r>
              <a:rPr lang="he-IL" baseline="0" dirty="0" smtClean="0"/>
              <a:t>הדורש שינוי </a:t>
            </a:r>
            <a:r>
              <a:rPr lang="he-IL" baseline="0" dirty="0" smtClean="0"/>
              <a:t>למינימום</a:t>
            </a:r>
            <a:endParaRPr lang="he-IL" baseline="0" dirty="0" smtClean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baseline="0" dirty="0" smtClean="0"/>
              <a:t>נפרוש </a:t>
            </a:r>
            <a:r>
              <a:rPr lang="he-IL" baseline="0" dirty="0" smtClean="0"/>
              <a:t>רשת בטחון במיוחד במקומות החשובים ובמקומות החשודים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baseline="0" dirty="0" smtClean="0"/>
              <a:t>נבצע </a:t>
            </a:r>
            <a:r>
              <a:rPr lang="he-IL" baseline="0" dirty="0" smtClean="0"/>
              <a:t>שינויים קטנים לפי תלויות מלמטה מעלה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baseline="0" dirty="0" smtClean="0"/>
              <a:t>נכניס </a:t>
            </a:r>
            <a:r>
              <a:rPr lang="he-IL" baseline="0" dirty="0" smtClean="0"/>
              <a:t>כל צעד לביצוע ובדיקה אוטומטית ככל האפשר</a:t>
            </a:r>
            <a:endParaRPr dirty="0"/>
          </a:p>
        </p:txBody>
      </p:sp>
      <p:sp>
        <p:nvSpPr>
          <p:cNvPr id="151" name="Shape 15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dirty="0" smtClean="0"/>
              <a:t>תודה </a:t>
            </a:r>
            <a:r>
              <a:rPr lang="he-IL" dirty="0" smtClean="0"/>
              <a:t>רבה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he-IL" baseline="0" dirty="0" smtClean="0"/>
              <a:t>אתם מוזמנים לדוכן שלנו למעונינים לשמוע על החברה</a:t>
            </a:r>
            <a:endParaRPr lang="he-IL" dirty="0" smtClean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he-IL" dirty="0" smtClean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he-IL" dirty="0" smtClean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dirty="0" smtClean="0"/>
              <a:t>ולפרק</a:t>
            </a:r>
            <a:r>
              <a:rPr lang="he-IL" baseline="0" dirty="0" smtClean="0"/>
              <a:t> הקואה</a:t>
            </a:r>
            <a:endParaRPr dirty="0"/>
          </a:p>
        </p:txBody>
      </p:sp>
      <p:sp>
        <p:nvSpPr>
          <p:cNvPr id="157" name="Shape 157"/>
          <p:cNvSpPr>
            <a:spLocks noGrp="1" noRot="1" noChangeAspect="1"/>
          </p:cNvSpPr>
          <p:nvPr>
            <p:ph type="sldImg" idx="2"/>
          </p:nvPr>
        </p:nvSpPr>
        <p:spPr>
          <a:xfrm>
            <a:off x="384175" y="685800"/>
            <a:ext cx="608965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dirty="0" smtClean="0"/>
              <a:t>זה</a:t>
            </a:r>
            <a:r>
              <a:rPr lang="he-IL" baseline="0" dirty="0" smtClean="0"/>
              <a:t> מה שכולם אמרו שיקרה אם נעבור במכה אחת לפייתון 3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he-IL" dirty="0" smtClean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dirty="0" smtClean="0"/>
              <a:t>אז החלטנו לעשות שינוי הדרגתי</a:t>
            </a:r>
          </a:p>
        </p:txBody>
      </p:sp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384175" y="685800"/>
            <a:ext cx="608965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dirty="0" smtClean="0"/>
              <a:t>התחלנו</a:t>
            </a:r>
            <a:r>
              <a:rPr lang="he-IL" baseline="0" dirty="0" smtClean="0"/>
              <a:t> במירוץ, והיום נתמקד בחימום</a:t>
            </a:r>
            <a:endParaRPr dirty="0"/>
          </a:p>
        </p:txBody>
      </p:sp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384175" y="685800"/>
            <a:ext cx="608965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dirty="0" smtClean="0"/>
              <a:t>קצת </a:t>
            </a:r>
            <a:r>
              <a:rPr lang="he-IL" dirty="0" smtClean="0"/>
              <a:t>מספרים</a:t>
            </a:r>
            <a:endParaRPr lang="he-IL" dirty="0" smtClean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he-IL" dirty="0" smtClean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dirty="0" smtClean="0"/>
              <a:t>הרבה מאד אנשים עובדים בחברה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dirty="0" smtClean="0"/>
              <a:t>יותר מ 40 אלף בחלק </a:t>
            </a:r>
            <a:r>
              <a:rPr lang="he-IL" dirty="0" smtClean="0"/>
              <a:t>הטכנולוגי, ברובם מפתחים</a:t>
            </a:r>
            <a:endParaRPr lang="he-IL" dirty="0" smtClean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dirty="0" smtClean="0"/>
              <a:t>השקעה עצומה בטכנולוגיה מתוך ידיעה שהבנקאות מבוססת </a:t>
            </a:r>
            <a:r>
              <a:rPr lang="he-IL" dirty="0" smtClean="0"/>
              <a:t>על</a:t>
            </a:r>
            <a:r>
              <a:rPr lang="he-IL" baseline="0" dirty="0" smtClean="0"/>
              <a:t> </a:t>
            </a:r>
            <a:r>
              <a:rPr lang="he-IL" dirty="0" smtClean="0"/>
              <a:t>טכנולוגיות</a:t>
            </a:r>
            <a:r>
              <a:rPr lang="he-IL" baseline="0" dirty="0" smtClean="0"/>
              <a:t> </a:t>
            </a:r>
            <a:r>
              <a:rPr lang="he-IL" baseline="0" dirty="0" smtClean="0"/>
              <a:t>חדשניות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he-IL" baseline="0" dirty="0" smtClean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baseline="0" dirty="0" smtClean="0"/>
              <a:t>המרכז פיתוח בהרצליה עוסק בפיתוח ובפרויקטים </a:t>
            </a:r>
            <a:r>
              <a:rPr lang="he-IL" baseline="0" dirty="0" smtClean="0"/>
              <a:t>מבין החדשניים ביותר בחברה</a:t>
            </a:r>
          </a:p>
        </p:txBody>
      </p:sp>
      <p:sp>
        <p:nvSpPr>
          <p:cNvPr id="93" name="Shape 9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dirty="0" smtClean="0"/>
              <a:t>המוצר </a:t>
            </a:r>
            <a:r>
              <a:rPr lang="he-IL" dirty="0" smtClean="0"/>
              <a:t>עליו נדבר, נותן </a:t>
            </a:r>
            <a:r>
              <a:rPr lang="he-IL" dirty="0" smtClean="0"/>
              <a:t>שירותים ל ברוקרים בכל שלבי העבודה שלהם כולל מחקר,</a:t>
            </a:r>
            <a:r>
              <a:rPr lang="he-IL" baseline="0" dirty="0" smtClean="0"/>
              <a:t> </a:t>
            </a:r>
            <a:endParaRPr lang="he-IL" baseline="0" dirty="0" smtClean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baseline="0" dirty="0" smtClean="0"/>
              <a:t>ומכין </a:t>
            </a:r>
            <a:r>
              <a:rPr lang="he-IL" baseline="0" dirty="0" smtClean="0"/>
              <a:t>את המידע הדרוש מבעוד מועד וגם אונליין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he-IL" baseline="0" dirty="0" smtClean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baseline="0" dirty="0" smtClean="0"/>
              <a:t>בקוד מתבצעים כ </a:t>
            </a:r>
            <a:r>
              <a:rPr lang="he-IL" baseline="0" dirty="0" smtClean="0"/>
              <a:t>800 שינויים יומיים </a:t>
            </a:r>
            <a:r>
              <a:rPr lang="he-IL" baseline="0" dirty="0" smtClean="0"/>
              <a:t>לפרודקשן, ללא מספרי גירסא, המוצר פשוט מתקדם עם הזמן, וחייב להיות סטבילי כל הזמן</a:t>
            </a:r>
            <a:endParaRPr lang="he-IL" baseline="0" dirty="0" smtClean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baseline="0" dirty="0" smtClean="0"/>
              <a:t>יש יותר </a:t>
            </a:r>
            <a:r>
              <a:rPr lang="he-IL" baseline="0" dirty="0" smtClean="0"/>
              <a:t>מ 1500 מפתחים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baseline="0" dirty="0" smtClean="0"/>
              <a:t>וברגע </a:t>
            </a:r>
            <a:r>
              <a:rPr lang="he-IL" baseline="0" dirty="0" smtClean="0"/>
              <a:t>זה מעל 30 מליון שורות </a:t>
            </a:r>
            <a:r>
              <a:rPr lang="he-IL" baseline="0" dirty="0" smtClean="0"/>
              <a:t>קוד בכמה רבבות קבצים</a:t>
            </a:r>
            <a:endParaRPr lang="he-IL" baseline="0" dirty="0" smtClean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he-IL" baseline="0" dirty="0" smtClean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baseline="0" dirty="0" smtClean="0"/>
              <a:t>בגלל הגודל </a:t>
            </a:r>
            <a:r>
              <a:rPr lang="he-IL" baseline="0" dirty="0" smtClean="0"/>
              <a:t>וכמות השינויים, אי אפשר לבצע פלשקט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baseline="0" dirty="0" smtClean="0"/>
              <a:t>באתי </a:t>
            </a:r>
            <a:r>
              <a:rPr lang="he-IL" baseline="0" dirty="0" smtClean="0"/>
              <a:t>לספר מה אפשר לעשות כדי לצמצם זמן וסיכון בשינוי קוד מסיבי כמו מעבר לפייתון 3</a:t>
            </a:r>
            <a:endParaRPr lang="he-IL" dirty="0" smtClean="0"/>
          </a:p>
        </p:txBody>
      </p:sp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384175" y="685800"/>
            <a:ext cx="608965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dirty="0" smtClean="0"/>
              <a:t>נתמקד במספר נושאים שמקדימים את המעבר לפייתון 3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dirty="0" smtClean="0"/>
              <a:t>ונזכיר שבשלב הזה, הקוד צריך לרוץ</a:t>
            </a:r>
            <a:r>
              <a:rPr lang="he-IL" baseline="0" dirty="0" smtClean="0"/>
              <a:t> על פייתון 2.7 ולהיות מוכן לפייתון 3 במקביל</a:t>
            </a:r>
            <a:endParaRPr lang="he-IL" baseline="0" dirty="0" smtClean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he-IL" baseline="0" dirty="0" smtClean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384175" y="685800"/>
            <a:ext cx="608965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dirty="0" smtClean="0"/>
              <a:t>התחלנו </a:t>
            </a:r>
            <a:r>
              <a:rPr lang="he-IL" dirty="0" smtClean="0"/>
              <a:t>בלחפש קוד </a:t>
            </a:r>
            <a:r>
              <a:rPr lang="he-IL" dirty="0" smtClean="0"/>
              <a:t>מת, בכדי לצמצם את כמות הקוד שתעבור מיגרציה</a:t>
            </a:r>
            <a:endParaRPr lang="he-IL" dirty="0" smtClean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he-IL" dirty="0" smtClean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dirty="0" smtClean="0"/>
              <a:t>יש</a:t>
            </a:r>
            <a:r>
              <a:rPr lang="he-IL" baseline="0" dirty="0" smtClean="0"/>
              <a:t> ספריה נהדרת בשם נשר'קה או וולצ'ור שהצליחה </a:t>
            </a:r>
            <a:r>
              <a:rPr lang="he-IL" baseline="0" dirty="0" smtClean="0"/>
              <a:t>לרוץ, סטטית, </a:t>
            </a:r>
            <a:r>
              <a:rPr lang="he-IL" baseline="0" dirty="0" smtClean="0"/>
              <a:t>על כל הקוד, ולמצוא קוד שחשוד כמת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baseline="0" dirty="0" smtClean="0"/>
              <a:t>אבל הכמות שהצלחנו למצוא היתה קטנה מכדי להשפיע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baseline="0" dirty="0" smtClean="0"/>
              <a:t>הרבה קוד קורא להרבה קוד, וגם המפתחים כותבים מספיק טסטים שמכסים את מירב הקוד אז הוא לא מספיק מת לפי הנשר שלנו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baseline="0" dirty="0" smtClean="0"/>
              <a:t>ריצה בלי הטסטים וגם </a:t>
            </a:r>
            <a:r>
              <a:rPr lang="he-IL" baseline="0" dirty="0" smtClean="0"/>
              <a:t>ריצה חוזרת אחרי </a:t>
            </a:r>
            <a:r>
              <a:rPr lang="he-IL" baseline="0" dirty="0" smtClean="0"/>
              <a:t>הנקיון מצאה </a:t>
            </a:r>
            <a:r>
              <a:rPr lang="he-IL" baseline="0" dirty="0" smtClean="0"/>
              <a:t>מעט מאד להמשך המחיקה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baseline="0" dirty="0" smtClean="0"/>
              <a:t>אז </a:t>
            </a:r>
            <a:r>
              <a:rPr lang="he-IL" baseline="0" dirty="0" smtClean="0"/>
              <a:t>הלכנו על כיוון חשיבה שאינו סטטי</a:t>
            </a:r>
          </a:p>
        </p:txBody>
      </p:sp>
      <p:sp>
        <p:nvSpPr>
          <p:cNvPr id="111" name="Shape 11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dirty="0" smtClean="0"/>
              <a:t>החלטנו </a:t>
            </a:r>
            <a:r>
              <a:rPr lang="he-IL" dirty="0" smtClean="0"/>
              <a:t>להאמין רק </a:t>
            </a:r>
            <a:r>
              <a:rPr lang="he-IL" dirty="0" smtClean="0"/>
              <a:t>לפרודקשן, והתחלנו </a:t>
            </a:r>
            <a:r>
              <a:rPr lang="he-IL" dirty="0" smtClean="0"/>
              <a:t>לאסוף את הקבצים שאנחנו </a:t>
            </a:r>
            <a:r>
              <a:rPr lang="he-IL" dirty="0" smtClean="0"/>
              <a:t>באמת משתמשים בהם</a:t>
            </a:r>
            <a:endParaRPr lang="he-IL" dirty="0" smtClean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dirty="0" smtClean="0"/>
              <a:t>איזה מזל שאנחנו עובדים בפייתון, כי פייתון אוסף עבורנו את רשימת הקבצים בכל ריצה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he-IL" dirty="0" smtClean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dirty="0" smtClean="0"/>
              <a:t>פשוט שמרנו</a:t>
            </a:r>
            <a:r>
              <a:rPr lang="he-IL" baseline="0" dirty="0" smtClean="0"/>
              <a:t> את רשימת הקבצים לכל תכנית, ג'וב או סקריפט שרץ בפרודקשן ומסתיים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baseline="0" dirty="0" smtClean="0"/>
              <a:t>השתמשנו בסיס מודולס קיז </a:t>
            </a:r>
            <a:r>
              <a:rPr lang="he-IL" baseline="0" dirty="0" smtClean="0"/>
              <a:t>עם קצת </a:t>
            </a:r>
            <a:r>
              <a:rPr lang="he-IL" baseline="0" dirty="0" smtClean="0"/>
              <a:t>מטדטה של שם </a:t>
            </a:r>
            <a:r>
              <a:rPr lang="he-IL" baseline="0" dirty="0" smtClean="0"/>
              <a:t>התכנית וזמן ריצה</a:t>
            </a:r>
            <a:endParaRPr lang="he-IL" baseline="0" dirty="0" smtClean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baseline="0" dirty="0" smtClean="0"/>
              <a:t>מכאן הדרך לתובנות </a:t>
            </a:r>
            <a:r>
              <a:rPr lang="he-IL" baseline="0" dirty="0" smtClean="0"/>
              <a:t>לגבי </a:t>
            </a:r>
            <a:r>
              <a:rPr lang="he-IL" baseline="0" dirty="0" smtClean="0"/>
              <a:t>ספריות קוד שלמות שלא רצות אף פעם היתה קצרה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he-IL" baseline="0" dirty="0" smtClean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baseline="0" dirty="0" smtClean="0"/>
              <a:t>פשוט השוונו דיסטינקט של </a:t>
            </a:r>
            <a:r>
              <a:rPr lang="he-IL" baseline="0" dirty="0" smtClean="0"/>
              <a:t>הלוגים עם </a:t>
            </a:r>
            <a:r>
              <a:rPr lang="he-IL" baseline="0" dirty="0" smtClean="0"/>
              <a:t>רשימת </a:t>
            </a:r>
            <a:r>
              <a:rPr lang="he-IL" baseline="0" dirty="0" smtClean="0"/>
              <a:t>הקבצים בקוד</a:t>
            </a:r>
            <a:endParaRPr lang="he-IL" baseline="0" dirty="0" smtClean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he-IL" baseline="0" dirty="0" smtClean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he-IL" baseline="0" dirty="0" smtClean="0"/>
              <a:t>היו הרבה </a:t>
            </a:r>
            <a:r>
              <a:rPr lang="he-IL" baseline="0" dirty="0" smtClean="0"/>
              <a:t>פנים </a:t>
            </a:r>
            <a:r>
              <a:rPr lang="he-IL" baseline="0" dirty="0" smtClean="0"/>
              <a:t>מופתעות </a:t>
            </a:r>
            <a:r>
              <a:rPr lang="he-IL" baseline="0" dirty="0" smtClean="0"/>
              <a:t>של </a:t>
            </a:r>
            <a:r>
              <a:rPr lang="he-IL" baseline="0" dirty="0" smtClean="0"/>
              <a:t>"באמת ? זה עדיין שם ?"</a:t>
            </a:r>
            <a:endParaRPr dirty="0"/>
          </a:p>
        </p:txBody>
      </p:sp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384175" y="685800"/>
            <a:ext cx="608965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lvl="0" indent="-171450" rtl="0">
              <a:spcBef>
                <a:spcPts val="1200"/>
              </a:spcBef>
              <a:spcAft>
                <a:spcPts val="0"/>
              </a:spcAft>
              <a:buClr>
                <a:srgbClr val="17365D"/>
              </a:buClr>
              <a:buSzPts val="2000"/>
              <a:buNone/>
            </a:pPr>
            <a:r>
              <a:rPr lang="he-IL" sz="2000" dirty="0" smtClean="0">
                <a:solidFill>
                  <a:srgbClr val="17365D"/>
                </a:solidFill>
              </a:rPr>
              <a:t>צמצום קוד נוסף ושינויים</a:t>
            </a:r>
            <a:r>
              <a:rPr lang="he-IL" sz="2000" baseline="0" dirty="0" smtClean="0">
                <a:solidFill>
                  <a:srgbClr val="17365D"/>
                </a:solidFill>
              </a:rPr>
              <a:t> הכרחיים ישנו גם בספריות החיצוניות</a:t>
            </a:r>
          </a:p>
          <a:p>
            <a:pPr marL="171450" lvl="0" indent="-171450" rtl="0">
              <a:spcBef>
                <a:spcPts val="1200"/>
              </a:spcBef>
              <a:spcAft>
                <a:spcPts val="0"/>
              </a:spcAft>
              <a:buClr>
                <a:srgbClr val="17365D"/>
              </a:buClr>
              <a:buSzPts val="2000"/>
              <a:buNone/>
            </a:pPr>
            <a:endParaRPr lang="he-IL" sz="2000" baseline="0" dirty="0" smtClean="0">
              <a:solidFill>
                <a:srgbClr val="17365D"/>
              </a:solidFill>
            </a:endParaRPr>
          </a:p>
          <a:p>
            <a:pPr marL="171450" lvl="0" indent="-171450" rtl="0">
              <a:spcBef>
                <a:spcPts val="1200"/>
              </a:spcBef>
              <a:spcAft>
                <a:spcPts val="0"/>
              </a:spcAft>
              <a:buClr>
                <a:srgbClr val="17365D"/>
              </a:buClr>
              <a:buSzPts val="2000"/>
              <a:buNone/>
            </a:pPr>
            <a:r>
              <a:rPr lang="he-IL" sz="2000" baseline="0" dirty="0" smtClean="0">
                <a:solidFill>
                  <a:srgbClr val="17365D"/>
                </a:solidFill>
              </a:rPr>
              <a:t>המערכת </a:t>
            </a:r>
            <a:r>
              <a:rPr lang="he-IL" sz="2000" baseline="0" dirty="0" smtClean="0">
                <a:solidFill>
                  <a:srgbClr val="17365D"/>
                </a:solidFill>
              </a:rPr>
              <a:t>שלנו עובדת </a:t>
            </a:r>
            <a:r>
              <a:rPr lang="he-IL" sz="2000" baseline="0" dirty="0" smtClean="0">
                <a:solidFill>
                  <a:srgbClr val="17365D"/>
                </a:solidFill>
              </a:rPr>
              <a:t>עם מאות ספריות חיצוניות</a:t>
            </a:r>
          </a:p>
          <a:p>
            <a:pPr marL="171450" lvl="0" indent="-171450" rtl="0">
              <a:spcBef>
                <a:spcPts val="1200"/>
              </a:spcBef>
              <a:spcAft>
                <a:spcPts val="0"/>
              </a:spcAft>
              <a:buClr>
                <a:srgbClr val="17365D"/>
              </a:buClr>
              <a:buSzPts val="2000"/>
              <a:buNone/>
            </a:pPr>
            <a:r>
              <a:rPr lang="he-IL" sz="2000" baseline="0" dirty="0" smtClean="0">
                <a:solidFill>
                  <a:srgbClr val="17365D"/>
                </a:solidFill>
              </a:rPr>
              <a:t>חלקן לא מוכנות למעבר לפייתון 3</a:t>
            </a:r>
          </a:p>
          <a:p>
            <a:pPr marL="171450" lvl="0" indent="-171450" rtl="0">
              <a:spcBef>
                <a:spcPts val="1200"/>
              </a:spcBef>
              <a:spcAft>
                <a:spcPts val="0"/>
              </a:spcAft>
              <a:buClr>
                <a:srgbClr val="17365D"/>
              </a:buClr>
              <a:buSzPts val="2000"/>
              <a:buNone/>
            </a:pPr>
            <a:endParaRPr lang="he-IL" sz="2000" baseline="0" dirty="0" smtClean="0">
              <a:solidFill>
                <a:srgbClr val="17365D"/>
              </a:solidFill>
            </a:endParaRPr>
          </a:p>
          <a:p>
            <a:pPr marL="171450" lvl="0" indent="-171450" rtl="0">
              <a:spcBef>
                <a:spcPts val="1200"/>
              </a:spcBef>
              <a:spcAft>
                <a:spcPts val="0"/>
              </a:spcAft>
              <a:buClr>
                <a:srgbClr val="17365D"/>
              </a:buClr>
              <a:buSzPts val="2000"/>
              <a:buNone/>
            </a:pPr>
            <a:r>
              <a:rPr lang="he-IL" sz="2000" baseline="0" dirty="0" smtClean="0">
                <a:solidFill>
                  <a:srgbClr val="17365D"/>
                </a:solidFill>
              </a:rPr>
              <a:t>כבר חשבו על זה ובנו ספריית עזר שבודקת </a:t>
            </a:r>
            <a:r>
              <a:rPr lang="he-IL" sz="2000" baseline="0" dirty="0" smtClean="0">
                <a:solidFill>
                  <a:srgbClr val="17365D"/>
                </a:solidFill>
              </a:rPr>
              <a:t>מוכנות – כן איי יוז פייתון ט'רי</a:t>
            </a:r>
            <a:endParaRPr lang="he-IL" sz="2000" baseline="0" dirty="0" smtClean="0">
              <a:solidFill>
                <a:srgbClr val="17365D"/>
              </a:solidFill>
            </a:endParaRPr>
          </a:p>
          <a:p>
            <a:pPr marL="171450" lvl="0" indent="-171450" rtl="0">
              <a:spcBef>
                <a:spcPts val="1200"/>
              </a:spcBef>
              <a:spcAft>
                <a:spcPts val="0"/>
              </a:spcAft>
              <a:buClr>
                <a:srgbClr val="17365D"/>
              </a:buClr>
              <a:buSzPts val="2000"/>
              <a:buNone/>
            </a:pPr>
            <a:r>
              <a:rPr lang="he-IL" sz="2000" baseline="0" dirty="0" smtClean="0">
                <a:solidFill>
                  <a:srgbClr val="17365D"/>
                </a:solidFill>
              </a:rPr>
              <a:t>בסריקה שיטתית של כל הספריות </a:t>
            </a:r>
            <a:r>
              <a:rPr lang="he-IL" sz="2000" baseline="0" dirty="0" smtClean="0">
                <a:solidFill>
                  <a:srgbClr val="17365D"/>
                </a:solidFill>
              </a:rPr>
              <a:t>החיצוניות שבשימוש המערכת מצאנו </a:t>
            </a:r>
            <a:r>
              <a:rPr lang="he-IL" sz="2000" baseline="0" dirty="0" smtClean="0">
                <a:solidFill>
                  <a:srgbClr val="17365D"/>
                </a:solidFill>
              </a:rPr>
              <a:t>עשרות </a:t>
            </a:r>
            <a:r>
              <a:rPr lang="he-IL" sz="2000" baseline="0" dirty="0" smtClean="0">
                <a:solidFill>
                  <a:srgbClr val="17365D"/>
                </a:solidFill>
              </a:rPr>
              <a:t>ספריות או גירסאות שאינן תומכות </a:t>
            </a:r>
            <a:r>
              <a:rPr lang="he-IL" sz="2000" baseline="0" dirty="0" smtClean="0">
                <a:solidFill>
                  <a:srgbClr val="17365D"/>
                </a:solidFill>
              </a:rPr>
              <a:t>במעבר</a:t>
            </a:r>
          </a:p>
          <a:p>
            <a:pPr marL="171450" lvl="0" indent="-171450" rtl="0">
              <a:spcBef>
                <a:spcPts val="1200"/>
              </a:spcBef>
              <a:spcAft>
                <a:spcPts val="0"/>
              </a:spcAft>
              <a:buClr>
                <a:srgbClr val="17365D"/>
              </a:buClr>
              <a:buSzPts val="2000"/>
              <a:buNone/>
            </a:pPr>
            <a:r>
              <a:rPr lang="he-IL" sz="2000" baseline="0" dirty="0" smtClean="0">
                <a:solidFill>
                  <a:srgbClr val="17365D"/>
                </a:solidFill>
              </a:rPr>
              <a:t>חלק מהספריות בכלל לא היו בשימוש, פשוט חיכו שישחררו אותן חזרה למטריקס</a:t>
            </a:r>
          </a:p>
          <a:p>
            <a:pPr marL="171450" lvl="0" indent="-171450" rtl="0">
              <a:spcBef>
                <a:spcPts val="1200"/>
              </a:spcBef>
              <a:spcAft>
                <a:spcPts val="0"/>
              </a:spcAft>
              <a:buClr>
                <a:srgbClr val="17365D"/>
              </a:buClr>
              <a:buSzPts val="2000"/>
              <a:buNone/>
            </a:pPr>
            <a:endParaRPr lang="he-IL" sz="2000" baseline="0" dirty="0" smtClean="0">
              <a:solidFill>
                <a:srgbClr val="17365D"/>
              </a:solidFill>
            </a:endParaRPr>
          </a:p>
          <a:p>
            <a:pPr marL="171450" lvl="0" indent="-171450" rtl="0">
              <a:spcBef>
                <a:spcPts val="1200"/>
              </a:spcBef>
              <a:spcAft>
                <a:spcPts val="0"/>
              </a:spcAft>
              <a:buClr>
                <a:srgbClr val="17365D"/>
              </a:buClr>
              <a:buSzPts val="2000"/>
              <a:buNone/>
            </a:pPr>
            <a:r>
              <a:rPr lang="he-IL" sz="2000" baseline="0" dirty="0" smtClean="0">
                <a:solidFill>
                  <a:srgbClr val="17365D"/>
                </a:solidFill>
              </a:rPr>
              <a:t>כמובן שצריך להכניס את הבדיקה לתהליכי הפיתוח לוודא שלא יכנסו בעיות כאלו בהמשך</a:t>
            </a:r>
          </a:p>
        </p:txBody>
      </p:sp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384175" y="685800"/>
            <a:ext cx="608965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685800" y="1599299"/>
            <a:ext cx="7772400" cy="1103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1371600" y="2917349"/>
            <a:ext cx="6400800" cy="13156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457200" y="4771678"/>
            <a:ext cx="2133600" cy="27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>
            <a:off x="3124200" y="4771678"/>
            <a:ext cx="2895600" cy="27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6553200" y="4771678"/>
            <a:ext cx="2133600" cy="27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57200" y="206169"/>
            <a:ext cx="8229600" cy="858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 rot="5400000">
            <a:off x="2873192" y="-1214730"/>
            <a:ext cx="3397616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457200" y="4771678"/>
            <a:ext cx="2133600" cy="27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3124200" y="4771678"/>
            <a:ext cx="2895600" cy="27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6553200" y="4771678"/>
            <a:ext cx="2133600" cy="27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 rot="5400000">
            <a:off x="6009345" y="774980"/>
            <a:ext cx="3297510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 rot="5400000">
            <a:off x="1818345" y="-1206220"/>
            <a:ext cx="3297510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457200" y="4771678"/>
            <a:ext cx="2133600" cy="27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3124200" y="4771678"/>
            <a:ext cx="2895600" cy="27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6553200" y="4771678"/>
            <a:ext cx="2133600" cy="27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06169"/>
            <a:ext cx="8229600" cy="858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457200" y="1201262"/>
            <a:ext cx="8229600" cy="3397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dt" idx="10"/>
          </p:nvPr>
        </p:nvSpPr>
        <p:spPr>
          <a:xfrm>
            <a:off x="457200" y="4771678"/>
            <a:ext cx="2133600" cy="27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>
            <a:off x="3124200" y="4771678"/>
            <a:ext cx="2895600" cy="27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6553200" y="4771678"/>
            <a:ext cx="2133600" cy="27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722313" y="3308236"/>
            <a:ext cx="7772400" cy="10225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722313" y="2182054"/>
            <a:ext cx="7772400" cy="1126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dt" idx="10"/>
          </p:nvPr>
        </p:nvSpPr>
        <p:spPr>
          <a:xfrm>
            <a:off x="457200" y="4771678"/>
            <a:ext cx="2133600" cy="27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ftr" idx="11"/>
          </p:nvPr>
        </p:nvSpPr>
        <p:spPr>
          <a:xfrm>
            <a:off x="3124200" y="4771678"/>
            <a:ext cx="2895600" cy="27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6553200" y="4771678"/>
            <a:ext cx="2133600" cy="27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457200" y="206169"/>
            <a:ext cx="8229600" cy="858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457200" y="902138"/>
            <a:ext cx="4038600" cy="2550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2"/>
          </p:nvPr>
        </p:nvSpPr>
        <p:spPr>
          <a:xfrm>
            <a:off x="4648200" y="902138"/>
            <a:ext cx="4038600" cy="2550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dt" idx="10"/>
          </p:nvPr>
        </p:nvSpPr>
        <p:spPr>
          <a:xfrm>
            <a:off x="457200" y="4771678"/>
            <a:ext cx="2133600" cy="27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3124200" y="4771678"/>
            <a:ext cx="2895600" cy="27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6553200" y="4771678"/>
            <a:ext cx="2133600" cy="27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57200" y="206169"/>
            <a:ext cx="8229600" cy="858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457200" y="1152401"/>
            <a:ext cx="4040188" cy="480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57200" y="1632667"/>
            <a:ext cx="4040188" cy="29662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3"/>
          </p:nvPr>
        </p:nvSpPr>
        <p:spPr>
          <a:xfrm>
            <a:off x="4645026" y="1152401"/>
            <a:ext cx="4041775" cy="480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4"/>
          </p:nvPr>
        </p:nvSpPr>
        <p:spPr>
          <a:xfrm>
            <a:off x="4645026" y="1632667"/>
            <a:ext cx="4041775" cy="29662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dt" idx="10"/>
          </p:nvPr>
        </p:nvSpPr>
        <p:spPr>
          <a:xfrm>
            <a:off x="457200" y="4771678"/>
            <a:ext cx="2133600" cy="27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ftr" idx="11"/>
          </p:nvPr>
        </p:nvSpPr>
        <p:spPr>
          <a:xfrm>
            <a:off x="3124200" y="4771678"/>
            <a:ext cx="2895600" cy="27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6553200" y="4771678"/>
            <a:ext cx="2133600" cy="27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457200" y="206169"/>
            <a:ext cx="8229600" cy="858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dt" idx="10"/>
          </p:nvPr>
        </p:nvSpPr>
        <p:spPr>
          <a:xfrm>
            <a:off x="457200" y="4771678"/>
            <a:ext cx="2133600" cy="27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ftr" idx="11"/>
          </p:nvPr>
        </p:nvSpPr>
        <p:spPr>
          <a:xfrm>
            <a:off x="3124200" y="4771678"/>
            <a:ext cx="2895600" cy="27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6553200" y="4771678"/>
            <a:ext cx="2133600" cy="27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457200" y="4771678"/>
            <a:ext cx="2133600" cy="27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3124200" y="4771678"/>
            <a:ext cx="2895600" cy="27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6553200" y="4771678"/>
            <a:ext cx="2133600" cy="27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1" y="204977"/>
            <a:ext cx="3008313" cy="872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204977"/>
            <a:ext cx="5111750" cy="439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1" y="1077322"/>
            <a:ext cx="3008313" cy="35215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457200" y="4771678"/>
            <a:ext cx="2133600" cy="27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ftr" idx="11"/>
          </p:nvPr>
        </p:nvSpPr>
        <p:spPr>
          <a:xfrm>
            <a:off x="3124200" y="4771678"/>
            <a:ext cx="2895600" cy="27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6553200" y="4771678"/>
            <a:ext cx="2133600" cy="27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1792288" y="3603784"/>
            <a:ext cx="5486400" cy="4254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3" name="Shape 63"/>
          <p:cNvSpPr>
            <a:spLocks noGrp="1"/>
          </p:cNvSpPr>
          <p:nvPr>
            <p:ph type="pic" idx="2"/>
          </p:nvPr>
        </p:nvSpPr>
        <p:spPr>
          <a:xfrm>
            <a:off x="1792288" y="460007"/>
            <a:ext cx="5486400" cy="3088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1792288" y="4029231"/>
            <a:ext cx="5486400" cy="6042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dt" idx="10"/>
          </p:nvPr>
        </p:nvSpPr>
        <p:spPr>
          <a:xfrm>
            <a:off x="457200" y="4771678"/>
            <a:ext cx="2133600" cy="27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ftr" idx="11"/>
          </p:nvPr>
        </p:nvSpPr>
        <p:spPr>
          <a:xfrm>
            <a:off x="3124200" y="4771678"/>
            <a:ext cx="2895600" cy="27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6553200" y="4771678"/>
            <a:ext cx="2133600" cy="27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57200" y="206169"/>
            <a:ext cx="8229600" cy="858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1201262"/>
            <a:ext cx="8229600" cy="3397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457200" y="4771678"/>
            <a:ext cx="2133600" cy="27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3124200" y="4771678"/>
            <a:ext cx="2895600" cy="27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6553200" y="4771678"/>
            <a:ext cx="2133600" cy="274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Lavy.yehuda@jpmorgan.com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pmorgan.com/techcareers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0gU35Tgtlm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aniusepython3.com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/>
        </p:nvSpPr>
        <p:spPr>
          <a:xfrm>
            <a:off x="529467" y="446699"/>
            <a:ext cx="7467599" cy="21658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0" i="0" u="none" strike="noStrike" cap="none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Readiness for Python3 </a:t>
            </a:r>
            <a:br>
              <a:rPr lang="en-GB" sz="4000" b="0" i="0" u="none" strike="noStrike" cap="none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sz="4000" b="0" i="0" u="none" strike="noStrike" cap="none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on a Massive Scale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Yehuda </a:t>
            </a:r>
            <a:r>
              <a:rPr lang="en-GB" sz="1600" dirty="0" smtClean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Lavy</a:t>
            </a:r>
          </a:p>
          <a:p>
            <a:pPr lvl="0"/>
            <a:r>
              <a:rPr lang="en-GB" sz="1600" dirty="0" smtClean="0">
                <a:solidFill>
                  <a:srgbClr val="17365D"/>
                </a:solidFill>
                <a:hlinkClick r:id="rId4"/>
              </a:rPr>
              <a:t>yehuda.lavy@jpmorgan.com</a:t>
            </a:r>
            <a:endParaRPr lang="en-GB" sz="1600" dirty="0" smtClean="0">
              <a:solidFill>
                <a:srgbClr val="17365D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 err="1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PyCon</a:t>
            </a:r>
            <a:r>
              <a:rPr lang="en-GB" sz="1600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 Israel 2018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/>
          <p:nvPr/>
        </p:nvSpPr>
        <p:spPr>
          <a:xfrm>
            <a:off x="228600" y="141732"/>
            <a:ext cx="8229600" cy="630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87125"/>
              </a:lnSpc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3200"/>
              <a:buFont typeface="Arial"/>
              <a:buNone/>
            </a:pPr>
            <a:r>
              <a:rPr lang="en-GB" sz="3200" dirty="0">
                <a:solidFill>
                  <a:srgbClr val="17365D"/>
                </a:solidFill>
              </a:rPr>
              <a:t>Preventive measures</a:t>
            </a:r>
            <a:endParaRPr dirty="0"/>
          </a:p>
        </p:txBody>
      </p:sp>
      <p:sp>
        <p:nvSpPr>
          <p:cNvPr id="135" name="Shape 135"/>
          <p:cNvSpPr txBox="1"/>
          <p:nvPr/>
        </p:nvSpPr>
        <p:spPr>
          <a:xfrm>
            <a:off x="533400" y="973931"/>
            <a:ext cx="8382000" cy="434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36575" rIns="36575" bIns="36575" anchor="t" anchorCtr="0">
            <a:noAutofit/>
          </a:bodyPr>
          <a:lstStyle/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2000"/>
              <a:buFont typeface="Arial"/>
              <a:buChar char="•"/>
            </a:pPr>
            <a:r>
              <a:rPr lang="en-GB" sz="2000" b="0" i="0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C bindings:</a:t>
            </a:r>
            <a:endParaRPr dirty="0"/>
          </a:p>
          <a:p>
            <a:pPr marL="326898" marR="0" lvl="1" indent="-1714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7397BC"/>
              </a:buClr>
              <a:buSzPts val="1840"/>
              <a:buFont typeface="Arial"/>
              <a:buChar char="•"/>
            </a:pPr>
            <a:r>
              <a:rPr lang="en-GB" sz="2000" b="0" i="0" u="none" strike="noStrike" cap="none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Reduce </a:t>
            </a:r>
            <a:r>
              <a:rPr lang="en-GB" sz="2000" dirty="0">
                <a:solidFill>
                  <a:srgbClr val="17365D"/>
                </a:solidFill>
              </a:rPr>
              <a:t>number</a:t>
            </a:r>
            <a:r>
              <a:rPr lang="en-GB" sz="2000" b="0" i="0" u="none" strike="noStrike" cap="none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 of different binding techniques (e.g. </a:t>
            </a:r>
            <a:r>
              <a:rPr lang="en-GB" sz="2000" b="0" i="1" u="none" strike="noStrike" cap="none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CFFI</a:t>
            </a:r>
            <a:r>
              <a:rPr lang="en-GB" sz="2000" b="0" i="0" u="none" strike="noStrike" cap="none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 and </a:t>
            </a:r>
            <a:r>
              <a:rPr lang="en-GB" sz="2000" b="0" i="1" u="none" strike="noStrike" cap="none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SWIG)</a:t>
            </a:r>
            <a:r>
              <a:rPr lang="en-GB" sz="2000" b="0" i="0" u="none" strike="noStrike" cap="none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dirty="0"/>
          </a:p>
          <a:p>
            <a:pPr marL="482346" marR="0" lvl="2" indent="-1714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969696"/>
              </a:buClr>
              <a:buSzPts val="1840"/>
              <a:buFont typeface="Arial"/>
              <a:buChar char="•"/>
            </a:pPr>
            <a:r>
              <a:rPr lang="en-GB" sz="2000" b="0" i="0" u="none" strike="noStrike" cap="none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Stay with mainly </a:t>
            </a:r>
            <a:r>
              <a:rPr lang="en-GB" sz="2000" b="0" i="1" u="none" strike="noStrike" cap="none" dirty="0" err="1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Cython</a:t>
            </a:r>
            <a:r>
              <a:rPr lang="en-GB" sz="2000" b="0" i="0" u="none" strike="noStrike" cap="none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 and </a:t>
            </a:r>
            <a:r>
              <a:rPr lang="en-GB" sz="2000" b="0" i="1" u="none" strike="noStrike" cap="none" dirty="0" err="1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pybind</a:t>
            </a:r>
            <a:endParaRPr sz="2000" b="0" i="0" u="none" strike="noStrike" cap="none" dirty="0">
              <a:solidFill>
                <a:srgbClr val="17365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1450" marR="0" lvl="0" indent="-1714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17365D"/>
              </a:buClr>
              <a:buSzPts val="2000"/>
              <a:buFont typeface="Arial"/>
              <a:buChar char="•"/>
            </a:pPr>
            <a:r>
              <a:rPr lang="en-GB" sz="2000" b="0" i="0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Improve test coverage by priority of functionality</a:t>
            </a:r>
            <a:endParaRPr sz="2000" b="0" i="0" dirty="0">
              <a:solidFill>
                <a:srgbClr val="17365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26898" lvl="1" indent="-181609" rtl="0">
              <a:spcBef>
                <a:spcPts val="1200"/>
              </a:spcBef>
              <a:spcAft>
                <a:spcPts val="0"/>
              </a:spcAft>
              <a:buClr>
                <a:srgbClr val="17365D"/>
              </a:buClr>
              <a:buSzPts val="2000"/>
              <a:buFont typeface="Arial"/>
              <a:buChar char="•"/>
            </a:pPr>
            <a:r>
              <a:rPr lang="en-GB" sz="2000" dirty="0">
                <a:solidFill>
                  <a:srgbClr val="17365D"/>
                </a:solidFill>
              </a:rPr>
              <a:t>Pay attention to Byte strings and </a:t>
            </a:r>
            <a:r>
              <a:rPr lang="en-GB" sz="2000" i="1" dirty="0">
                <a:solidFill>
                  <a:srgbClr val="17365D"/>
                </a:solidFill>
              </a:rPr>
              <a:t>pickle </a:t>
            </a:r>
            <a:r>
              <a:rPr lang="en-GB" sz="2000" dirty="0">
                <a:solidFill>
                  <a:srgbClr val="17365D"/>
                </a:solidFill>
              </a:rPr>
              <a:t>implementation</a:t>
            </a:r>
            <a:endParaRPr sz="2000" dirty="0">
              <a:solidFill>
                <a:srgbClr val="17365D"/>
              </a:solidFill>
            </a:endParaRPr>
          </a:p>
          <a:p>
            <a:pPr marL="171450" marR="0" lvl="0" indent="-1714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17365D"/>
              </a:buClr>
              <a:buSzPts val="2000"/>
              <a:buFont typeface="Arial"/>
              <a:buChar char="•"/>
            </a:pPr>
            <a:r>
              <a:rPr lang="en-GB" sz="2000" b="0" i="0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Implementing new linters for new </a:t>
            </a:r>
            <a:r>
              <a:rPr lang="en-GB" sz="2000" b="0" i="0" dirty="0" smtClean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code, (e.g.</a:t>
            </a:r>
            <a:r>
              <a:rPr lang="en-GB" sz="2000" dirty="0" smtClean="0">
                <a:solidFill>
                  <a:srgbClr val="17365D"/>
                </a:solidFill>
              </a:rPr>
              <a:t> </a:t>
            </a:r>
            <a:r>
              <a:rPr lang="en-GB" sz="2000" i="1" dirty="0" err="1" smtClean="0">
                <a:solidFill>
                  <a:srgbClr val="17365D"/>
                </a:solidFill>
              </a:rPr>
              <a:t>pylint</a:t>
            </a:r>
            <a:r>
              <a:rPr lang="en-GB" sz="2000" i="1" dirty="0" smtClean="0">
                <a:solidFill>
                  <a:srgbClr val="17365D"/>
                </a:solidFill>
              </a:rPr>
              <a:t>, </a:t>
            </a:r>
            <a:r>
              <a:rPr lang="en-GB" sz="2000" i="1" dirty="0" err="1" smtClean="0">
                <a:solidFill>
                  <a:srgbClr val="17365D"/>
                </a:solidFill>
              </a:rPr>
              <a:t>pyflake</a:t>
            </a:r>
            <a:r>
              <a:rPr lang="en-GB" sz="2000" i="1" dirty="0" smtClean="0">
                <a:solidFill>
                  <a:srgbClr val="17365D"/>
                </a:solidFill>
              </a:rPr>
              <a:t>, 2to3)</a:t>
            </a:r>
          </a:p>
          <a:p>
            <a:pPr marL="171450" marR="0" lvl="0" indent="-444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dirty="0">
              <a:solidFill>
                <a:srgbClr val="17365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/>
          <p:nvPr/>
        </p:nvSpPr>
        <p:spPr>
          <a:xfrm>
            <a:off x="228600" y="141732"/>
            <a:ext cx="8229600" cy="630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87125"/>
              </a:lnSpc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3200"/>
              <a:buFont typeface="Arial"/>
              <a:buNone/>
            </a:pPr>
            <a:r>
              <a:rPr lang="en-GB" sz="3200" b="0" i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Plan changes by dependency</a:t>
            </a:r>
            <a:endParaRPr/>
          </a:p>
        </p:txBody>
      </p:sp>
      <p:sp>
        <p:nvSpPr>
          <p:cNvPr id="141" name="Shape 141"/>
          <p:cNvSpPr txBox="1"/>
          <p:nvPr/>
        </p:nvSpPr>
        <p:spPr>
          <a:xfrm>
            <a:off x="672084" y="973931"/>
            <a:ext cx="8074152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36575" rIns="36575" bIns="36575" anchor="t" anchorCtr="0">
            <a:noAutofit/>
          </a:bodyPr>
          <a:lstStyle/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2000"/>
              <a:buFont typeface="Arial"/>
              <a:buChar char="•"/>
            </a:pPr>
            <a:r>
              <a:rPr lang="en-GB" sz="2000" b="0" i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Use </a:t>
            </a:r>
            <a:r>
              <a:rPr lang="en-GB" sz="2000" b="0" i="1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snakefood</a:t>
            </a:r>
            <a:r>
              <a:rPr lang="en-GB" sz="2000" b="0" i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 package to produce dependency graph.</a:t>
            </a:r>
            <a:endParaRPr/>
          </a:p>
          <a:p>
            <a:pPr marL="171450" marR="0" lvl="0" indent="-1714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17365D"/>
              </a:buClr>
              <a:buSzPts val="2000"/>
              <a:buFont typeface="Arial"/>
              <a:buChar char="•"/>
            </a:pPr>
            <a:r>
              <a:rPr lang="en-GB" sz="2000" b="0" i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Start changes for readiness from the bottom (</a:t>
            </a:r>
            <a:r>
              <a:rPr lang="en-GB" sz="2000">
                <a:solidFill>
                  <a:srgbClr val="17365D"/>
                </a:solidFill>
              </a:rPr>
              <a:t>n</a:t>
            </a:r>
            <a:r>
              <a:rPr lang="en-GB" sz="2000" b="0" i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o dependenc</a:t>
            </a:r>
            <a:r>
              <a:rPr lang="en-GB" sz="2000">
                <a:solidFill>
                  <a:srgbClr val="17365D"/>
                </a:solidFill>
              </a:rPr>
              <a:t>ies</a:t>
            </a:r>
            <a:r>
              <a:rPr lang="en-GB" sz="2000" b="0" i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/>
          </a:p>
          <a:p>
            <a:pPr marL="326898" marR="0" lvl="1" indent="-171449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7397BC"/>
              </a:buClr>
              <a:buSzPts val="1656"/>
              <a:buFont typeface="Arial"/>
              <a:buChar char="•"/>
            </a:pPr>
            <a:r>
              <a:rPr lang="en-GB" sz="1800" b="0" i="0" u="none" strike="noStrike" cap="none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Mark ready files, change </a:t>
            </a:r>
            <a:r>
              <a:rPr lang="en-GB" sz="1800">
                <a:solidFill>
                  <a:srgbClr val="17365D"/>
                </a:solidFill>
              </a:rPr>
              <a:t>files </a:t>
            </a:r>
            <a:r>
              <a:rPr lang="en-GB" sz="1800" b="0" i="0" u="none" strike="noStrike" cap="none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one level up</a:t>
            </a:r>
            <a:endParaRPr/>
          </a:p>
          <a:p>
            <a:pPr marL="482346" marR="0" lvl="2" indent="-1714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969696"/>
              </a:buClr>
              <a:buSzPts val="1472"/>
              <a:buFont typeface="Arial"/>
              <a:buChar char="•"/>
            </a:pPr>
            <a:r>
              <a:rPr lang="en-GB" sz="1600">
                <a:solidFill>
                  <a:srgbClr val="17365D"/>
                </a:solidFill>
              </a:rPr>
              <a:t>Continue to change the code to the next level recursively</a:t>
            </a:r>
            <a:endParaRPr sz="1600" b="0" i="0" u="none" strike="noStrike" cap="none">
              <a:solidFill>
                <a:srgbClr val="17365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1450" marR="0" lvl="0" indent="-444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>
              <a:solidFill>
                <a:srgbClr val="17365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2" name="Shape 1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1000" y="2802731"/>
            <a:ext cx="8610600" cy="1766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/>
          <p:nvPr/>
        </p:nvSpPr>
        <p:spPr>
          <a:xfrm>
            <a:off x="228600" y="141732"/>
            <a:ext cx="8229600" cy="630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87125"/>
              </a:lnSpc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3200"/>
              <a:buFont typeface="Arial"/>
              <a:buNone/>
            </a:pPr>
            <a:r>
              <a:rPr lang="en-GB" sz="3200" b="0" i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SDLC responsibilities</a:t>
            </a:r>
            <a:endParaRPr/>
          </a:p>
        </p:txBody>
      </p:sp>
      <p:sp>
        <p:nvSpPr>
          <p:cNvPr id="148" name="Shape 148"/>
          <p:cNvSpPr txBox="1"/>
          <p:nvPr/>
        </p:nvSpPr>
        <p:spPr>
          <a:xfrm>
            <a:off x="672084" y="973931"/>
            <a:ext cx="8074152" cy="434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36575" rIns="36575" bIns="36575" anchor="t" anchorCtr="0">
            <a:noAutofit/>
          </a:bodyPr>
          <a:lstStyle/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2000"/>
              <a:buFont typeface="Arial"/>
              <a:buChar char="•"/>
            </a:pPr>
            <a:r>
              <a:rPr lang="en-GB" sz="2000" b="0" i="0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Automated:</a:t>
            </a:r>
            <a:endParaRPr dirty="0"/>
          </a:p>
          <a:p>
            <a:pPr marL="326898" marR="0" lvl="1" indent="-1714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7397BC"/>
              </a:buClr>
              <a:buSzPts val="1840"/>
              <a:buFont typeface="Arial"/>
              <a:buChar char="•"/>
            </a:pPr>
            <a:r>
              <a:rPr lang="en-GB" sz="2000" b="0" i="0" u="none" strike="noStrike" cap="none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Run readiness (for example, use </a:t>
            </a:r>
            <a:r>
              <a:rPr lang="en-GB" sz="2000" b="0" i="1" u="none" strike="noStrike" cap="none" dirty="0" err="1" smtClean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futurize</a:t>
            </a:r>
            <a:r>
              <a:rPr lang="en-GB" sz="2000" b="0" i="1" u="none" strike="noStrike" cap="none" dirty="0" smtClean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0" u="none" strike="noStrike" cap="none" dirty="0" smtClean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or</a:t>
            </a:r>
            <a:r>
              <a:rPr lang="en-GB" sz="2000" b="0" i="1" u="none" strike="noStrike" cap="none" dirty="0" smtClean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 modernize</a:t>
            </a:r>
            <a:r>
              <a:rPr lang="en-GB" sz="2000" b="0" i="0" u="none" strike="noStrike" cap="none" dirty="0" smtClean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0" i="0" u="none" strike="noStrike" cap="none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package)</a:t>
            </a:r>
            <a:endParaRPr dirty="0"/>
          </a:p>
          <a:p>
            <a:pPr marL="326898" marR="0" lvl="1" indent="-1714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7397BC"/>
              </a:buClr>
              <a:buSzPts val="1840"/>
              <a:buFont typeface="Arial"/>
              <a:buChar char="•"/>
            </a:pPr>
            <a:r>
              <a:rPr lang="en-GB" sz="2000" b="0" i="0" u="none" strike="noStrike" cap="none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Run tests</a:t>
            </a:r>
            <a:endParaRPr dirty="0"/>
          </a:p>
          <a:p>
            <a:pPr marL="171450" marR="0" lvl="0" indent="-1714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17365D"/>
              </a:buClr>
              <a:buSzPts val="2000"/>
              <a:buFont typeface="Arial"/>
              <a:buChar char="•"/>
            </a:pPr>
            <a:r>
              <a:rPr lang="en-GB" sz="2000" b="0" i="0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Manual:</a:t>
            </a:r>
            <a:endParaRPr dirty="0"/>
          </a:p>
          <a:p>
            <a:pPr marL="326898" marR="0" lvl="1" indent="-1714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7397BC"/>
              </a:buClr>
              <a:buSzPts val="1840"/>
              <a:buFont typeface="Arial"/>
              <a:buChar char="•"/>
            </a:pPr>
            <a:r>
              <a:rPr lang="en-GB" sz="2000" b="0" i="0" u="none" strike="noStrike" cap="none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Approve the changes after the change</a:t>
            </a:r>
            <a:endParaRPr dirty="0"/>
          </a:p>
          <a:p>
            <a:pPr marL="326898" marR="0" lvl="1" indent="-1714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7397BC"/>
              </a:buClr>
              <a:buSzPts val="1840"/>
              <a:buFont typeface="Arial"/>
              <a:buChar char="•"/>
            </a:pPr>
            <a:r>
              <a:rPr lang="en-GB" sz="2000" b="0" i="0" u="none" strike="noStrike" cap="none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Fix failures of code and tests</a:t>
            </a:r>
            <a:endParaRPr dirty="0"/>
          </a:p>
          <a:p>
            <a:pPr marL="171450" marR="0" lvl="0" indent="-444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dirty="0">
              <a:solidFill>
                <a:srgbClr val="17365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/>
          <p:nvPr/>
        </p:nvSpPr>
        <p:spPr>
          <a:xfrm>
            <a:off x="228600" y="141732"/>
            <a:ext cx="8229600" cy="630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87125"/>
              </a:lnSpc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3200"/>
              <a:buFont typeface="Arial"/>
              <a:buNone/>
            </a:pPr>
            <a:r>
              <a:rPr lang="en-GB" sz="3200" b="0" i="0" u="none" strike="noStrike" cap="none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Summary</a:t>
            </a:r>
            <a:endParaRPr sz="3200" b="0" i="0" u="none" strike="noStrike" cap="none">
              <a:solidFill>
                <a:srgbClr val="17365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Shape 154"/>
          <p:cNvSpPr txBox="1"/>
          <p:nvPr/>
        </p:nvSpPr>
        <p:spPr>
          <a:xfrm>
            <a:off x="672084" y="973931"/>
            <a:ext cx="8074152" cy="434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36575" rIns="36575" bIns="36575" anchor="t" anchorCtr="0">
            <a:noAutofit/>
          </a:bodyPr>
          <a:lstStyle/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2000"/>
              <a:buFont typeface="Arial"/>
              <a:buChar char="•"/>
            </a:pPr>
            <a:r>
              <a:rPr lang="en-GB" sz="2000" b="0" i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Reduce the code size to be migrated</a:t>
            </a:r>
            <a:endParaRPr sz="2000" b="0" i="0">
              <a:solidFill>
                <a:srgbClr val="17365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1450" marR="0" lvl="0" indent="-1714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17365D"/>
              </a:buClr>
              <a:buSzPts val="2000"/>
              <a:buFont typeface="Arial"/>
              <a:buChar char="•"/>
            </a:pPr>
            <a:r>
              <a:rPr lang="en-GB" sz="2000">
                <a:solidFill>
                  <a:srgbClr val="17365D"/>
                </a:solidFill>
              </a:rPr>
              <a:t>Better safety net</a:t>
            </a:r>
            <a:r>
              <a:rPr lang="en-GB" sz="2000" b="0" i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(Tests, Early detection of possible failures)</a:t>
            </a:r>
            <a:endParaRPr/>
          </a:p>
          <a:p>
            <a:pPr marL="171450" marR="0" lvl="0" indent="-1714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17365D"/>
              </a:buClr>
              <a:buSzPts val="2000"/>
              <a:buFont typeface="Arial"/>
              <a:buChar char="•"/>
            </a:pPr>
            <a:r>
              <a:rPr lang="en-GB" sz="2000">
                <a:solidFill>
                  <a:srgbClr val="17365D"/>
                </a:solidFill>
              </a:rPr>
              <a:t>Incremental</a:t>
            </a:r>
            <a:r>
              <a:rPr lang="en-GB" sz="2000" b="0" i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 changes </a:t>
            </a:r>
            <a:r>
              <a:rPr lang="en-GB" sz="2000">
                <a:solidFill>
                  <a:srgbClr val="17365D"/>
                </a:solidFill>
              </a:rPr>
              <a:t>by dependency</a:t>
            </a:r>
            <a:endParaRPr/>
          </a:p>
          <a:p>
            <a:pPr marL="171450" marR="0" lvl="0" indent="-1714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17365D"/>
              </a:buClr>
              <a:buSzPts val="2000"/>
              <a:buFont typeface="Arial"/>
              <a:buChar char="•"/>
            </a:pPr>
            <a:r>
              <a:rPr lang="en-GB" sz="2000" b="0" i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Automate as much as possible</a:t>
            </a:r>
            <a:endParaRPr sz="2000" b="0" i="0">
              <a:solidFill>
                <a:srgbClr val="17365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1450" marR="0" lvl="0" indent="-19050" algn="l" rtl="0">
              <a:lnSpc>
                <a:spcPct val="110000"/>
              </a:lnSpc>
              <a:spcBef>
                <a:spcPts val="2016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17365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/>
          <p:nvPr/>
        </p:nvSpPr>
        <p:spPr>
          <a:xfrm>
            <a:off x="533400" y="-169069"/>
            <a:ext cx="8074200" cy="434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36575" rIns="36575" bIns="36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4000"/>
              <a:buFont typeface="Arial"/>
              <a:buNone/>
            </a:pPr>
            <a:r>
              <a:rPr lang="en-GB" sz="4000" b="0" i="0" u="none" strike="noStrike" cap="none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Q&amp;A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endParaRPr sz="4000" b="0" i="0" u="none" strike="noStrike" cap="none" dirty="0">
              <a:solidFill>
                <a:srgbClr val="17365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17365D"/>
              </a:buClr>
              <a:buSzPts val="2400"/>
              <a:buFont typeface="Arial"/>
              <a:buNone/>
            </a:pPr>
            <a:r>
              <a:rPr lang="en-GB" sz="2400" b="0" i="0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http://www.jpmorgan.com/techcareers</a:t>
            </a:r>
            <a:endParaRPr sz="4000" b="0" i="0" dirty="0">
              <a:solidFill>
                <a:srgbClr val="17365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/>
        </p:nvSpPr>
        <p:spPr>
          <a:xfrm>
            <a:off x="1315844" y="320151"/>
            <a:ext cx="6735336" cy="5496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87125"/>
              </a:lnSpc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3200"/>
              <a:buFont typeface="Arial"/>
              <a:buNone/>
            </a:pPr>
            <a:r>
              <a:rPr lang="en-GB" sz="3200" b="0" i="0" u="none" strike="noStrike" cap="none" dirty="0" smtClean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We all know what may happen !</a:t>
            </a:r>
            <a:endParaRPr sz="3200" b="0" i="0" u="none" strike="noStrike" cap="none" dirty="0">
              <a:solidFill>
                <a:srgbClr val="17365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626" name="Picture 2" descr="Image result for indiana jones switch skull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0562" y="1329267"/>
            <a:ext cx="5509245" cy="291365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 Requires="p14">
      <p:transition spd="slow" p14:dur="7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/>
        </p:nvSpPr>
        <p:spPr>
          <a:xfrm>
            <a:off x="228600" y="141732"/>
            <a:ext cx="8229600" cy="630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87125"/>
              </a:lnSpc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3200"/>
              <a:buFont typeface="Arial"/>
              <a:buNone/>
            </a:pPr>
            <a:r>
              <a:rPr lang="en-GB" sz="3200" b="0" i="0" u="none" strike="noStrike" cap="none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Agenda</a:t>
            </a:r>
            <a:endParaRPr sz="3200" b="0" i="0" u="none" strike="noStrike" cap="none">
              <a:solidFill>
                <a:srgbClr val="17365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Shape 90"/>
          <p:cNvSpPr txBox="1"/>
          <p:nvPr/>
        </p:nvSpPr>
        <p:spPr>
          <a:xfrm>
            <a:off x="672084" y="973931"/>
            <a:ext cx="8074152" cy="434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36575" rIns="36575" bIns="36575" anchor="t" anchorCtr="0">
            <a:noAutofit/>
          </a:bodyPr>
          <a:lstStyle/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2000"/>
              <a:buFont typeface="Arial"/>
              <a:buChar char="•"/>
            </a:pPr>
            <a:r>
              <a:rPr lang="en-GB" sz="2000" b="0" i="0" u="none" strike="noStrike" cap="none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J.P. Morgan and Athena</a:t>
            </a:r>
            <a:endParaRPr dirty="0"/>
          </a:p>
          <a:p>
            <a:pPr marL="171450" marR="0" lvl="0" indent="-1714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17365D"/>
              </a:buClr>
              <a:buSzPts val="2000"/>
              <a:buFont typeface="Arial"/>
              <a:buChar char="•"/>
            </a:pPr>
            <a:r>
              <a:rPr lang="en-GB" sz="2000" dirty="0">
                <a:solidFill>
                  <a:srgbClr val="17365D"/>
                </a:solidFill>
              </a:rPr>
              <a:t>Getting ready</a:t>
            </a:r>
            <a:r>
              <a:rPr lang="en-GB" sz="2000" b="0" i="0" u="none" strike="noStrike" cap="none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 for Python3 migration</a:t>
            </a:r>
            <a:endParaRPr dirty="0"/>
          </a:p>
          <a:p>
            <a:pPr marL="171450" marR="0" lvl="0" indent="-1714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17365D"/>
              </a:buClr>
              <a:buSzPts val="2000"/>
              <a:buFont typeface="Arial"/>
              <a:buChar char="•"/>
            </a:pPr>
            <a:r>
              <a:rPr lang="en-GB" sz="2000" b="0" i="0" u="none" strike="noStrike" cap="none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Q&amp;A</a:t>
            </a:r>
            <a:endParaRPr dirty="0"/>
          </a:p>
          <a:p>
            <a:pPr marL="171450" marR="0" lvl="0" indent="-19050" algn="l" rtl="0">
              <a:lnSpc>
                <a:spcPct val="110000"/>
              </a:lnSpc>
              <a:spcBef>
                <a:spcPts val="2016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rgbClr val="17365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580" name="Picture 4" descr="Runners in the J.P. Morgan Corporate Challen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6644" y="2210450"/>
            <a:ext cx="3713584" cy="208999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 Requires="p14">
      <p:transition spd="slow" p14:dur="7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/>
        </p:nvSpPr>
        <p:spPr>
          <a:xfrm>
            <a:off x="228600" y="141732"/>
            <a:ext cx="8229600" cy="630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87125"/>
              </a:lnSpc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3200"/>
              <a:buFont typeface="Arial"/>
              <a:buNone/>
            </a:pPr>
            <a:r>
              <a:rPr lang="en-GB" sz="3200" b="0" i="0" u="none" strike="noStrike" cap="none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J.P. Morgan</a:t>
            </a:r>
            <a:endParaRPr sz="3200" b="0" i="0" u="none" strike="noStrike" cap="none">
              <a:solidFill>
                <a:srgbClr val="17365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Shape 96"/>
          <p:cNvSpPr txBox="1"/>
          <p:nvPr/>
        </p:nvSpPr>
        <p:spPr>
          <a:xfrm>
            <a:off x="672084" y="973931"/>
            <a:ext cx="8074152" cy="3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36575" rIns="36575" bIns="36575" anchor="t" anchorCtr="0">
            <a:noAutofit/>
          </a:bodyPr>
          <a:lstStyle/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2000"/>
              <a:buFont typeface="Arial"/>
              <a:buChar char="•"/>
            </a:pPr>
            <a:r>
              <a:rPr lang="en-GB" sz="2000" b="0" i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250,000+ employees globally</a:t>
            </a:r>
            <a:endParaRPr/>
          </a:p>
          <a:p>
            <a:pPr marL="171450" marR="0" lvl="0" indent="-1714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17365D"/>
              </a:buClr>
              <a:buSzPts val="2000"/>
              <a:buFont typeface="Arial"/>
              <a:buChar char="•"/>
            </a:pPr>
            <a:r>
              <a:rPr lang="en-GB" sz="2000" b="0" i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40,000+ employees in Technology</a:t>
            </a:r>
            <a:endParaRPr/>
          </a:p>
          <a:p>
            <a:pPr marL="171450" marR="0" lvl="0" indent="-1714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17365D"/>
              </a:buClr>
              <a:buSzPts val="2000"/>
              <a:buFont typeface="Arial"/>
              <a:buChar char="•"/>
            </a:pPr>
            <a:r>
              <a:rPr lang="en-GB" sz="2000" b="0" i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$9.5B+ annual investment in technology</a:t>
            </a:r>
            <a:endParaRPr sz="2000">
              <a:solidFill>
                <a:srgbClr val="17365D"/>
              </a:solidFill>
            </a:endParaRPr>
          </a:p>
          <a:p>
            <a:pPr marL="171450" marR="0" lvl="0" indent="-1714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17365D"/>
              </a:buClr>
              <a:buSzPts val="2000"/>
              <a:buFont typeface="Arial"/>
              <a:buChar char="•"/>
            </a:pPr>
            <a:r>
              <a:rPr lang="en-GB" sz="2000" b="0" i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Offices all around the globe, including Herzlia</a:t>
            </a:r>
            <a:endParaRPr/>
          </a:p>
          <a:p>
            <a:pPr marL="171450" marR="0" lvl="0" indent="-19050" algn="l" rtl="0">
              <a:lnSpc>
                <a:spcPct val="110000"/>
              </a:lnSpc>
              <a:spcBef>
                <a:spcPts val="2016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17365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/>
          <p:nvPr/>
        </p:nvSpPr>
        <p:spPr>
          <a:xfrm>
            <a:off x="228600" y="141732"/>
            <a:ext cx="8229600" cy="630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87125"/>
              </a:lnSpc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3200"/>
              <a:buFont typeface="Arial"/>
              <a:buNone/>
            </a:pPr>
            <a:r>
              <a:rPr lang="en-GB" sz="3200" b="0" i="0" u="none" strike="noStrike" cap="none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Athena</a:t>
            </a:r>
            <a:endParaRPr sz="3200" b="0" i="0" u="none" strike="noStrike" cap="none">
              <a:solidFill>
                <a:srgbClr val="17365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Shape 102"/>
          <p:cNvSpPr txBox="1"/>
          <p:nvPr/>
        </p:nvSpPr>
        <p:spPr>
          <a:xfrm>
            <a:off x="672084" y="973931"/>
            <a:ext cx="8074152" cy="3776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36575" rIns="36575" bIns="36575" anchor="t" anchorCtr="0">
            <a:noAutofit/>
          </a:bodyPr>
          <a:lstStyle/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2000"/>
              <a:buFont typeface="Arial"/>
              <a:buChar char="•"/>
            </a:pPr>
            <a:r>
              <a:rPr lang="en-GB" sz="2000" b="0" i="0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Pricing, risk management, analysis and trade management platform </a:t>
            </a:r>
            <a:endParaRPr dirty="0"/>
          </a:p>
          <a:p>
            <a:pPr marL="171450" marR="0" lvl="0" indent="-1714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17365D"/>
              </a:buClr>
              <a:buSzPts val="2000"/>
              <a:buFont typeface="Arial"/>
              <a:buChar char="•"/>
            </a:pPr>
            <a:r>
              <a:rPr lang="en-GB" sz="2000" b="0" i="0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Rapid development and deployment model that puts developers at the heart of the </a:t>
            </a:r>
            <a:r>
              <a:rPr lang="en-GB" sz="2000" b="0" i="0" dirty="0" smtClean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business</a:t>
            </a:r>
          </a:p>
          <a:p>
            <a:pPr marL="171450" marR="0" lvl="0" indent="-1714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17365D"/>
              </a:buClr>
              <a:buSzPts val="2000"/>
              <a:buFont typeface="Arial"/>
              <a:buChar char="•"/>
            </a:pPr>
            <a:r>
              <a:rPr lang="en-GB" sz="2000" dirty="0" smtClean="0">
                <a:solidFill>
                  <a:srgbClr val="17365D"/>
                </a:solidFill>
              </a:rPr>
              <a:t>~800 deliveries to production daily, in a continuous commit flow, with no versioning</a:t>
            </a:r>
            <a:endParaRPr dirty="0"/>
          </a:p>
          <a:p>
            <a:pPr marL="171450" marR="0" lvl="0" indent="-1714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17365D"/>
              </a:buClr>
              <a:buSzPts val="2000"/>
              <a:buFont typeface="Arial"/>
              <a:buChar char="•"/>
            </a:pPr>
            <a:r>
              <a:rPr lang="en-GB" sz="2000" b="0" i="0" dirty="0" smtClean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95</a:t>
            </a:r>
            <a:r>
              <a:rPr lang="en-GB" sz="2000" b="0" i="0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% Python</a:t>
            </a:r>
            <a:endParaRPr dirty="0"/>
          </a:p>
          <a:p>
            <a:pPr marL="171450" marR="0" lvl="0" indent="-1714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17365D"/>
              </a:buClr>
              <a:buSzPts val="2000"/>
              <a:buFont typeface="Arial"/>
              <a:buChar char="•"/>
            </a:pPr>
            <a:r>
              <a:rPr lang="en-GB" sz="2000" b="1" i="0" dirty="0">
                <a:solidFill>
                  <a:srgbClr val="17365D"/>
                </a:solidFill>
              </a:rPr>
              <a:t>1500+ Python developers</a:t>
            </a:r>
            <a:endParaRPr b="1" dirty="0"/>
          </a:p>
          <a:p>
            <a:pPr marL="171450" marR="0" lvl="0" indent="-171450" algn="l" rtl="0">
              <a:lnSpc>
                <a:spcPct val="110000"/>
              </a:lnSpc>
              <a:spcBef>
                <a:spcPts val="1680"/>
              </a:spcBef>
              <a:spcAft>
                <a:spcPts val="0"/>
              </a:spcAft>
              <a:buClr>
                <a:srgbClr val="17365D"/>
              </a:buClr>
              <a:buSzPts val="2000"/>
              <a:buFont typeface="Arial"/>
              <a:buChar char="•"/>
            </a:pPr>
            <a:r>
              <a:rPr lang="en-US" sz="2000" b="1" i="0" dirty="0" smtClean="0">
                <a:solidFill>
                  <a:srgbClr val="17365D"/>
                </a:solidFill>
              </a:rPr>
              <a:t>~</a:t>
            </a:r>
            <a:r>
              <a:rPr lang="en-GB" sz="2000" b="1" i="0" dirty="0" smtClean="0">
                <a:solidFill>
                  <a:srgbClr val="17365D"/>
                </a:solidFill>
              </a:rPr>
              <a:t>30M </a:t>
            </a:r>
            <a:r>
              <a:rPr lang="en-GB" sz="2000" b="1" i="0" dirty="0">
                <a:solidFill>
                  <a:srgbClr val="17365D"/>
                </a:solidFill>
              </a:rPr>
              <a:t>lines of </a:t>
            </a:r>
            <a:r>
              <a:rPr lang="en-GB" sz="2000" b="1" i="0" dirty="0" smtClean="0">
                <a:solidFill>
                  <a:srgbClr val="17365D"/>
                </a:solidFill>
              </a:rPr>
              <a:t>code, ~30</a:t>
            </a:r>
            <a:r>
              <a:rPr lang="en-US" sz="2000" b="1" i="0" dirty="0" smtClean="0">
                <a:solidFill>
                  <a:srgbClr val="17365D"/>
                </a:solidFill>
              </a:rPr>
              <a:t>K</a:t>
            </a:r>
            <a:r>
              <a:rPr lang="en-GB" sz="2000" b="1" dirty="0" smtClean="0">
                <a:solidFill>
                  <a:srgbClr val="17365D"/>
                </a:solidFill>
              </a:rPr>
              <a:t> of files</a:t>
            </a:r>
            <a:endParaRPr b="1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/>
        </p:nvSpPr>
        <p:spPr>
          <a:xfrm>
            <a:off x="228600" y="141732"/>
            <a:ext cx="8229600" cy="630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87125"/>
              </a:lnSpc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3200"/>
              <a:buFont typeface="Arial"/>
              <a:buNone/>
            </a:pPr>
            <a:r>
              <a:rPr lang="en-GB" sz="3200" b="0" i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Readiness </a:t>
            </a:r>
            <a:r>
              <a:rPr lang="en-GB" sz="3200">
                <a:solidFill>
                  <a:srgbClr val="17365D"/>
                </a:solidFill>
              </a:rPr>
              <a:t>S</a:t>
            </a:r>
            <a:r>
              <a:rPr lang="en-GB" sz="3200" b="0" i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teps for Python3 </a:t>
            </a:r>
            <a:r>
              <a:rPr lang="en-GB" sz="3200">
                <a:solidFill>
                  <a:srgbClr val="17365D"/>
                </a:solidFill>
              </a:rPr>
              <a:t>M</a:t>
            </a:r>
            <a:r>
              <a:rPr lang="en-GB" sz="3200" b="0" i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igration</a:t>
            </a:r>
            <a:endParaRPr sz="3200" b="0" i="0">
              <a:solidFill>
                <a:srgbClr val="17365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Shape 108"/>
          <p:cNvSpPr txBox="1"/>
          <p:nvPr/>
        </p:nvSpPr>
        <p:spPr>
          <a:xfrm>
            <a:off x="672084" y="973931"/>
            <a:ext cx="8074152" cy="434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36575" rIns="36575" bIns="36575" anchor="t" anchorCtr="0">
            <a:noAutofit/>
          </a:bodyPr>
          <a:lstStyle/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2000"/>
              <a:buFont typeface="Arial"/>
              <a:buChar char="•"/>
            </a:pPr>
            <a:r>
              <a:rPr lang="en-GB" sz="2000" b="0" i="0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Reduce code size</a:t>
            </a:r>
            <a:endParaRPr sz="2000" b="0" i="0" dirty="0">
              <a:solidFill>
                <a:srgbClr val="17365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1450" marR="0" lvl="0" indent="-1714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17365D"/>
              </a:buClr>
              <a:buSzPts val="2000"/>
              <a:buFont typeface="Arial"/>
              <a:buChar char="•"/>
            </a:pPr>
            <a:r>
              <a:rPr lang="en-GB" sz="2000" b="0" i="0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Readiness of external </a:t>
            </a:r>
            <a:r>
              <a:rPr lang="en-GB" sz="2000" b="0" i="0" dirty="0" err="1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libs</a:t>
            </a:r>
            <a:endParaRPr sz="2000" b="0" i="0" dirty="0">
              <a:solidFill>
                <a:srgbClr val="17365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1450" lvl="0" indent="-171450">
              <a:spcBef>
                <a:spcPts val="1200"/>
              </a:spcBef>
              <a:buClr>
                <a:srgbClr val="17365D"/>
              </a:buClr>
              <a:buSzPts val="2000"/>
              <a:buFont typeface="Arial"/>
              <a:buChar char="•"/>
            </a:pPr>
            <a:r>
              <a:rPr lang="en-GB" sz="2000" dirty="0" smtClean="0">
                <a:solidFill>
                  <a:srgbClr val="17365D"/>
                </a:solidFill>
              </a:rPr>
              <a:t>Preventive measures</a:t>
            </a:r>
          </a:p>
          <a:p>
            <a:pPr marL="171450" lvl="0" indent="-171450">
              <a:spcBef>
                <a:spcPts val="1200"/>
              </a:spcBef>
              <a:buClr>
                <a:srgbClr val="17365D"/>
              </a:buClr>
              <a:buSzPts val="2000"/>
              <a:buFont typeface="Arial"/>
              <a:buChar char="•"/>
            </a:pPr>
            <a:r>
              <a:rPr lang="en-GB" sz="2000" b="0" i="0" dirty="0" smtClean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Plan </a:t>
            </a:r>
            <a:r>
              <a:rPr lang="en-GB" sz="2000" b="0" i="0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changes by dependency</a:t>
            </a:r>
            <a:endParaRPr sz="2000" dirty="0">
              <a:solidFill>
                <a:srgbClr val="17365D"/>
              </a:solidFill>
            </a:endParaRPr>
          </a:p>
          <a:p>
            <a:pPr marL="171450" marR="0" lvl="0" indent="-1714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17365D"/>
              </a:buClr>
              <a:buSzPts val="2000"/>
              <a:buFont typeface="Arial"/>
              <a:buChar char="•"/>
            </a:pPr>
            <a:r>
              <a:rPr lang="en-GB" sz="2000" b="0" i="0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SDLC (Software Development Life Cycle) responsibilities</a:t>
            </a:r>
            <a:endParaRPr dirty="0"/>
          </a:p>
          <a:p>
            <a:pPr marL="171450" marR="0" lvl="0" indent="-444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dirty="0">
              <a:solidFill>
                <a:srgbClr val="17365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/>
        </p:nvSpPr>
        <p:spPr>
          <a:xfrm>
            <a:off x="228600" y="141732"/>
            <a:ext cx="8229600" cy="630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87125"/>
              </a:lnSpc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3200"/>
              <a:buFont typeface="Arial"/>
              <a:buNone/>
            </a:pPr>
            <a:r>
              <a:rPr lang="en-GB" sz="3200" b="0" i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Reduce </a:t>
            </a:r>
            <a:r>
              <a:rPr lang="en-GB" sz="3200">
                <a:solidFill>
                  <a:srgbClr val="17365D"/>
                </a:solidFill>
              </a:rPr>
              <a:t>C</a:t>
            </a:r>
            <a:r>
              <a:rPr lang="en-GB" sz="3200" b="0" i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ode </a:t>
            </a:r>
            <a:r>
              <a:rPr lang="en-GB" sz="3200">
                <a:solidFill>
                  <a:srgbClr val="17365D"/>
                </a:solidFill>
              </a:rPr>
              <a:t>S</a:t>
            </a:r>
            <a:r>
              <a:rPr lang="en-GB" sz="3200" b="0" i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ize - Static Analysis</a:t>
            </a:r>
            <a:endParaRPr/>
          </a:p>
        </p:txBody>
      </p:sp>
      <p:sp>
        <p:nvSpPr>
          <p:cNvPr id="114" name="Shape 114"/>
          <p:cNvSpPr txBox="1"/>
          <p:nvPr/>
        </p:nvSpPr>
        <p:spPr>
          <a:xfrm>
            <a:off x="672084" y="973931"/>
            <a:ext cx="8074152" cy="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36575" rIns="36575" bIns="36575" anchor="t" anchorCtr="0">
            <a:noAutofit/>
          </a:bodyPr>
          <a:lstStyle/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2000"/>
              <a:buFont typeface="Arial"/>
              <a:buChar char="•"/>
            </a:pPr>
            <a:r>
              <a:rPr lang="en-GB" sz="2000">
                <a:solidFill>
                  <a:srgbClr val="17365D"/>
                </a:solidFill>
              </a:rPr>
              <a:t>U</a:t>
            </a:r>
            <a:r>
              <a:rPr lang="en-GB" sz="2000" b="0" i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se </a:t>
            </a:r>
            <a:r>
              <a:rPr lang="en-GB" sz="2000" b="0" i="1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vulture</a:t>
            </a:r>
            <a:r>
              <a:rPr lang="en-GB" sz="2000" b="0" i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 package:</a:t>
            </a:r>
            <a:endParaRPr sz="2000" b="0" i="0">
              <a:solidFill>
                <a:srgbClr val="17365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5" name="Shape 1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2084" y="1583531"/>
            <a:ext cx="7967903" cy="12192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116" name="Shape 116"/>
          <p:cNvSpPr txBox="1"/>
          <p:nvPr/>
        </p:nvSpPr>
        <p:spPr>
          <a:xfrm>
            <a:off x="672084" y="2955131"/>
            <a:ext cx="7967903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1800"/>
              <a:buFont typeface="Arial"/>
              <a:buChar char="•"/>
            </a:pPr>
            <a:r>
              <a:rPr lang="en-GB" sz="1800">
                <a:solidFill>
                  <a:srgbClr val="17365D"/>
                </a:solidFill>
                <a:latin typeface="Calibri"/>
                <a:ea typeface="Calibri"/>
                <a:cs typeface="Calibri"/>
                <a:sym typeface="Calibri"/>
              </a:rPr>
              <a:t>Unused Import or Variable can be found by pyflake\pylint too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1800"/>
              <a:buFont typeface="Arial"/>
              <a:buChar char="•"/>
            </a:pPr>
            <a:r>
              <a:rPr lang="en-GB" sz="1800">
                <a:solidFill>
                  <a:srgbClr val="17365D"/>
                </a:solidFill>
                <a:latin typeface="Calibri"/>
                <a:ea typeface="Calibri"/>
                <a:cs typeface="Calibri"/>
                <a:sym typeface="Calibri"/>
              </a:rPr>
              <a:t>Extra full search in code is advised for findings of unused class or function</a:t>
            </a:r>
            <a:endParaRPr sz="1800">
              <a:solidFill>
                <a:srgbClr val="17365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/>
          <p:nvPr/>
        </p:nvSpPr>
        <p:spPr>
          <a:xfrm>
            <a:off x="228600" y="141732"/>
            <a:ext cx="8229600" cy="630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87125"/>
              </a:lnSpc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3200"/>
              <a:buFont typeface="Arial"/>
              <a:buNone/>
            </a:pPr>
            <a:r>
              <a:rPr lang="en-GB" sz="3200" b="0" i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Reduce code size </a:t>
            </a:r>
            <a:r>
              <a:rPr lang="en-GB" sz="3200">
                <a:solidFill>
                  <a:srgbClr val="17365D"/>
                </a:solidFill>
              </a:rPr>
              <a:t>- Runtime Analysis</a:t>
            </a:r>
            <a:endParaRPr/>
          </a:p>
        </p:txBody>
      </p:sp>
      <p:sp>
        <p:nvSpPr>
          <p:cNvPr id="122" name="Shape 122"/>
          <p:cNvSpPr txBox="1"/>
          <p:nvPr/>
        </p:nvSpPr>
        <p:spPr>
          <a:xfrm>
            <a:off x="672084" y="897731"/>
            <a:ext cx="8074152" cy="327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36575" rIns="36575" bIns="36575" anchor="t" anchorCtr="0">
            <a:noAutofit/>
          </a:bodyPr>
          <a:lstStyle/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2000"/>
              <a:buFont typeface="Arial"/>
              <a:buChar char="•"/>
            </a:pPr>
            <a:r>
              <a:rPr lang="en-GB" sz="2000" dirty="0">
                <a:solidFill>
                  <a:srgbClr val="17365D"/>
                </a:solidFill>
              </a:rPr>
              <a:t>Finding unused modules</a:t>
            </a:r>
            <a:r>
              <a:rPr lang="en-GB" sz="2000" b="0" i="0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sz="2000" b="0" i="0" dirty="0">
              <a:solidFill>
                <a:srgbClr val="17365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26898" marR="0" lvl="1" indent="-1714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7397BC"/>
              </a:buClr>
              <a:buSzPts val="1840"/>
              <a:buFont typeface="Arial"/>
              <a:buChar char="•"/>
            </a:pPr>
            <a:r>
              <a:rPr lang="en-GB" sz="2000" b="0" i="0" u="none" strike="noStrike" cap="none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We could not use </a:t>
            </a:r>
            <a:r>
              <a:rPr lang="en-GB" sz="2000" b="0" i="1" u="none" strike="noStrike" cap="none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coverage</a:t>
            </a:r>
            <a:r>
              <a:rPr lang="en-GB" sz="2000" b="0" i="0" u="none" strike="noStrike" cap="none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 module due to the size of the code, and as unused apps may call the unused code</a:t>
            </a:r>
            <a:endParaRPr dirty="0"/>
          </a:p>
          <a:p>
            <a:pPr marL="326898" marR="0" lvl="1" indent="-1714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7397BC"/>
              </a:buClr>
              <a:buSzPts val="1840"/>
              <a:buFont typeface="Arial"/>
              <a:buChar char="•"/>
            </a:pPr>
            <a:r>
              <a:rPr lang="en-GB" sz="2000" b="0" i="0" u="none" strike="noStrike" cap="none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Our solution:</a:t>
            </a:r>
            <a:endParaRPr dirty="0"/>
          </a:p>
          <a:p>
            <a:pPr marL="482346" marR="0" lvl="2" indent="-1714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969696"/>
              </a:buClr>
              <a:buSzPts val="1840"/>
              <a:buFont typeface="Arial"/>
              <a:buChar char="•"/>
            </a:pPr>
            <a:r>
              <a:rPr lang="en-GB" sz="2000" b="0" i="0" u="none" strike="noStrike" cap="none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Before each app terminates, </a:t>
            </a:r>
            <a:r>
              <a:rPr lang="en-GB" sz="2000" dirty="0">
                <a:solidFill>
                  <a:srgbClr val="17365D"/>
                </a:solidFill>
              </a:rPr>
              <a:t>it logs</a:t>
            </a:r>
            <a:r>
              <a:rPr lang="en-GB" sz="2000" b="0" i="0" u="none" strike="noStrike" cap="none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1" u="none" strike="noStrike" cap="none" dirty="0" err="1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sys.modules.keys</a:t>
            </a:r>
            <a:r>
              <a:rPr lang="en-GB" sz="2000" b="1" i="1" u="none" strike="noStrike" cap="none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() </a:t>
            </a:r>
            <a:r>
              <a:rPr lang="en-GB" sz="2000" dirty="0">
                <a:solidFill>
                  <a:srgbClr val="17365D"/>
                </a:solidFill>
              </a:rPr>
              <a:t>and</a:t>
            </a:r>
            <a:r>
              <a:rPr lang="en-GB" sz="2000" b="0" i="0" u="none" strike="noStrike" cap="none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 some metadata</a:t>
            </a:r>
            <a:endParaRPr dirty="0"/>
          </a:p>
          <a:p>
            <a:pPr marL="482346" marR="0" lvl="2" indent="-1714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969696"/>
              </a:buClr>
              <a:buSzPts val="1840"/>
              <a:buFont typeface="Arial"/>
              <a:buChar char="•"/>
            </a:pPr>
            <a:r>
              <a:rPr lang="en-GB" sz="2000" dirty="0">
                <a:solidFill>
                  <a:srgbClr val="17365D"/>
                </a:solidFill>
              </a:rPr>
              <a:t>Find unused code by c</a:t>
            </a:r>
            <a:r>
              <a:rPr lang="en-GB" sz="2000" b="0" i="0" u="none" strike="noStrike" cap="none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omparing </a:t>
            </a:r>
            <a:r>
              <a:rPr lang="en-GB" sz="2000" dirty="0">
                <a:solidFill>
                  <a:srgbClr val="17365D"/>
                </a:solidFill>
              </a:rPr>
              <a:t>logs with modules in our code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/>
          <p:nvPr/>
        </p:nvSpPr>
        <p:spPr>
          <a:xfrm>
            <a:off x="228600" y="141732"/>
            <a:ext cx="8229600" cy="630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87125"/>
              </a:lnSpc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3200"/>
              <a:buFont typeface="Arial"/>
              <a:buNone/>
            </a:pPr>
            <a:r>
              <a:rPr lang="en-GB" sz="3200" b="0" i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Readiness of external libs</a:t>
            </a:r>
            <a:endParaRPr/>
          </a:p>
        </p:txBody>
      </p:sp>
      <p:sp>
        <p:nvSpPr>
          <p:cNvPr id="128" name="Shape 128"/>
          <p:cNvSpPr txBox="1"/>
          <p:nvPr/>
        </p:nvSpPr>
        <p:spPr>
          <a:xfrm>
            <a:off x="672075" y="973927"/>
            <a:ext cx="8074200" cy="9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36575" rIns="36575" bIns="36575" anchor="t" anchorCtr="0">
            <a:noAutofit/>
          </a:bodyPr>
          <a:lstStyle/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2000"/>
              <a:buFont typeface="Arial"/>
              <a:buChar char="•"/>
            </a:pPr>
            <a:r>
              <a:rPr lang="en-GB" sz="2000" b="0" i="0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Use of </a:t>
            </a:r>
            <a:r>
              <a:rPr lang="en-GB" sz="2000" b="0" i="1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caniusepython3</a:t>
            </a:r>
            <a:r>
              <a:rPr lang="en-GB" sz="2000" b="0" i="0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 </a:t>
            </a:r>
            <a:r>
              <a:rPr lang="en-GB" sz="2000" b="0" i="0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package</a:t>
            </a:r>
            <a:endParaRPr dirty="0"/>
          </a:p>
          <a:p>
            <a:pPr marL="326898" marR="0" lvl="1" indent="-171449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7397BC"/>
              </a:buClr>
              <a:buSzPts val="1840"/>
              <a:buFont typeface="Arial"/>
              <a:buChar char="•"/>
            </a:pPr>
            <a:r>
              <a:rPr lang="en-GB" sz="2000" b="0" i="0" u="none" strike="noStrike" cap="none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Can be added also as a </a:t>
            </a:r>
            <a:r>
              <a:rPr lang="en-GB" sz="2000" b="0" i="1" u="none" strike="noStrike" cap="none" dirty="0" err="1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pylint</a:t>
            </a:r>
            <a:r>
              <a:rPr lang="en-GB" sz="2000" b="0" i="0" u="none" strike="noStrike" cap="none" dirty="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 rule</a:t>
            </a:r>
            <a:endParaRPr sz="2000" b="0" i="0" dirty="0">
              <a:solidFill>
                <a:srgbClr val="17365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9" name="Shape 12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4275" y="1950550"/>
            <a:ext cx="8229600" cy="2541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4249</TotalTime>
  <Words>1112</Words>
  <Application>Microsoft Office PowerPoint</Application>
  <PresentationFormat>Custom</PresentationFormat>
  <Paragraphs>162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Yehuda Lavy</cp:lastModifiedBy>
  <cp:revision>56</cp:revision>
  <dcterms:modified xsi:type="dcterms:W3CDTF">2018-06-05T03:56:16Z</dcterms:modified>
</cp:coreProperties>
</file>