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Open Sans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5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7.xml"/><Relationship Id="rId35" Type="http://schemas.openxmlformats.org/officeDocument/2006/relationships/font" Target="fonts/OpenSans-bold.fntdata"/><Relationship Id="rId12" Type="http://schemas.openxmlformats.org/officeDocument/2006/relationships/slide" Target="slides/slide6.xml"/><Relationship Id="rId34" Type="http://schemas.openxmlformats.org/officeDocument/2006/relationships/font" Target="fonts/OpenSans-regular.fntdata"/><Relationship Id="rId15" Type="http://schemas.openxmlformats.org/officeDocument/2006/relationships/slide" Target="slides/slide9.xml"/><Relationship Id="rId37" Type="http://schemas.openxmlformats.org/officeDocument/2006/relationships/font" Target="fonts/OpenSans-boldItalic.fntdata"/><Relationship Id="rId14" Type="http://schemas.openxmlformats.org/officeDocument/2006/relationships/slide" Target="slides/slide8.xml"/><Relationship Id="rId36" Type="http://schemas.openxmlformats.org/officeDocument/2006/relationships/font" Target="fonts/OpenSans-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להגדיר alerts חדשים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לעשות final tuning לalerts הקיימים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Notification channels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גם ה policies להתראות במערכת מנוהלות בקבצי קונפיגורציה. חלק מהתראות מיוצרות בצורה אוטומטית, אבל ניתנות לעדכון ידני מאוחר יותר.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אנשי הצוות מוסיפים עם הזמן עוד ועוד יכולות תגובה להתראות באמצעות lambda functions. כאשר כבר היום אנחנו תומכים בשיחת טלפון לoncall, פתיחת באגים, אימיילים ואפילו פעולות autohealing מורכבות ותלויות שירות.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כך נראה קובץ קונפיגורציה. 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מאוד פשוט ואפקטיבי ניתן לערוך 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אפשר לראות את הפעולות לביצוע, תנאים ולבצע לוגיקה פשוטה לפני פתיחת התראה.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זה היה החלק שלי, מקווה שהיה מעניין אם יש לכם שאלות אתם לפנות אליי אחרי המצגת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אני נותן את הבמה לאריה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1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Cloud storage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For example, GCP would allow a user to choose custom CPU to Memory to Local SSD sizing, whereas AWS only has fixed sizes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שלום,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זה אריה ואני יבגני, ואנחנו מצוות הInfrastructure של וייז.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אנחנו אחראים על התשתיות שמריצות את הבקאנד של וייז ברחבי העולם, ועוזרים למפתחים בחברה לעדכן חלקים במערכת בצורה מהירה, עם מינימום פגיעה בשירות.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נושא שמאוד חשוב לנו אישית, כי אנחנו אלה שקמים באמצע הלילה אם וייז למטה איפשהו בעולם 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אנחנו נציג היום חלק מהכלים שפיתחנו בפייתון שאנחנו משתמשים בהם כדי לעשות את זה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Declarative statements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Libraries should provide idempotent actions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Traceability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Shape 3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אנחנו חלק מצוות התשתיות של וויז</a:t>
            </a:r>
            <a:endParaRPr>
              <a:solidFill>
                <a:schemeClr val="dk1"/>
              </a:solidFill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אחראי על הקמה וניהול התשתיות של החברה</a:t>
            </a:r>
            <a:endParaRPr>
              <a:solidFill>
                <a:schemeClr val="dk1"/>
              </a:solidFill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למרות שגוגל רכשה אותנו אנחנו עצמאיים</a:t>
            </a:r>
            <a:endParaRPr>
              <a:solidFill>
                <a:schemeClr val="dk1"/>
              </a:solidFill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רצים על AWS GCP ולא בתשתית הפנימית של גוגל</a:t>
            </a:r>
            <a:endParaRPr>
              <a:solidFill>
                <a:schemeClr val="dk1"/>
              </a:solidFill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יש לנו מאות מפתחים - פעם היה קשה לעמוד בעומס, עד פיתחנו את הכלים שנציג לכם היום שהפכו את החיים שלנו להרבה יותר טובים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עכשיו קצת על הסביבה שלנו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וויז מורכבת ממאות מיקרו סרביסס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בתמונה אפשר לראות את אחד מהם, את הAPIs שהוא מחצין ואת הclients שלו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אז כמו שאתם מבינים, הסביבה שלנו היא ממש ג׳ונגל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כך נראה microservice  טיפוסי בוייז.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Java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Databases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Cache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שירות כתוב ב java, שקורא מידע מ database (בדרך כללCassandra או Postgres), ומשתמש באחד משירותי ה  cache שזמינים בענן.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היום אנחנו נציג לכם חלק מהפרוייקטים שעבדנו עליהם לאחרונה בפייתון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love stackdriver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Stckdriver זה הפיתרון של מוניטורינג בענן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בשקופיות הבאות ארחיב על שי הרכיבים הנוספים בפרוייקט שיודעים לייצר דשבורדים והגדרות alerts בצורה אוטומטית ודינמית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פה ניתן dashboard לדוגמא.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ה dashborad יציג את כל המידע החשוב על ה service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נוצר אוטומטית!</a:t>
            </a:r>
            <a:endParaRPr/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זיהוי אוטומטי של תלויות הservice</a:t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API, cassandra, memcache</a:t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כל הדברים האלה עוזרים לזיהו מקור תקלות</a:t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יש עריכה ידנית במקרה הצורך</a:t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אבל בנוסף לזה, תשתית ה monitoring מזהה אוטומטית תלויות של ה service, ומוסיפה ל</a:t>
            </a:r>
            <a:r>
              <a:rPr lang="en">
                <a:solidFill>
                  <a:schemeClr val="dk1"/>
                </a:solidFill>
              </a:rPr>
              <a:t>dashboard כל התלויות של  microservice, כולל API שהוא קורא להם, מצב ה cache שהוא משתמש בו, ומצב ה cassandra שלו.</a:t>
            </a:r>
            <a:endParaRPr>
              <a:solidFill>
                <a:schemeClr val="dk1"/>
              </a:solidFill>
            </a:endParaRPr>
          </a:p>
          <a:p>
            <a:pPr indent="0" lvl="0" marL="0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המפתחים ואנשי הinfrastructure גם מייצרים לפעמים custom dashboards. היצירה דורשת כתיבת קובץ yaml של קונפיגורציה, ועם הדחיפה ל git repo, ה dashboard נפרס אוטומטית.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 1">
  <p:cSld name="TITLE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89D0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Waze logo tagline blue-01.png" id="52" name="Shape 5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134724" y="4285825"/>
            <a:ext cx="1690452" cy="5694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Shape 53"/>
          <p:cNvSpPr txBox="1"/>
          <p:nvPr/>
        </p:nvSpPr>
        <p:spPr>
          <a:xfrm>
            <a:off x="2439425" y="1801675"/>
            <a:ext cx="4259100" cy="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b="1"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Shape 54"/>
          <p:cNvSpPr txBox="1"/>
          <p:nvPr/>
        </p:nvSpPr>
        <p:spPr>
          <a:xfrm>
            <a:off x="2442450" y="2515675"/>
            <a:ext cx="4259100" cy="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78ABB"/>
                </a:solidFill>
                <a:latin typeface="Open Sans"/>
                <a:ea typeface="Open Sans"/>
                <a:cs typeface="Open Sans"/>
                <a:sym typeface="Open Sans"/>
              </a:rPr>
              <a:t>Subtitle</a:t>
            </a:r>
            <a:endParaRPr sz="1800">
              <a:solidFill>
                <a:srgbClr val="478AB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205200" y="232575"/>
            <a:ext cx="8683200" cy="4735500"/>
          </a:xfrm>
          <a:prstGeom prst="rect">
            <a:avLst/>
          </a:prstGeom>
          <a:solidFill>
            <a:srgbClr val="89D0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 1">
  <p:cSld name="TITLE_AND_BODY_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EDF0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" name="Shape 59"/>
          <p:cNvSpPr txBox="1"/>
          <p:nvPr>
            <p:ph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317025" y="1033300"/>
            <a:ext cx="8446500" cy="32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_AND_BODY_2">
  <p:cSld name="TITLE_AND_BODY_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89D0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Waze logo tagline blue-01.png" id="72" name="Shape 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134724" y="4285825"/>
            <a:ext cx="1690452" cy="5694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/>
        </p:nvSpPr>
        <p:spPr>
          <a:xfrm>
            <a:off x="2439425" y="1801675"/>
            <a:ext cx="4259100" cy="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b="1"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" name="Shape 74"/>
          <p:cNvSpPr txBox="1"/>
          <p:nvPr/>
        </p:nvSpPr>
        <p:spPr>
          <a:xfrm>
            <a:off x="2442450" y="2515675"/>
            <a:ext cx="4259100" cy="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78ABB"/>
                </a:solidFill>
                <a:latin typeface="Open Sans"/>
                <a:ea typeface="Open Sans"/>
                <a:cs typeface="Open Sans"/>
                <a:sym typeface="Open Sans"/>
              </a:rPr>
              <a:t>Subtitle</a:t>
            </a:r>
            <a:endParaRPr sz="1800">
              <a:solidFill>
                <a:srgbClr val="478AB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d slide">
  <p:cSld name="TITLE_1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89D0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Waze logo tagline blue-01.png" id="77" name="Shape 7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134724" y="4285825"/>
            <a:ext cx="1690452" cy="5694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2439425" y="2135500"/>
            <a:ext cx="4259100" cy="8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Thank you :)</a:t>
            </a:r>
            <a:endParaRPr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EDF0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Shape 82"/>
          <p:cNvSpPr txBox="1"/>
          <p:nvPr>
            <p:ph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7025" y="1033300"/>
            <a:ext cx="8446500" cy="32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1 column left">
  <p:cSld name="TITLE_AND_BODY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7025" y="21055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317025" y="1033300"/>
            <a:ext cx="4221600" cy="32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body and right picture 1">
  <p:cSld name="TITLE_AND_BODY_1_2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317025" y="21055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frame.png" id="91" name="Shape 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727725" y="873425"/>
            <a:ext cx="3768850" cy="38863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>
            <p:ph idx="1" type="body"/>
          </p:nvPr>
        </p:nvSpPr>
        <p:spPr>
          <a:xfrm>
            <a:off x="317025" y="1033300"/>
            <a:ext cx="4221600" cy="350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body and right phone">
  <p:cSld name="TITLE_AND_BODY_1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Shape 95"/>
          <p:cNvSpPr txBox="1"/>
          <p:nvPr>
            <p:ph type="title"/>
          </p:nvPr>
        </p:nvSpPr>
        <p:spPr>
          <a:xfrm>
            <a:off x="317025" y="21055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descr="Phone6.png" id="96" name="Shape 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637025" y="140675"/>
            <a:ext cx="2479100" cy="4958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>
            <p:ph idx="1" type="body"/>
          </p:nvPr>
        </p:nvSpPr>
        <p:spPr>
          <a:xfrm>
            <a:off x="317025" y="1033300"/>
            <a:ext cx="4221600" cy="350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body and right phone generic">
  <p:cSld name="TITLE_AND_BODY_1_1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0" name="Shape 100"/>
          <p:cNvSpPr txBox="1"/>
          <p:nvPr>
            <p:ph type="title"/>
          </p:nvPr>
        </p:nvSpPr>
        <p:spPr>
          <a:xfrm>
            <a:off x="317025" y="21055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descr="generic phone.png" id="101" name="Shape 10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696075" y="363450"/>
            <a:ext cx="2510425" cy="460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>
            <p:ph idx="1" type="body"/>
          </p:nvPr>
        </p:nvSpPr>
        <p:spPr>
          <a:xfrm>
            <a:off x="317025" y="1033300"/>
            <a:ext cx="4221600" cy="350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3 generics phones">
  <p:cSld name="TITLE_AND_BODY_1_1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Shape 105"/>
          <p:cNvSpPr txBox="1"/>
          <p:nvPr>
            <p:ph type="title"/>
          </p:nvPr>
        </p:nvSpPr>
        <p:spPr>
          <a:xfrm>
            <a:off x="1997250" y="12380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descr="generic phone.png" id="106" name="Shape 10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9975" y="830875"/>
            <a:ext cx="2233700" cy="40959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eneric phone.png" id="107" name="Shape 10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5150" y="830875"/>
            <a:ext cx="2233700" cy="40959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eneric phone.png" id="108" name="Shape 10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966950" y="830875"/>
            <a:ext cx="2233700" cy="4095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2 phones">
  <p:cSld name="TITLE_AND_BODY_1_1_1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Shape 111"/>
          <p:cNvSpPr txBox="1"/>
          <p:nvPr>
            <p:ph type="title"/>
          </p:nvPr>
        </p:nvSpPr>
        <p:spPr>
          <a:xfrm>
            <a:off x="1997250" y="123800"/>
            <a:ext cx="5149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descr="generic phone.png" id="112" name="Shape 1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99250" y="830875"/>
            <a:ext cx="2233700" cy="40959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eneric phone.png" id="113" name="Shape 1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711050" y="830875"/>
            <a:ext cx="2233700" cy="4095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generic phone">
  <p:cSld name="TITLE_AND_BODY_1_1_1_1_1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generic phone.png" id="116" name="Shape 1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90500" y="221838"/>
            <a:ext cx="2563000" cy="469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9" name="Shape 119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317025" y="1033300"/>
            <a:ext cx="3867900" cy="350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2" type="body"/>
          </p:nvPr>
        </p:nvSpPr>
        <p:spPr>
          <a:xfrm>
            <a:off x="4566975" y="1033300"/>
            <a:ext cx="3963000" cy="350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○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■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●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sz="1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○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■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ith two squared pictures" type="titleOnly">
  <p:cSld name="TITLE_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348750" y="206900"/>
            <a:ext cx="8446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4" name="Shape 124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frame.png" id="125" name="Shape 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3150" y="890100"/>
            <a:ext cx="3768850" cy="38863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.png" id="126" name="Shape 1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572000" y="890100"/>
            <a:ext cx="3768850" cy="3886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 1">
  <p:cSld name="TITLE_ONLY_1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317025" y="206900"/>
            <a:ext cx="8446500" cy="63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1174700" y="4485225"/>
            <a:ext cx="6794700" cy="440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rtl="0" algn="ctr">
              <a:spcBef>
                <a:spcPts val="360"/>
              </a:spcBef>
              <a:spcAft>
                <a:spcPts val="0"/>
              </a:spcAft>
              <a:buSzPts val="1400"/>
              <a:buNone/>
              <a:defRPr b="0" sz="1400"/>
            </a:lvl1pPr>
          </a:lstStyle>
          <a:p/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_AND_BODY_2">
  <p:cSld name="TITLE_AND_BODY_2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SzPts val="2400"/>
              <a:buChar char="●"/>
              <a:defRPr/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79400" lvl="8" marL="4114800" rtl="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138" name="Shape 1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222575" y="210550"/>
            <a:ext cx="8692800" cy="4716300"/>
          </a:xfrm>
          <a:prstGeom prst="rect">
            <a:avLst/>
          </a:prstGeom>
          <a:solidFill>
            <a:srgbClr val="EDF0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 txBox="1"/>
          <p:nvPr>
            <p:ph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2400"/>
              <a:buFont typeface="Montserrat"/>
              <a:buNone/>
              <a:defRPr sz="24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9D0E6"/>
              </a:buClr>
              <a:buSzPts val="3000"/>
              <a:buFont typeface="Montserrat"/>
              <a:buNone/>
              <a:defRPr sz="3000">
                <a:solidFill>
                  <a:srgbClr val="89D0E6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317025" y="1033300"/>
            <a:ext cx="8446500" cy="32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  <a:defRPr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Open Sans"/>
              <a:buChar char="○"/>
              <a:defRPr sz="2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Open Sans"/>
              <a:buChar char="■"/>
              <a:defRPr sz="2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Char char="○"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pen Sans"/>
              <a:buChar char="●"/>
              <a:defRPr sz="12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pen Sans"/>
              <a:buChar char="○"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Open Sans"/>
              <a:buChar char="■"/>
              <a:defRPr sz="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8366666" y="45332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github.com/google/python-cloud-utils" TargetMode="External"/><Relationship Id="rId4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tinyurl.com/waze-pycon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2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3.png"/><Relationship Id="rId7" Type="http://schemas.openxmlformats.org/officeDocument/2006/relationships/image" Target="../media/image30.png"/><Relationship Id="rId8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/>
        </p:nvSpPr>
        <p:spPr>
          <a:xfrm>
            <a:off x="1385925" y="1486850"/>
            <a:ext cx="59559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Managing Multi-Cloud Infra with Python</a:t>
            </a:r>
            <a:endParaRPr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Waze logo tagline blue-01.png"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4724" y="4285825"/>
            <a:ext cx="1690452" cy="56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Creating New Alerts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19" name="Shape 219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Similar to dashboards,</a:t>
            </a:r>
            <a:r>
              <a:rPr lang="en" sz="2000">
                <a:solidFill>
                  <a:schemeClr val="lt1"/>
                </a:solidFill>
              </a:rPr>
              <a:t> policy configuration files are automatically generated for new services</a:t>
            </a:r>
            <a:endParaRPr sz="2000">
              <a:solidFill>
                <a:schemeClr val="lt1"/>
              </a:solidFill>
            </a:endParaRPr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</a:pPr>
            <a:r>
              <a:rPr lang="en" sz="2000">
                <a:solidFill>
                  <a:schemeClr val="lt1"/>
                </a:solidFill>
              </a:rPr>
              <a:t>Final tuning is done by editing the config file</a:t>
            </a:r>
            <a:endParaRPr sz="2000">
              <a:solidFill>
                <a:schemeClr val="lt1"/>
              </a:solidFill>
            </a:endParaRPr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Using webhooks, Stackdriver calls python lambdas that handle:</a:t>
            </a:r>
            <a:endParaRPr sz="1800">
              <a:solidFill>
                <a:schemeClr val="lt1"/>
              </a:solidFill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P</a:t>
            </a:r>
            <a:r>
              <a:rPr lang="en" sz="1600">
                <a:solidFill>
                  <a:schemeClr val="lt1"/>
                </a:solidFill>
              </a:rPr>
              <a:t>aging an on-caller</a:t>
            </a:r>
            <a:endParaRPr sz="1600">
              <a:solidFill>
                <a:schemeClr val="lt1"/>
              </a:solidFill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Creating a bug</a:t>
            </a:r>
            <a:endParaRPr sz="1600">
              <a:solidFill>
                <a:schemeClr val="lt1"/>
              </a:solidFill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Sending an email</a:t>
            </a:r>
            <a:endParaRPr sz="1600">
              <a:solidFill>
                <a:schemeClr val="lt1"/>
              </a:solidFill>
            </a:endParaRPr>
          </a:p>
          <a:p>
            <a:pPr indent="-3302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</a:pPr>
            <a:r>
              <a:rPr lang="en" sz="1600">
                <a:solidFill>
                  <a:schemeClr val="lt1"/>
                </a:solidFill>
              </a:rPr>
              <a:t>Advanced autohealing</a:t>
            </a:r>
            <a:endParaRPr sz="1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Alerting Example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25" name="Shape 225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policies: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- "Policy Name":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combiner: AND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documentation: "Playbook:..."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notificationChannels: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webhook: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- open a bug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email: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- email@google.com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conditions: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- condition1: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parameter1: ...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parameter2: ...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duration: 1200s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thresholdValue: 0.8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</a:rPr>
              <a:t>            interval: 60s</a:t>
            </a:r>
            <a:endParaRPr sz="12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Hi, I’m Arie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31" name="Shape 231"/>
          <p:cNvSpPr txBox="1"/>
          <p:nvPr>
            <p:ph idx="4294967295" type="body"/>
          </p:nvPr>
        </p:nvSpPr>
        <p:spPr>
          <a:xfrm>
            <a:off x="311700" y="1757750"/>
            <a:ext cx="8520600" cy="2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Enthusiast</a:t>
            </a:r>
            <a:r>
              <a:rPr lang="en" sz="2000">
                <a:solidFill>
                  <a:schemeClr val="lt1"/>
                </a:solidFill>
              </a:rPr>
              <a:t> Pythonist since 2005</a:t>
            </a:r>
            <a:endParaRPr sz="2000">
              <a:solidFill>
                <a:schemeClr val="lt1"/>
              </a:solidFill>
            </a:endParaRPr>
          </a:p>
          <a:p>
            <a:pPr indent="-355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Cassandra Infrastructure</a:t>
            </a:r>
            <a:endParaRPr sz="2000">
              <a:solidFill>
                <a:schemeClr val="lt1"/>
              </a:solidFill>
            </a:endParaRPr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200" y="1221250"/>
            <a:ext cx="2542800" cy="339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idx="4294967295"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Waze Deployment Infrastructure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38" name="Shape 238"/>
          <p:cNvSpPr txBox="1"/>
          <p:nvPr>
            <p:ph idx="4294967295" type="body"/>
          </p:nvPr>
        </p:nvSpPr>
        <p:spPr>
          <a:xfrm>
            <a:off x="317025" y="1033300"/>
            <a:ext cx="6308100" cy="32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Written</a:t>
            </a:r>
            <a:r>
              <a:rPr lang="en">
                <a:solidFill>
                  <a:schemeClr val="lt1"/>
                </a:solidFill>
              </a:rPr>
              <a:t> in python, manages our deployments across cloud providers</a:t>
            </a:r>
            <a:endParaRPr>
              <a:solidFill>
                <a:schemeClr val="lt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Paved road for Waze developers to:</a:t>
            </a:r>
            <a:endParaRPr>
              <a:solidFill>
                <a:schemeClr val="lt1"/>
              </a:solidFill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Change configuration</a:t>
            </a:r>
            <a:endParaRPr>
              <a:solidFill>
                <a:schemeClr val="lt1"/>
              </a:solidFill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Upgrade versions</a:t>
            </a:r>
            <a:endParaRPr>
              <a:solidFill>
                <a:schemeClr val="lt1"/>
              </a:solidFill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Make hundreds of changes, daily</a:t>
            </a:r>
            <a:endParaRPr>
              <a:solidFill>
                <a:schemeClr val="lt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Everything is self service</a:t>
            </a:r>
            <a:endParaRPr>
              <a:solidFill>
                <a:schemeClr val="lt1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323dd.png"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7975" y="929025"/>
            <a:ext cx="2211901" cy="221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022" y="2984886"/>
            <a:ext cx="2080103" cy="1092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Self Service Deployment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434725" y="1294425"/>
            <a:ext cx="25692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 txBox="1"/>
          <p:nvPr>
            <p:ph idx="4294967295" type="body"/>
          </p:nvPr>
        </p:nvSpPr>
        <p:spPr>
          <a:xfrm>
            <a:off x="317025" y="1017725"/>
            <a:ext cx="3563700" cy="326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Developers deploy changes to application 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Changes can be applied via a full upgrade process, or immediately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Everything is traceable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When something breaks, we know who broke it and why</a:t>
            </a:r>
            <a:endParaRPr sz="1400">
              <a:solidFill>
                <a:schemeClr val="lt1"/>
              </a:solidFill>
            </a:endParaRPr>
          </a:p>
        </p:txBody>
      </p:sp>
      <p:pic>
        <p:nvPicPr>
          <p:cNvPr id="248" name="Shape 2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0950" y="1017725"/>
            <a:ext cx="4459399" cy="2251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Spinnaker at Waze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54" name="Shape 254"/>
          <p:cNvSpPr txBox="1"/>
          <p:nvPr/>
        </p:nvSpPr>
        <p:spPr>
          <a:xfrm>
            <a:off x="434725" y="1294425"/>
            <a:ext cx="25692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Shape 255"/>
          <p:cNvSpPr txBox="1"/>
          <p:nvPr>
            <p:ph idx="4294967295" type="body"/>
          </p:nvPr>
        </p:nvSpPr>
        <p:spPr>
          <a:xfrm>
            <a:off x="317025" y="1017725"/>
            <a:ext cx="6029100" cy="326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Spinnaker is an open source multi-cloud continuous </a:t>
            </a:r>
            <a:r>
              <a:rPr lang="en" sz="1400">
                <a:solidFill>
                  <a:schemeClr val="lt1"/>
                </a:solidFill>
              </a:rPr>
              <a:t>deployment</a:t>
            </a:r>
            <a:r>
              <a:rPr lang="en" sz="1400">
                <a:solidFill>
                  <a:schemeClr val="lt1"/>
                </a:solidFill>
              </a:rPr>
              <a:t> platform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Used to manage: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Applications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Server groups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Pipelines (procedures)</a:t>
            </a:r>
            <a:endParaRPr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Offers great APIs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Many customization options</a:t>
            </a:r>
            <a:endParaRPr sz="1400">
              <a:solidFill>
                <a:schemeClr val="lt1"/>
              </a:solidFill>
            </a:endParaRPr>
          </a:p>
        </p:txBody>
      </p:sp>
      <p:pic>
        <p:nvPicPr>
          <p:cNvPr id="256" name="Shape 2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4499" y="1413375"/>
            <a:ext cx="1744050" cy="201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89D0E6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Fast</a:t>
            </a:r>
            <a:r>
              <a:rPr lang="en">
                <a:solidFill>
                  <a:schemeClr val="lt2"/>
                </a:solidFill>
              </a:rPr>
              <a:t> Data Access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x="182400" y="1141075"/>
            <a:ext cx="5425500" cy="34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Logs are automatically collected and indexed</a:t>
            </a:r>
            <a:endParaRPr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Java </a:t>
            </a:r>
            <a:r>
              <a:rPr lang="en">
                <a:solidFill>
                  <a:schemeClr val="lt1"/>
                </a:solidFill>
              </a:rPr>
              <a:t>performance</a:t>
            </a:r>
            <a:r>
              <a:rPr lang="en">
                <a:solidFill>
                  <a:schemeClr val="lt1"/>
                </a:solidFill>
              </a:rPr>
              <a:t> flame graphs are automatically collected</a:t>
            </a:r>
            <a:endParaRPr>
              <a:solidFill>
                <a:schemeClr val="lt1"/>
              </a:solidFill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">
                <a:solidFill>
                  <a:schemeClr val="lt1"/>
                </a:solidFill>
              </a:rPr>
              <a:t>Collected by cloud-flamegraph-collector service</a:t>
            </a:r>
            <a:endParaRPr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Java garbage collection metrics are automatically collected</a:t>
            </a:r>
            <a:endParaRPr>
              <a:solidFill>
                <a:schemeClr val="lt1"/>
              </a:solidFill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">
                <a:solidFill>
                  <a:schemeClr val="lt1"/>
                </a:solidFill>
              </a:rPr>
              <a:t>Monitored for common issues</a:t>
            </a:r>
            <a:endParaRPr>
              <a:solidFill>
                <a:schemeClr val="lt1"/>
              </a:solidFill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">
                <a:solidFill>
                  <a:schemeClr val="lt1"/>
                </a:solidFill>
              </a:rPr>
              <a:t>Done by by java-gc-monitor project</a:t>
            </a:r>
            <a:endParaRPr>
              <a:solidFill>
                <a:schemeClr val="lt1"/>
              </a:solidFill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Everything available via 1 click, regardless of cloud</a:t>
            </a:r>
            <a:endParaRPr>
              <a:solidFill>
                <a:schemeClr val="lt1"/>
              </a:solidFill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</a:pPr>
            <a:r>
              <a:rPr lang="en">
                <a:solidFill>
                  <a:schemeClr val="lt1"/>
                </a:solidFill>
              </a:rPr>
              <a:t>Data is always stored on the same cloud storage as the instances it’s collected from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63" name="Shape 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6875" y="1170125"/>
            <a:ext cx="3314725" cy="330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Working With Different Clouds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69" name="Shape 269"/>
          <p:cNvSpPr txBox="1"/>
          <p:nvPr>
            <p:ph idx="4294967295" type="body"/>
          </p:nvPr>
        </p:nvSpPr>
        <p:spPr>
          <a:xfrm>
            <a:off x="311700" y="1304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 sz="2000">
                <a:solidFill>
                  <a:schemeClr val="lt1"/>
                </a:solidFill>
              </a:rPr>
              <a:t>Python </a:t>
            </a:r>
            <a:r>
              <a:rPr lang="en" sz="2000" u="sng">
                <a:solidFill>
                  <a:schemeClr val="lt1"/>
                </a:solidFill>
                <a:hlinkClick r:id="rId3"/>
              </a:rPr>
              <a:t>cloud-utils</a:t>
            </a:r>
            <a:r>
              <a:rPr lang="en" sz="2000">
                <a:solidFill>
                  <a:schemeClr val="lt1"/>
                </a:solidFill>
              </a:rPr>
              <a:t> library </a:t>
            </a:r>
            <a:endParaRPr sz="2000">
              <a:solidFill>
                <a:schemeClr val="lt1"/>
              </a:solidFill>
            </a:endParaRPr>
          </a:p>
          <a:p>
            <a:pPr indent="-355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</a:pPr>
            <a:r>
              <a:rPr lang="en" sz="2000">
                <a:solidFill>
                  <a:schemeClr val="lt1"/>
                </a:solidFill>
              </a:rPr>
              <a:t>Available on github and pypi</a:t>
            </a:r>
            <a:endParaRPr sz="2000">
              <a:solidFill>
                <a:schemeClr val="lt1"/>
              </a:solidFill>
            </a:endParaRPr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</a:pPr>
            <a:r>
              <a:rPr lang="en" sz="2000">
                <a:solidFill>
                  <a:schemeClr val="lt1"/>
                </a:solidFill>
              </a:rPr>
              <a:t>Converges different resource semantics</a:t>
            </a:r>
            <a:endParaRPr sz="800">
              <a:solidFill>
                <a:srgbClr val="00FF00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70" name="Shape 2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3876" y="1398724"/>
            <a:ext cx="1341225" cy="108420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Shape 271"/>
          <p:cNvSpPr txBox="1"/>
          <p:nvPr/>
        </p:nvSpPr>
        <p:spPr>
          <a:xfrm>
            <a:off x="427775" y="2828475"/>
            <a:ext cx="8059500" cy="1236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Examples: </a:t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$ list_instances.py foo*bar*ex*</a:t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Cloud                      Name                       Zone                 Id                                        State        Ip Address          Type                    Created               Autoscaling Group          </a:t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 aws               aws-foo-bar-example     ap-west-1a      i-123456789abcdefgh          stopped          None              r3.8xl           2017-06-01 10:48:56                None</a:t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 gcp                gcp-foo-bar-example     us-west1-b      0123456789012345678        running          None             mem-2          2017-06-01 10:48:56                None</a:t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00FF00"/>
              </a:solidFill>
            </a:endParaRPr>
          </a:p>
          <a:p>
            <a:pPr indent="22860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00FF00"/>
                </a:solidFill>
              </a:rPr>
              <a:t>&gt;&gt;&gt; cloud_storage.upload_file( filename, provider, bucket_name, object_name, content_type)</a:t>
            </a:r>
            <a:endParaRPr sz="800">
              <a:solidFill>
                <a:srgbClr val="00FF00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Cassandra Infrastructure as Code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77" name="Shape 277"/>
          <p:cNvSpPr txBox="1"/>
          <p:nvPr>
            <p:ph idx="4294967295" type="body"/>
          </p:nvPr>
        </p:nvSpPr>
        <p:spPr>
          <a:xfrm>
            <a:off x="311700" y="1152475"/>
            <a:ext cx="538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We love to use managed-cloud services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But when needed, we’ll build the service ourself</a:t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One example is our Cassandra infrastructure as code project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Cassandra allowed us to break the provider lock-in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Written in python</a:t>
            </a:r>
            <a:endParaRPr>
              <a:solidFill>
                <a:schemeClr val="lt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</a:rPr>
              <a:t>This project automates cassandra operations</a:t>
            </a:r>
            <a:endParaRPr>
              <a:solidFill>
                <a:schemeClr val="lt1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78" name="Shape 278"/>
          <p:cNvSpPr txBox="1"/>
          <p:nvPr/>
        </p:nvSpPr>
        <p:spPr>
          <a:xfrm>
            <a:off x="5614100" y="1152475"/>
            <a:ext cx="3178800" cy="34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Shape 2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4102" y="1152478"/>
            <a:ext cx="3178801" cy="3691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/>
          <p:nvPr>
            <p:ph idx="4294967295" type="title"/>
          </p:nvPr>
        </p:nvSpPr>
        <p:spPr>
          <a:xfrm>
            <a:off x="34605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Cassandra</a:t>
            </a:r>
            <a:r>
              <a:rPr lang="en">
                <a:solidFill>
                  <a:schemeClr val="lt2"/>
                </a:solidFill>
              </a:rPr>
              <a:t> Infrastructure Config File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85" name="Shape 285"/>
          <p:cNvSpPr txBox="1"/>
          <p:nvPr>
            <p:ph idx="4294967295" type="body"/>
          </p:nvPr>
        </p:nvSpPr>
        <p:spPr>
          <a:xfrm>
            <a:off x="290225" y="11396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[datacenter1]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cluster_name: Test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instance_type: t2.2xlarge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persistent_disks_count: 1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persistent_disks_size: 100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lt1"/>
                </a:solidFill>
              </a:rPr>
              <a:t>cluster_size: 3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allow_access_from_list: microsevice1, microsevice2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[datacenter2]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cluster_name: Test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instance_type: n1-standard-4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persistent_disks_count: 1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persistent_disks_size: 200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cluster_size: 6</a:t>
            </a:r>
            <a:endParaRPr sz="1400">
              <a:solidFill>
                <a:schemeClr val="lt1"/>
              </a:solidFill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allow_access_from_list: microservice3</a:t>
            </a:r>
            <a:endParaRPr sz="1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4294967295"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Hi, I’m Evgeny</a:t>
            </a:r>
            <a:endParaRPr>
              <a:solidFill>
                <a:schemeClr val="lt2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" sz="2400">
                <a:solidFill>
                  <a:schemeClr val="lt2"/>
                </a:solidFill>
              </a:rPr>
              <a:t>Wazer since 2011</a:t>
            </a:r>
            <a:endParaRPr sz="2400">
              <a:solidFill>
                <a:schemeClr val="lt2"/>
              </a:solidFill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" sz="2400">
                <a:solidFill>
                  <a:schemeClr val="lt2"/>
                </a:solidFill>
              </a:rPr>
              <a:t>Monitoring &amp; Automation</a:t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150" name="Shape 150"/>
          <p:cNvPicPr preferRelativeResize="0"/>
          <p:nvPr/>
        </p:nvPicPr>
        <p:blipFill rotWithShape="1">
          <a:blip r:embed="rId3">
            <a:alphaModFix/>
          </a:blip>
          <a:srcRect b="5979" l="26747" r="13668" t="0"/>
          <a:stretch/>
        </p:blipFill>
        <p:spPr>
          <a:xfrm>
            <a:off x="4826600" y="1118400"/>
            <a:ext cx="3196200" cy="33639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Cassandra</a:t>
            </a:r>
            <a:r>
              <a:rPr lang="en">
                <a:solidFill>
                  <a:schemeClr val="lt2"/>
                </a:solidFill>
              </a:rPr>
              <a:t> Pipelines</a:t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291" name="Shape 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7600" y="1603975"/>
            <a:ext cx="3830826" cy="213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Shape 292"/>
          <p:cNvSpPr txBox="1"/>
          <p:nvPr>
            <p:ph idx="4294967295" type="body"/>
          </p:nvPr>
        </p:nvSpPr>
        <p:spPr>
          <a:xfrm>
            <a:off x="311700" y="1152475"/>
            <a:ext cx="5463000" cy="30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You make a change, commit, and run a pipeline</a:t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All flows are automated, including</a:t>
            </a:r>
            <a:r>
              <a:rPr lang="en">
                <a:solidFill>
                  <a:schemeClr val="lt1"/>
                </a:solidFill>
              </a:rPr>
              <a:t>: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Creating a new cluster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Scaling up clusters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Replacing dead nodes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Changing instance types</a:t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How it works: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Python agent configures instances on boot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>
                <a:solidFill>
                  <a:schemeClr val="lt1"/>
                </a:solidFill>
              </a:rPr>
              <a:t>Python agent collects and reports metrics</a:t>
            </a:r>
            <a:endParaRPr>
              <a:solidFill>
                <a:schemeClr val="lt1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Lessons Learned Growing the Waze Infrastructure 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98" name="Shape 298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Infrastructure as Code</a:t>
            </a:r>
            <a:endParaRPr sz="1700">
              <a:solidFill>
                <a:schemeClr val="lt1"/>
              </a:solidFill>
            </a:endParaRPr>
          </a:p>
          <a:p>
            <a:pPr indent="-34925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Everything must have an (HTTP) API</a:t>
            </a:r>
            <a:endParaRPr sz="1700">
              <a:solidFill>
                <a:schemeClr val="lt1"/>
              </a:solidFill>
            </a:endParaRPr>
          </a:p>
          <a:p>
            <a: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Define processes explicitly</a:t>
            </a:r>
            <a:endParaRPr sz="1700">
              <a:solidFill>
                <a:schemeClr val="lt1"/>
              </a:solidFill>
            </a:endParaRPr>
          </a:p>
          <a:p>
            <a:pPr indent="-34925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Standardization</a:t>
            </a:r>
            <a:endParaRPr sz="1700">
              <a:solidFill>
                <a:schemeClr val="lt1"/>
              </a:solidFill>
            </a:endParaRPr>
          </a:p>
        </p:txBody>
      </p:sp>
      <p:pic>
        <p:nvPicPr>
          <p:cNvPr id="299" name="Shape 2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6900" y="1191350"/>
            <a:ext cx="1558000" cy="15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Join Us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305" name="Shape 305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Want</a:t>
            </a:r>
            <a:r>
              <a:rPr lang="en">
                <a:solidFill>
                  <a:schemeClr val="lt1"/>
                </a:solidFill>
              </a:rPr>
              <a:t> to make an impact on </a:t>
            </a:r>
            <a:r>
              <a:rPr lang="en">
                <a:solidFill>
                  <a:schemeClr val="lt1"/>
                </a:solidFill>
              </a:rPr>
              <a:t>millions</a:t>
            </a:r>
            <a:r>
              <a:rPr lang="en">
                <a:solidFill>
                  <a:schemeClr val="lt1"/>
                </a:solidFill>
              </a:rPr>
              <a:t> of users, worldwide?</a:t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Want to work with some of the largest infrastructure deployments, worldwide?</a:t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Love Python</a:t>
            </a:r>
            <a:r>
              <a:rPr lang="en">
                <a:solidFill>
                  <a:schemeClr val="lt1"/>
                </a:solidFill>
              </a:rPr>
              <a:t>?</a:t>
            </a:r>
            <a:endParaRPr>
              <a:solidFill>
                <a:schemeClr val="lt1"/>
              </a:solidFill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>
                <a:solidFill>
                  <a:schemeClr val="lt1"/>
                </a:solidFill>
              </a:rPr>
              <a:t>We would love to have you on our side!</a:t>
            </a:r>
            <a:endParaRPr>
              <a:solidFill>
                <a:schemeClr val="lt1"/>
              </a:solidFill>
            </a:endParaRPr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https://tinyurl.com/waze-pycon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06" name="Shape 3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7411" y="3574776"/>
            <a:ext cx="1482052" cy="115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9875" y="3588400"/>
            <a:ext cx="1253925" cy="125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4294967295"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Who We Are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56" name="Shape 156"/>
          <p:cNvSpPr txBox="1"/>
          <p:nvPr>
            <p:ph idx="4294967295" type="body"/>
          </p:nvPr>
        </p:nvSpPr>
        <p:spPr>
          <a:xfrm>
            <a:off x="317025" y="1033300"/>
            <a:ext cx="6807000" cy="32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Waze Infrastructure team</a:t>
            </a:r>
            <a:endParaRPr sz="2000">
              <a:solidFill>
                <a:schemeClr val="lt1"/>
              </a:solidFill>
            </a:endParaRPr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We build and operate the Waze Infrastructure</a:t>
            </a:r>
            <a:endParaRPr sz="2000">
              <a:solidFill>
                <a:schemeClr val="lt1"/>
              </a:solidFill>
            </a:endParaRPr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We’re part of Google</a:t>
            </a:r>
            <a:endParaRPr sz="2000">
              <a:solidFill>
                <a:schemeClr val="lt1"/>
              </a:solidFill>
            </a:endParaRPr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</a:pPr>
            <a:r>
              <a:rPr lang="en" sz="2000">
                <a:solidFill>
                  <a:schemeClr val="lt1"/>
                </a:solidFill>
              </a:rPr>
              <a:t>Autonomous</a:t>
            </a:r>
            <a:endParaRPr sz="2000">
              <a:solidFill>
                <a:schemeClr val="lt1"/>
              </a:solidFill>
            </a:endParaRPr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</a:pPr>
            <a:r>
              <a:rPr lang="en" sz="2000">
                <a:solidFill>
                  <a:schemeClr val="lt1"/>
                </a:solidFill>
              </a:rPr>
              <a:t>Running on top of public clouds</a:t>
            </a:r>
            <a:endParaRPr sz="2000">
              <a:solidFill>
                <a:schemeClr val="lt1"/>
              </a:solidFill>
            </a:endParaRPr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n" sz="2000">
                <a:solidFill>
                  <a:schemeClr val="lt1"/>
                </a:solidFill>
              </a:rPr>
              <a:t>Our services scale up fast, our team scales up slower</a:t>
            </a:r>
            <a:endParaRPr sz="2000">
              <a:solidFill>
                <a:schemeClr val="lt1"/>
              </a:solidFill>
            </a:endParaRPr>
          </a:p>
        </p:txBody>
      </p:sp>
      <p:pic>
        <p:nvPicPr>
          <p:cNvPr id="157" name="Shape 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6552" y="882325"/>
            <a:ext cx="2121575" cy="212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4294967295" type="title"/>
          </p:nvPr>
        </p:nvSpPr>
        <p:spPr>
          <a:xfrm>
            <a:off x="229025" y="165525"/>
            <a:ext cx="8446500" cy="63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Waze Backend: welcome to the jungle</a:t>
            </a:r>
            <a:endParaRPr>
              <a:solidFill>
                <a:schemeClr val="lt2"/>
              </a:solidFill>
            </a:endParaRPr>
          </a:p>
        </p:txBody>
      </p:sp>
      <p:grpSp>
        <p:nvGrpSpPr>
          <p:cNvPr id="163" name="Shape 163"/>
          <p:cNvGrpSpPr/>
          <p:nvPr/>
        </p:nvGrpSpPr>
        <p:grpSpPr>
          <a:xfrm>
            <a:off x="559250" y="950625"/>
            <a:ext cx="7738063" cy="3871569"/>
            <a:chOff x="0" y="0"/>
            <a:chExt cx="9154221" cy="5143575"/>
          </a:xfrm>
        </p:grpSpPr>
        <p:sp>
          <p:nvSpPr>
            <p:cNvPr id="164" name="Shape 16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EFF8F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logo_lockup_cloud_dark.png" id="165" name="Shape 16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284600" y="4913676"/>
              <a:ext cx="798601" cy="2298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6" name="Shape 166"/>
            <p:cNvSpPr/>
            <p:nvPr/>
          </p:nvSpPr>
          <p:spPr>
            <a:xfrm flipH="1">
              <a:off x="4700421" y="4870275"/>
              <a:ext cx="4453800" cy="273300"/>
            </a:xfrm>
            <a:prstGeom prst="rtTriangle">
              <a:avLst/>
            </a:prstGeom>
            <a:solidFill>
              <a:srgbClr val="2269D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0" y="4796475"/>
              <a:ext cx="8045400" cy="347100"/>
            </a:xfrm>
            <a:prstGeom prst="rtTriangle">
              <a:avLst/>
            </a:prstGeom>
            <a:solidFill>
              <a:srgbClr val="4285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next_2017_logo_bluebg_wo_gc.png" id="168" name="Shape 168"/>
            <p:cNvPicPr preferRelativeResize="0"/>
            <p:nvPr/>
          </p:nvPicPr>
          <p:blipFill rotWithShape="1">
            <a:blip r:embed="rId4">
              <a:alphaModFix/>
            </a:blip>
            <a:srcRect b="10" l="0" r="0" t="0"/>
            <a:stretch/>
          </p:blipFill>
          <p:spPr>
            <a:xfrm>
              <a:off x="105800" y="4870275"/>
              <a:ext cx="508150" cy="187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Shape 16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43393" y="4815403"/>
              <a:ext cx="321925" cy="321900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0" name="Shape 170"/>
          <p:cNvCxnSpPr/>
          <p:nvPr/>
        </p:nvCxnSpPr>
        <p:spPr>
          <a:xfrm>
            <a:off x="2223129" y="1041086"/>
            <a:ext cx="0" cy="3537900"/>
          </a:xfrm>
          <a:prstGeom prst="straightConnector1">
            <a:avLst/>
          </a:prstGeom>
          <a:noFill/>
          <a:ln cap="flat" cmpd="sng" w="19050">
            <a:solidFill>
              <a:srgbClr val="D7D7D7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71" name="Shape 171"/>
          <p:cNvGrpSpPr/>
          <p:nvPr/>
        </p:nvGrpSpPr>
        <p:grpSpPr>
          <a:xfrm>
            <a:off x="857705" y="984575"/>
            <a:ext cx="1306451" cy="3643166"/>
            <a:chOff x="352900" y="30050"/>
            <a:chExt cx="1565550" cy="4905299"/>
          </a:xfrm>
        </p:grpSpPr>
        <p:pic>
          <p:nvPicPr>
            <p:cNvPr id="172" name="Shape 172"/>
            <p:cNvPicPr preferRelativeResize="0"/>
            <p:nvPr/>
          </p:nvPicPr>
          <p:blipFill rotWithShape="1">
            <a:blip r:embed="rId6">
              <a:alphaModFix/>
            </a:blip>
            <a:srcRect b="0" l="18685" r="0" t="0"/>
            <a:stretch/>
          </p:blipFill>
          <p:spPr>
            <a:xfrm>
              <a:off x="352900" y="30050"/>
              <a:ext cx="1565550" cy="49052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Shape 173"/>
            <p:cNvSpPr/>
            <p:nvPr/>
          </p:nvSpPr>
          <p:spPr>
            <a:xfrm>
              <a:off x="925316" y="1919339"/>
              <a:ext cx="729000" cy="115800"/>
            </a:xfrm>
            <a:prstGeom prst="rect">
              <a:avLst/>
            </a:prstGeom>
            <a:noFill/>
            <a:ln cap="flat" cmpd="sng" w="9525">
              <a:solidFill>
                <a:srgbClr val="4285F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magnifying-glass-1976105_1280.png" id="174" name="Shape 174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547322" y="1920442"/>
              <a:ext cx="280499" cy="2804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5" name="Shape 175"/>
          <p:cNvGrpSpPr/>
          <p:nvPr/>
        </p:nvGrpSpPr>
        <p:grpSpPr>
          <a:xfrm>
            <a:off x="2808051" y="1341119"/>
            <a:ext cx="5008653" cy="3104428"/>
            <a:chOff x="67200" y="313310"/>
            <a:chExt cx="6023636" cy="4195740"/>
          </a:xfrm>
        </p:grpSpPr>
        <p:pic>
          <p:nvPicPr>
            <p:cNvPr id="176" name="Shape 17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7200" y="2238903"/>
              <a:ext cx="707520" cy="160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Shape 17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774723" y="313310"/>
              <a:ext cx="5316113" cy="4195740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8" name="Shape 178"/>
          <p:cNvCxnSpPr/>
          <p:nvPr/>
        </p:nvCxnSpPr>
        <p:spPr>
          <a:xfrm flipH="1">
            <a:off x="2547289" y="2863288"/>
            <a:ext cx="233100" cy="35100"/>
          </a:xfrm>
          <a:prstGeom prst="straightConnector1">
            <a:avLst/>
          </a:prstGeom>
          <a:noFill/>
          <a:ln cap="flat" cmpd="sng" w="19050">
            <a:solidFill>
              <a:srgbClr val="D7D7D7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79" name="Shape 179"/>
          <p:cNvSpPr/>
          <p:nvPr/>
        </p:nvSpPr>
        <p:spPr>
          <a:xfrm>
            <a:off x="2522175" y="1313232"/>
            <a:ext cx="3111300" cy="3132600"/>
          </a:xfrm>
          <a:prstGeom prst="rect">
            <a:avLst/>
          </a:prstGeom>
          <a:noFill/>
          <a:ln cap="flat" cmpd="sng" w="9525">
            <a:solidFill>
              <a:srgbClr val="4285F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magnifying-glass-1976105_1280.png" id="180" name="Shape 18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92245" y="4309868"/>
            <a:ext cx="369814" cy="32908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/>
          <p:nvPr/>
        </p:nvSpPr>
        <p:spPr>
          <a:xfrm>
            <a:off x="559250" y="4560799"/>
            <a:ext cx="6804600" cy="261300"/>
          </a:xfrm>
          <a:prstGeom prst="rtTriangle">
            <a:avLst/>
          </a:prstGeom>
          <a:solidFill>
            <a:srgbClr val="4285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Shape 1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836" y="4570309"/>
            <a:ext cx="272273" cy="2422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idx="4294967295" type="title"/>
          </p:nvPr>
        </p:nvSpPr>
        <p:spPr>
          <a:xfrm>
            <a:off x="317025" y="210550"/>
            <a:ext cx="8446500" cy="6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Your typical Waze microservice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1924575" y="913925"/>
            <a:ext cx="5463600" cy="3915000"/>
          </a:xfrm>
          <a:prstGeom prst="roundRect">
            <a:avLst>
              <a:gd fmla="val 4776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Shape 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0350" y="1150775"/>
            <a:ext cx="5333026" cy="3764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/>
        </p:nvSpPr>
        <p:spPr>
          <a:xfrm>
            <a:off x="1385925" y="1486850"/>
            <a:ext cx="59559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Python powered projects</a:t>
            </a:r>
            <a:endParaRPr sz="4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Waze logo tagline blue-01.png"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4724" y="4285825"/>
            <a:ext cx="1690452" cy="56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Shape 200"/>
          <p:cNvPicPr preferRelativeResize="0"/>
          <p:nvPr/>
        </p:nvPicPr>
        <p:blipFill rotWithShape="1">
          <a:blip r:embed="rId3">
            <a:alphaModFix/>
          </a:blip>
          <a:srcRect b="7201" l="0" r="0" t="0"/>
          <a:stretch/>
        </p:blipFill>
        <p:spPr>
          <a:xfrm>
            <a:off x="4272200" y="1018200"/>
            <a:ext cx="4223526" cy="3757127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Shape 201"/>
          <p:cNvSpPr txBox="1"/>
          <p:nvPr>
            <p:ph idx="4294967295" type="title"/>
          </p:nvPr>
        </p:nvSpPr>
        <p:spPr>
          <a:xfrm>
            <a:off x="311700" y="332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Monitoring</a:t>
            </a:r>
            <a:endParaRPr>
              <a:solidFill>
                <a:schemeClr val="lt2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-3556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" sz="2000">
                <a:solidFill>
                  <a:schemeClr val="lt2"/>
                </a:solidFill>
              </a:rPr>
              <a:t>Metrics aggregator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" sz="2000">
                <a:solidFill>
                  <a:schemeClr val="lt2"/>
                </a:solidFill>
              </a:rPr>
              <a:t>Dashboard auto-generator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" sz="2000">
                <a:solidFill>
                  <a:schemeClr val="lt2"/>
                </a:solidFill>
              </a:rPr>
              <a:t>YAML based alert creation</a:t>
            </a:r>
            <a:endParaRPr sz="2000">
              <a:solidFill>
                <a:schemeClr val="lt2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 Automatic </a:t>
            </a:r>
            <a:r>
              <a:rPr lang="en">
                <a:solidFill>
                  <a:schemeClr val="lt2"/>
                </a:solidFill>
              </a:rPr>
              <a:t>Service Dashboard Creation</a:t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207" name="Shape 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550" y="1194520"/>
            <a:ext cx="8166977" cy="3378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400" y="1214450"/>
            <a:ext cx="8166974" cy="33558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Service Dependencies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