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70" r:id="rId15"/>
    <p:sldId id="268" r:id="rId16"/>
    <p:sldId id="269" r:id="rId17"/>
  </p:sldIdLst>
  <p:sldSz cx="10080625" cy="7559675"/>
  <p:notesSz cx="7559675" cy="10691813"/>
  <p:defaultTextStyle>
    <a:defPPr>
      <a:defRPr lang="en-GB"/>
    </a:defPPr>
    <a:lvl1pPr algn="r" defTabSz="449263" rtl="1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Times New Roman" pitchFamily="16" charset="0"/>
      </a:defRPr>
    </a:lvl1pPr>
    <a:lvl2pPr marL="742950" indent="-285750" algn="r" defTabSz="449263" rtl="1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Times New Roman" pitchFamily="16" charset="0"/>
      </a:defRPr>
    </a:lvl2pPr>
    <a:lvl3pPr marL="1143000" indent="-228600" algn="r" defTabSz="449263" rtl="1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Times New Roman" pitchFamily="16" charset="0"/>
      </a:defRPr>
    </a:lvl3pPr>
    <a:lvl4pPr marL="1600200" indent="-228600" algn="r" defTabSz="449263" rtl="1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Times New Roman" pitchFamily="16" charset="0"/>
      </a:defRPr>
    </a:lvl4pPr>
    <a:lvl5pPr marL="2057400" indent="-228600" algn="r" defTabSz="449263" rtl="1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Times New Roman" pitchFamily="16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Times New Roman" pitchFamily="16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Times New Roman" pitchFamily="16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Times New Roman" pitchFamily="16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Times New Roman" pitchFamily="16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FF99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83E99D-00FD-4BAB-A78C-89DC7A414647}" v="1" dt="2018-06-10T06:58:42.2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22" autoAdjust="0"/>
    <p:restoredTop sz="94660"/>
  </p:normalViewPr>
  <p:slideViewPr>
    <p:cSldViewPr>
      <p:cViewPr varScale="1">
        <p:scale>
          <a:sx n="80" d="100"/>
          <a:sy n="80" d="100"/>
        </p:scale>
        <p:origin x="728" y="6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fra Eli" userId="0c901635-fc63-4c0e-b4bc-0801c2c9b49a" providerId="ADAL" clId="{ED83E99D-00FD-4BAB-A78C-89DC7A414647}"/>
    <pc:docChg chg="modSld sldOrd">
      <pc:chgData name="Safra Eli" userId="0c901635-fc63-4c0e-b4bc-0801c2c9b49a" providerId="ADAL" clId="{ED83E99D-00FD-4BAB-A78C-89DC7A414647}" dt="2018-06-10T06:58:42.245" v="0"/>
      <pc:docMkLst>
        <pc:docMk/>
      </pc:docMkLst>
      <pc:sldChg chg="ord">
        <pc:chgData name="Safra Eli" userId="0c901635-fc63-4c0e-b4bc-0801c2c9b49a" providerId="ADAL" clId="{ED83E99D-00FD-4BAB-A78C-89DC7A414647}" dt="2018-06-10T06:58:42.245" v="0"/>
        <pc:sldMkLst>
          <pc:docMk/>
          <pc:sldMk cId="4164561549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79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0350" cy="400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3613" cy="480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715A50B6-9555-4933-9992-D3526776E0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258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53453" y="1896919"/>
            <a:ext cx="6736167" cy="1291444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02943" y="3491101"/>
            <a:ext cx="6811422" cy="91171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55650" y="6907213"/>
            <a:ext cx="2119313" cy="530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81388" y="6907213"/>
            <a:ext cx="3101975" cy="530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89788" y="6907213"/>
            <a:ext cx="2119312" cy="5302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7768E1-DE02-4719-9A27-23790EF9F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71776"/>
      </p:ext>
    </p:extLst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BCC6B-96D8-4440-A361-B7C00F3774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804152"/>
      </p:ext>
    </p:extLst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11465" y="75248"/>
            <a:ext cx="2402900" cy="66444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2769" y="75248"/>
            <a:ext cx="7040686" cy="66444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6280D-C530-4C50-8489-610342AB56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86632"/>
      </p:ext>
    </p:extLst>
  </p:cSld>
  <p:clrMapOvr>
    <a:masterClrMapping/>
  </p:clrMapOvr>
  <p:transition spd="med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5421"/>
            <a:ext cx="9067800" cy="12588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44737" cy="5175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92463" cy="5175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7227888" y="6886575"/>
            <a:ext cx="2344737" cy="517525"/>
          </a:xfrm>
        </p:spPr>
        <p:txBody>
          <a:bodyPr/>
          <a:lstStyle>
            <a:lvl1pPr>
              <a:defRPr/>
            </a:lvl1pPr>
          </a:lstStyle>
          <a:p>
            <a:fld id="{C5BB59D6-B825-45F3-8F58-6D019075AE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28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rt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1F8EC28-6AA8-4995-A2C7-58534F5B2F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77501"/>
      </p:ext>
    </p:extLst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4857792"/>
            <a:ext cx="8568531" cy="150143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3204114"/>
            <a:ext cx="8568531" cy="1653678"/>
          </a:xfrm>
        </p:spPr>
        <p:txBody>
          <a:bodyPr anchor="b"/>
          <a:lstStyle>
            <a:lvl1pPr marL="0" indent="0">
              <a:buNone/>
              <a:defRPr sz="2200"/>
            </a:lvl1pPr>
            <a:lvl2pPr marL="503972" indent="0">
              <a:buNone/>
              <a:defRPr sz="2000"/>
            </a:lvl2pPr>
            <a:lvl3pPr marL="1007943" indent="0">
              <a:buNone/>
              <a:defRPr sz="1800"/>
            </a:lvl3pPr>
            <a:lvl4pPr marL="1511915" indent="0">
              <a:buNone/>
              <a:defRPr sz="1500"/>
            </a:lvl4pPr>
            <a:lvl5pPr marL="2015886" indent="0">
              <a:buNone/>
              <a:defRPr sz="1500"/>
            </a:lvl5pPr>
            <a:lvl6pPr marL="2519858" indent="0">
              <a:buNone/>
              <a:defRPr sz="1500"/>
            </a:lvl6pPr>
            <a:lvl7pPr marL="3023829" indent="0">
              <a:buNone/>
              <a:defRPr sz="1500"/>
            </a:lvl7pPr>
            <a:lvl8pPr marL="3527801" indent="0">
              <a:buNone/>
              <a:defRPr sz="1500"/>
            </a:lvl8pPr>
            <a:lvl9pPr marL="4031772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47497-9D32-4955-A4DA-7272032902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216202"/>
      </p:ext>
    </p:extLst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2770" y="1517186"/>
            <a:ext cx="4683290" cy="520252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4070" y="1517186"/>
            <a:ext cx="4683290" cy="520252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F572D-0F77-4BFC-A0A8-F96695C317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328830"/>
      </p:ext>
    </p:extLst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692178"/>
            <a:ext cx="4454027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1" y="2397397"/>
            <a:ext cx="4454027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18" y="1692178"/>
            <a:ext cx="4455776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18" y="2397397"/>
            <a:ext cx="4455776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5A7EB-4A40-43EE-94EF-EB4B1CA6B8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46273"/>
      </p:ext>
    </p:extLst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DBE0E-D57F-4838-9231-67A816A11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53168"/>
      </p:ext>
    </p:extLst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33E4F-A857-4362-A16D-1FE34BFDF2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18569"/>
      </p:ext>
    </p:extLst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2" y="300987"/>
            <a:ext cx="3316456" cy="128094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5" y="300988"/>
            <a:ext cx="5635349" cy="64519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2" y="1581933"/>
            <a:ext cx="3316456" cy="5171028"/>
          </a:xfrm>
        </p:spPr>
        <p:txBody>
          <a:bodyPr/>
          <a:lstStyle>
            <a:lvl1pPr marL="0" indent="0">
              <a:buNone/>
              <a:defRPr sz="15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EB635-EA70-459B-8E2B-DDA1D97C79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56358"/>
      </p:ext>
    </p:extLst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5291772"/>
            <a:ext cx="6048375" cy="62472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675471"/>
            <a:ext cx="6048375" cy="4535805"/>
          </a:xfrm>
        </p:spPr>
        <p:txBody>
          <a:bodyPr/>
          <a:lstStyle>
            <a:lvl1pPr marL="0" indent="0">
              <a:buNone/>
              <a:defRPr sz="3500"/>
            </a:lvl1pPr>
            <a:lvl2pPr marL="503972" indent="0">
              <a:buNone/>
              <a:defRPr sz="3100"/>
            </a:lvl2pPr>
            <a:lvl3pPr marL="1007943" indent="0">
              <a:buNone/>
              <a:defRPr sz="2600"/>
            </a:lvl3pPr>
            <a:lvl4pPr marL="1511915" indent="0">
              <a:buNone/>
              <a:defRPr sz="2200"/>
            </a:lvl4pPr>
            <a:lvl5pPr marL="2015886" indent="0">
              <a:buNone/>
              <a:defRPr sz="2200"/>
            </a:lvl5pPr>
            <a:lvl6pPr marL="2519858" indent="0">
              <a:buNone/>
              <a:defRPr sz="2200"/>
            </a:lvl6pPr>
            <a:lvl7pPr marL="3023829" indent="0">
              <a:buNone/>
              <a:defRPr sz="2200"/>
            </a:lvl7pPr>
            <a:lvl8pPr marL="3527801" indent="0">
              <a:buNone/>
              <a:defRPr sz="2200"/>
            </a:lvl8pPr>
            <a:lvl9pPr marL="4031772" indent="0">
              <a:buNone/>
              <a:defRPr sz="22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5916496"/>
            <a:ext cx="6048375" cy="887211"/>
          </a:xfrm>
        </p:spPr>
        <p:txBody>
          <a:bodyPr/>
          <a:lstStyle>
            <a:lvl1pPr marL="0" indent="0">
              <a:buNone/>
              <a:defRPr sz="15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FF5C5-DAF8-45A6-981D-FA4AFC99C5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17842"/>
      </p:ext>
    </p:extLst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89088" y="74613"/>
            <a:ext cx="8324850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90" tIns="50395" rIns="100790" bIns="5039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3213" y="1517650"/>
            <a:ext cx="9534525" cy="520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90" tIns="50395" rIns="100790" bIns="503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5650" y="6888163"/>
            <a:ext cx="2100263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0" tIns="50395" rIns="100790" bIns="50395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44875" y="6888163"/>
            <a:ext cx="31908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0" tIns="50395" rIns="100790" bIns="50395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61300" y="6927850"/>
            <a:ext cx="21002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0" tIns="50395" rIns="100790" bIns="50395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DE14BB65-CF55-4FAB-85ED-9406A9D1A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7" r:id="rId12"/>
  </p:sldLayoutIdLst>
  <p:transition spd="med">
    <p:zoom/>
  </p:transition>
  <p:hf hdr="0" ftr="0" dt="0"/>
  <p:txStyles>
    <p:titleStyle>
      <a:lvl1pPr algn="r" rtl="1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r" rtl="1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r" rtl="1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r" rtl="1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r" rtl="1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503972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1007943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511915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2015886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77825" indent="-377825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17563" indent="-314325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258888" indent="-250825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763713" indent="-250825" algn="r" rtl="1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cs typeface="+mn-cs"/>
        </a:defRPr>
      </a:lvl4pPr>
      <a:lvl5pPr marL="2266950" indent="-250825" algn="r" rtl="1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cs typeface="+mn-cs"/>
        </a:defRPr>
      </a:lvl5pPr>
      <a:lvl6pPr marL="2771844" indent="-251986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3275815" indent="-251986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779787" indent="-251986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4283758" indent="-251986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map.gov.il/?c=204000,595793.75&amp;z=0" TargetMode="External"/><Relationship Id="rId2" Type="http://schemas.openxmlformats.org/officeDocument/2006/relationships/hyperlink" Target="https://www.census.gov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pypi.org/project/geoindex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toblerity.org/rtree/tutorial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customXml" Target="../../customXml/item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205C3-5435-4C9B-9A70-AEF80FCBC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3888" y="1907629"/>
            <a:ext cx="6736167" cy="1291444"/>
          </a:xfrm>
        </p:spPr>
        <p:txBody>
          <a:bodyPr/>
          <a:lstStyle/>
          <a:p>
            <a:pPr algn="l" rtl="0"/>
            <a:r>
              <a:rPr lang="en-US" dirty="0"/>
              <a:t>Where People Feel Good?</a:t>
            </a:r>
            <a:endParaRPr lang="he-I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231683-0E3F-4C9C-9D4E-0D9D31969E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Eli Safra</a:t>
            </a:r>
            <a:endParaRPr lang="he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1FFF86-9D39-4A09-9462-57B91EB99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7768E1-DE02-4719-9A27-23790EF9F9E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416600"/>
      </p:ext>
    </p:extLst>
  </p:cSld>
  <p:clrMapOvr>
    <a:masterClrMapping/>
  </p:clrMapOvr>
  <p:transition spd="med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E219C-2EF2-49C0-A9DC-E6468102F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Place Hierarchy </a:t>
            </a:r>
            <a:endParaRPr lang="he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58A32-892E-42DE-966B-2C0B875B16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48C91-968D-446A-808C-BE67DA169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8EC28-6AA8-4995-A2C7-58534F5B2F5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3F260F-08DA-4992-8CBE-4C0C895BC920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3213" y="1517650"/>
            <a:ext cx="9057579" cy="5915025"/>
          </a:xfrm>
          <a:prstGeom prst="rect">
            <a:avLst/>
          </a:prstGeom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06716987"/>
      </p:ext>
    </p:extLst>
  </p:cSld>
  <p:clrMapOvr>
    <a:masterClrMapping/>
  </p:clrMapOvr>
  <p:transition spd="med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EF7B5-901D-4E71-B262-DAD492CF6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Bringing More Data</a:t>
            </a:r>
            <a:endParaRPr lang="he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A254E4-DA5A-4B63-B0A7-9EF2E25373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World Wide – Open Street Map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Varying level of completeness &amp; accuracy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from </a:t>
            </a:r>
            <a:r>
              <a:rPr lang="en-US" dirty="0" err="1"/>
              <a:t>imposm.parser</a:t>
            </a:r>
            <a:r>
              <a:rPr lang="en-US" dirty="0"/>
              <a:t> import </a:t>
            </a:r>
            <a:r>
              <a:rPr lang="en-US" dirty="0" err="1"/>
              <a:t>OSMParser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US – many governmental open resources </a:t>
            </a:r>
          </a:p>
          <a:p>
            <a:pPr lvl="1">
              <a:lnSpc>
                <a:spcPct val="150000"/>
              </a:lnSpc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Census</a:t>
            </a:r>
            <a:r>
              <a:rPr lang="en-US" sz="2400" dirty="0"/>
              <a:t> 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Israel – it is still hard to get additional data (OSM?)</a:t>
            </a:r>
          </a:p>
          <a:p>
            <a:pPr lvl="1">
              <a:lnSpc>
                <a:spcPct val="150000"/>
              </a:lnSpc>
            </a:pPr>
            <a:r>
              <a:rPr lang="en-US" sz="2400" b="1" dirty="0" err="1">
                <a:solidFill>
                  <a:schemeClr val="tx1">
                    <a:lumMod val="95000"/>
                    <a:lumOff val="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govmap</a:t>
            </a:r>
            <a:r>
              <a:rPr lang="en-US" dirty="0">
                <a:hlinkClick r:id="rId3"/>
              </a:rPr>
              <a:t> </a:t>
            </a:r>
            <a:endParaRPr lang="he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AA2855-257B-4721-B4FC-BFB5A41EB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8EC28-6AA8-4995-A2C7-58534F5B2F5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893686"/>
      </p:ext>
    </p:extLst>
  </p:cSld>
  <p:clrMapOvr>
    <a:masterClrMapping/>
  </p:clrMapOvr>
  <p:transition spd="med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BBADE-0565-44B1-B124-17727A132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Indexing for Big Spatial Data</a:t>
            </a:r>
            <a:endParaRPr lang="he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B31134-7CF5-4350-997C-E7B6768D3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Two types of spatial index: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Grid index – also called Geo-Hash (e.g. </a:t>
            </a:r>
            <a:r>
              <a:rPr lang="en-US" dirty="0" err="1">
                <a:hlinkClick r:id="rId2"/>
              </a:rPr>
              <a:t>geoindex</a:t>
            </a:r>
            <a:r>
              <a:rPr lang="en-US" dirty="0"/>
              <a:t>)</a:t>
            </a:r>
          </a:p>
          <a:p>
            <a:pPr marL="954088" lvl="1" indent="-514350">
              <a:buFont typeface="+mj-lt"/>
              <a:buAutoNum type="arabicPeriod"/>
            </a:pPr>
            <a:r>
              <a:rPr lang="en-US" dirty="0"/>
              <a:t>Uniform distribution</a:t>
            </a:r>
          </a:p>
          <a:p>
            <a:pPr marL="954088" lvl="1" indent="-514350">
              <a:buFont typeface="+mj-lt"/>
              <a:buAutoNum type="arabicPeriod"/>
            </a:pPr>
            <a:r>
              <a:rPr lang="en-US" dirty="0"/>
              <a:t>O(1) – for </a:t>
            </a:r>
            <a:r>
              <a:rPr lang="en-US" u="sng" dirty="0"/>
              <a:t>uniformly </a:t>
            </a:r>
            <a:r>
              <a:rPr lang="en-US" dirty="0"/>
              <a:t>distributed </a:t>
            </a:r>
            <a:r>
              <a:rPr lang="en-US" u="sng" dirty="0"/>
              <a:t>points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Rtree</a:t>
            </a:r>
            <a:endParaRPr lang="en-US" dirty="0"/>
          </a:p>
          <a:p>
            <a:pPr marL="954088" lvl="1" indent="-514350">
              <a:buFont typeface="+mj-lt"/>
              <a:buAutoNum type="arabicPeriod"/>
            </a:pPr>
            <a:r>
              <a:rPr lang="en-US" dirty="0"/>
              <a:t>Adapts good for non-uniform distributions </a:t>
            </a:r>
          </a:p>
          <a:p>
            <a:pPr marL="954088" lvl="1" indent="-514350">
              <a:buFont typeface="+mj-lt"/>
              <a:buAutoNum type="arabicPeriod"/>
            </a:pPr>
            <a:r>
              <a:rPr lang="en-US" dirty="0"/>
              <a:t>Stores rectangles (bounding box)</a:t>
            </a:r>
          </a:p>
          <a:p>
            <a:pPr marL="954088" lvl="1" indent="-514350">
              <a:buFont typeface="+mj-lt"/>
              <a:buAutoNum type="arabicPeriod"/>
            </a:pPr>
            <a:r>
              <a:rPr lang="en-US" dirty="0"/>
              <a:t>Logarithmic run-time</a:t>
            </a:r>
            <a:endParaRPr lang="he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DBB5F-A540-49C3-BB89-C3F1B18AD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8EC28-6AA8-4995-A2C7-58534F5B2F5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170270"/>
      </p:ext>
    </p:extLst>
  </p:cSld>
  <p:clrMapOvr>
    <a:masterClrMapping/>
  </p:clrMapOvr>
  <p:transition spd="med"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983FB-8D03-46D1-9516-9357ABB13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Rtree</a:t>
            </a:r>
            <a:endParaRPr lang="he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6D034-D945-4B93-A69F-741342EED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Stores Bounding Boxes</a:t>
            </a:r>
          </a:p>
          <a:p>
            <a:pPr>
              <a:lnSpc>
                <a:spcPct val="200000"/>
              </a:lnSpc>
            </a:pPr>
            <a:r>
              <a:rPr lang="en-US" dirty="0"/>
              <a:t>Searches for Bounding Boxes</a:t>
            </a:r>
          </a:p>
          <a:p>
            <a:pPr>
              <a:lnSpc>
                <a:spcPct val="200000"/>
              </a:lnSpc>
            </a:pPr>
            <a:r>
              <a:rPr lang="en-US" dirty="0"/>
              <a:t>You need to perform also an exact search</a:t>
            </a:r>
          </a:p>
          <a:p>
            <a:pPr>
              <a:lnSpc>
                <a:spcPct val="200000"/>
              </a:lnSpc>
            </a:pPr>
            <a:r>
              <a:rPr lang="en-US" dirty="0"/>
              <a:t>In the next slide – lets say that Walmart branches are given as polygons </a:t>
            </a:r>
            <a:endParaRPr lang="he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B065CE-8ECF-4A8F-96D5-BE6403ECF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8EC28-6AA8-4995-A2C7-58534F5B2F5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72A37C-ACA6-4B8B-ADE8-ECFF540C33CE}"/>
              </a:ext>
            </a:extLst>
          </p:cNvPr>
          <p:cNvSpPr/>
          <p:nvPr/>
        </p:nvSpPr>
        <p:spPr bwMode="auto">
          <a:xfrm>
            <a:off x="6192440" y="1309688"/>
            <a:ext cx="2808312" cy="139002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C5481A0-9EB2-43DB-88D9-637C5F927145}"/>
              </a:ext>
            </a:extLst>
          </p:cNvPr>
          <p:cNvSpPr/>
          <p:nvPr/>
        </p:nvSpPr>
        <p:spPr bwMode="auto">
          <a:xfrm>
            <a:off x="8856736" y="1173958"/>
            <a:ext cx="288032" cy="30162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F3F77B-0C3A-4E8B-9567-8D938D8A6E82}"/>
              </a:ext>
            </a:extLst>
          </p:cNvPr>
          <p:cNvSpPr txBox="1"/>
          <p:nvPr/>
        </p:nvSpPr>
        <p:spPr>
          <a:xfrm>
            <a:off x="8064648" y="611485"/>
            <a:ext cx="1705916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800" dirty="0" err="1">
                <a:solidFill>
                  <a:schemeClr val="tx1"/>
                </a:solidFill>
              </a:rPr>
              <a:t>X</a:t>
            </a:r>
            <a:r>
              <a:rPr lang="en-US" sz="2800" baseline="-25000" dirty="0" err="1">
                <a:solidFill>
                  <a:schemeClr val="tx1"/>
                </a:solidFill>
              </a:rPr>
              <a:t>max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err="1">
                <a:solidFill>
                  <a:schemeClr val="tx1"/>
                </a:solidFill>
              </a:rPr>
              <a:t>y</a:t>
            </a:r>
            <a:r>
              <a:rPr lang="en-US" sz="2800" baseline="-25000" dirty="0" err="1">
                <a:solidFill>
                  <a:schemeClr val="tx1"/>
                </a:solidFill>
              </a:rPr>
              <a:t>max</a:t>
            </a:r>
            <a:endParaRPr lang="he-IL" sz="2800" baseline="-25000" dirty="0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7E2B98D-CF7A-4327-9DF8-6B7AD687D0B5}"/>
              </a:ext>
            </a:extLst>
          </p:cNvPr>
          <p:cNvSpPr/>
          <p:nvPr/>
        </p:nvSpPr>
        <p:spPr bwMode="auto">
          <a:xfrm>
            <a:off x="6039104" y="2614118"/>
            <a:ext cx="288032" cy="30162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8DEFE3-AB37-4ADF-969A-ABB9A58E74B9}"/>
              </a:ext>
            </a:extLst>
          </p:cNvPr>
          <p:cNvSpPr txBox="1"/>
          <p:nvPr/>
        </p:nvSpPr>
        <p:spPr>
          <a:xfrm>
            <a:off x="6192440" y="2807016"/>
            <a:ext cx="1571264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800" dirty="0" err="1">
                <a:solidFill>
                  <a:schemeClr val="tx1"/>
                </a:solidFill>
              </a:rPr>
              <a:t>X</a:t>
            </a:r>
            <a:r>
              <a:rPr lang="en-US" sz="2800" baseline="-25000" dirty="0" err="1">
                <a:solidFill>
                  <a:schemeClr val="tx1"/>
                </a:solidFill>
              </a:rPr>
              <a:t>min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err="1">
                <a:solidFill>
                  <a:schemeClr val="tx1"/>
                </a:solidFill>
              </a:rPr>
              <a:t>y</a:t>
            </a:r>
            <a:r>
              <a:rPr lang="en-US" sz="2800" baseline="-25000" dirty="0" err="1">
                <a:solidFill>
                  <a:schemeClr val="tx1"/>
                </a:solidFill>
              </a:rPr>
              <a:t>min</a:t>
            </a:r>
            <a:endParaRPr lang="he-IL" sz="2800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298399"/>
      </p:ext>
    </p:extLst>
  </p:cSld>
  <p:clrMapOvr>
    <a:masterClrMapping/>
  </p:clrMapOvr>
  <p:transition spd="med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0867C-8994-4DE9-BD1E-9BB63B7B0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rtree.index</a:t>
            </a:r>
            <a:endParaRPr lang="he-IL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4183C6-688B-4FE6-BAB6-2E3560673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8EC28-6AA8-4995-A2C7-58534F5B2F5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C707A65-34FA-457F-A7B8-299C5358D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6A6CB6-0504-4AAF-AD4D-43F9D05506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486753"/>
            <a:ext cx="10080625" cy="589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767768"/>
      </p:ext>
    </p:extLst>
  </p:cSld>
  <p:clrMapOvr>
    <a:masterClrMapping/>
  </p:clrMapOvr>
  <p:transition spd="med"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BE3CA-A38F-4AC1-8726-019925711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he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B53B0-551E-4C9C-893B-ACD8A5632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Use “basic” libraries to get along simple and basic insights</a:t>
            </a:r>
          </a:p>
          <a:p>
            <a:pPr>
              <a:lnSpc>
                <a:spcPct val="150000"/>
              </a:lnSpc>
            </a:pPr>
            <a:r>
              <a:rPr lang="en-US" dirty="0"/>
              <a:t>Bring more data for more accurate &amp; informative knowledge</a:t>
            </a:r>
          </a:p>
          <a:p>
            <a:pPr>
              <a:lnSpc>
                <a:spcPct val="150000"/>
              </a:lnSpc>
            </a:pPr>
            <a:r>
              <a:rPr lang="en-US" dirty="0"/>
              <a:t>Use advanced spatial indexing to get along with large amounts of data</a:t>
            </a:r>
            <a:endParaRPr lang="he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6F71B2-1E76-4251-A6F1-87FE09F09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8EC28-6AA8-4995-A2C7-58534F5B2F5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50269"/>
      </p:ext>
    </p:extLst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C0C88-EDCC-4C66-9D56-4B25B6A26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Agenda</a:t>
            </a:r>
            <a:endParaRPr lang="he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072C4-8FEE-4026-875E-BE12E16F20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/>
              <a:t>Why location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Challenges in using location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How to use geographical data that comes from a GPS?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How to bring more data?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Overlaying urban data with GPS signals?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B2827A-4267-43ED-BAAE-A18DD02AF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8EC28-6AA8-4995-A2C7-58534F5B2F5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626534"/>
      </p:ext>
    </p:extLst>
  </p:cSld>
  <p:clrMapOvr>
    <a:masterClrMapping/>
  </p:clrMapOvr>
  <p:transition spd="med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BC690-2463-4333-A853-83A33E246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Location, Location, Location</a:t>
            </a:r>
            <a:endParaRPr lang="he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A2B22-C5AF-48CA-9978-3768D52A4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three factors in houses prices (see title)</a:t>
            </a:r>
          </a:p>
          <a:p>
            <a:r>
              <a:rPr lang="en-US" dirty="0"/>
              <a:t>Consumer data –typically data is Geotagged </a:t>
            </a:r>
          </a:p>
          <a:p>
            <a:pPr lvl="1"/>
            <a:r>
              <a:rPr lang="en-US" dirty="0"/>
              <a:t>Spatial activities like Navigation, Place search</a:t>
            </a:r>
          </a:p>
          <a:p>
            <a:pPr lvl="1"/>
            <a:r>
              <a:rPr lang="en-US" dirty="0"/>
              <a:t>Pictures </a:t>
            </a:r>
          </a:p>
          <a:p>
            <a:pPr lvl="1"/>
            <a:r>
              <a:rPr lang="en-US" dirty="0"/>
              <a:t>Social activities like Tweets </a:t>
            </a:r>
          </a:p>
          <a:p>
            <a:r>
              <a:rPr lang="en-US" dirty="0"/>
              <a:t>IoT – most “Things” are either:</a:t>
            </a:r>
          </a:p>
          <a:p>
            <a:pPr lvl="1"/>
            <a:r>
              <a:rPr lang="en-US" dirty="0"/>
              <a:t>Moving like autonomous cars, iRobot</a:t>
            </a:r>
          </a:p>
          <a:p>
            <a:pPr lvl="1"/>
            <a:r>
              <a:rPr lang="en-US" dirty="0"/>
              <a:t>Provide information about a specific location like cameras or other sensors</a:t>
            </a:r>
            <a:br>
              <a:rPr lang="en-US" dirty="0"/>
            </a:br>
            <a:endParaRPr lang="he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B215A8-FDDE-43F0-BBBB-C2C648A27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8EC28-6AA8-4995-A2C7-58534F5B2F5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997670"/>
      </p:ext>
    </p:extLst>
  </p:cSld>
  <p:clrMapOvr>
    <a:masterClrMapping/>
  </p:clrMapOvr>
  <p:transition spd="med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5D38A-EBB7-4A84-9151-D239CE40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in Using Spatial Data</a:t>
            </a:r>
            <a:endParaRPr lang="he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BE2E7-7EC6-441B-8666-51BC01F4A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213" y="1517650"/>
            <a:ext cx="9534525" cy="520223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Inaccurate – especially in urban area</a:t>
            </a:r>
          </a:p>
          <a:p>
            <a:pPr>
              <a:lnSpc>
                <a:spcPct val="200000"/>
              </a:lnSpc>
            </a:pPr>
            <a:r>
              <a:rPr lang="en-US" dirty="0"/>
              <a:t>Non human interpretable (latitude, longitude)</a:t>
            </a:r>
          </a:p>
          <a:p>
            <a:pPr>
              <a:lnSpc>
                <a:spcPct val="200000"/>
              </a:lnSpc>
            </a:pPr>
            <a:r>
              <a:rPr lang="en-US" dirty="0"/>
              <a:t>Units, Coordinate System and Earth Curvature </a:t>
            </a:r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he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70329E-C400-4525-B87E-59C4A3E5B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8EC28-6AA8-4995-A2C7-58534F5B2F5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A2B7E8-0CAA-4351-A5B3-E285CAFE291D}"/>
              </a:ext>
            </a:extLst>
          </p:cNvPr>
          <p:cNvSpPr txBox="1"/>
          <p:nvPr/>
        </p:nvSpPr>
        <p:spPr>
          <a:xfrm>
            <a:off x="2489260" y="5580037"/>
            <a:ext cx="4567276" cy="779316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  <a:scene3d>
            <a:camera prst="perspectiveRelaxedModerately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tx1"/>
                </a:solidFill>
              </a:rPr>
              <a:t>Missing Context</a:t>
            </a:r>
            <a:endParaRPr lang="he-IL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608187"/>
      </p:ext>
    </p:extLst>
  </p:cSld>
  <p:clrMapOvr>
    <a:masterClrMapping/>
  </p:clrMapOvr>
  <p:transition spd="med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16DF1F-B371-4E26-AA74-768260FCF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Basic operations with LOCATION DATA </a:t>
            </a:r>
            <a:endParaRPr lang="he-IL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1DFFB11-64BC-4BE7-AF35-CBED9D3C76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AF68B-78BC-4D3A-B880-71604D0E6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8EC28-6AA8-4995-A2C7-58534F5B2F5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346275"/>
      </p:ext>
    </p:extLst>
  </p:cSld>
  <p:clrMapOvr>
    <a:masterClrMapping/>
  </p:clrMapOvr>
  <p:transition spd="med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68A6E-B9BD-425D-8416-1388D9BCA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Workflow </a:t>
            </a:r>
            <a:endParaRPr lang="he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C85073-35C8-4A77-82E8-CC437421B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have two data sets: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Walmart Branches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Locations of people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The challenge:</a:t>
            </a:r>
          </a:p>
          <a:p>
            <a:r>
              <a:rPr lang="en-US" dirty="0"/>
              <a:t>Identify all potential customers – within 100m from a Walmart branch </a:t>
            </a:r>
            <a:endParaRPr lang="he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53FF19-469F-49FE-9753-C0A46A0D3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8EC28-6AA8-4995-A2C7-58534F5B2F5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561549"/>
      </p:ext>
    </p:extLst>
  </p:cSld>
  <p:clrMapOvr>
    <a:masterClrMapping/>
  </p:clrMapOvr>
  <p:transition spd="med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9310B73-DD61-4E85-BB0E-E4DCFC66E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Imports</a:t>
            </a:r>
            <a:endParaRPr lang="he-IL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DD7D1B-BEEC-4C37-BF25-C3620E020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213" y="1517650"/>
            <a:ext cx="9534525" cy="5202238"/>
          </a:xfrm>
        </p:spPr>
        <p:txBody>
          <a:bodyPr/>
          <a:lstStyle/>
          <a:p>
            <a:r>
              <a:rPr lang="en-US" dirty="0"/>
              <a:t>Fiona – read &amp; write</a:t>
            </a:r>
          </a:p>
          <a:p>
            <a:r>
              <a:rPr lang="en-US" dirty="0" err="1"/>
              <a:t>PyProj</a:t>
            </a:r>
            <a:r>
              <a:rPr lang="en-US" dirty="0"/>
              <a:t> – Projections </a:t>
            </a:r>
          </a:p>
          <a:p>
            <a:r>
              <a:rPr lang="en-US" dirty="0" err="1"/>
              <a:t>Geopandas</a:t>
            </a:r>
            <a:r>
              <a:rPr lang="en-US" dirty="0"/>
              <a:t> – Geo-</a:t>
            </a:r>
            <a:r>
              <a:rPr lang="en-US" dirty="0" err="1"/>
              <a:t>Dataframe</a:t>
            </a:r>
            <a:endParaRPr lang="en-US" dirty="0"/>
          </a:p>
          <a:p>
            <a:r>
              <a:rPr lang="en-US" dirty="0"/>
              <a:t>Shapely – manipulating and analyzing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he-IL" dirty="0"/>
          </a:p>
          <a:p>
            <a:pPr marL="0" indent="0">
              <a:buNone/>
            </a:pPr>
            <a:r>
              <a:rPr lang="en-US" dirty="0" err="1"/>
              <a:t>Arcgis</a:t>
            </a:r>
            <a:r>
              <a:rPr lang="en-US" dirty="0"/>
              <a:t> (from esri - paid) – not included in this talk</a:t>
            </a:r>
            <a:endParaRPr lang="he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972F03-C669-47AD-A95F-56AA00A83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47497-9D32-4955-A4DA-72720329020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704550"/>
      </p:ext>
    </p:extLst>
  </p:cSld>
  <p:clrMapOvr>
    <a:masterClrMapping/>
  </p:clrMapOvr>
  <p:transition spd="med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8B04F6-DD7A-4BBF-B7EA-F3B245339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8EC28-6AA8-4995-A2C7-58534F5B2F5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E974AC-E718-4F9D-BA64-2F43EE6BB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23453"/>
            <a:ext cx="10080625" cy="6471401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685B5A0B-C0F0-4B7C-BA65-8137787A9129}"/>
              </a:ext>
            </a:extLst>
          </p:cNvPr>
          <p:cNvSpPr txBox="1">
            <a:spLocks/>
          </p:cNvSpPr>
          <p:nvPr/>
        </p:nvSpPr>
        <p:spPr bwMode="auto">
          <a:xfrm>
            <a:off x="8013700" y="7080250"/>
            <a:ext cx="21002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0" tIns="50395" rIns="100790" bIns="50395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1pPr>
            <a:lvl2pPr marL="742950" indent="-285750" algn="r" defTabSz="449263" rtl="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Times New Roman" pitchFamily="16" charset="0"/>
              </a:defRPr>
            </a:lvl2pPr>
            <a:lvl3pPr marL="1143000" indent="-228600" algn="r" defTabSz="449263" rtl="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Times New Roman" pitchFamily="16" charset="0"/>
              </a:defRPr>
            </a:lvl3pPr>
            <a:lvl4pPr marL="1600200" indent="-228600" algn="r" defTabSz="449263" rtl="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Times New Roman" pitchFamily="16" charset="0"/>
              </a:defRPr>
            </a:lvl4pPr>
            <a:lvl5pPr marL="2057400" indent="-228600" algn="r" defTabSz="449263" rtl="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Times New Roman" pitchFamily="16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Times New Roman" pitchFamily="16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Times New Roman" pitchFamily="16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Times New Roman" pitchFamily="16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Times New Roman" pitchFamily="16" charset="0"/>
              </a:defRPr>
            </a:lvl9pPr>
          </a:lstStyle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500474662"/>
      </p:ext>
    </p:extLst>
  </p:cSld>
  <p:clrMapOvr>
    <a:masterClrMapping/>
  </p:clrMapOvr>
  <p:transition spd="med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602904-5146-435C-89A4-613D9B80D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Missing?</a:t>
            </a:r>
            <a:endParaRPr lang="he-IL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0019F57-622F-446C-A9B9-D13D0C0961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213" y="1517650"/>
            <a:ext cx="9534525" cy="2478211"/>
          </a:xfrm>
        </p:spPr>
        <p:txBody>
          <a:bodyPr/>
          <a:lstStyle/>
          <a:p>
            <a:r>
              <a:rPr lang="en-US" dirty="0"/>
              <a:t>Our cities are NOT shaped as points and circles…</a:t>
            </a:r>
          </a:p>
          <a:p>
            <a:r>
              <a:rPr lang="en-US" dirty="0"/>
              <a:t>Urban space is divided into 3D cells </a:t>
            </a:r>
          </a:p>
          <a:p>
            <a:r>
              <a:rPr lang="en-US" dirty="0"/>
              <a:t>Proximity may be misleading  </a:t>
            </a:r>
            <a:endParaRPr lang="he-IL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BDAEE7-EF04-481F-B4E0-381510E8C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33E4F-A857-4362-A16D-1FE34BFDF23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" name="Graphic 6" descr="Man">
            <a:extLst>
              <a:ext uri="{FF2B5EF4-FFF2-40B4-BE49-F238E27FC236}">
                <a16:creationId xmlns:a16="http://schemas.microsoft.com/office/drawing/2014/main" id="{8ECC06EF-C00C-4BFA-8A24-47C13362B1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936" y="4922906"/>
            <a:ext cx="1141015" cy="1141015"/>
          </a:xfrm>
          <a:prstGeom prst="rect">
            <a:avLst/>
          </a:prstGeom>
        </p:spPr>
      </p:pic>
      <p:pic>
        <p:nvPicPr>
          <p:cNvPr id="9" name="Graphic 8" descr="Woman">
            <a:extLst>
              <a:ext uri="{FF2B5EF4-FFF2-40B4-BE49-F238E27FC236}">
                <a16:creationId xmlns:a16="http://schemas.microsoft.com/office/drawing/2014/main" id="{3B637BF1-15BE-4FF7-B1DF-99B80F20CC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12720" y="4887067"/>
            <a:ext cx="1125018" cy="1125018"/>
          </a:xfrm>
          <a:prstGeom prst="rect">
            <a:avLst/>
          </a:prstGeom>
        </p:spPr>
      </p:pic>
      <p:pic>
        <p:nvPicPr>
          <p:cNvPr id="11" name="Graphic 10" descr="Person with Cane">
            <a:extLst>
              <a:ext uri="{FF2B5EF4-FFF2-40B4-BE49-F238E27FC236}">
                <a16:creationId xmlns:a16="http://schemas.microsoft.com/office/drawing/2014/main" id="{28032CDF-B195-4140-B797-F918746FAD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52215" y="4787949"/>
            <a:ext cx="1244794" cy="1244794"/>
          </a:xfrm>
          <a:prstGeom prst="rect">
            <a:avLst/>
          </a:prstGeom>
        </p:spPr>
      </p:pic>
      <p:grpSp>
        <p:nvGrpSpPr>
          <p:cNvPr id="17" name="MapMarker">
            <a:extLst>
              <a:ext uri="{FF2B5EF4-FFF2-40B4-BE49-F238E27FC236}">
                <a16:creationId xmlns:a16="http://schemas.microsoft.com/office/drawing/2014/main" id="{23207899-4099-44ED-8703-5EB61C53DE13}"/>
              </a:ext>
            </a:extLst>
          </p:cNvPr>
          <p:cNvGrpSpPr>
            <a:grpSpLocks noChangeAspect="1"/>
          </p:cNvGrpSpPr>
          <p:nvPr>
            <p:custDataLst>
              <p:custData r:id="rId1"/>
            </p:custDataLst>
          </p:nvPr>
        </p:nvGrpSpPr>
        <p:grpSpPr>
          <a:xfrm>
            <a:off x="247551" y="243314"/>
            <a:ext cx="287705" cy="287705"/>
            <a:chOff x="3669395" y="3536182"/>
            <a:chExt cx="287705" cy="287705"/>
          </a:xfrm>
        </p:grpSpPr>
        <p:sp>
          <p:nvSpPr>
            <p:cNvPr id="18" name="Teardrop 17">
              <a:extLst>
                <a:ext uri="{FF2B5EF4-FFF2-40B4-BE49-F238E27FC236}">
                  <a16:creationId xmlns:a16="http://schemas.microsoft.com/office/drawing/2014/main" id="{DE25B767-D7C6-4B98-8E3B-49F98E5A323B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3669395" y="3536182"/>
              <a:ext cx="287705" cy="287705"/>
            </a:xfrm>
            <a:prstGeom prst="teardrop">
              <a:avLst>
                <a:gd name="adj" fmla="val 152462"/>
              </a:avLst>
            </a:prstGeom>
            <a:solidFill>
              <a:srgbClr val="FFFFFF">
                <a:lumMod val="95000"/>
              </a:srgbClr>
            </a:solidFill>
            <a:ln w="317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E3A32AA-0B1F-498A-A0CC-3B0CDA1C0D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757" y="3568747"/>
              <a:ext cx="218980" cy="218980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17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kern="0" dirty="0">
                  <a:solidFill>
                    <a:srgbClr val="FFFFFF"/>
                  </a:solidFill>
                  <a:latin typeface="Segoe UI"/>
                </a:rPr>
                <a:t>1</a:t>
              </a:r>
              <a:endParaRPr kumimoji="0" lang="en-US" sz="105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pic>
        <p:nvPicPr>
          <p:cNvPr id="21" name="Picture 20" descr="A picture containing sky&#10;&#10;Description generated with very high confidence">
            <a:extLst>
              <a:ext uri="{FF2B5EF4-FFF2-40B4-BE49-F238E27FC236}">
                <a16:creationId xmlns:a16="http://schemas.microsoft.com/office/drawing/2014/main" id="{1AFB5376-338C-499F-9297-6B38A38921A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27753">
            <a:off x="459966" y="4863195"/>
            <a:ext cx="3612748" cy="1443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918743"/>
      </p:ext>
    </p:extLst>
  </p:cSld>
  <p:clrMapOvr>
    <a:masterClrMapping/>
  </p:clrMapOvr>
  <p:transition spd="med">
    <p:zoom/>
  </p:transition>
</p:sld>
</file>

<file path=ppt/theme/theme1.xml><?xml version="1.0" encoding="utf-8"?>
<a:theme xmlns:a="http://schemas.openxmlformats.org/drawingml/2006/main" name="Worldwide design template">
  <a:themeElements>
    <a:clrScheme name="Worldwide design template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Worldwide design templat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Worldwide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wide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wide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wide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wide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wide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rldwide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rldwide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rldwide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rldwide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rldwide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rldwide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rldwide design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ontrol xmlns="http://schemas.microsoft.com/VisualStudio/2011/storyboarding/control">
  <Id Name="System.Storyboarding.Media.MapMarker" Revision="1" Stencil="System.Storyboarding.Media" StencilVersion="0.1"/>
</Control>
</file>

<file path=customXml/itemProps1.xml><?xml version="1.0" encoding="utf-8"?>
<ds:datastoreItem xmlns:ds="http://schemas.openxmlformats.org/officeDocument/2006/customXml" ds:itemID="{84FC1EF5-157C-4B46-AF25-A92A25461C62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e3BasicSQLNew</Template>
  <TotalTime>1071319</TotalTime>
  <Words>399</Words>
  <Application>Microsoft Office PowerPoint</Application>
  <PresentationFormat>Custom</PresentationFormat>
  <Paragraphs>89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Microsoft YaHei</vt:lpstr>
      <vt:lpstr>Arial</vt:lpstr>
      <vt:lpstr>Segoe UI</vt:lpstr>
      <vt:lpstr>Times New Roman</vt:lpstr>
      <vt:lpstr>Worldwide design template</vt:lpstr>
      <vt:lpstr>Where People Feel Good?</vt:lpstr>
      <vt:lpstr>Agenda</vt:lpstr>
      <vt:lpstr>Location, Location, Location</vt:lpstr>
      <vt:lpstr>Challenges in Using Spatial Data</vt:lpstr>
      <vt:lpstr>Basic operations with LOCATION DATA </vt:lpstr>
      <vt:lpstr>Common Workflow </vt:lpstr>
      <vt:lpstr>Imports</vt:lpstr>
      <vt:lpstr>PowerPoint Presentation</vt:lpstr>
      <vt:lpstr>What is Missing?</vt:lpstr>
      <vt:lpstr>Place Hierarchy </vt:lpstr>
      <vt:lpstr>Bringing More Data</vt:lpstr>
      <vt:lpstr>Indexing for Big Spatial Data</vt:lpstr>
      <vt:lpstr>Rtree</vt:lpstr>
      <vt:lpstr>Working with rtree.index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שיטות ניתוח של מידע גאוגרפי</dc:title>
  <dc:creator>Eli Safra</dc:creator>
  <cp:lastModifiedBy>Safra Eli</cp:lastModifiedBy>
  <cp:revision>163</cp:revision>
  <cp:lastPrinted>1601-01-01T00:00:00Z</cp:lastPrinted>
  <dcterms:created xsi:type="dcterms:W3CDTF">2011-05-17T13:45:04Z</dcterms:created>
  <dcterms:modified xsi:type="dcterms:W3CDTF">2018-06-10T06:59:00Z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  <property fmtid="{D5CDD505-2E9C-101B-9397-08002B2CF9AE}" pid="3" name="Tfs.LastKnownPath">
    <vt:lpwstr>https://technionmail-my.sharepoint.com/personal/safra_technion_ac_il/Documents/Lect/Individual Lect/PYCON.pptx</vt:lpwstr>
  </property>
</Properties>
</file>