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9" r:id="rId1"/>
    <p:sldMasterId id="2147483719" r:id="rId2"/>
  </p:sldMasterIdLst>
  <p:notesMasterIdLst>
    <p:notesMasterId r:id="rId26"/>
  </p:notesMasterIdLst>
  <p:handoutMasterIdLst>
    <p:handoutMasterId r:id="rId27"/>
  </p:handoutMasterIdLst>
  <p:sldIdLst>
    <p:sldId id="257" r:id="rId3"/>
    <p:sldId id="304" r:id="rId4"/>
    <p:sldId id="305" r:id="rId5"/>
    <p:sldId id="311" r:id="rId6"/>
    <p:sldId id="324" r:id="rId7"/>
    <p:sldId id="302" r:id="rId8"/>
    <p:sldId id="307" r:id="rId9"/>
    <p:sldId id="308" r:id="rId10"/>
    <p:sldId id="309" r:id="rId11"/>
    <p:sldId id="313" r:id="rId12"/>
    <p:sldId id="314" r:id="rId13"/>
    <p:sldId id="315" r:id="rId14"/>
    <p:sldId id="322" r:id="rId15"/>
    <p:sldId id="321" r:id="rId16"/>
    <p:sldId id="323" r:id="rId17"/>
    <p:sldId id="312" r:id="rId18"/>
    <p:sldId id="316" r:id="rId19"/>
    <p:sldId id="318" r:id="rId20"/>
    <p:sldId id="319" r:id="rId21"/>
    <p:sldId id="320" r:id="rId22"/>
    <p:sldId id="265" r:id="rId23"/>
    <p:sldId id="317" r:id="rId24"/>
    <p:sldId id="29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tion A" id="{E781B292-E536-4304-96D9-1B23AC58DF4E}">
          <p14:sldIdLst>
            <p14:sldId id="257"/>
            <p14:sldId id="304"/>
            <p14:sldId id="305"/>
            <p14:sldId id="311"/>
            <p14:sldId id="324"/>
            <p14:sldId id="302"/>
            <p14:sldId id="307"/>
            <p14:sldId id="308"/>
            <p14:sldId id="309"/>
            <p14:sldId id="313"/>
            <p14:sldId id="314"/>
            <p14:sldId id="315"/>
            <p14:sldId id="322"/>
            <p14:sldId id="321"/>
            <p14:sldId id="323"/>
            <p14:sldId id="312"/>
            <p14:sldId id="316"/>
            <p14:sldId id="318"/>
            <p14:sldId id="319"/>
            <p14:sldId id="320"/>
            <p14:sldId id="265"/>
            <p14:sldId id="317"/>
            <p14:sldId id="294"/>
          </p14:sldIdLst>
        </p14:section>
        <p14:section name="Icons" id="{8396F02D-2BA2-476E-AB34-D96EBFFFA63D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3D3D3D"/>
    <a:srgbClr val="F2F2F2"/>
    <a:srgbClr val="414141"/>
    <a:srgbClr val="51BD93"/>
    <a:srgbClr val="404041"/>
    <a:srgbClr val="2699DA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16" autoAdjust="0"/>
    <p:restoredTop sz="94475"/>
  </p:normalViewPr>
  <p:slideViewPr>
    <p:cSldViewPr snapToGrid="0" snapToObjects="1">
      <p:cViewPr>
        <p:scale>
          <a:sx n="80" d="100"/>
          <a:sy n="80" d="100"/>
        </p:scale>
        <p:origin x="621" y="363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2351E-4489-B94D-8BDF-7133B13CF2C4}" type="datetimeFigureOut">
              <a:rPr lang="en-US" smtClean="0">
                <a:latin typeface="Helvetica" charset="0"/>
              </a:rPr>
              <a:t>6/4/2018</a:t>
            </a:fld>
            <a:endParaRPr lang="en-US" dirty="0">
              <a:latin typeface="Helvetica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501B5-5354-1140-9607-06D2844C90CD}" type="slidenum">
              <a:rPr lang="en-US" smtClean="0">
                <a:latin typeface="Helvetica" charset="0"/>
              </a:rPr>
              <a:t>‹#›</a:t>
            </a:fld>
            <a:endParaRPr lang="en-US" dirty="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4007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" charset="0"/>
              </a:defRPr>
            </a:lvl1pPr>
          </a:lstStyle>
          <a:p>
            <a:fld id="{CAFA2336-6EAF-4745-B981-4A108E1C918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" charset="0"/>
              </a:defRPr>
            </a:lvl1pPr>
          </a:lstStyle>
          <a:p>
            <a:fld id="{92CD4B5A-FF6B-1C45-8FA5-9A4F656567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38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" charset="0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" charset="0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" charset="0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" charset="0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D4B5A-FF6B-1C45-8FA5-9A4F6565678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D4B5A-FF6B-1C45-8FA5-9A4F6565678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36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77995" y="3430588"/>
            <a:ext cx="7537344" cy="46513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Details • Month YEAR</a:t>
            </a:r>
          </a:p>
        </p:txBody>
      </p:sp>
      <p:pic>
        <p:nvPicPr>
          <p:cNvPr id="7" name="Picture 6" descr="Twist-Logo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97" y="1103086"/>
            <a:ext cx="2379301" cy="112484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75811" y="6006465"/>
            <a:ext cx="3310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kern="1000" spc="90" baseline="0" dirty="0">
                <a:solidFill>
                  <a:schemeClr val="accent1"/>
                </a:solidFill>
                <a:latin typeface="Helvetica" charset="0"/>
                <a:cs typeface="Helvetica" charset="0"/>
              </a:rPr>
              <a:t> </a:t>
            </a:r>
            <a:r>
              <a:rPr lang="en-US" sz="1400" b="0" i="0" kern="1000" spc="90" dirty="0">
                <a:solidFill>
                  <a:schemeClr val="accent1"/>
                </a:solidFill>
                <a:latin typeface="Helvetica" charset="0"/>
                <a:cs typeface="Helvetica" charset="0"/>
              </a:rPr>
              <a:t>@</a:t>
            </a:r>
            <a:r>
              <a:rPr lang="en-US" sz="1400" b="0" i="0" kern="1000" spc="90" dirty="0" err="1">
                <a:solidFill>
                  <a:schemeClr val="accent1"/>
                </a:solidFill>
                <a:latin typeface="Helvetica" charset="0"/>
                <a:cs typeface="Helvetica" charset="0"/>
              </a:rPr>
              <a:t>TwistBioscience</a:t>
            </a:r>
            <a:r>
              <a:rPr lang="en-US" sz="1400" b="0" i="0" kern="1000" spc="90" dirty="0">
                <a:solidFill>
                  <a:schemeClr val="accent1"/>
                </a:solidFill>
                <a:latin typeface="Helvetica" charset="0"/>
                <a:cs typeface="Helvetica" charset="0"/>
              </a:rPr>
              <a:t>  #</a:t>
            </a:r>
            <a:r>
              <a:rPr lang="en-US" sz="1400" b="0" i="0" kern="1000" spc="90">
                <a:solidFill>
                  <a:schemeClr val="accent1"/>
                </a:solidFill>
                <a:latin typeface="Helvetica" charset="0"/>
                <a:cs typeface="Helvetica" charset="0"/>
              </a:rPr>
              <a:t>WeMakeDNA</a:t>
            </a:r>
            <a:endParaRPr lang="en-US" sz="1400" dirty="0">
              <a:solidFill>
                <a:schemeClr val="accent1"/>
              </a:solidFill>
              <a:latin typeface="Helvetica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28663" y="2617788"/>
            <a:ext cx="7686675" cy="676275"/>
          </a:xfrm>
          <a:prstGeom prst="rect">
            <a:avLst/>
          </a:prstGeom>
        </p:spPr>
        <p:txBody>
          <a:bodyPr anchor="ctr"/>
          <a:lstStyle>
            <a:lvl1pPr algn="l">
              <a:spcBef>
                <a:spcPts val="0"/>
              </a:spcBef>
              <a:defRPr sz="4200">
                <a:solidFill>
                  <a:schemeClr val="bg1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 dirty="0"/>
              <a:t>External Presentation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0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89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09700"/>
            <a:ext cx="4121524" cy="3429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1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79576" y="1409700"/>
            <a:ext cx="4121524" cy="3429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2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342900" y="893554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" y="1935370"/>
            <a:ext cx="4121524" cy="4227304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 hasCustomPrompt="1"/>
          </p:nvPr>
        </p:nvSpPr>
        <p:spPr>
          <a:xfrm>
            <a:off x="4679576" y="1935370"/>
            <a:ext cx="4121524" cy="4227304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973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037371"/>
            <a:ext cx="4121524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695824" y="1037371"/>
            <a:ext cx="4105275" cy="51253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" y="1515034"/>
            <a:ext cx="4121524" cy="464764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9934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42900" y="1028700"/>
            <a:ext cx="8458200" cy="46863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259089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42900" y="1409700"/>
            <a:ext cx="8458200" cy="4305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42900" y="893554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46181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42900" y="1028700"/>
            <a:ext cx="3987053" cy="4686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7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572000" y="1028700"/>
            <a:ext cx="4229100" cy="21722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5"/>
          </p:nvPr>
        </p:nvSpPr>
        <p:spPr>
          <a:xfrm>
            <a:off x="4572000" y="3433864"/>
            <a:ext cx="4229100" cy="2281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961693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5"/>
          <p:cNvSpPr>
            <a:spLocks noGrp="1"/>
          </p:cNvSpPr>
          <p:nvPr>
            <p:ph type="tbl" sz="quarter" idx="15"/>
          </p:nvPr>
        </p:nvSpPr>
        <p:spPr>
          <a:xfrm>
            <a:off x="342900" y="1028700"/>
            <a:ext cx="8458200" cy="4686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432674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able Placeholder 5"/>
          <p:cNvSpPr>
            <a:spLocks noGrp="1"/>
          </p:cNvSpPr>
          <p:nvPr>
            <p:ph type="tbl" sz="quarter" idx="15"/>
          </p:nvPr>
        </p:nvSpPr>
        <p:spPr>
          <a:xfrm>
            <a:off x="342900" y="1409700"/>
            <a:ext cx="8458200" cy="4305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893554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521758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8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42900" y="2634343"/>
            <a:ext cx="8458200" cy="366485"/>
          </a:xfrm>
        </p:spPr>
        <p:txBody>
          <a:bodyPr>
            <a:normAutofit/>
          </a:bodyPr>
          <a:lstStyle>
            <a:lvl1pPr algn="ctr">
              <a:defRPr lang="en-US" sz="2600" b="0" dirty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Ending Slide</a:t>
            </a:r>
          </a:p>
        </p:txBody>
      </p:sp>
      <p:pic>
        <p:nvPicPr>
          <p:cNvPr id="11" name="Picture 10" descr="Twist-Logo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5" y="5377544"/>
            <a:ext cx="1857390" cy="878108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0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232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77995" y="3430588"/>
            <a:ext cx="7537344" cy="46513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Details • Month YEAR</a:t>
            </a:r>
          </a:p>
        </p:txBody>
      </p:sp>
      <p:pic>
        <p:nvPicPr>
          <p:cNvPr id="16" name="Picture 15" descr="Twist-Logo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97" y="1103086"/>
            <a:ext cx="2379301" cy="1124849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675811" y="6006465"/>
            <a:ext cx="3378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kern="1000" spc="90" baseline="0" dirty="0">
                <a:solidFill>
                  <a:schemeClr val="accent1"/>
                </a:solidFill>
                <a:latin typeface="Helvetica" charset="0"/>
                <a:cs typeface="Helvetica" charset="0"/>
              </a:rPr>
              <a:t> </a:t>
            </a:r>
            <a:r>
              <a:rPr lang="en-US" sz="1400" b="0" i="0" kern="1000" spc="90" dirty="0">
                <a:solidFill>
                  <a:schemeClr val="accent1"/>
                </a:solidFill>
                <a:latin typeface="Helvetica" charset="0"/>
                <a:cs typeface="Helvetica" charset="0"/>
              </a:rPr>
              <a:t>@</a:t>
            </a:r>
            <a:r>
              <a:rPr lang="en-US" sz="1400" b="0" i="0" kern="1000" spc="90" dirty="0" err="1">
                <a:solidFill>
                  <a:schemeClr val="accent1"/>
                </a:solidFill>
                <a:latin typeface="Helvetica" charset="0"/>
                <a:cs typeface="Helvetica" charset="0"/>
              </a:rPr>
              <a:t>TwistBioscience</a:t>
            </a:r>
            <a:r>
              <a:rPr lang="en-US" sz="1400" b="0" i="0" kern="1000" spc="90" dirty="0">
                <a:solidFill>
                  <a:schemeClr val="accent1"/>
                </a:solidFill>
                <a:latin typeface="Helvetica" charset="0"/>
                <a:cs typeface="Helvetica" charset="0"/>
              </a:rPr>
              <a:t>  #</a:t>
            </a:r>
            <a:r>
              <a:rPr lang="en-US" sz="1400" b="0" i="0" kern="1000" spc="90" dirty="0" err="1">
                <a:solidFill>
                  <a:schemeClr val="accent1"/>
                </a:solidFill>
                <a:latin typeface="Helvetica" charset="0"/>
                <a:cs typeface="Helvetica" charset="0"/>
              </a:rPr>
              <a:t>SyntheticDNA</a:t>
            </a:r>
            <a:endParaRPr lang="en-US" sz="1400" dirty="0">
              <a:solidFill>
                <a:schemeClr val="accent1"/>
              </a:solidFill>
              <a:latin typeface="Helvetica" charset="0"/>
            </a:endParaRP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728663" y="2617788"/>
            <a:ext cx="7686675" cy="676275"/>
          </a:xfrm>
          <a:prstGeom prst="rect">
            <a:avLst/>
          </a:prstGeom>
        </p:spPr>
        <p:txBody>
          <a:bodyPr anchor="ctr"/>
          <a:lstStyle>
            <a:lvl1pPr algn="l">
              <a:spcBef>
                <a:spcPts val="0"/>
              </a:spcBef>
              <a:defRPr sz="4200">
                <a:solidFill>
                  <a:schemeClr val="bg1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 dirty="0"/>
              <a:t>External Presentation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0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5674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14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16689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8828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028700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55790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028700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342900" y="1417428"/>
            <a:ext cx="8458200" cy="4297571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defRPr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buClr>
                <a:schemeClr val="tx2"/>
              </a:buClr>
              <a:defRPr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buClr>
                <a:schemeClr val="accent2"/>
              </a:buClr>
              <a:defRPr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51583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 hasCustomPrompt="1"/>
          </p:nvPr>
        </p:nvSpPr>
        <p:spPr>
          <a:xfrm>
            <a:off x="342900" y="1028700"/>
            <a:ext cx="8458200" cy="46862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defRPr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buClr>
                <a:schemeClr val="tx2"/>
              </a:buClr>
              <a:defRPr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buClr>
                <a:schemeClr val="accent2"/>
              </a:buClr>
              <a:defRPr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0681466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3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342900" y="1208088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14" name="Text Placeholder 3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43401" y="1896079"/>
            <a:ext cx="457200" cy="456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15" name="Text Placeholder 3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43401" y="2641019"/>
            <a:ext cx="457200" cy="456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6" name="Text Placeholder 3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43401" y="3305500"/>
            <a:ext cx="457200" cy="45679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Text Placeholder 3"/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343401" y="4027332"/>
            <a:ext cx="457200" cy="45679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076827" y="1150938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076827" y="1845574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076827" y="2583668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76827" y="3273290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076826" y="3969981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7647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3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342900" y="1208088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4" name="Text Placeholder 3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43401" y="1922105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33" name="Text Placeholder 3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43401" y="2667132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34" name="Text Placeholder 3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43401" y="3447963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35" name="Text Placeholder 3"/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343401" y="4221536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36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076827" y="11703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076827" y="1864955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076827" y="2638387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76827" y="34118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076826" y="4185251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1" name="Text Placeholder 3"/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4666748" y="1208088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42" name="Text Placeholder 3"/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4667249" y="1922105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43" name="Text Placeholder 3"/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4667249" y="2667132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44" name="Text Placeholder 3"/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4667249" y="3447963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45" name="Text Placeholder 3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4667249" y="4221536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46" name="Text Placeholder 13"/>
          <p:cNvSpPr>
            <a:spLocks noGrp="1"/>
          </p:cNvSpPr>
          <p:nvPr>
            <p:ph type="body" sz="quarter" idx="28"/>
          </p:nvPr>
        </p:nvSpPr>
        <p:spPr>
          <a:xfrm>
            <a:off x="5400675" y="11703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7" name="Text Placeholder 13"/>
          <p:cNvSpPr>
            <a:spLocks noGrp="1"/>
          </p:cNvSpPr>
          <p:nvPr>
            <p:ph type="body" sz="quarter" idx="29"/>
          </p:nvPr>
        </p:nvSpPr>
        <p:spPr>
          <a:xfrm>
            <a:off x="5400675" y="1864955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3" name="Text Placeholder 13"/>
          <p:cNvSpPr>
            <a:spLocks noGrp="1"/>
          </p:cNvSpPr>
          <p:nvPr>
            <p:ph type="body" sz="quarter" idx="30"/>
          </p:nvPr>
        </p:nvSpPr>
        <p:spPr>
          <a:xfrm>
            <a:off x="5400675" y="2638387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4" name="Text Placeholder 13"/>
          <p:cNvSpPr>
            <a:spLocks noGrp="1"/>
          </p:cNvSpPr>
          <p:nvPr>
            <p:ph type="body" sz="quarter" idx="31"/>
          </p:nvPr>
        </p:nvSpPr>
        <p:spPr>
          <a:xfrm>
            <a:off x="5400675" y="34118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5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5400674" y="4185251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008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042325"/>
            <a:ext cx="4121524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1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79576" y="1042325"/>
            <a:ext cx="4121524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2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" y="1542622"/>
            <a:ext cx="4121524" cy="462005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9" hasCustomPrompt="1"/>
          </p:nvPr>
        </p:nvSpPr>
        <p:spPr>
          <a:xfrm>
            <a:off x="4679576" y="1542622"/>
            <a:ext cx="4121524" cy="462005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109402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409700"/>
            <a:ext cx="4121524" cy="3429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1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79576" y="1409700"/>
            <a:ext cx="4121524" cy="3429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2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" y="1935370"/>
            <a:ext cx="4121524" cy="4227304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 hasCustomPrompt="1"/>
          </p:nvPr>
        </p:nvSpPr>
        <p:spPr>
          <a:xfrm>
            <a:off x="4679576" y="1935370"/>
            <a:ext cx="4121524" cy="4227304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342900" y="1028700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8195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037371"/>
            <a:ext cx="4121524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695824" y="1037371"/>
            <a:ext cx="4105275" cy="51253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" y="1515034"/>
            <a:ext cx="4121524" cy="464764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12807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42900" y="1028700"/>
            <a:ext cx="8458200" cy="46863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22301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98094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42900" y="1409700"/>
            <a:ext cx="8458200" cy="4305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42900" y="1028700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978673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42900" y="1028700"/>
            <a:ext cx="3987053" cy="4686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7" name="Chart Placeholder 7"/>
          <p:cNvSpPr>
            <a:spLocks noGrp="1"/>
          </p:cNvSpPr>
          <p:nvPr>
            <p:ph type="chart" sz="quarter" idx="14"/>
          </p:nvPr>
        </p:nvSpPr>
        <p:spPr>
          <a:xfrm>
            <a:off x="4572000" y="1028700"/>
            <a:ext cx="4229100" cy="21722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5"/>
          </p:nvPr>
        </p:nvSpPr>
        <p:spPr>
          <a:xfrm>
            <a:off x="4572000" y="3433864"/>
            <a:ext cx="4229100" cy="2281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724807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5"/>
          <p:cNvSpPr>
            <a:spLocks noGrp="1"/>
          </p:cNvSpPr>
          <p:nvPr>
            <p:ph type="tbl" sz="quarter" idx="15"/>
          </p:nvPr>
        </p:nvSpPr>
        <p:spPr>
          <a:xfrm>
            <a:off x="342900" y="1028700"/>
            <a:ext cx="8458200" cy="4686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886318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able Placeholder 5"/>
          <p:cNvSpPr>
            <a:spLocks noGrp="1"/>
          </p:cNvSpPr>
          <p:nvPr>
            <p:ph type="tbl" sz="quarter" idx="15"/>
          </p:nvPr>
        </p:nvSpPr>
        <p:spPr>
          <a:xfrm>
            <a:off x="342900" y="1409700"/>
            <a:ext cx="8458200" cy="4305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>
                <a:noFill/>
                <a:latin typeface="Helvetica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028700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418716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88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42900" y="2634343"/>
            <a:ext cx="8458200" cy="366485"/>
          </a:xfrm>
        </p:spPr>
        <p:txBody>
          <a:bodyPr>
            <a:normAutofit/>
          </a:bodyPr>
          <a:lstStyle>
            <a:lvl1pPr algn="ctr">
              <a:defRPr lang="en-US" sz="2600" b="0" dirty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Ending Slide</a:t>
            </a:r>
          </a:p>
        </p:txBody>
      </p:sp>
      <p:pic>
        <p:nvPicPr>
          <p:cNvPr id="11" name="Picture 10" descr="Twist-Logo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5" y="5377544"/>
            <a:ext cx="1857390" cy="878108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0"/>
            <a:ext cx="9144000" cy="0"/>
          </a:xfrm>
          <a:prstGeom prst="line">
            <a:avLst/>
          </a:prstGeom>
          <a:ln w="254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202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893554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11290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893554"/>
            <a:ext cx="8458200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5" hasCustomPrompt="1"/>
          </p:nvPr>
        </p:nvSpPr>
        <p:spPr>
          <a:xfrm>
            <a:off x="342900" y="1417428"/>
            <a:ext cx="8458200" cy="4297571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defRPr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buClr>
                <a:schemeClr val="tx2"/>
              </a:buClr>
              <a:defRPr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buClr>
                <a:schemeClr val="accent2"/>
              </a:buClr>
              <a:defRPr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38844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5905500"/>
            <a:ext cx="8458200" cy="25752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300"/>
              </a:spcBef>
              <a:defRPr sz="900">
                <a:solidFill>
                  <a:schemeClr val="bg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Source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" y="1028700"/>
            <a:ext cx="8458200" cy="4686300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9243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3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342900" y="1208088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1" name="Text Placeholder 3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43401" y="1896079"/>
            <a:ext cx="457200" cy="456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2" name="Text Placeholder 3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43401" y="2641019"/>
            <a:ext cx="457200" cy="4567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3" name="Text Placeholder 3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43401" y="3305500"/>
            <a:ext cx="457200" cy="45679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24" name="Text Placeholder 3"/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343401" y="4027332"/>
            <a:ext cx="457200" cy="45679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076827" y="1150938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076827" y="1845574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076827" y="2583668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76827" y="3273290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076826" y="3969981"/>
            <a:ext cx="7724273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355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3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342900" y="1208088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1" name="Text Placeholder 3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43401" y="1922105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2" name="Text Placeholder 3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43401" y="2667132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3" name="Text Placeholder 3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43401" y="3447963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24" name="Text Placeholder 3"/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343401" y="4221536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076827" y="11703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076827" y="1864955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1076827" y="2638387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76827" y="34118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076826" y="4185251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3"/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4666748" y="1208088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14" name="Text Placeholder 3"/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4667249" y="1922105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15" name="Text Placeholder 3"/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4667249" y="2667132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16" name="Text Placeholder 3"/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4667249" y="3447963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17" name="Text Placeholder 3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4667249" y="4221536"/>
            <a:ext cx="457602" cy="457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0">
            <a:normAutofit/>
          </a:bodyPr>
          <a:lstStyle>
            <a:lvl1pPr algn="ctr">
              <a:defRPr>
                <a:solidFill>
                  <a:schemeClr val="bg1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28"/>
          </p:nvPr>
        </p:nvSpPr>
        <p:spPr>
          <a:xfrm>
            <a:off x="5400675" y="11703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29"/>
          </p:nvPr>
        </p:nvSpPr>
        <p:spPr>
          <a:xfrm>
            <a:off x="5400675" y="1864955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30"/>
          </p:nvPr>
        </p:nvSpPr>
        <p:spPr>
          <a:xfrm>
            <a:off x="5400675" y="2638387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13"/>
          <p:cNvSpPr>
            <a:spLocks noGrp="1"/>
          </p:cNvSpPr>
          <p:nvPr>
            <p:ph type="body" sz="quarter" idx="31"/>
          </p:nvPr>
        </p:nvSpPr>
        <p:spPr>
          <a:xfrm>
            <a:off x="5400675" y="3411819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5400674" y="4185251"/>
            <a:ext cx="3400425" cy="5715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865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1042325"/>
            <a:ext cx="4121524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1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79576" y="1042325"/>
            <a:ext cx="4121524" cy="333375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  <a:latin typeface="Helvetica" charset="0"/>
              </a:defRPr>
            </a:lvl1pPr>
          </a:lstStyle>
          <a:p>
            <a:pPr lvl="0"/>
            <a:r>
              <a:rPr lang="en-US" dirty="0"/>
              <a:t>Column Title 2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342900" y="1542622"/>
            <a:ext cx="4121524" cy="462005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9" hasCustomPrompt="1"/>
          </p:nvPr>
        </p:nvSpPr>
        <p:spPr>
          <a:xfrm>
            <a:off x="4679576" y="1542622"/>
            <a:ext cx="4121524" cy="462005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spcBef>
                <a:spcPts val="1200"/>
              </a:spcBef>
              <a:defRPr sz="1600">
                <a:solidFill>
                  <a:schemeClr val="tx2"/>
                </a:solidFill>
                <a:latin typeface="Helvetica" charset="0"/>
              </a:defRPr>
            </a:lvl2pPr>
            <a:lvl3pPr marL="365760" indent="-182880">
              <a:spcBef>
                <a:spcPts val="1200"/>
              </a:spcBef>
              <a:buClr>
                <a:schemeClr val="tx2"/>
              </a:buClr>
              <a:defRPr sz="1400">
                <a:solidFill>
                  <a:schemeClr val="tx2"/>
                </a:solidFill>
                <a:latin typeface="Helvetica" charset="0"/>
              </a:defRPr>
            </a:lvl3pPr>
            <a:lvl4pPr marL="548640" indent="-182880">
              <a:spcBef>
                <a:spcPts val="1200"/>
              </a:spcBef>
              <a:buClr>
                <a:schemeClr val="accent2"/>
              </a:buClr>
              <a:defRPr sz="1200">
                <a:solidFill>
                  <a:schemeClr val="tx2"/>
                </a:solidFill>
                <a:latin typeface="Helvetica" charset="0"/>
              </a:defRPr>
            </a:lvl4pPr>
            <a:lvl5pPr marL="731520" indent="-182880">
              <a:spcBef>
                <a:spcPts val="1200"/>
              </a:spcBef>
              <a:defRPr sz="1200">
                <a:solidFill>
                  <a:schemeClr val="tx2">
                    <a:lumMod val="40000"/>
                    <a:lumOff val="60000"/>
                  </a:schemeClr>
                </a:solidFill>
                <a:latin typeface="Helvetica" charset="0"/>
              </a:defRPr>
            </a:lvl5pPr>
          </a:lstStyle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49486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0" y="6324053"/>
            <a:ext cx="9144000" cy="5339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charset="0"/>
            </a:endParaRPr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342900" y="169975"/>
            <a:ext cx="8458200" cy="62922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8715169" y="6426834"/>
            <a:ext cx="407062" cy="3651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algn="l" defTabSz="457200" rtl="0" eaLnBrk="1" latinLnBrk="0" hangingPunct="1"/>
            <a:fld id="{74BD5A4B-B038-498D-ADFF-79B6AA3A2775}" type="slidenum">
              <a:rPr lang="en-US" sz="9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+mn-ea"/>
                <a:cs typeface="+mn-cs"/>
              </a:rPr>
              <a:pPr marL="0" algn="l" defTabSz="457200" rtl="0" eaLnBrk="1" latinLnBrk="0" hangingPunct="1"/>
              <a:t>‹#›</a:t>
            </a:fld>
            <a:endParaRPr lang="en-US" sz="900" kern="1200" dirty="0">
              <a:solidFill>
                <a:schemeClr val="tx1">
                  <a:lumMod val="50000"/>
                  <a:lumOff val="50000"/>
                </a:schemeClr>
              </a:solidFill>
              <a:latin typeface="Helvetica" charset="0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7104724" y="6431426"/>
            <a:ext cx="1724951" cy="3651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algn="l" defTabSz="457200" rtl="0" eaLnBrk="1" latinLnBrk="0" hangingPunct="1"/>
            <a:r>
              <a:rPr lang="en-US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charset="0"/>
                <a:ea typeface="+mn-ea"/>
                <a:cs typeface="+mn-cs"/>
              </a:rPr>
              <a:t>Twist Bioscience Corporation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6" y="6344030"/>
            <a:ext cx="514238" cy="49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61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17" r:id="rId2"/>
    <p:sldLayoutId id="2147483716" r:id="rId3"/>
    <p:sldLayoutId id="2147483718" r:id="rId4"/>
    <p:sldLayoutId id="2147483685" r:id="rId5"/>
    <p:sldLayoutId id="2147483684" r:id="rId6"/>
    <p:sldLayoutId id="2147483738" r:id="rId7"/>
    <p:sldLayoutId id="2147483739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7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tx2"/>
          </a:solidFill>
          <a:latin typeface="Helvetica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20" userDrawn="1">
          <p15:clr>
            <a:srgbClr val="F26B43"/>
          </p15:clr>
        </p15:guide>
        <p15:guide id="3" pos="216" userDrawn="1">
          <p15:clr>
            <a:srgbClr val="F26B43"/>
          </p15:clr>
        </p15:guide>
        <p15:guide id="4" pos="5544" userDrawn="1">
          <p15:clr>
            <a:srgbClr val="F26B43"/>
          </p15:clr>
        </p15:guide>
        <p15:guide id="6" orient="horz" pos="3882" userDrawn="1">
          <p15:clr>
            <a:srgbClr val="F26B43"/>
          </p15:clr>
        </p15:guide>
        <p15:guide id="7" orient="horz" pos="552" userDrawn="1">
          <p15:clr>
            <a:srgbClr val="F26B43"/>
          </p15:clr>
        </p15:guide>
        <p15:guide id="8" orient="horz" pos="3600" userDrawn="1">
          <p15:clr>
            <a:srgbClr val="F26B43"/>
          </p15:clr>
        </p15:guide>
        <p15:guide id="9" orient="horz" pos="64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889519"/>
          </a:xfrm>
          <a:prstGeom prst="rect">
            <a:avLst/>
          </a:prstGeom>
          <a:solidFill>
            <a:srgbClr val="3131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charset="0"/>
            </a:endParaRPr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342900" y="130145"/>
            <a:ext cx="7264316" cy="629227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299358" y="6446838"/>
            <a:ext cx="1724951" cy="3651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algn="l" defTabSz="457200" rtl="0" eaLnBrk="1" latinLnBrk="0" hangingPunct="1"/>
            <a:r>
              <a:rPr lang="en-US" sz="900" kern="1200" dirty="0">
                <a:solidFill>
                  <a:schemeClr val="bg1">
                    <a:lumMod val="65000"/>
                  </a:schemeClr>
                </a:solidFill>
                <a:latin typeface="Helvetica" charset="0"/>
                <a:ea typeface="+mn-ea"/>
                <a:cs typeface="+mn-cs"/>
              </a:rPr>
              <a:t>Twist Bioscience Corporation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840" y="117055"/>
            <a:ext cx="677316" cy="65064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736939" y="6463119"/>
            <a:ext cx="407062" cy="36512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algn="l" defTabSz="457200" rtl="0" eaLnBrk="1" latinLnBrk="0" hangingPunct="1"/>
            <a:fld id="{74BD5A4B-B038-498D-ADFF-79B6AA3A2775}" type="slidenum">
              <a:rPr lang="en-US" sz="9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charset="0"/>
                <a:ea typeface="+mn-ea"/>
                <a:cs typeface="+mn-cs"/>
              </a:rPr>
              <a:pPr marL="0" algn="l" defTabSz="457200" rtl="0" eaLnBrk="1" latinLnBrk="0" hangingPunct="1"/>
              <a:t>‹#›</a:t>
            </a:fld>
            <a:endParaRPr lang="en-US" sz="900" kern="1200" dirty="0">
              <a:solidFill>
                <a:schemeClr val="tx1">
                  <a:lumMod val="75000"/>
                  <a:lumOff val="25000"/>
                </a:schemeClr>
              </a:solidFill>
              <a:latin typeface="Helvetica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764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5" r:id="rId5"/>
    <p:sldLayoutId id="2147483724" r:id="rId6"/>
    <p:sldLayoutId id="2147483726" r:id="rId7"/>
    <p:sldLayoutId id="2147483737" r:id="rId8"/>
    <p:sldLayoutId id="2147483740" r:id="rId9"/>
    <p:sldLayoutId id="2147483741" r:id="rId10"/>
    <p:sldLayoutId id="2147483742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Helvetica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20">
          <p15:clr>
            <a:srgbClr val="F26B43"/>
          </p15:clr>
        </p15:guide>
        <p15:guide id="3" pos="216">
          <p15:clr>
            <a:srgbClr val="F26B43"/>
          </p15:clr>
        </p15:guide>
        <p15:guide id="4" pos="5544">
          <p15:clr>
            <a:srgbClr val="F26B43"/>
          </p15:clr>
        </p15:guide>
        <p15:guide id="6" orient="horz" pos="3882">
          <p15:clr>
            <a:srgbClr val="F26B43"/>
          </p15:clr>
        </p15:guide>
        <p15:guide id="7" orient="horz" pos="552">
          <p15:clr>
            <a:srgbClr val="F26B43"/>
          </p15:clr>
        </p15:guide>
        <p15:guide id="8" orient="horz" pos="3600">
          <p15:clr>
            <a:srgbClr val="F26B43"/>
          </p15:clr>
        </p15:guide>
        <p15:guide id="9" orient="horz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2E7004-4F43-48C3-B7CA-DABB2A3FE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560" y="-316306"/>
            <a:ext cx="9056656" cy="4717915"/>
          </a:xfrm>
          <a:prstGeom prst="rect">
            <a:avLst/>
          </a:prstGeom>
        </p:spPr>
      </p:pic>
      <p:pic>
        <p:nvPicPr>
          <p:cNvPr id="1026" name="Picture 2" descr="Image result for twist bioscience logo">
            <a:extLst>
              <a:ext uri="{FF2B5EF4-FFF2-40B4-BE49-F238E27FC236}">
                <a16:creationId xmlns:a16="http://schemas.microsoft.com/office/drawing/2014/main" id="{7268586F-4871-4AD2-99E0-FEB88287F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541" y="271319"/>
            <a:ext cx="3672348" cy="223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043086" y="2794769"/>
            <a:ext cx="5702709" cy="956238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Cutting your testing time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8CB97D35-0B76-4631-B8CA-BDD3A1CFF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2412" y="4401609"/>
            <a:ext cx="3254477" cy="24413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Nir Krakowski @ Twist Bioscience</a:t>
            </a:r>
          </a:p>
        </p:txBody>
      </p:sp>
      <p:pic>
        <p:nvPicPr>
          <p:cNvPr id="1028" name="Picture 4" descr="vcr.py">
            <a:extLst>
              <a:ext uri="{FF2B5EF4-FFF2-40B4-BE49-F238E27FC236}">
                <a16:creationId xmlns:a16="http://schemas.microsoft.com/office/drawing/2014/main" id="{933E1D72-896E-4267-9610-F9FEBAB85A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8" t="37884" r="33888" b="26765"/>
          <a:stretch/>
        </p:blipFill>
        <p:spPr bwMode="auto">
          <a:xfrm>
            <a:off x="379716" y="2424508"/>
            <a:ext cx="2702696" cy="165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196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E5BFDF-838D-4161-80FF-D150B38588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C083E9-E678-4AAA-8079-68B35F8F4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69975"/>
            <a:ext cx="8458200" cy="629227"/>
          </a:xfrm>
        </p:spPr>
        <p:txBody>
          <a:bodyPr/>
          <a:lstStyle/>
          <a:p>
            <a:r>
              <a:rPr lang="en-US" dirty="0"/>
              <a:t>Basic mocking (part 1)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1F409D6-F79A-465A-8F0A-DAC60B3A98E1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5C78F4-F2A7-425D-9E2F-CDA6A2D66C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026"/>
          <a:stretch/>
        </p:blipFill>
        <p:spPr>
          <a:xfrm>
            <a:off x="1420393" y="2235200"/>
            <a:ext cx="6303214" cy="191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19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E5BFDF-838D-4161-80FF-D150B38588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C083E9-E678-4AAA-8079-68B35F8F4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69975"/>
            <a:ext cx="8458200" cy="629227"/>
          </a:xfrm>
        </p:spPr>
        <p:txBody>
          <a:bodyPr/>
          <a:lstStyle/>
          <a:p>
            <a:r>
              <a:rPr lang="en-US" dirty="0"/>
              <a:t>Basic mocking (part 2)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7B74C5-0812-426D-924D-57E683E505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5" r="52593"/>
          <a:stretch/>
        </p:blipFill>
        <p:spPr>
          <a:xfrm>
            <a:off x="1621494" y="1727648"/>
            <a:ext cx="5901012" cy="226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49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4F4BD9-617B-4D23-ABF1-ACB13DCF7A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D2F7C-03F5-4E01-BF48-523519CC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mocking (part 3)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9C2B7-FDFB-465C-A1CA-FC740E76B1F7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432043C-EAD4-478C-AAEF-FB4CD7E30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" y="1698937"/>
            <a:ext cx="8458200" cy="364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92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3340B1-E667-47C3-8A0F-24BB9C37F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084715-A780-45E2-A81B-49D7D1E31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Bit.ly Example (Part 1)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86914-FD8E-47A4-9303-E438583B2CAF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AEA15-B397-4687-AFBA-BEEB0C5CD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0130"/>
            <a:ext cx="9144000" cy="399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93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9DA8A8-0065-4780-ACE0-6614C1CDC7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03329E-5368-4CF5-AB64-35A6F3E3C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Bit.ly Example (Part 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C7C2CC-359E-464A-83AB-9E9440E6CDC9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C76CBD-75D8-4F04-AC0E-8A411BFFF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9591"/>
            <a:ext cx="9144000" cy="503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01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688740-2BCF-41D4-BF7A-894FAD766E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E373F-0137-4E8C-BF82-863ABD65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Bit.ly Example (Part 3)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8A3A1E-209B-4C29-BA69-7E6D40F9AC7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92BED-136A-4D99-B07D-7FC5D2B71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2207"/>
            <a:ext cx="9144000" cy="548412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16FA1C0-351B-4A9F-9F42-C8852078DE61}"/>
              </a:ext>
            </a:extLst>
          </p:cNvPr>
          <p:cNvSpPr/>
          <p:nvPr/>
        </p:nvSpPr>
        <p:spPr>
          <a:xfrm>
            <a:off x="944282" y="1775012"/>
            <a:ext cx="1792942" cy="5677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44B3C5-7F16-4BD1-9811-4F2B7B0EFA3E}"/>
              </a:ext>
            </a:extLst>
          </p:cNvPr>
          <p:cNvSpPr/>
          <p:nvPr/>
        </p:nvSpPr>
        <p:spPr>
          <a:xfrm>
            <a:off x="857623" y="3371850"/>
            <a:ext cx="1792942" cy="5677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26293E-8609-4038-B1EC-B6294340EE07}"/>
              </a:ext>
            </a:extLst>
          </p:cNvPr>
          <p:cNvSpPr/>
          <p:nvPr/>
        </p:nvSpPr>
        <p:spPr>
          <a:xfrm>
            <a:off x="770964" y="5210513"/>
            <a:ext cx="1792942" cy="5677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98DFE0-C80C-42BE-A4AC-42A4A2595A72}"/>
              </a:ext>
            </a:extLst>
          </p:cNvPr>
          <p:cNvSpPr/>
          <p:nvPr/>
        </p:nvSpPr>
        <p:spPr>
          <a:xfrm>
            <a:off x="-41835" y="2534024"/>
            <a:ext cx="9185835" cy="17511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6C7EA0-984A-4AA7-AE09-7812DF4AA1A5}"/>
              </a:ext>
            </a:extLst>
          </p:cNvPr>
          <p:cNvSpPr/>
          <p:nvPr/>
        </p:nvSpPr>
        <p:spPr>
          <a:xfrm>
            <a:off x="-41835" y="4285130"/>
            <a:ext cx="9185835" cy="2027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7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VCR.py Limitations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8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9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0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Dynamically generated data (e.g. DB UUID)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Post data based request differences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Singletons that need some initialization process</a:t>
            </a:r>
          </a:p>
        </p:txBody>
      </p:sp>
    </p:spTree>
    <p:extLst>
      <p:ext uri="{BB962C8B-B14F-4D97-AF65-F5344CB8AC3E}">
        <p14:creationId xmlns:p14="http://schemas.microsoft.com/office/powerpoint/2010/main" val="3078674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4F4BD9-617B-4D23-ABF1-ACB13DCF7A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CD2F7C-03F5-4E01-BF48-523519CC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Dynamically generated data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9C2B7-FDFB-465C-A1CA-FC740E76B1F7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/>
              <a:t>One concrete example is in the case of generating database objects with dynamically </a:t>
            </a:r>
            <a:r>
              <a:rPr lang="en-US" dirty="0" err="1"/>
              <a:t>allocted</a:t>
            </a:r>
            <a:r>
              <a:rPr lang="en-US" dirty="0"/>
              <a:t> UUID. E.g.</a:t>
            </a:r>
          </a:p>
          <a:p>
            <a:pPr marL="342900" indent="-342900">
              <a:buAutoNum type="arabicPeriod"/>
            </a:pPr>
            <a:r>
              <a:rPr lang="en-US" dirty="0"/>
              <a:t>Create DB record and retrieve UUID</a:t>
            </a:r>
          </a:p>
          <a:p>
            <a:pPr marL="342900" indent="-342900">
              <a:buAutoNum type="arabicPeriod"/>
            </a:pPr>
            <a:r>
              <a:rPr lang="en-US" dirty="0"/>
              <a:t>Upload file to S3 with UUID name.</a:t>
            </a:r>
          </a:p>
          <a:p>
            <a:pPr marL="342900" indent="-342900">
              <a:buAutoNum type="arabicPeriod"/>
            </a:pPr>
            <a:r>
              <a:rPr lang="en-US" dirty="0"/>
              <a:t>Link file to DB record.</a:t>
            </a:r>
          </a:p>
          <a:p>
            <a:endParaRPr lang="en-US" dirty="0"/>
          </a:p>
          <a:p>
            <a:r>
              <a:rPr lang="en-US" dirty="0"/>
              <a:t>Solution: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12F659-72A8-43ED-8790-77605A56B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3439260"/>
            <a:ext cx="8458200" cy="18341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6122F5-B3FA-4F0D-B59A-5279FCEAF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5505129"/>
            <a:ext cx="8458200" cy="20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79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D6CBCC-B9B3-4B18-9D82-70BB059E62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7C4881-7125-4BE3-8561-191076475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Body based request differences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0CD84D-CAFC-4F08-BBD6-7C73701978EF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b="1" dirty="0"/>
              <a:t>Problem</a:t>
            </a:r>
            <a:r>
              <a:rPr lang="en-US" dirty="0"/>
              <a:t>: When posting data, some dynamic data can differentiate the requests</a:t>
            </a:r>
          </a:p>
          <a:p>
            <a:endParaRPr lang="en-US" dirty="0"/>
          </a:p>
          <a:p>
            <a:r>
              <a:rPr lang="en-US" b="1" dirty="0"/>
              <a:t>Solution 1: </a:t>
            </a:r>
            <a:r>
              <a:rPr lang="en-US" dirty="0"/>
              <a:t>Ignore the data!! It just might work, sometimes, the only result we care about is 201 Created</a:t>
            </a:r>
          </a:p>
          <a:p>
            <a:endParaRPr lang="en-US" dirty="0"/>
          </a:p>
          <a:p>
            <a:r>
              <a:rPr lang="en-US" b="1" dirty="0"/>
              <a:t>Solution 2: </a:t>
            </a:r>
            <a:r>
              <a:rPr lang="en-US" dirty="0"/>
              <a:t>Write a matcher that checks the body data</a:t>
            </a:r>
          </a:p>
        </p:txBody>
      </p:sp>
    </p:spTree>
    <p:extLst>
      <p:ext uri="{BB962C8B-B14F-4D97-AF65-F5344CB8AC3E}">
        <p14:creationId xmlns:p14="http://schemas.microsoft.com/office/powerpoint/2010/main" val="2232733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987D1B-8E07-4D2E-AB37-0CA39E65B1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788E2C-1F20-4C15-A7AC-4D8D05EE7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Problem: Singletons that need some initialization process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C5CF27-2E4E-4E66-AAEC-D9C4C8A624FC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/>
              <a:t>Imagine the following scenario:</a:t>
            </a:r>
          </a:p>
          <a:p>
            <a:pPr marL="342900" indent="-342900">
              <a:buAutoNum type="arabicPeriod"/>
            </a:pPr>
            <a:r>
              <a:rPr lang="en-US" dirty="0"/>
              <a:t>We run two tests in one file (def test_no_1(), def test_no_2())</a:t>
            </a:r>
          </a:p>
          <a:p>
            <a:pPr marL="342900" indent="-342900">
              <a:buAutoNum type="arabicPeriod"/>
            </a:pPr>
            <a:r>
              <a:rPr lang="en-US" dirty="0"/>
              <a:t>We run the tests, the first time the file is loaded and test_no_1() is run, some global singleton requests a REST interaction for initialization (e.g. OAUTH).</a:t>
            </a:r>
          </a:p>
          <a:p>
            <a:pPr marL="525780" lvl="1" indent="-342900">
              <a:buAutoNum type="arabicPeriod"/>
            </a:pPr>
            <a:r>
              <a:rPr lang="en-US" dirty="0"/>
              <a:t>VCR records the interactions (including the </a:t>
            </a:r>
            <a:r>
              <a:rPr lang="en-US" dirty="0" err="1"/>
              <a:t>init</a:t>
            </a:r>
            <a:r>
              <a:rPr lang="en-US" dirty="0"/>
              <a:t>).</a:t>
            </a:r>
          </a:p>
          <a:p>
            <a:pPr marL="342900" indent="-342900">
              <a:buAutoNum type="arabicPeriod"/>
            </a:pPr>
            <a:r>
              <a:rPr lang="en-US" dirty="0"/>
              <a:t>Now runs test_no_2() – (no need to </a:t>
            </a:r>
            <a:r>
              <a:rPr lang="en-US" dirty="0" err="1"/>
              <a:t>init</a:t>
            </a:r>
            <a:r>
              <a:rPr lang="en-US" dirty="0"/>
              <a:t>)</a:t>
            </a:r>
          </a:p>
          <a:p>
            <a:pPr marL="525780" lvl="1" indent="-342900">
              <a:buAutoNum type="arabicPeriod"/>
            </a:pPr>
            <a:r>
              <a:rPr lang="en-US" dirty="0"/>
              <a:t>VCR records the interaction.</a:t>
            </a:r>
          </a:p>
          <a:p>
            <a:pPr marL="342900" indent="-342900">
              <a:buAutoNum type="arabicPeriod"/>
            </a:pPr>
            <a:r>
              <a:rPr lang="en-US" dirty="0"/>
              <a:t>……………………. Now we test with the record data and there is no problem, tests are run in the same order, VCR responds from recorded data.</a:t>
            </a:r>
          </a:p>
          <a:p>
            <a:pPr marL="342900" indent="-342900">
              <a:buAutoNum type="arabicPeriod"/>
            </a:pPr>
            <a:r>
              <a:rPr lang="en-US" dirty="0"/>
              <a:t>…….. HOWEVER, Now we test individually test_no_2(), when VCR </a:t>
            </a:r>
            <a:r>
              <a:rPr lang="en-US" dirty="0" err="1"/>
              <a:t>trys</a:t>
            </a:r>
            <a:r>
              <a:rPr lang="en-US" dirty="0"/>
              <a:t> to </a:t>
            </a:r>
            <a:r>
              <a:rPr lang="en-US" dirty="0" err="1"/>
              <a:t>init</a:t>
            </a:r>
            <a:r>
              <a:rPr lang="en-US" dirty="0"/>
              <a:t> the singleton, the record doesn’t show the interaction.</a:t>
            </a:r>
          </a:p>
          <a:p>
            <a:endParaRPr lang="en-US" dirty="0"/>
          </a:p>
          <a:p>
            <a:r>
              <a:rPr lang="en-US" dirty="0"/>
              <a:t>Reason: VCR creates a playback cassette file per function/test!</a:t>
            </a:r>
          </a:p>
        </p:txBody>
      </p:sp>
    </p:spTree>
    <p:extLst>
      <p:ext uri="{BB962C8B-B14F-4D97-AF65-F5344CB8AC3E}">
        <p14:creationId xmlns:p14="http://schemas.microsoft.com/office/powerpoint/2010/main" val="134505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we’ll talk about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4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defRPr>
                <a:solidFill>
                  <a:schemeClr val="tx2"/>
                </a:solidFill>
              </a:defRPr>
            </a:lvl2pPr>
            <a:lvl3pPr marL="365760" indent="-182880"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 marL="548640" indent="-182880">
              <a:buClr>
                <a:schemeClr val="accent2"/>
              </a:buClr>
              <a:defRPr>
                <a:solidFill>
                  <a:schemeClr val="tx2"/>
                </a:solidFill>
              </a:defRPr>
            </a:lvl4pPr>
            <a:lvl5pPr marL="731520" indent="-182880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5pPr>
          </a:lstStyle>
          <a:p>
            <a:pPr lvl="1"/>
            <a:r>
              <a:rPr lang="en-US" dirty="0"/>
              <a:t>What we do</a:t>
            </a:r>
          </a:p>
          <a:p>
            <a:pPr lvl="1"/>
            <a:r>
              <a:rPr lang="en-US" dirty="0"/>
              <a:t>What is VCR.py</a:t>
            </a:r>
          </a:p>
          <a:p>
            <a:pPr lvl="1"/>
            <a:r>
              <a:rPr lang="en-US" dirty="0"/>
              <a:t>Installation</a:t>
            </a:r>
          </a:p>
          <a:p>
            <a:pPr lvl="1"/>
            <a:r>
              <a:rPr lang="en-US" dirty="0"/>
              <a:t>Getting started</a:t>
            </a:r>
          </a:p>
          <a:p>
            <a:pPr lvl="1"/>
            <a:r>
              <a:rPr lang="en-US" dirty="0"/>
              <a:t>Basic example</a:t>
            </a:r>
          </a:p>
          <a:p>
            <a:pPr lvl="1"/>
            <a:r>
              <a:rPr lang="en-US" dirty="0"/>
              <a:t>Basic Mocking</a:t>
            </a:r>
          </a:p>
          <a:p>
            <a:pPr lvl="1"/>
            <a:r>
              <a:rPr lang="en-US" dirty="0"/>
              <a:t>Bit.ly Example</a:t>
            </a:r>
          </a:p>
          <a:p>
            <a:pPr lvl="1"/>
            <a:r>
              <a:rPr lang="en-US" dirty="0"/>
              <a:t>VCR.py limitations and solutions</a:t>
            </a:r>
          </a:p>
          <a:p>
            <a:pPr lvl="1"/>
            <a:r>
              <a:rPr lang="en-US" dirty="0"/>
              <a:t>Our setup</a:t>
            </a:r>
          </a:p>
          <a:p>
            <a:pPr lvl="1"/>
            <a:r>
              <a:rPr lang="en-US" dirty="0"/>
              <a:t>How VCR changed our life</a:t>
            </a:r>
          </a:p>
        </p:txBody>
      </p:sp>
      <p:pic>
        <p:nvPicPr>
          <p:cNvPr id="5" name="Picture 4" descr="vcr.py">
            <a:extLst>
              <a:ext uri="{FF2B5EF4-FFF2-40B4-BE49-F238E27FC236}">
                <a16:creationId xmlns:a16="http://schemas.microsoft.com/office/drawing/2014/main" id="{1A0EF473-0FCA-4662-96BF-44070DBC6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059" y="1335838"/>
            <a:ext cx="4469838" cy="250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839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8006E7-83A1-45B8-AEAB-10ECE1D4EA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D1EA78-BC3B-48D7-9AF8-B8F6D1820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Solution: Singletons that need some initialization process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8322D-36D2-4C41-A326-674BA51CB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dirty="0"/>
              <a:t>Delete the cassette file and record for the individual test we want. And record it, only this time by invoking the test directly</a:t>
            </a:r>
          </a:p>
          <a:p>
            <a:pPr marL="342900" indent="-342900">
              <a:buAutoNum type="arabicPeriod"/>
            </a:pPr>
            <a:r>
              <a:rPr lang="en-US" dirty="0"/>
              <a:t>Always call all the tests in order.</a:t>
            </a:r>
          </a:p>
          <a:p>
            <a:pPr marL="342900" indent="-342900">
              <a:buAutoNum type="arabicPeriod"/>
            </a:pPr>
            <a:r>
              <a:rPr lang="en-US" dirty="0"/>
              <a:t>If we want to re-record, we might need to delete all cassettes before recording</a:t>
            </a:r>
          </a:p>
        </p:txBody>
      </p:sp>
    </p:spTree>
    <p:extLst>
      <p:ext uri="{BB962C8B-B14F-4D97-AF65-F5344CB8AC3E}">
        <p14:creationId xmlns:p14="http://schemas.microsoft.com/office/powerpoint/2010/main" val="3025759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Image result for docker">
            <a:extLst>
              <a:ext uri="{FF2B5EF4-FFF2-40B4-BE49-F238E27FC236}">
                <a16:creationId xmlns:a16="http://schemas.microsoft.com/office/drawing/2014/main" id="{91DAEAFB-375E-49B1-B6F2-AAFDDDB97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09" y="1472576"/>
            <a:ext cx="1651819" cy="165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Our Development Setup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4"/>
          </p:nvPr>
        </p:nvSpPr>
        <p:spPr>
          <a:xfrm>
            <a:off x="342900" y="1028700"/>
            <a:ext cx="8458200" cy="46863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defRPr>
                <a:solidFill>
                  <a:schemeClr val="tx2"/>
                </a:solidFill>
              </a:defRPr>
            </a:lvl2pPr>
            <a:lvl3pPr marL="365760" indent="-182880"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 marL="548640" indent="-182880">
              <a:buClr>
                <a:schemeClr val="accent2"/>
              </a:buClr>
              <a:defRPr>
                <a:solidFill>
                  <a:schemeClr val="tx2"/>
                </a:solidFill>
              </a:defRPr>
            </a:lvl4pPr>
            <a:lvl5pPr marL="731520" indent="-182880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5pPr>
          </a:lstStyle>
          <a:p>
            <a:pPr lvl="1"/>
            <a:r>
              <a:rPr lang="en-US" dirty="0"/>
              <a:t>We use a combination </a:t>
            </a:r>
            <a:r>
              <a:rPr lang="en-US" dirty="0" err="1"/>
              <a:t>Github</a:t>
            </a:r>
            <a:r>
              <a:rPr lang="en-US" dirty="0"/>
              <a:t>, Drone, Nexus, </a:t>
            </a:r>
            <a:r>
              <a:rPr lang="en-US" dirty="0" err="1"/>
              <a:t>Spinnakr</a:t>
            </a:r>
            <a:r>
              <a:rPr lang="en-US" dirty="0"/>
              <a:t> and Kubernetes on EC2</a:t>
            </a:r>
          </a:p>
        </p:txBody>
      </p:sp>
      <p:pic>
        <p:nvPicPr>
          <p:cNvPr id="2050" name="Picture 2" descr="Image result for github logo">
            <a:extLst>
              <a:ext uri="{FF2B5EF4-FFF2-40B4-BE49-F238E27FC236}">
                <a16:creationId xmlns:a16="http://schemas.microsoft.com/office/drawing/2014/main" id="{873C9D44-F6CD-42E6-B6AD-9B10A755A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16" y="1510833"/>
            <a:ext cx="2339848" cy="88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2089BC4-EA8C-4A48-96F4-85EEDA3C1353}"/>
              </a:ext>
            </a:extLst>
          </p:cNvPr>
          <p:cNvCxnSpPr>
            <a:cxnSpLocks/>
            <a:stCxn id="2062" idx="1"/>
            <a:endCxn id="2050" idx="3"/>
          </p:cNvCxnSpPr>
          <p:nvPr/>
        </p:nvCxnSpPr>
        <p:spPr>
          <a:xfrm flipH="1" flipV="1">
            <a:off x="2594364" y="1952006"/>
            <a:ext cx="2640617" cy="47643"/>
          </a:xfrm>
          <a:prstGeom prst="straightConnector1">
            <a:avLst/>
          </a:prstGeom>
          <a:ln w="63500">
            <a:prstDash val="dash"/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4" name="Picture 6" descr="Image result for nexus repository manager logo">
            <a:extLst>
              <a:ext uri="{FF2B5EF4-FFF2-40B4-BE49-F238E27FC236}">
                <a16:creationId xmlns:a16="http://schemas.microsoft.com/office/drawing/2014/main" id="{FE97BC8F-3F0E-4E59-93E6-9B9EFF074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125" y="3313051"/>
            <a:ext cx="3176236" cy="77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B5DFC6-A420-42C2-B90D-02698E8B07C4}"/>
              </a:ext>
            </a:extLst>
          </p:cNvPr>
          <p:cNvCxnSpPr>
            <a:cxnSpLocks/>
            <a:endCxn id="2054" idx="0"/>
          </p:cNvCxnSpPr>
          <p:nvPr/>
        </p:nvCxnSpPr>
        <p:spPr>
          <a:xfrm>
            <a:off x="5789167" y="2488986"/>
            <a:ext cx="1456076" cy="824065"/>
          </a:xfrm>
          <a:prstGeom prst="straightConnector1">
            <a:avLst/>
          </a:prstGeom>
          <a:ln w="63500">
            <a:prstDash val="dash"/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BE77E0-C3B9-4294-8901-02E28D2DEE4A}"/>
              </a:ext>
            </a:extLst>
          </p:cNvPr>
          <p:cNvCxnSpPr>
            <a:cxnSpLocks/>
            <a:stCxn id="2054" idx="2"/>
            <a:endCxn id="2064" idx="3"/>
          </p:cNvCxnSpPr>
          <p:nvPr/>
        </p:nvCxnSpPr>
        <p:spPr>
          <a:xfrm flipH="1">
            <a:off x="6215962" y="4090567"/>
            <a:ext cx="1029281" cy="926873"/>
          </a:xfrm>
          <a:prstGeom prst="straightConnector1">
            <a:avLst/>
          </a:prstGeom>
          <a:ln w="63500">
            <a:prstDash val="dash"/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8" name="Picture 10" descr="Image result for kubernetes">
            <a:extLst>
              <a:ext uri="{FF2B5EF4-FFF2-40B4-BE49-F238E27FC236}">
                <a16:creationId xmlns:a16="http://schemas.microsoft.com/office/drawing/2014/main" id="{DDB6BD1B-F3D2-4551-8A4E-D036661F1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5" y="4304895"/>
            <a:ext cx="2627473" cy="135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DDB6A27-5610-4A10-A5D8-4095DCCC181F}"/>
              </a:ext>
            </a:extLst>
          </p:cNvPr>
          <p:cNvSpPr txBox="1"/>
          <p:nvPr/>
        </p:nvSpPr>
        <p:spPr>
          <a:xfrm>
            <a:off x="2534673" y="2130826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Listen for </a:t>
            </a:r>
            <a:r>
              <a:rPr lang="en-US" dirty="0" err="1"/>
              <a:t>Github</a:t>
            </a:r>
            <a:r>
              <a:rPr lang="en-US" dirty="0"/>
              <a:t> Commit</a:t>
            </a:r>
          </a:p>
        </p:txBody>
      </p:sp>
      <p:pic>
        <p:nvPicPr>
          <p:cNvPr id="2062" name="Picture 14" descr="Image result for drone.io logo">
            <a:extLst>
              <a:ext uri="{FF2B5EF4-FFF2-40B4-BE49-F238E27FC236}">
                <a16:creationId xmlns:a16="http://schemas.microsoft.com/office/drawing/2014/main" id="{CEC91C88-F696-41AE-A40B-34D826F1A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981" y="1510312"/>
            <a:ext cx="1149035" cy="97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Image result for spinnaker logo deploy">
            <a:extLst>
              <a:ext uri="{FF2B5EF4-FFF2-40B4-BE49-F238E27FC236}">
                <a16:creationId xmlns:a16="http://schemas.microsoft.com/office/drawing/2014/main" id="{2F288A02-8AAE-43D3-8DD5-92D1B9C1E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712" y="4303065"/>
            <a:ext cx="1238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CFA9A63-85D9-4035-A8EC-5371A758B19C}"/>
              </a:ext>
            </a:extLst>
          </p:cNvPr>
          <p:cNvSpPr txBox="1"/>
          <p:nvPr/>
        </p:nvSpPr>
        <p:spPr>
          <a:xfrm>
            <a:off x="3633020" y="2715930"/>
            <a:ext cx="302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Create/Test new Image &amp;</a:t>
            </a:r>
            <a:br>
              <a:rPr lang="en-US" dirty="0"/>
            </a:br>
            <a:r>
              <a:rPr lang="en-US" dirty="0"/>
              <a:t>Register to Nexus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B5F263-3E33-471D-86E5-31D6033220C6}"/>
              </a:ext>
            </a:extLst>
          </p:cNvPr>
          <p:cNvSpPr txBox="1"/>
          <p:nvPr/>
        </p:nvSpPr>
        <p:spPr>
          <a:xfrm>
            <a:off x="6716969" y="4771796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Listens on Nexus</a:t>
            </a:r>
            <a:br>
              <a:rPr lang="en-US" dirty="0"/>
            </a:br>
            <a:r>
              <a:rPr lang="en-US" dirty="0"/>
              <a:t>for new images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9AF5CA6-7EFD-433E-AC5A-8E1160A592AF}"/>
              </a:ext>
            </a:extLst>
          </p:cNvPr>
          <p:cNvCxnSpPr>
            <a:cxnSpLocks/>
            <a:stCxn id="2064" idx="1"/>
            <a:endCxn id="2058" idx="3"/>
          </p:cNvCxnSpPr>
          <p:nvPr/>
        </p:nvCxnSpPr>
        <p:spPr>
          <a:xfrm flipH="1" flipV="1">
            <a:off x="3162458" y="4984115"/>
            <a:ext cx="1815254" cy="33325"/>
          </a:xfrm>
          <a:prstGeom prst="straightConnector1">
            <a:avLst/>
          </a:prstGeom>
          <a:ln w="63500">
            <a:prstDash val="dash"/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9C274B9-5A59-4F10-8251-75D363599A75}"/>
              </a:ext>
            </a:extLst>
          </p:cNvPr>
          <p:cNvSpPr txBox="1"/>
          <p:nvPr/>
        </p:nvSpPr>
        <p:spPr>
          <a:xfrm>
            <a:off x="2797965" y="4275543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Deploy image to Env</a:t>
            </a:r>
          </a:p>
        </p:txBody>
      </p:sp>
    </p:spTree>
    <p:extLst>
      <p:ext uri="{BB962C8B-B14F-4D97-AF65-F5344CB8AC3E}">
        <p14:creationId xmlns:p14="http://schemas.microsoft.com/office/powerpoint/2010/main" val="6776696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3BD71EE-0758-4D6B-B2D7-2A211D95AB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E6FBF9-41E2-4A9C-88A2-3026EE6AD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VCR changed our life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53240-7A09-4D1A-B732-BEC9411A86D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Since we started using VCR, all code that gets deployed to dev gets tested.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 teams can test against our dev env and it never breaks on something stupid.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feel comfortable patching directly from my phone through </a:t>
            </a:r>
            <a:r>
              <a:rPr lang="en-US" dirty="0" err="1"/>
              <a:t>github’s</a:t>
            </a:r>
            <a:r>
              <a:rPr lang="en-US" dirty="0"/>
              <a:t> web </a:t>
            </a:r>
            <a:r>
              <a:rPr lang="en-US" dirty="0" err="1"/>
              <a:t>ui</a:t>
            </a:r>
            <a:r>
              <a:rPr lang="en-US" dirty="0"/>
              <a:t>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021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42900" y="2286000"/>
            <a:ext cx="8458200" cy="1143000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607741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414E41-C45E-472C-A038-E049DCBEC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do</a:t>
            </a:r>
          </a:p>
        </p:txBody>
      </p:sp>
      <p:pic>
        <p:nvPicPr>
          <p:cNvPr id="3076" name="Picture 4" descr="Image result for django rest framework logo">
            <a:extLst>
              <a:ext uri="{FF2B5EF4-FFF2-40B4-BE49-F238E27FC236}">
                <a16:creationId xmlns:a16="http://schemas.microsoft.com/office/drawing/2014/main" id="{7387B113-5C67-4EDA-B4BE-E07B2F887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080" y="1344928"/>
            <a:ext cx="5715000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DNA">
            <a:extLst>
              <a:ext uri="{FF2B5EF4-FFF2-40B4-BE49-F238E27FC236}">
                <a16:creationId xmlns:a16="http://schemas.microsoft.com/office/drawing/2014/main" id="{962D64FE-9E4A-4640-B20C-2C9417620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45" y="4353168"/>
            <a:ext cx="4622390" cy="184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AE1DF3-79D5-4686-A354-D674C8EEEBBF}"/>
              </a:ext>
            </a:extLst>
          </p:cNvPr>
          <p:cNvSpPr txBox="1"/>
          <p:nvPr/>
        </p:nvSpPr>
        <p:spPr>
          <a:xfrm>
            <a:off x="3693651" y="860813"/>
            <a:ext cx="1637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WE USE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361CB6-AAEC-4235-AAED-E0E6EEAFF5D0}"/>
              </a:ext>
            </a:extLst>
          </p:cNvPr>
          <p:cNvSpPr txBox="1"/>
          <p:nvPr/>
        </p:nvSpPr>
        <p:spPr>
          <a:xfrm>
            <a:off x="619761" y="4004470"/>
            <a:ext cx="8063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TO BUILD AN API FOR BUYING CUSTOM DNA </a:t>
            </a:r>
          </a:p>
        </p:txBody>
      </p:sp>
    </p:spTree>
    <p:extLst>
      <p:ext uri="{BB962C8B-B14F-4D97-AF65-F5344CB8AC3E}">
        <p14:creationId xmlns:p14="http://schemas.microsoft.com/office/powerpoint/2010/main" val="372744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2B48C63-EE38-4E76-A5A3-091545520F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6A08A2-2920-43FF-8B7D-5FA4D5F88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26A6A-9678-4B2C-A167-841DD452775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75186" y="1028700"/>
            <a:ext cx="8225913" cy="46863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HTTP interaction mocking: Record your HTTP conversation and replay at will</a:t>
            </a:r>
          </a:p>
        </p:txBody>
      </p:sp>
      <p:pic>
        <p:nvPicPr>
          <p:cNvPr id="5" name="Picture 4" descr="vcr.py">
            <a:extLst>
              <a:ext uri="{FF2B5EF4-FFF2-40B4-BE49-F238E27FC236}">
                <a16:creationId xmlns:a16="http://schemas.microsoft.com/office/drawing/2014/main" id="{7A39CEA7-252D-44F5-9AA8-DF095B3E7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307" y="1143000"/>
            <a:ext cx="6129288" cy="344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5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869EA9E-A6F0-4949-A719-4466364ED80C}"/>
              </a:ext>
            </a:extLst>
          </p:cNvPr>
          <p:cNvSpPr/>
          <p:nvPr/>
        </p:nvSpPr>
        <p:spPr>
          <a:xfrm>
            <a:off x="603622" y="2264335"/>
            <a:ext cx="2593788" cy="142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3F2EE8D-EAA4-458C-8449-795EDDC2F35E}"/>
              </a:ext>
            </a:extLst>
          </p:cNvPr>
          <p:cNvSpPr/>
          <p:nvPr/>
        </p:nvSpPr>
        <p:spPr>
          <a:xfrm>
            <a:off x="6382870" y="2264335"/>
            <a:ext cx="2253131" cy="142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382278E-68AB-422F-9F1F-3A9091E33AEB}"/>
              </a:ext>
            </a:extLst>
          </p:cNvPr>
          <p:cNvSpPr/>
          <p:nvPr/>
        </p:nvSpPr>
        <p:spPr>
          <a:xfrm>
            <a:off x="3701300" y="2264335"/>
            <a:ext cx="2253131" cy="142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536DDF-6CFB-42F2-9E82-C7ECA02644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462D6D-F672-4A02-BD5F-32E5289A5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Recording interactions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0CD1274-5443-4D54-B314-BD5FB5A83C3B}"/>
              </a:ext>
            </a:extLst>
          </p:cNvPr>
          <p:cNvCxnSpPr>
            <a:cxnSpLocks/>
          </p:cNvCxnSpPr>
          <p:nvPr/>
        </p:nvCxnSpPr>
        <p:spPr>
          <a:xfrm>
            <a:off x="2085788" y="2761129"/>
            <a:ext cx="545651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A90261-CB05-4E26-B6DD-3CFD04B73E02}"/>
              </a:ext>
            </a:extLst>
          </p:cNvPr>
          <p:cNvCxnSpPr>
            <a:cxnSpLocks/>
          </p:cNvCxnSpPr>
          <p:nvPr/>
        </p:nvCxnSpPr>
        <p:spPr>
          <a:xfrm>
            <a:off x="2099606" y="2913529"/>
            <a:ext cx="5456518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7B21FCF-8699-4429-92D5-A9E3C4579739}"/>
              </a:ext>
            </a:extLst>
          </p:cNvPr>
          <p:cNvSpPr txBox="1"/>
          <p:nvPr/>
        </p:nvSpPr>
        <p:spPr>
          <a:xfrm>
            <a:off x="657412" y="2694801"/>
            <a:ext cx="1595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</a:t>
            </a:r>
            <a:br>
              <a:rPr lang="en-US" dirty="0"/>
            </a:br>
            <a:r>
              <a:rPr lang="en-US" dirty="0"/>
              <a:t>SOFTWARE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2A55D4-6B31-4503-8431-893AC81FB1FF}"/>
              </a:ext>
            </a:extLst>
          </p:cNvPr>
          <p:cNvSpPr txBox="1"/>
          <p:nvPr/>
        </p:nvSpPr>
        <p:spPr>
          <a:xfrm>
            <a:off x="6586070" y="3148390"/>
            <a:ext cx="182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 SERVICE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6B3C88-39CB-4E3B-B4FA-9A98559B2CB8}"/>
              </a:ext>
            </a:extLst>
          </p:cNvPr>
          <p:cNvCxnSpPr>
            <a:cxnSpLocks/>
          </p:cNvCxnSpPr>
          <p:nvPr/>
        </p:nvCxnSpPr>
        <p:spPr>
          <a:xfrm>
            <a:off x="2143688" y="3180656"/>
            <a:ext cx="29422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0B3527-ADD9-4480-AE8D-562777590339}"/>
              </a:ext>
            </a:extLst>
          </p:cNvPr>
          <p:cNvCxnSpPr>
            <a:cxnSpLocks/>
          </p:cNvCxnSpPr>
          <p:nvPr/>
        </p:nvCxnSpPr>
        <p:spPr>
          <a:xfrm>
            <a:off x="2157506" y="3333056"/>
            <a:ext cx="2886635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A2EDA74-C709-400A-98A2-3FEAB2CAA5ED}"/>
              </a:ext>
            </a:extLst>
          </p:cNvPr>
          <p:cNvSpPr txBox="1"/>
          <p:nvPr/>
        </p:nvSpPr>
        <p:spPr>
          <a:xfrm>
            <a:off x="4430429" y="2277942"/>
            <a:ext cx="794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VCR</a:t>
            </a:r>
          </a:p>
        </p:txBody>
      </p:sp>
    </p:spTree>
    <p:extLst>
      <p:ext uri="{BB962C8B-B14F-4D97-AF65-F5344CB8AC3E}">
        <p14:creationId xmlns:p14="http://schemas.microsoft.com/office/powerpoint/2010/main" val="389245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4"/>
          </p:nvPr>
        </p:nvSpPr>
        <p:spPr>
          <a:xfrm>
            <a:off x="3279058" y="2697073"/>
            <a:ext cx="2585884" cy="45228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182880" indent="-182880">
              <a:defRPr>
                <a:solidFill>
                  <a:schemeClr val="tx2"/>
                </a:solidFill>
              </a:defRPr>
            </a:lvl2pPr>
            <a:lvl3pPr marL="365760" indent="-182880"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 marL="548640" indent="-182880">
              <a:buClr>
                <a:schemeClr val="accent2"/>
              </a:buClr>
              <a:defRPr>
                <a:solidFill>
                  <a:schemeClr val="tx2"/>
                </a:solidFill>
              </a:defRPr>
            </a:lvl4pPr>
            <a:lvl5pPr marL="731520" indent="-182880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5pPr>
          </a:lstStyle>
          <a:p>
            <a:pPr marL="0" lvl="1" indent="0">
              <a:buNone/>
            </a:pPr>
            <a:r>
              <a:rPr lang="en-US" sz="2400" dirty="0"/>
              <a:t>$ pip install </a:t>
            </a:r>
            <a:r>
              <a:rPr lang="en-US" sz="2400" dirty="0" err="1"/>
              <a:t>vcrpy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8715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F4452A-0A54-4278-8779-6C0EB1A600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FF3863-F479-4A77-8AB1-76C2779E8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E43476-2D8C-43CD-AC81-91E8C84A2987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/>
              <a:t>You may want to use the following lines in </a:t>
            </a:r>
            <a:r>
              <a:rPr lang="en-US" dirty="0" err="1"/>
              <a:t>tests.helpers</a:t>
            </a:r>
            <a:r>
              <a:rPr lang="en-US" dirty="0"/>
              <a:t>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B9EC71-E983-4FFA-9C9B-E63D14E91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74" y="1981200"/>
            <a:ext cx="7442451" cy="229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326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AA89ED-6698-4BD1-8A75-FB986BA849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7774F9-FF6C-4DAC-965E-66BBEC7CD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VCR (Basic example)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017CF-0981-45C5-A66B-D8B337F0C613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3260E1-973D-45B1-976C-25E2DC1CB0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710"/>
          <a:stretch/>
        </p:blipFill>
        <p:spPr>
          <a:xfrm>
            <a:off x="1268362" y="1549810"/>
            <a:ext cx="6975987" cy="349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1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028B3BF-2DDA-4E66-9D06-DB559D6EBB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69A885-83C0-4A40-A2EF-FAC8DA5A0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our first test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4244AF9-C621-443B-8299-E42A92BC012D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404479" y="1028700"/>
            <a:ext cx="8335042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766884"/>
      </p:ext>
    </p:extLst>
  </p:cSld>
  <p:clrMapOvr>
    <a:masterClrMapping/>
  </p:clrMapOvr>
</p:sld>
</file>

<file path=ppt/theme/theme1.xml><?xml version="1.0" encoding="utf-8"?>
<a:theme xmlns:a="http://schemas.openxmlformats.org/drawingml/2006/main" name="Option A">
  <a:themeElements>
    <a:clrScheme name="Twist">
      <a:dk1>
        <a:srgbClr val="2E2E30"/>
      </a:dk1>
      <a:lt1>
        <a:srgbClr val="FFFFFF"/>
      </a:lt1>
      <a:dk2>
        <a:srgbClr val="4A4A4A"/>
      </a:dk2>
      <a:lt2>
        <a:srgbClr val="CBCBCB"/>
      </a:lt2>
      <a:accent1>
        <a:srgbClr val="2AD39B"/>
      </a:accent1>
      <a:accent2>
        <a:srgbClr val="3AA673"/>
      </a:accent2>
      <a:accent3>
        <a:srgbClr val="D89E4C"/>
      </a:accent3>
      <a:accent4>
        <a:srgbClr val="33ABB5"/>
      </a:accent4>
      <a:accent5>
        <a:srgbClr val="5F5DAE"/>
      </a:accent5>
      <a:accent6>
        <a:srgbClr val="941651"/>
      </a:accent6>
      <a:hlink>
        <a:srgbClr val="60B591"/>
      </a:hlink>
      <a:folHlink>
        <a:srgbClr val="3EA291"/>
      </a:folHlink>
    </a:clrScheme>
    <a:fontScheme name="Custom 133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ption B">
  <a:themeElements>
    <a:clrScheme name="Twist">
      <a:dk1>
        <a:srgbClr val="2E2E30"/>
      </a:dk1>
      <a:lt1>
        <a:srgbClr val="FFFFFF"/>
      </a:lt1>
      <a:dk2>
        <a:srgbClr val="4A4A4A"/>
      </a:dk2>
      <a:lt2>
        <a:srgbClr val="CBCBCB"/>
      </a:lt2>
      <a:accent1>
        <a:srgbClr val="2AD39B"/>
      </a:accent1>
      <a:accent2>
        <a:srgbClr val="3AA673"/>
      </a:accent2>
      <a:accent3>
        <a:srgbClr val="D89E4C"/>
      </a:accent3>
      <a:accent4>
        <a:srgbClr val="33ABB5"/>
      </a:accent4>
      <a:accent5>
        <a:srgbClr val="5F5DAE"/>
      </a:accent5>
      <a:accent6>
        <a:srgbClr val="941651"/>
      </a:accent6>
      <a:hlink>
        <a:srgbClr val="60B591"/>
      </a:hlink>
      <a:folHlink>
        <a:srgbClr val="3EA291"/>
      </a:folHlink>
    </a:clrScheme>
    <a:fontScheme name="Custom 1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18671</TotalTime>
  <Words>593</Words>
  <Application>Microsoft Office PowerPoint</Application>
  <PresentationFormat>On-screen Show (4:3)</PresentationFormat>
  <Paragraphs>96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Helvetica</vt:lpstr>
      <vt:lpstr>Option A</vt:lpstr>
      <vt:lpstr>Option B</vt:lpstr>
      <vt:lpstr>PowerPoint Presentation</vt:lpstr>
      <vt:lpstr>What we’ll talk about</vt:lpstr>
      <vt:lpstr>What we do</vt:lpstr>
      <vt:lpstr>What is it</vt:lpstr>
      <vt:lpstr>Recording interactions</vt:lpstr>
      <vt:lpstr>Installation</vt:lpstr>
      <vt:lpstr>Getting started</vt:lpstr>
      <vt:lpstr>Using VCR (Basic example)</vt:lpstr>
      <vt:lpstr>Running our first test</vt:lpstr>
      <vt:lpstr>Basic mocking (part 1)</vt:lpstr>
      <vt:lpstr>Basic mocking (part 2)</vt:lpstr>
      <vt:lpstr>Basic mocking (part 3)</vt:lpstr>
      <vt:lpstr>Bit.ly Example (Part 1)</vt:lpstr>
      <vt:lpstr>Bit.ly Example (Part 2)</vt:lpstr>
      <vt:lpstr>Bit.ly Example (Part 3)</vt:lpstr>
      <vt:lpstr>VCR.py Limitations</vt:lpstr>
      <vt:lpstr>Dynamically generated data</vt:lpstr>
      <vt:lpstr>Body based request differences</vt:lpstr>
      <vt:lpstr>Problem: Singletons that need some initialization process</vt:lpstr>
      <vt:lpstr>Solution: Singletons that need some initialization process</vt:lpstr>
      <vt:lpstr>Our Development Setup</vt:lpstr>
      <vt:lpstr>How VCR changed our life </vt:lpstr>
      <vt:lpstr>Thank you!</vt:lpstr>
    </vt:vector>
  </TitlesOfParts>
  <Company>twistbioscience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Worl</dc:title>
  <dc:creator>Gillian Jarvis</dc:creator>
  <cp:lastModifiedBy>Nir Krakowski</cp:lastModifiedBy>
  <cp:revision>288</cp:revision>
  <dcterms:created xsi:type="dcterms:W3CDTF">2015-09-22T18:20:42Z</dcterms:created>
  <dcterms:modified xsi:type="dcterms:W3CDTF">2018-06-06T15:29:11Z</dcterms:modified>
</cp:coreProperties>
</file>