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36" r:id="rId1"/>
  </p:sldMasterIdLst>
  <p:notesMasterIdLst>
    <p:notesMasterId r:id="rId35"/>
  </p:notesMasterIdLst>
  <p:sldIdLst>
    <p:sldId id="256" r:id="rId2"/>
    <p:sldId id="709" r:id="rId3"/>
    <p:sldId id="710" r:id="rId4"/>
    <p:sldId id="728" r:id="rId5"/>
    <p:sldId id="712" r:id="rId6"/>
    <p:sldId id="729" r:id="rId7"/>
    <p:sldId id="746" r:id="rId8"/>
    <p:sldId id="747" r:id="rId9"/>
    <p:sldId id="713" r:id="rId10"/>
    <p:sldId id="730" r:id="rId11"/>
    <p:sldId id="739" r:id="rId12"/>
    <p:sldId id="742" r:id="rId13"/>
    <p:sldId id="748" r:id="rId14"/>
    <p:sldId id="749" r:id="rId15"/>
    <p:sldId id="715" r:id="rId16"/>
    <p:sldId id="743" r:id="rId17"/>
    <p:sldId id="744" r:id="rId18"/>
    <p:sldId id="750" r:id="rId19"/>
    <p:sldId id="718" r:id="rId20"/>
    <p:sldId id="717" r:id="rId21"/>
    <p:sldId id="721" r:id="rId22"/>
    <p:sldId id="731" r:id="rId23"/>
    <p:sldId id="751" r:id="rId24"/>
    <p:sldId id="752" r:id="rId25"/>
    <p:sldId id="719" r:id="rId26"/>
    <p:sldId id="733" r:id="rId27"/>
    <p:sldId id="732" r:id="rId28"/>
    <p:sldId id="734" r:id="rId29"/>
    <p:sldId id="735" r:id="rId30"/>
    <p:sldId id="736" r:id="rId31"/>
    <p:sldId id="737" r:id="rId32"/>
    <p:sldId id="666" r:id="rId33"/>
    <p:sldId id="75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6"/>
    <a:srgbClr val="E5E5E8"/>
    <a:srgbClr val="EAEAED"/>
    <a:srgbClr val="FBFBFC"/>
    <a:srgbClr val="EEEEF0"/>
    <a:srgbClr val="00FFFF"/>
    <a:srgbClr val="FFDB01"/>
    <a:srgbClr val="FF9900"/>
    <a:srgbClr val="DA58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85" autoAdjust="0"/>
    <p:restoredTop sz="78801" autoAdjust="0"/>
  </p:normalViewPr>
  <p:slideViewPr>
    <p:cSldViewPr>
      <p:cViewPr varScale="1">
        <p:scale>
          <a:sx n="122" d="100"/>
          <a:sy n="122" d="100"/>
        </p:scale>
        <p:origin x="1944" y="19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D3A36-34D0-448C-8DBF-F40C24A3335A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CBABA-8639-4B5D-95D4-664EE4542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9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# maybe replace title to something more general if you decide to talk about BHI and </a:t>
            </a:r>
            <a:r>
              <a:rPr lang="en-US" dirty="0" err="1"/>
              <a:t>Mobihealth</a:t>
            </a:r>
            <a:r>
              <a:rPr lang="en-US" dirty="0"/>
              <a:t> as well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6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would</a:t>
            </a:r>
            <a:r>
              <a:rPr lang="en-US" baseline="0" dirty="0"/>
              <a:t> like to thank both my supervisors, and also Dr. Elena </a:t>
            </a:r>
            <a:r>
              <a:rPr lang="en-US" baseline="0" dirty="0" err="1"/>
              <a:t>Dahan</a:t>
            </a:r>
            <a:r>
              <a:rPr lang="en-US" baseline="0" dirty="0"/>
              <a:t> and Prof. </a:t>
            </a:r>
            <a:r>
              <a:rPr lang="en-US" baseline="0" dirty="0" err="1"/>
              <a:t>Grinshpoon</a:t>
            </a:r>
            <a:r>
              <a:rPr lang="en-US" baseline="0" dirty="0"/>
              <a:t> from </a:t>
            </a:r>
            <a:r>
              <a:rPr lang="en-US" baseline="0" dirty="0" err="1"/>
              <a:t>Sha’ar</a:t>
            </a:r>
            <a:r>
              <a:rPr lang="en-US" baseline="0" dirty="0"/>
              <a:t> </a:t>
            </a:r>
            <a:r>
              <a:rPr lang="en-US" baseline="0" dirty="0" err="1"/>
              <a:t>menashe</a:t>
            </a:r>
            <a:r>
              <a:rPr lang="en-US" baseline="0" dirty="0"/>
              <a:t> hospital, who made this work possible. And of course all these institutes who supported and funded the research.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67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poor psychobiology student</a:t>
            </a:r>
          </a:p>
          <a:p>
            <a:r>
              <a:rPr lang="en-US" dirty="0"/>
              <a:t>PhD in computational neuroscience – Linear algebra, optimization, neural networks, machine learning</a:t>
            </a:r>
          </a:p>
          <a:p>
            <a:r>
              <a:rPr lang="en-US" dirty="0"/>
              <a:t>Super powers 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89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Talked to neuroscience clinicians, physicians</a:t>
            </a:r>
          </a:p>
          <a:p>
            <a:r>
              <a:rPr lang="en-US" dirty="0" err="1"/>
              <a:t>Avi’s</a:t>
            </a:r>
            <a:r>
              <a:rPr lang="en-US" dirty="0"/>
              <a:t> story (“I’m feeling depressed” - ”you have depression”)</a:t>
            </a:r>
          </a:p>
          <a:p>
            <a:r>
              <a:rPr lang="en-US" dirty="0"/>
              <a:t>Diagnosis - Descriptive, Subjective, Non etiological, DSM grocery store</a:t>
            </a:r>
          </a:p>
          <a:p>
            <a:r>
              <a:rPr lang="en-US" dirty="0"/>
              <a:t>Great! I know ML- I have super powers!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64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Talked to neuroscience clinicians, physicians</a:t>
            </a:r>
          </a:p>
          <a:p>
            <a:r>
              <a:rPr lang="en-US" dirty="0" err="1"/>
              <a:t>Avi’s</a:t>
            </a:r>
            <a:r>
              <a:rPr lang="en-US" dirty="0"/>
              <a:t> story (“I’m feeling depressed” - ”you have depression”)</a:t>
            </a:r>
          </a:p>
          <a:p>
            <a:r>
              <a:rPr lang="en-US" dirty="0"/>
              <a:t>Diagnosis - Descriptive, Subjective, Non etiological, DSM grocery store</a:t>
            </a:r>
          </a:p>
          <a:p>
            <a:r>
              <a:rPr lang="en-US" dirty="0"/>
              <a:t>Great! I know ML- I have super powers!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1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3D cameras</a:t>
            </a:r>
          </a:p>
          <a:p>
            <a:r>
              <a:rPr lang="en-US" dirty="0"/>
              <a:t>Super-cool software for animation (</a:t>
            </a:r>
            <a:r>
              <a:rPr lang="en-US" dirty="0" err="1"/>
              <a:t>Aus</a:t>
            </a:r>
            <a:r>
              <a:rPr lang="en-US" dirty="0"/>
              <a:t>)</a:t>
            </a:r>
          </a:p>
          <a:p>
            <a:r>
              <a:rPr lang="en-US" dirty="0"/>
              <a:t>Machine learning ROC= 0.9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03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Wingdings" pitchFamily="2" charset="2"/>
              </a:rPr>
              <a:t> ”I’m the </a:t>
            </a:r>
            <a:r>
              <a:rPr lang="en-US" dirty="0" err="1">
                <a:sym typeface="Wingdings" pitchFamily="2" charset="2"/>
              </a:rPr>
              <a:t>mashiah</a:t>
            </a:r>
            <a:r>
              <a:rPr lang="en-US" dirty="0">
                <a:sym typeface="Wingdings" pitchFamily="2" charset="2"/>
              </a:rPr>
              <a:t>” (more informative)</a:t>
            </a:r>
          </a:p>
          <a:p>
            <a:r>
              <a:rPr lang="en-US" dirty="0">
                <a:sym typeface="Wingdings" pitchFamily="2" charset="2"/>
              </a:rPr>
              <a:t>Can’t learn about patient</a:t>
            </a:r>
          </a:p>
          <a:p>
            <a:r>
              <a:rPr lang="en-US" dirty="0" err="1">
                <a:sym typeface="Wingdings" pitchFamily="2" charset="2"/>
              </a:rPr>
              <a:t>PoC</a:t>
            </a:r>
            <a:r>
              <a:rPr lang="en-US" dirty="0">
                <a:sym typeface="Wingdings" pitchFamily="2" charset="2"/>
              </a:rPr>
              <a:t> only - Need BIG data, FDA approval, clinical experiments, etc..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29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dirty="0">
                <a:latin typeface="Verdana" panose="020B0604030504040204" pitchFamily="34" charset="0"/>
                <a:ea typeface="Times New Roman" panose="02020603050405020304" pitchFamily="18" charset="0"/>
              </a:rPr>
              <a:t>p</a:t>
            </a:r>
            <a:r>
              <a:rPr lang="en-US" dirty="0">
                <a:latin typeface="Verdana" panose="020B0604030504040204" pitchFamily="34" charset="0"/>
                <a:ea typeface="Times New Roman" panose="02020603050405020304" pitchFamily="18" charset="0"/>
              </a:rPr>
              <a:t> is the number of autoregressive terms, 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dirty="0">
                <a:latin typeface="Verdana" panose="020B0604030504040204" pitchFamily="34" charset="0"/>
                <a:ea typeface="Times New Roman" panose="02020603050405020304" pitchFamily="18" charset="0"/>
              </a:rPr>
              <a:t>d</a:t>
            </a:r>
            <a:r>
              <a:rPr lang="en-US" dirty="0">
                <a:latin typeface="Verdana" panose="020B0604030504040204" pitchFamily="34" charset="0"/>
                <a:ea typeface="Times New Roman" panose="02020603050405020304" pitchFamily="18" charset="0"/>
              </a:rPr>
              <a:t> is the number of </a:t>
            </a:r>
            <a:r>
              <a:rPr lang="en-US" dirty="0" err="1">
                <a:latin typeface="Verdana" panose="020B0604030504040204" pitchFamily="34" charset="0"/>
                <a:ea typeface="Times New Roman" panose="02020603050405020304" pitchFamily="18" charset="0"/>
              </a:rPr>
              <a:t>nonseasonal</a:t>
            </a:r>
            <a:r>
              <a:rPr lang="en-US" dirty="0">
                <a:latin typeface="Verdana" panose="020B0604030504040204" pitchFamily="34" charset="0"/>
                <a:ea typeface="Times New Roman" panose="02020603050405020304" pitchFamily="18" charset="0"/>
              </a:rPr>
              <a:t> differences needed for stationarity, and </a:t>
            </a: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dirty="0">
                <a:latin typeface="Verdana" panose="020B0604030504040204" pitchFamily="34" charset="0"/>
                <a:ea typeface="Times New Roman" panose="02020603050405020304" pitchFamily="18" charset="0"/>
              </a:rPr>
              <a:t>q</a:t>
            </a:r>
            <a:r>
              <a:rPr lang="en-US" dirty="0">
                <a:latin typeface="Verdana" panose="020B0604030504040204" pitchFamily="34" charset="0"/>
                <a:ea typeface="Times New Roman" panose="02020603050405020304" pitchFamily="18" charset="0"/>
              </a:rPr>
              <a:t> is the number of lagged forecast errors in the prediction equation.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7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Motor Activity in different Clinical Sub-populations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Fig. 3 summarizes the results of subjecting all features to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ANOVA analysis. Motor richness is consistently highest for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”High positive” sub-population, and lowest for the ”High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negative” sub-population, with the ”Low” sub-population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somewhere in the middle. This indicates that patients with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active positive symptoms tend to have a higher variety of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motor activities, while negative symptoms are expressed in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poorer movement repertoire. The trend was evident in all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activity windows but was only found significant during free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time (F = 5:09, p = 0:0077).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expected, typicality is highest for the ”Low” subpopulation,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consistently over all activity windows.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lowest typicality is observed in the ”High negative” subpopulation,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indicating that the motor activity of these patients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less similar to the common motor behavior. The biggest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 difference was found over lunch time (F = 7:48,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= 0:00090) but it was also significant during occupational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therapy (F = 4:39, p = 0:015), free time (F = 3:38,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 = 0:037) and throughout the day (F = 3:78, p = 0:026).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group difference was found for consistency, although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was lower in the ”High positive” sub-population in all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activity windows.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81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CBABA-8639-4B5D-95D4-664EE4542F1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2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5459" y="959313"/>
            <a:ext cx="5760741" cy="257189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5459" y="3531205"/>
            <a:ext cx="5760741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5459" y="329308"/>
            <a:ext cx="3392144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6200" y="131730"/>
            <a:ext cx="802005" cy="503578"/>
          </a:xfrm>
        </p:spPr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8767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943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447" y="796298"/>
            <a:ext cx="1103027" cy="466256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1910" y="796298"/>
            <a:ext cx="5301095" cy="466256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59215" b="36435"/>
          <a:stretch/>
        </p:blipFill>
        <p:spPr>
          <a:xfrm rot="5400000">
            <a:off x="5605390" y="3050294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236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552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1756130"/>
            <a:ext cx="5764142" cy="2050066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5460" y="3806196"/>
            <a:ext cx="576414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497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959314"/>
            <a:ext cx="6564015" cy="10441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5459" y="2172548"/>
            <a:ext cx="3125871" cy="32789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3822" y="2172548"/>
            <a:ext cx="3125652" cy="327894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678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652" y="959903"/>
            <a:ext cx="6571344" cy="1044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8131" y="2169094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8131" y="2973815"/>
            <a:ext cx="3125766" cy="249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3822" y="2172548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63822" y="2971035"/>
            <a:ext cx="3125652" cy="24849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1579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5292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2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041" y="959313"/>
            <a:ext cx="2425950" cy="224205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9877" y="960890"/>
            <a:ext cx="3828178" cy="449691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041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617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96501" y="482171"/>
            <a:ext cx="3511387" cy="5149101"/>
            <a:chOff x="4996501" y="482171"/>
            <a:chExt cx="3511387" cy="5149101"/>
          </a:xfrm>
        </p:grpSpPr>
        <p:sp>
          <p:nvSpPr>
            <p:cNvPr id="14" name="Rectangle 13"/>
            <p:cNvSpPr/>
            <p:nvPr/>
          </p:nvSpPr>
          <p:spPr>
            <a:xfrm>
              <a:off x="4996501" y="482171"/>
              <a:ext cx="3511387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312152" y="812506"/>
              <a:ext cx="2883013" cy="447936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077" y="1129512"/>
            <a:ext cx="3386166" cy="1918487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1420" y="3057166"/>
            <a:ext cx="3390817" cy="209256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4592" y="5469857"/>
            <a:ext cx="3393977" cy="320123"/>
          </a:xfrm>
        </p:spPr>
        <p:txBody>
          <a:bodyPr/>
          <a:lstStyle>
            <a:lvl1pPr algn="l">
              <a:defRPr/>
            </a:lvl1pPr>
          </a:lstStyle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459" y="318641"/>
            <a:ext cx="2601032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26491" y="131730"/>
            <a:ext cx="795746" cy="503578"/>
          </a:xfrm>
        </p:spPr>
        <p:txBody>
          <a:bodyPr/>
          <a:lstStyle/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70363" b="36435"/>
          <a:stretch/>
        </p:blipFill>
        <p:spPr>
          <a:xfrm>
            <a:off x="1125460" y="643464"/>
            <a:ext cx="339242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8606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854"/>
            <a:ext cx="9144000" cy="7429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68769"/>
            <a:ext cx="9144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/>
          <p:cNvCxnSpPr/>
          <p:nvPr/>
        </p:nvCxnSpPr>
        <p:spPr>
          <a:xfrm>
            <a:off x="0" y="6121005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8684" y="956172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8684" y="2167385"/>
            <a:ext cx="6571343" cy="328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1309" y="330371"/>
            <a:ext cx="2368292" cy="304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11BB9-DD53-4A7F-8359-912B1F84C816}" type="datetimeFigureOut">
              <a:rPr lang="en-US" smtClean="0"/>
              <a:pPr/>
              <a:t>6/10/18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8684" y="329308"/>
            <a:ext cx="3388498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3728" y="131730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37AC932-EE5D-4653-86B3-60749241CB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403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1" y="1244579"/>
            <a:ext cx="6552729" cy="2396237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Cooper Black" panose="0208090404030B020404" pitchFamily="18" charset="77"/>
                <a:ea typeface="Ayuthaya" pitchFamily="2" charset="-34"/>
                <a:cs typeface="Ayuthaya" pitchFamily="2" charset="-34"/>
              </a:rPr>
              <a:t>ML for Non-verbal Behavior Analysis in Schizophrenia</a:t>
            </a:r>
            <a:endParaRPr lang="en-US" sz="6000" b="1" cap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77"/>
              <a:ea typeface="Ayuthaya" pitchFamily="2" charset="-34"/>
              <a:cs typeface="Ayuthaya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1206" y="4005064"/>
            <a:ext cx="67255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Talia Tron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Prof. Daphna </a:t>
            </a:r>
            <a:r>
              <a:rPr lang="en-US" dirty="0" err="1"/>
              <a:t>Weinshall</a:t>
            </a:r>
            <a:r>
              <a:rPr lang="en-US" dirty="0"/>
              <a:t>, Prof. Abraham </a:t>
            </a:r>
            <a:r>
              <a:rPr lang="en-US" dirty="0" err="1"/>
              <a:t>Peled</a:t>
            </a:r>
            <a:endParaRPr lang="en-US" dirty="0"/>
          </a:p>
          <a:p>
            <a:pPr algn="ctr"/>
            <a:endParaRPr lang="en-US" b="1" i="1" dirty="0"/>
          </a:p>
          <a:p>
            <a:pPr algn="ctr"/>
            <a:r>
              <a:rPr lang="en-US" b="1" i="1" dirty="0" err="1"/>
              <a:t>PyCon</a:t>
            </a:r>
            <a:r>
              <a:rPr lang="en-US" i="1" dirty="0"/>
              <a:t> </a:t>
            </a:r>
            <a:r>
              <a:rPr lang="en-US" b="1" i="1" dirty="0"/>
              <a:t>2018</a:t>
            </a:r>
            <a:endParaRPr lang="en-US" dirty="0"/>
          </a:p>
        </p:txBody>
      </p:sp>
      <p:pic>
        <p:nvPicPr>
          <p:cNvPr id="1026" name="Picture 2" descr="https://www.britishcouncil.org.il/sites/default/files/styles/bc-landscape-270x152/public/isfn_logo.jpg?itok=YwNo2oj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801" y="11018744"/>
            <a:ext cx="1742081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68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03175-AB67-BE41-A459-7A60B8531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56172"/>
            <a:ext cx="7043716" cy="1049235"/>
          </a:xfrm>
        </p:spPr>
        <p:txBody>
          <a:bodyPr/>
          <a:lstStyle/>
          <a:p>
            <a:r>
              <a:rPr lang="en-US" dirty="0"/>
              <a:t>Facial expression in Schizophrenia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7A0BBF6-81F6-4B48-A69F-B397E738D37A}"/>
              </a:ext>
            </a:extLst>
          </p:cNvPr>
          <p:cNvGrpSpPr/>
          <p:nvPr/>
        </p:nvGrpSpPr>
        <p:grpSpPr>
          <a:xfrm>
            <a:off x="1259632" y="1663329"/>
            <a:ext cx="6912768" cy="4141935"/>
            <a:chOff x="1259632" y="1663329"/>
            <a:chExt cx="8281392" cy="4924367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86BCB586-2A63-6B4F-A917-ECCD4C8D0BD0}"/>
                </a:ext>
              </a:extLst>
            </p:cNvPr>
            <p:cNvSpPr txBox="1">
              <a:spLocks/>
            </p:cNvSpPr>
            <p:nvPr/>
          </p:nvSpPr>
          <p:spPr>
            <a:xfrm>
              <a:off x="1259632" y="1714309"/>
              <a:ext cx="8229600" cy="4530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/>
                <a:t>What is your name?</a:t>
              </a:r>
              <a:endParaRPr lang="en-US" sz="1800" dirty="0"/>
            </a:p>
          </p:txBody>
        </p:sp>
        <p:pic>
          <p:nvPicPr>
            <p:cNvPr id="15" name="Picture 4" descr="Image result for frozen smile">
              <a:extLst>
                <a:ext uri="{FF2B5EF4-FFF2-40B4-BE49-F238E27FC236}">
                  <a16:creationId xmlns:a16="http://schemas.microsoft.com/office/drawing/2014/main" id="{008EC223-3D8F-244C-843C-5D9EA2726F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21"/>
            <a:stretch/>
          </p:blipFill>
          <p:spPr bwMode="auto">
            <a:xfrm>
              <a:off x="1292898" y="2265882"/>
              <a:ext cx="1744414" cy="178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Image result for frozen smile">
              <a:extLst>
                <a:ext uri="{FF2B5EF4-FFF2-40B4-BE49-F238E27FC236}">
                  <a16:creationId xmlns:a16="http://schemas.microsoft.com/office/drawing/2014/main" id="{BD07A4F1-BFA0-A649-B734-74A5DC4586A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21"/>
            <a:stretch/>
          </p:blipFill>
          <p:spPr bwMode="auto">
            <a:xfrm>
              <a:off x="3304254" y="2265882"/>
              <a:ext cx="1744414" cy="178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Image result for frozen smile">
              <a:extLst>
                <a:ext uri="{FF2B5EF4-FFF2-40B4-BE49-F238E27FC236}">
                  <a16:creationId xmlns:a16="http://schemas.microsoft.com/office/drawing/2014/main" id="{CD77FBDB-7883-A14F-B1C1-4AF9F1D464A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21"/>
            <a:stretch/>
          </p:blipFill>
          <p:spPr bwMode="auto">
            <a:xfrm>
              <a:off x="5231938" y="2265882"/>
              <a:ext cx="1744414" cy="178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Speech Bubble: Oval 25">
              <a:extLst>
                <a:ext uri="{FF2B5EF4-FFF2-40B4-BE49-F238E27FC236}">
                  <a16:creationId xmlns:a16="http://schemas.microsoft.com/office/drawing/2014/main" id="{01F97CA6-4F70-CE4E-A61A-A41733E76CC2}"/>
                </a:ext>
              </a:extLst>
            </p:cNvPr>
            <p:cNvSpPr/>
            <p:nvPr/>
          </p:nvSpPr>
          <p:spPr>
            <a:xfrm>
              <a:off x="4578189" y="1663329"/>
              <a:ext cx="1307498" cy="1008112"/>
            </a:xfrm>
            <a:prstGeom prst="wedgeEllipseCallout">
              <a:avLst>
                <a:gd name="adj1" fmla="val -31186"/>
                <a:gd name="adj2" fmla="val 7495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Elsa.</a:t>
              </a:r>
            </a:p>
          </p:txBody>
        </p:sp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125D3B5E-B2F5-9247-BB2A-F920B46A8B4D}"/>
                </a:ext>
              </a:extLst>
            </p:cNvPr>
            <p:cNvSpPr txBox="1">
              <a:spLocks/>
            </p:cNvSpPr>
            <p:nvPr/>
          </p:nvSpPr>
          <p:spPr>
            <a:xfrm>
              <a:off x="1311424" y="4252697"/>
              <a:ext cx="8229600" cy="4530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/>
                <a:t>How are you today?</a:t>
              </a:r>
            </a:p>
          </p:txBody>
        </p:sp>
        <p:pic>
          <p:nvPicPr>
            <p:cNvPr id="20" name="Picture 4" descr="Image result for frozen smile">
              <a:extLst>
                <a:ext uri="{FF2B5EF4-FFF2-40B4-BE49-F238E27FC236}">
                  <a16:creationId xmlns:a16="http://schemas.microsoft.com/office/drawing/2014/main" id="{D542A5E4-C261-E44E-8A35-AF21D91909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21"/>
            <a:stretch/>
          </p:blipFill>
          <p:spPr bwMode="auto">
            <a:xfrm>
              <a:off x="1344690" y="4804270"/>
              <a:ext cx="1744414" cy="178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Image result for frozen smile">
              <a:extLst>
                <a:ext uri="{FF2B5EF4-FFF2-40B4-BE49-F238E27FC236}">
                  <a16:creationId xmlns:a16="http://schemas.microsoft.com/office/drawing/2014/main" id="{F77FB1F9-6353-104D-9854-CF86210F866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21"/>
            <a:stretch/>
          </p:blipFill>
          <p:spPr bwMode="auto">
            <a:xfrm>
              <a:off x="3356046" y="4804270"/>
              <a:ext cx="1744414" cy="178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Image result for frozen smile">
              <a:extLst>
                <a:ext uri="{FF2B5EF4-FFF2-40B4-BE49-F238E27FC236}">
                  <a16:creationId xmlns:a16="http://schemas.microsoft.com/office/drawing/2014/main" id="{0C6C5A41-D6B7-E14A-9886-86412291511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21"/>
            <a:stretch/>
          </p:blipFill>
          <p:spPr bwMode="auto">
            <a:xfrm>
              <a:off x="5283730" y="4804270"/>
              <a:ext cx="1744414" cy="178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Speech Bubble: Oval 30">
              <a:extLst>
                <a:ext uri="{FF2B5EF4-FFF2-40B4-BE49-F238E27FC236}">
                  <a16:creationId xmlns:a16="http://schemas.microsoft.com/office/drawing/2014/main" id="{072100CF-6301-6D4A-8E9E-F6B810FFFA1E}"/>
                </a:ext>
              </a:extLst>
            </p:cNvPr>
            <p:cNvSpPr/>
            <p:nvPr/>
          </p:nvSpPr>
          <p:spPr>
            <a:xfrm>
              <a:off x="4677274" y="4003128"/>
              <a:ext cx="1287282" cy="945158"/>
            </a:xfrm>
            <a:prstGeom prst="wedgeEllipseCallout">
              <a:avLst>
                <a:gd name="adj1" fmla="val -31186"/>
                <a:gd name="adj2" fmla="val 7495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Sad.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B358ABE-9E1E-8E4D-A637-E4E13B1CFA47}"/>
                </a:ext>
              </a:extLst>
            </p:cNvPr>
            <p:cNvSpPr txBox="1"/>
            <p:nvPr/>
          </p:nvSpPr>
          <p:spPr>
            <a:xfrm>
              <a:off x="7308456" y="3057970"/>
              <a:ext cx="16129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ym typeface="Wingdings" panose="05000000000000000000" pitchFamily="2" charset="2"/>
                </a:rPr>
                <a:t> </a:t>
              </a:r>
              <a:r>
                <a:rPr lang="en-US" dirty="0"/>
                <a:t>Flat affect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3CC8A58-B588-0B46-B7B1-8DF151337D37}"/>
                </a:ext>
              </a:extLst>
            </p:cNvPr>
            <p:cNvSpPr txBox="1"/>
            <p:nvPr/>
          </p:nvSpPr>
          <p:spPr>
            <a:xfrm>
              <a:off x="7308456" y="5299272"/>
              <a:ext cx="20746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à"/>
              </a:pPr>
              <a:r>
                <a:rPr lang="en-US" dirty="0"/>
                <a:t>Inappropriate</a:t>
              </a:r>
              <a:endParaRPr lang="he-IL" dirty="0"/>
            </a:p>
            <a:p>
              <a:r>
                <a:rPr lang="he-IL" dirty="0"/>
                <a:t>	</a:t>
              </a:r>
              <a:r>
                <a:rPr lang="en-US" dirty="0"/>
                <a:t>affect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4907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03175-AB67-BE41-A459-7A60B8531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56172"/>
            <a:ext cx="7043716" cy="1049235"/>
          </a:xfrm>
        </p:spPr>
        <p:txBody>
          <a:bodyPr/>
          <a:lstStyle/>
          <a:p>
            <a:r>
              <a:rPr lang="en-US" dirty="0"/>
              <a:t>Facial expression in Schizophrenia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2777DB7-B888-7645-89BA-6316A47B1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211" y="1642411"/>
            <a:ext cx="6342962" cy="4383058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4B4E8A-00E2-E844-9CC1-4E6153FAC693}"/>
              </a:ext>
            </a:extLst>
          </p:cNvPr>
          <p:cNvCxnSpPr>
            <a:cxnSpLocks/>
          </p:cNvCxnSpPr>
          <p:nvPr/>
        </p:nvCxnSpPr>
        <p:spPr>
          <a:xfrm flipV="1">
            <a:off x="5076056" y="1412776"/>
            <a:ext cx="0" cy="488286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492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03175-AB67-BE41-A459-7A60B8531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56172"/>
            <a:ext cx="6971708" cy="1049235"/>
          </a:xfrm>
        </p:spPr>
        <p:txBody>
          <a:bodyPr/>
          <a:lstStyle/>
          <a:p>
            <a:r>
              <a:rPr lang="en-US" dirty="0"/>
              <a:t>Facial expression in Schizophrenia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07822-4599-E74A-8A2A-CC0D0EC28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inappropriate affect when taking flatness into account (Analysis of variance)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4E2FB5AA-17A2-C945-81D7-DA5531460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169668"/>
            <a:ext cx="6152363" cy="225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66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enough!!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Black box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  Communication</a:t>
            </a:r>
          </a:p>
          <a:p>
            <a:r>
              <a:rPr lang="en-US" dirty="0">
                <a:sym typeface="Wingdings" pitchFamily="2" charset="2"/>
              </a:rPr>
              <a:t>Schizophrenia vs. Control  Single patient  clinical sub-population</a:t>
            </a:r>
          </a:p>
          <a:p>
            <a:r>
              <a:rPr lang="en-US" dirty="0">
                <a:sym typeface="Wingdings" pitchFamily="2" charset="2"/>
              </a:rPr>
              <a:t>One time    Continuous Monitoring </a:t>
            </a:r>
          </a:p>
          <a:p>
            <a:r>
              <a:rPr lang="en-US" dirty="0">
                <a:sym typeface="Wingdings" pitchFamily="2" charset="2"/>
              </a:rPr>
              <a:t>Context  Natural   natural context</a:t>
            </a:r>
            <a:endParaRPr lang="en-US" dirty="0"/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387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enough!!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Black box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  Communication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Schizophrenia vs. Control  Single patient </a:t>
            </a:r>
            <a:r>
              <a:rPr lang="en-US" dirty="0">
                <a:sym typeface="Wingdings" pitchFamily="2" charset="2"/>
              </a:rPr>
              <a:t> clinical sub-population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One time    Continuous Monitoring 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Context  Natural </a:t>
            </a:r>
            <a:r>
              <a:rPr lang="en-US" dirty="0">
                <a:sym typeface="Wingdings" pitchFamily="2" charset="2"/>
              </a:rPr>
              <a:t>  natural context</a:t>
            </a:r>
            <a:endParaRPr lang="en-US" dirty="0"/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802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A2960-2647-074B-8162-079113751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CA611-F833-5E43-83A0-BB7A01FD3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25 Patients monitored for about a month </a:t>
            </a:r>
          </a:p>
          <a:p>
            <a:r>
              <a:rPr lang="en-US" dirty="0"/>
              <a:t>50 Hz Accelerometers</a:t>
            </a:r>
          </a:p>
          <a:p>
            <a:r>
              <a:rPr lang="en-US" dirty="0"/>
              <a:t>Basic Measures  - number of steps, energy square, energy variance (dynamics)</a:t>
            </a:r>
          </a:p>
        </p:txBody>
      </p:sp>
      <p:pic>
        <p:nvPicPr>
          <p:cNvPr id="4" name="Content Placeholder 12">
            <a:extLst>
              <a:ext uri="{FF2B5EF4-FFF2-40B4-BE49-F238E27FC236}">
                <a16:creationId xmlns:a16="http://schemas.microsoft.com/office/drawing/2014/main" id="{E1E119B8-DB74-E04E-80A9-BF723EDEEE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85"/>
          <a:stretch/>
        </p:blipFill>
        <p:spPr>
          <a:xfrm>
            <a:off x="966428" y="4223990"/>
            <a:ext cx="6485892" cy="12214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01C749-0BD0-364E-88A6-9DD83AB6D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435" y="4050080"/>
            <a:ext cx="1194454" cy="182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51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45E91E7-AE2C-44F3-890F-D2152468C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30F037-CDFD-48E2-86C3-05C6E34470FF}"/>
              </a:ext>
            </a:extLst>
          </p:cNvPr>
          <p:cNvSpPr/>
          <p:nvPr/>
        </p:nvSpPr>
        <p:spPr>
          <a:xfrm>
            <a:off x="1691680" y="2666834"/>
            <a:ext cx="7884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ŷ</a:t>
            </a:r>
            <a:r>
              <a:rPr lang="en-US" sz="24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=   μ + ϕ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t-1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+…+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ϕ</a:t>
            </a:r>
            <a:r>
              <a:rPr lang="en-US" sz="20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US" sz="20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θ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t-1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-…-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θ</a:t>
            </a:r>
            <a:r>
              <a:rPr lang="en-US" sz="20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en-US" sz="20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-q</a:t>
            </a:r>
            <a:endParaRPr lang="en-US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24D1B5-8B26-4110-AF2B-7998D329E199}"/>
              </a:ext>
            </a:extLst>
          </p:cNvPr>
          <p:cNvSpPr txBox="1"/>
          <p:nvPr/>
        </p:nvSpPr>
        <p:spPr>
          <a:xfrm>
            <a:off x="6504226" y="3136522"/>
            <a:ext cx="19695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q = Number of lagged forecast errors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106774-0BD9-42E6-BF37-6D1176399B9F}"/>
              </a:ext>
            </a:extLst>
          </p:cNvPr>
          <p:cNvSpPr txBox="1"/>
          <p:nvPr/>
        </p:nvSpPr>
        <p:spPr>
          <a:xfrm>
            <a:off x="3734338" y="3229139"/>
            <a:ext cx="2327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 = number of  autoregressive terms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92EDD0-4603-1E4B-B7E2-D7C5D67D41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26803"/>
          <a:stretch/>
        </p:blipFill>
        <p:spPr>
          <a:xfrm>
            <a:off x="1207623" y="3757345"/>
            <a:ext cx="4748062" cy="20118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62E88B-A7FD-AB49-AA3D-9C5B27CFD9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61966" t="43934" r="-399"/>
          <a:stretch/>
        </p:blipFill>
        <p:spPr>
          <a:xfrm>
            <a:off x="5235605" y="4649605"/>
            <a:ext cx="2493022" cy="112797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665C887-29C8-6B4E-8361-70CB23226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571343" cy="3288635"/>
          </a:xfrm>
        </p:spPr>
        <p:txBody>
          <a:bodyPr/>
          <a:lstStyle/>
          <a:p>
            <a:r>
              <a:rPr lang="en-US" dirty="0"/>
              <a:t>Detect abnormal behaviors (ARIMA model)</a:t>
            </a:r>
          </a:p>
        </p:txBody>
      </p:sp>
    </p:spTree>
    <p:extLst>
      <p:ext uri="{BB962C8B-B14F-4D97-AF65-F5344CB8AC3E}">
        <p14:creationId xmlns:p14="http://schemas.microsoft.com/office/powerpoint/2010/main" val="270342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Detect abnormal behaviors (ARIMA model)</a:t>
            </a:r>
          </a:p>
          <a:p>
            <a:r>
              <a:rPr lang="en-US" dirty="0"/>
              <a:t>Compare with clinical conditions &amp; drug usage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D303F4-61A8-1848-9F3A-EE38C5773B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22"/>
          <a:stretch/>
        </p:blipFill>
        <p:spPr>
          <a:xfrm>
            <a:off x="899592" y="3658615"/>
            <a:ext cx="6467230" cy="18392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046F4A-48C1-6F42-8DC1-D1B65413A3DD}"/>
              </a:ext>
            </a:extLst>
          </p:cNvPr>
          <p:cNvSpPr txBox="1"/>
          <p:nvPr/>
        </p:nvSpPr>
        <p:spPr>
          <a:xfrm>
            <a:off x="4612491" y="4488518"/>
            <a:ext cx="1401869" cy="439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Lithium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576C950-BE52-5449-8F43-25CC000CABE3}"/>
              </a:ext>
            </a:extLst>
          </p:cNvPr>
          <p:cNvCxnSpPr>
            <a:cxnSpLocks/>
          </p:cNvCxnSpPr>
          <p:nvPr/>
        </p:nvCxnSpPr>
        <p:spPr>
          <a:xfrm flipV="1">
            <a:off x="5156857" y="4209842"/>
            <a:ext cx="0" cy="32160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A6D28AF-3D81-EE4F-80D2-117073402B5D}"/>
              </a:ext>
            </a:extLst>
          </p:cNvPr>
          <p:cNvSpPr txBox="1"/>
          <p:nvPr/>
        </p:nvSpPr>
        <p:spPr>
          <a:xfrm>
            <a:off x="3196405" y="3573686"/>
            <a:ext cx="1735552" cy="7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Symptom severity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FC8F9F4-13C5-824D-8DA0-015E9943C02C}"/>
              </a:ext>
            </a:extLst>
          </p:cNvPr>
          <p:cNvCxnSpPr>
            <a:cxnSpLocks/>
          </p:cNvCxnSpPr>
          <p:nvPr/>
        </p:nvCxnSpPr>
        <p:spPr>
          <a:xfrm flipV="1">
            <a:off x="2801850" y="4258906"/>
            <a:ext cx="1787542" cy="459223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217B481E-77E6-824F-8403-FEE863C2EA91}"/>
              </a:ext>
            </a:extLst>
          </p:cNvPr>
          <p:cNvSpPr/>
          <p:nvPr/>
        </p:nvSpPr>
        <p:spPr>
          <a:xfrm>
            <a:off x="2262461" y="3820930"/>
            <a:ext cx="788551" cy="7693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836D03B-9E40-CE41-8762-70700CA490B0}"/>
              </a:ext>
            </a:extLst>
          </p:cNvPr>
          <p:cNvSpPr/>
          <p:nvPr/>
        </p:nvSpPr>
        <p:spPr>
          <a:xfrm>
            <a:off x="5767134" y="4848696"/>
            <a:ext cx="788551" cy="7693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CA6685-46C5-8B46-A51F-F3AFBD3E785A}"/>
              </a:ext>
            </a:extLst>
          </p:cNvPr>
          <p:cNvSpPr txBox="1"/>
          <p:nvPr/>
        </p:nvSpPr>
        <p:spPr>
          <a:xfrm>
            <a:off x="2310199" y="5643219"/>
            <a:ext cx="5243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Look at the WIDER picture</a:t>
            </a:r>
          </a:p>
        </p:txBody>
      </p:sp>
    </p:spTree>
    <p:extLst>
      <p:ext uri="{BB962C8B-B14F-4D97-AF65-F5344CB8AC3E}">
        <p14:creationId xmlns:p14="http://schemas.microsoft.com/office/powerpoint/2010/main" val="361267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1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enough!!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Black box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  Communication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Schizophrenia vs. Control  Single patient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b="1" dirty="0">
                <a:sym typeface="Wingdings" pitchFamily="2" charset="2"/>
              </a:rPr>
              <a:t>clinical sub-population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One time    Continuous Monitoring 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Context  Natural </a:t>
            </a:r>
            <a:r>
              <a:rPr lang="en-US" dirty="0">
                <a:sym typeface="Wingdings" pitchFamily="2" charset="2"/>
              </a:rPr>
              <a:t>  </a:t>
            </a:r>
            <a:r>
              <a:rPr lang="en-US" b="1" dirty="0">
                <a:sym typeface="Wingdings" pitchFamily="2" charset="2"/>
              </a:rPr>
              <a:t>natural context</a:t>
            </a:r>
            <a:endParaRPr lang="en-US" b="1" dirty="0"/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5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Look on clinical sub-populations (Patient X Day)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3BBE3B-391D-F442-B6F8-A60EC67CC998}"/>
              </a:ext>
            </a:extLst>
          </p:cNvPr>
          <p:cNvSpPr txBox="1"/>
          <p:nvPr/>
        </p:nvSpPr>
        <p:spPr>
          <a:xfrm>
            <a:off x="4304461" y="5657198"/>
            <a:ext cx="1602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Positive Factor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11373B-793B-2948-BA26-70A6E92B93AC}"/>
              </a:ext>
            </a:extLst>
          </p:cNvPr>
          <p:cNvSpPr txBox="1"/>
          <p:nvPr/>
        </p:nvSpPr>
        <p:spPr>
          <a:xfrm rot="16200000">
            <a:off x="2074446" y="3913032"/>
            <a:ext cx="1791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Negative Factor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93C3BB-CD55-4C4D-9C8B-DB8A289353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91" t="14869" r="14875" b="44490"/>
          <a:stretch/>
        </p:blipFill>
        <p:spPr>
          <a:xfrm>
            <a:off x="3347864" y="2954802"/>
            <a:ext cx="3312368" cy="266319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EF8C042-1893-BA47-BCDF-7A1AC65C2B30}"/>
              </a:ext>
            </a:extLst>
          </p:cNvPr>
          <p:cNvCxnSpPr>
            <a:cxnSpLocks/>
          </p:cNvCxnSpPr>
          <p:nvPr/>
        </p:nvCxnSpPr>
        <p:spPr>
          <a:xfrm flipV="1">
            <a:off x="2267743" y="5143916"/>
            <a:ext cx="1563373" cy="5601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2B569C-88D6-C547-9BE8-B1F7C1C4D005}"/>
              </a:ext>
            </a:extLst>
          </p:cNvPr>
          <p:cNvSpPr txBox="1"/>
          <p:nvPr/>
        </p:nvSpPr>
        <p:spPr>
          <a:xfrm>
            <a:off x="1173174" y="5552405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Baseline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EF53437-019E-154C-AC7D-7C3D30026B35}"/>
              </a:ext>
            </a:extLst>
          </p:cNvPr>
          <p:cNvCxnSpPr>
            <a:cxnSpLocks/>
          </p:cNvCxnSpPr>
          <p:nvPr/>
        </p:nvCxnSpPr>
        <p:spPr>
          <a:xfrm>
            <a:off x="2380770" y="3020702"/>
            <a:ext cx="1540328" cy="406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2A6643E-5B13-C44E-806A-429C0AB621D1}"/>
              </a:ext>
            </a:extLst>
          </p:cNvPr>
          <p:cNvSpPr txBox="1"/>
          <p:nvPr/>
        </p:nvSpPr>
        <p:spPr>
          <a:xfrm>
            <a:off x="1266392" y="2733983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Negative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2375627-818E-D540-A253-8368DEFAB47A}"/>
              </a:ext>
            </a:extLst>
          </p:cNvPr>
          <p:cNvCxnSpPr>
            <a:cxnSpLocks/>
          </p:cNvCxnSpPr>
          <p:nvPr/>
        </p:nvCxnSpPr>
        <p:spPr>
          <a:xfrm flipH="1" flipV="1">
            <a:off x="5766976" y="4983483"/>
            <a:ext cx="1764140" cy="56460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80521A5-4C5D-604F-A2F8-6CF25268ADD6}"/>
              </a:ext>
            </a:extLst>
          </p:cNvPr>
          <p:cNvSpPr txBox="1"/>
          <p:nvPr/>
        </p:nvSpPr>
        <p:spPr>
          <a:xfrm>
            <a:off x="7531116" y="5367739"/>
            <a:ext cx="1210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Positive</a:t>
            </a:r>
          </a:p>
        </p:txBody>
      </p:sp>
    </p:spTree>
    <p:extLst>
      <p:ext uri="{BB962C8B-B14F-4D97-AF65-F5344CB8AC3E}">
        <p14:creationId xmlns:p14="http://schemas.microsoft.com/office/powerpoint/2010/main" val="308868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36638D4-17FE-B741-94E8-E3E5B9385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198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13094" y="1129213"/>
            <a:ext cx="4051300" cy="4051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E84827-ECA4-1D4E-BF53-B19446C26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Once upon a time…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265063-2108-CE4E-9533-85E2A0268E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529" b="80471" l="10000" r="90000">
                        <a14:foregroundMark x1="39438" y1="80471" x2="43000" y2="73412"/>
                        <a14:foregroundMark x1="60438" y1="80176" x2="58938" y2="80000"/>
                        <a14:backgroundMark x1="21813" y1="86118" x2="44063" y2="87412"/>
                        <a14:backgroundMark x1="44063" y1="87412" x2="66500" y2="85824"/>
                        <a14:backgroundMark x1="66500" y1="85824" x2="69688" y2="86000"/>
                      </a14:backgroundRemoval>
                    </a14:imgEffect>
                  </a14:imgLayer>
                </a14:imgProps>
              </a:ext>
            </a:extLst>
          </a:blip>
          <a:srcRect b="14300"/>
          <a:stretch/>
        </p:blipFill>
        <p:spPr>
          <a:xfrm>
            <a:off x="899592" y="1970737"/>
            <a:ext cx="2939262" cy="26763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4FD7BB-B82C-744F-A2CB-4F4394CD51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3689" y="1621617"/>
            <a:ext cx="3542230" cy="36996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ABF633-1589-CC45-9A47-53164F5A51BF}"/>
              </a:ext>
            </a:extLst>
          </p:cNvPr>
          <p:cNvSpPr txBox="1"/>
          <p:nvPr/>
        </p:nvSpPr>
        <p:spPr>
          <a:xfrm>
            <a:off x="5580112" y="4751910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PhD in computational neuroscience</a:t>
            </a:r>
          </a:p>
        </p:txBody>
      </p:sp>
      <p:sp>
        <p:nvSpPr>
          <p:cNvPr id="12" name="Heart 11">
            <a:extLst>
              <a:ext uri="{FF2B5EF4-FFF2-40B4-BE49-F238E27FC236}">
                <a16:creationId xmlns:a16="http://schemas.microsoft.com/office/drawing/2014/main" id="{96E5385B-D622-8D46-BBAC-6950B2E1DD09}"/>
              </a:ext>
            </a:extLst>
          </p:cNvPr>
          <p:cNvSpPr/>
          <p:nvPr/>
        </p:nvSpPr>
        <p:spPr>
          <a:xfrm>
            <a:off x="2203255" y="2005407"/>
            <a:ext cx="288032" cy="27146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0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Look on clinical sub-populations</a:t>
            </a:r>
          </a:p>
          <a:p>
            <a:r>
              <a:rPr lang="en-US" dirty="0"/>
              <a:t>Take context into account (regular daily activities)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A35129-4273-B34C-8030-9832227B5882}"/>
              </a:ext>
            </a:extLst>
          </p:cNvPr>
          <p:cNvGrpSpPr/>
          <p:nvPr/>
        </p:nvGrpSpPr>
        <p:grpSpPr>
          <a:xfrm>
            <a:off x="847886" y="3356992"/>
            <a:ext cx="7132938" cy="1828959"/>
            <a:chOff x="1005531" y="2536145"/>
            <a:chExt cx="7132938" cy="182895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14007D2-DA33-8C42-932C-5A0FB8FFD9C1}"/>
                </a:ext>
              </a:extLst>
            </p:cNvPr>
            <p:cNvSpPr/>
            <p:nvPr/>
          </p:nvSpPr>
          <p:spPr>
            <a:xfrm>
              <a:off x="1726560" y="2890811"/>
              <a:ext cx="6096620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18183F8-2806-464B-BCC8-DE9696AF6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5531" y="2536145"/>
              <a:ext cx="7132938" cy="18289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8940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Look on clinical sub-populations</a:t>
            </a:r>
          </a:p>
          <a:p>
            <a:r>
              <a:rPr lang="en-US" dirty="0"/>
              <a:t>Take context into account (regular daily activities)</a:t>
            </a:r>
          </a:p>
          <a:p>
            <a:r>
              <a:rPr lang="en-US" dirty="0"/>
              <a:t>Communicate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769ABD-EDA3-534D-88CC-6DC5E885E1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09" t="11965" r="1897" b="2631"/>
          <a:stretch/>
        </p:blipFill>
        <p:spPr>
          <a:xfrm>
            <a:off x="1331640" y="3573016"/>
            <a:ext cx="7200800" cy="23368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FA2B4B-7402-C449-955E-3104E776D987}"/>
              </a:ext>
            </a:extLst>
          </p:cNvPr>
          <p:cNvSpPr txBox="1"/>
          <p:nvPr/>
        </p:nvSpPr>
        <p:spPr>
          <a:xfrm>
            <a:off x="7284148" y="3411038"/>
            <a:ext cx="888252" cy="955454"/>
          </a:xfrm>
          <a:prstGeom prst="rect">
            <a:avLst/>
          </a:prstGeom>
          <a:solidFill>
            <a:srgbClr val="EAEAED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Negative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</a:p>
        </p:txBody>
      </p:sp>
    </p:spTree>
    <p:extLst>
      <p:ext uri="{BB962C8B-B14F-4D97-AF65-F5344CB8AC3E}">
        <p14:creationId xmlns:p14="http://schemas.microsoft.com/office/powerpoint/2010/main" val="16696410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Look on clinical sub-populations</a:t>
            </a:r>
          </a:p>
          <a:p>
            <a:r>
              <a:rPr lang="en-US" dirty="0"/>
              <a:t>Take context into account (regular daily activities)</a:t>
            </a:r>
          </a:p>
          <a:p>
            <a:r>
              <a:rPr lang="en-US" dirty="0"/>
              <a:t>Communicate results</a:t>
            </a:r>
          </a:p>
          <a:p>
            <a:r>
              <a:rPr lang="en-US" dirty="0"/>
              <a:t>Regression &amp; Classification (Precision  = 0.757, Recall =  0.748 )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motor monitoring</a:t>
            </a:r>
          </a:p>
        </p:txBody>
      </p:sp>
    </p:spTree>
    <p:extLst>
      <p:ext uri="{BB962C8B-B14F-4D97-AF65-F5344CB8AC3E}">
        <p14:creationId xmlns:p14="http://schemas.microsoft.com/office/powerpoint/2010/main" val="26034049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Enough?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Black box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  Communication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Schizophrenia vs. Control  Single patient </a:t>
            </a:r>
            <a:r>
              <a:rPr lang="en-US" dirty="0">
                <a:solidFill>
                  <a:schemeClr val="accent4"/>
                </a:solidFill>
                <a:sym typeface="Wingdings" pitchFamily="2" charset="2"/>
              </a:rPr>
              <a:t>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clinical sub-population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One time    Continuous Monitoring 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Context  Natural </a:t>
            </a:r>
            <a:r>
              <a:rPr lang="en-US" dirty="0">
                <a:solidFill>
                  <a:schemeClr val="accent4"/>
                </a:solidFill>
                <a:sym typeface="Wingdings" pitchFamily="2" charset="2"/>
              </a:rPr>
              <a:t> 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natural context</a:t>
            </a:r>
            <a:endParaRPr lang="en-US" b="1" dirty="0">
              <a:solidFill>
                <a:schemeClr val="accent4"/>
              </a:solidFill>
            </a:endParaRPr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173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Enough?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Black box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  Communication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Schizophrenia vs. Control  Single patient </a:t>
            </a:r>
            <a:r>
              <a:rPr lang="en-US" dirty="0">
                <a:solidFill>
                  <a:schemeClr val="accent4"/>
                </a:solidFill>
                <a:sym typeface="Wingdings" pitchFamily="2" charset="2"/>
              </a:rPr>
              <a:t>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clinical sub-population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One time    Continuous Monitoring </a:t>
            </a:r>
          </a:p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Context  Natural </a:t>
            </a:r>
            <a:r>
              <a:rPr lang="en-US" dirty="0">
                <a:solidFill>
                  <a:schemeClr val="accent4"/>
                </a:solidFill>
                <a:sym typeface="Wingdings" pitchFamily="2" charset="2"/>
              </a:rPr>
              <a:t> 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natural context</a:t>
            </a:r>
          </a:p>
          <a:p>
            <a:r>
              <a:rPr lang="en-US" dirty="0">
                <a:sym typeface="Wingdings" pitchFamily="2" charset="2"/>
              </a:rPr>
              <a:t>Beyond basic measures</a:t>
            </a:r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768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Convert continuous signal to “motor words”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Beyond basic motor measures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3E2643-C549-B84C-862E-23F03C7D7AF7}"/>
              </a:ext>
            </a:extLst>
          </p:cNvPr>
          <p:cNvSpPr/>
          <p:nvPr/>
        </p:nvSpPr>
        <p:spPr>
          <a:xfrm>
            <a:off x="1723494" y="3223376"/>
            <a:ext cx="6188665" cy="14705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741555-483A-054F-A129-B62AED4D70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10" b="8645"/>
          <a:stretch/>
        </p:blipFill>
        <p:spPr>
          <a:xfrm>
            <a:off x="1464666" y="3068960"/>
            <a:ext cx="6482116" cy="1631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2117BD-6919-6B4D-B606-25A9B288B6EB}"/>
              </a:ext>
            </a:extLst>
          </p:cNvPr>
          <p:cNvSpPr txBox="1"/>
          <p:nvPr/>
        </p:nvSpPr>
        <p:spPr>
          <a:xfrm rot="16200000">
            <a:off x="651782" y="3756816"/>
            <a:ext cx="1317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Acceleration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9A6C71-3494-AB48-A6ED-70F1796D5016}"/>
              </a:ext>
            </a:extLst>
          </p:cNvPr>
          <p:cNvSpPr txBox="1"/>
          <p:nvPr/>
        </p:nvSpPr>
        <p:spPr>
          <a:xfrm>
            <a:off x="3116193" y="4693924"/>
            <a:ext cx="2994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Time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F79672-E8D3-C84F-81B9-38A826CD9695}"/>
              </a:ext>
            </a:extLst>
          </p:cNvPr>
          <p:cNvSpPr txBox="1"/>
          <p:nvPr/>
        </p:nvSpPr>
        <p:spPr>
          <a:xfrm>
            <a:off x="1723494" y="2831198"/>
            <a:ext cx="6085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 E D C B A B C D E D B A B C D E D B A B C D E D B A</a:t>
            </a:r>
          </a:p>
        </p:txBody>
      </p:sp>
    </p:spTree>
    <p:extLst>
      <p:ext uri="{BB962C8B-B14F-4D97-AF65-F5344CB8AC3E}">
        <p14:creationId xmlns:p14="http://schemas.microsoft.com/office/powerpoint/2010/main" val="124416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Convert continuous signal to “motor words”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Beyond basic motor </a:t>
            </a:r>
            <a:r>
              <a:rPr lang="en-US" dirty="0" err="1"/>
              <a:t>measu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8C381C-B2B3-5047-9549-2BD4E611DDCB}"/>
              </a:ext>
            </a:extLst>
          </p:cNvPr>
          <p:cNvSpPr/>
          <p:nvPr/>
        </p:nvSpPr>
        <p:spPr>
          <a:xfrm>
            <a:off x="1771182" y="2924944"/>
            <a:ext cx="5400600" cy="1505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8D0AD431-A414-B940-9591-19857B4E8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04"/>
          <a:stretch/>
        </p:blipFill>
        <p:spPr>
          <a:xfrm>
            <a:off x="1123110" y="2852936"/>
            <a:ext cx="6332359" cy="201622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345347E-494E-9A43-B517-7951D7671186}"/>
              </a:ext>
            </a:extLst>
          </p:cNvPr>
          <p:cNvGrpSpPr/>
          <p:nvPr/>
        </p:nvGrpSpPr>
        <p:grpSpPr>
          <a:xfrm>
            <a:off x="5868144" y="2924944"/>
            <a:ext cx="2971180" cy="3111946"/>
            <a:chOff x="5868144" y="2924944"/>
            <a:chExt cx="2971180" cy="311194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88F8575-1EAB-F54E-9CC2-21A15D8AA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saturation sat="198000"/>
                      </a14:imgEffect>
                      <a14:imgEffect>
                        <a14:brightnessContrast bright="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68144" y="2924944"/>
              <a:ext cx="2971180" cy="297118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3ABB602-B928-C548-9AD8-7A8B2E322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03015" y="3323598"/>
              <a:ext cx="2597833" cy="2713292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6B6C19B-09AB-E74E-BC1B-AE11949D42E1}"/>
                </a:ext>
              </a:extLst>
            </p:cNvPr>
            <p:cNvSpPr txBox="1"/>
            <p:nvPr/>
          </p:nvSpPr>
          <p:spPr>
            <a:xfrm>
              <a:off x="7774321" y="3153162"/>
              <a:ext cx="87607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NLP! </a:t>
              </a:r>
            </a:p>
            <a:p>
              <a:r>
                <a:rPr lang="en-US" sz="2000" b="1" dirty="0"/>
                <a:t>YAY!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33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Convert continuous signal to “motor words”</a:t>
            </a:r>
          </a:p>
          <a:p>
            <a:r>
              <a:rPr lang="en-US" dirty="0"/>
              <a:t>LDA (Topic modeling)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Beyond basic motor </a:t>
            </a:r>
            <a:r>
              <a:rPr lang="en-US" dirty="0" err="1"/>
              <a:t>measu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160B3D-2C2B-DB4E-8269-8F97EAE6620F}"/>
              </a:ext>
            </a:extLst>
          </p:cNvPr>
          <p:cNvSpPr/>
          <p:nvPr/>
        </p:nvSpPr>
        <p:spPr>
          <a:xfrm>
            <a:off x="1953574" y="3455395"/>
            <a:ext cx="5547703" cy="165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Content Placeholder 4">
            <a:extLst>
              <a:ext uri="{FF2B5EF4-FFF2-40B4-BE49-F238E27FC236}">
                <a16:creationId xmlns:a16="http://schemas.microsoft.com/office/drawing/2014/main" id="{AA56E1B5-9620-2045-B170-68AEAA7A3C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37"/>
          <a:stretch/>
        </p:blipFill>
        <p:spPr>
          <a:xfrm>
            <a:off x="1256957" y="3284984"/>
            <a:ext cx="6555403" cy="241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170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CF83-75BC-3744-AF6D-14FFB236B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684" y="2167385"/>
            <a:ext cx="6683676" cy="3288635"/>
          </a:xfrm>
        </p:spPr>
        <p:txBody>
          <a:bodyPr/>
          <a:lstStyle/>
          <a:p>
            <a:r>
              <a:rPr lang="en-US" dirty="0"/>
              <a:t>Convert continuous signal to “motor words”</a:t>
            </a:r>
          </a:p>
          <a:p>
            <a:r>
              <a:rPr lang="en-US" dirty="0"/>
              <a:t>LDA (Topic modeling)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FE1DCC-FB83-D341-81B9-44D460FD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Beyond basic motor measures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A1D0C0-D2E0-7E43-8A83-DD409E391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7296" y="4236173"/>
            <a:ext cx="3170195" cy="3596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852F0A-2795-B24C-A3CD-E9428DEE3B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8" y="4803432"/>
            <a:ext cx="3670110" cy="731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B83A17-42D5-7640-8E50-7B54B27DDAD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8" y="3508952"/>
            <a:ext cx="5182049" cy="6462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5C51BD-032C-4E45-898B-9163393CC0D1}"/>
              </a:ext>
            </a:extLst>
          </p:cNvPr>
          <p:cNvSpPr txBox="1"/>
          <p:nvPr/>
        </p:nvSpPr>
        <p:spPr>
          <a:xfrm>
            <a:off x="6228184" y="3450872"/>
            <a:ext cx="276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 </a:t>
            </a:r>
            <a:r>
              <a:rPr lang="en-US" b="1" dirty="0"/>
              <a:t>How diverse is patient’s motor activity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FB0532-57F4-1844-ABEB-C279BE8424E3}"/>
              </a:ext>
            </a:extLst>
          </p:cNvPr>
          <p:cNvSpPr txBox="1"/>
          <p:nvPr/>
        </p:nvSpPr>
        <p:spPr>
          <a:xfrm>
            <a:off x="6228184" y="4938633"/>
            <a:ext cx="276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</a:t>
            </a:r>
            <a:r>
              <a:rPr lang="en-US" b="1" dirty="0">
                <a:sym typeface="Wingdings" pitchFamily="2" charset="2"/>
              </a:rPr>
              <a:t> </a:t>
            </a:r>
            <a:r>
              <a:rPr lang="en-US" b="1" dirty="0"/>
              <a:t>How similar is it to other patients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6ACA1-4EA5-9646-99BC-540D0A699E5E}"/>
              </a:ext>
            </a:extLst>
          </p:cNvPr>
          <p:cNvSpPr txBox="1"/>
          <p:nvPr/>
        </p:nvSpPr>
        <p:spPr>
          <a:xfrm>
            <a:off x="6228184" y="4202526"/>
            <a:ext cx="276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</a:t>
            </a:r>
            <a:r>
              <a:rPr lang="en-US" b="1" dirty="0">
                <a:sym typeface="Wingdings" pitchFamily="2" charset="2"/>
              </a:rPr>
              <a:t> </a:t>
            </a:r>
            <a:r>
              <a:rPr lang="en-US" b="1" dirty="0"/>
              <a:t>How steady is it in similar context</a:t>
            </a:r>
          </a:p>
        </p:txBody>
      </p:sp>
    </p:spTree>
    <p:extLst>
      <p:ext uri="{BB962C8B-B14F-4D97-AF65-F5344CB8AC3E}">
        <p14:creationId xmlns:p14="http://schemas.microsoft.com/office/powerpoint/2010/main" val="257168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41B46F4-3DF2-4394-BB85-B0735E1E2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56172"/>
            <a:ext cx="6571343" cy="1049235"/>
          </a:xfrm>
        </p:spPr>
        <p:txBody>
          <a:bodyPr/>
          <a:lstStyle/>
          <a:p>
            <a:r>
              <a:rPr lang="en-US" dirty="0"/>
              <a:t>Beyond basic motor measures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B24240-B217-4081-8833-B5E682C747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898" y="1844824"/>
            <a:ext cx="4968914" cy="37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71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A8E3F80-65B9-8D4C-B9C7-09C56E0C5E2E}"/>
              </a:ext>
            </a:extLst>
          </p:cNvPr>
          <p:cNvSpPr/>
          <p:nvPr/>
        </p:nvSpPr>
        <p:spPr>
          <a:xfrm>
            <a:off x="1151071" y="2005407"/>
            <a:ext cx="6637105" cy="3336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0531AD-82A9-414B-A2CF-770FF8685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save the world?</a:t>
            </a: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7E591998-2AD7-6745-A44C-575E94A6F421}"/>
              </a:ext>
            </a:extLst>
          </p:cNvPr>
          <p:cNvSpPr/>
          <p:nvPr/>
        </p:nvSpPr>
        <p:spPr>
          <a:xfrm rot="11273242">
            <a:off x="2349105" y="2178385"/>
            <a:ext cx="2320927" cy="1512790"/>
          </a:xfrm>
          <a:prstGeom prst="arc">
            <a:avLst>
              <a:gd name="adj1" fmla="val 14638710"/>
              <a:gd name="adj2" fmla="val 2131898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D05A5C-D37D-ED42-8CA5-C9820744EA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895" b="17906"/>
          <a:stretch/>
        </p:blipFill>
        <p:spPr>
          <a:xfrm flipH="1">
            <a:off x="1151071" y="2296835"/>
            <a:ext cx="6113765" cy="299767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26BE76-BFBA-714C-814A-C6A888C2B890}"/>
              </a:ext>
            </a:extLst>
          </p:cNvPr>
          <p:cNvSpPr txBox="1"/>
          <p:nvPr/>
        </p:nvSpPr>
        <p:spPr>
          <a:xfrm>
            <a:off x="1702899" y="2076610"/>
            <a:ext cx="2505053" cy="5805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/>
              <a:t>I feel very </a:t>
            </a:r>
          </a:p>
          <a:p>
            <a:r>
              <a:rPr lang="en-US" sz="1600" b="1" dirty="0"/>
              <a:t>depressed lately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114937-8A0F-A143-AA13-4739A17E8F2B}"/>
              </a:ext>
            </a:extLst>
          </p:cNvPr>
          <p:cNvSpPr txBox="1"/>
          <p:nvPr/>
        </p:nvSpPr>
        <p:spPr>
          <a:xfrm>
            <a:off x="6042029" y="2175587"/>
            <a:ext cx="174614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/>
              <a:t>Sounds like you suffer from depression</a:t>
            </a: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96557400-6609-6849-B2BD-507EBE65B59A}"/>
              </a:ext>
            </a:extLst>
          </p:cNvPr>
          <p:cNvSpPr/>
          <p:nvPr/>
        </p:nvSpPr>
        <p:spPr>
          <a:xfrm rot="10326758" flipH="1">
            <a:off x="5515078" y="2673492"/>
            <a:ext cx="1116028" cy="596097"/>
          </a:xfrm>
          <a:prstGeom prst="arc">
            <a:avLst>
              <a:gd name="adj1" fmla="val 14638710"/>
              <a:gd name="adj2" fmla="val 21318988"/>
            </a:avLst>
          </a:prstGeom>
          <a:solidFill>
            <a:schemeClr val="bg1"/>
          </a:solidFill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59422F3-89F8-5E4D-8E77-B668C555BD3C}"/>
              </a:ext>
            </a:extLst>
          </p:cNvPr>
          <p:cNvSpPr/>
          <p:nvPr/>
        </p:nvSpPr>
        <p:spPr>
          <a:xfrm rot="11273242">
            <a:off x="2459539" y="2199800"/>
            <a:ext cx="1678827" cy="1087931"/>
          </a:xfrm>
          <a:prstGeom prst="arc">
            <a:avLst>
              <a:gd name="adj1" fmla="val 15147055"/>
              <a:gd name="adj2" fmla="val 21129459"/>
            </a:avLst>
          </a:prstGeom>
          <a:solidFill>
            <a:schemeClr val="bg1"/>
          </a:solidFill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6F445-CA49-FC40-9E26-6A9265918CBA}"/>
              </a:ext>
            </a:extLst>
          </p:cNvPr>
          <p:cNvSpPr/>
          <p:nvPr/>
        </p:nvSpPr>
        <p:spPr>
          <a:xfrm>
            <a:off x="2949329" y="1543001"/>
            <a:ext cx="3538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ooper Black" panose="0208090404030B020404" pitchFamily="18" charset="77"/>
                <a:sym typeface="Wingdings" pitchFamily="2" charset="2"/>
              </a:rPr>
              <a:t>Psychiatric Diagnosis</a:t>
            </a:r>
            <a:endParaRPr lang="en-US" sz="2400" dirty="0"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2098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There’s still a lot to do…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1600200"/>
            <a:ext cx="7259740" cy="4876800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Automatic extraction of </a:t>
            </a:r>
            <a:r>
              <a:rPr lang="en-US" b="1" dirty="0"/>
              <a:t>objective</a:t>
            </a:r>
            <a:r>
              <a:rPr lang="en-US" dirty="0"/>
              <a:t>, </a:t>
            </a:r>
            <a:r>
              <a:rPr lang="en-US" b="1" dirty="0"/>
              <a:t>quantitative</a:t>
            </a:r>
            <a:r>
              <a:rPr lang="en-US" dirty="0"/>
              <a:t> and </a:t>
            </a:r>
            <a:r>
              <a:rPr lang="en-US" b="1" dirty="0"/>
              <a:t>clinically relevant </a:t>
            </a:r>
            <a:r>
              <a:rPr lang="en-US" dirty="0"/>
              <a:t>behavioral measures.</a:t>
            </a:r>
          </a:p>
          <a:p>
            <a:pPr algn="just"/>
            <a:r>
              <a:rPr lang="en-US" dirty="0"/>
              <a:t>Improve the </a:t>
            </a:r>
            <a:r>
              <a:rPr lang="en-US" b="1" dirty="0"/>
              <a:t>reliability</a:t>
            </a:r>
            <a:r>
              <a:rPr lang="en-US" dirty="0"/>
              <a:t> of psychiatric diagnosis</a:t>
            </a:r>
          </a:p>
          <a:p>
            <a:pPr algn="just"/>
            <a:r>
              <a:rPr lang="en-US" dirty="0"/>
              <a:t>Allow better patients’ </a:t>
            </a:r>
            <a:r>
              <a:rPr lang="en-US" b="1" dirty="0"/>
              <a:t>characterization</a:t>
            </a:r>
            <a:r>
              <a:rPr lang="en-US" dirty="0"/>
              <a:t> which may assist both </a:t>
            </a:r>
            <a:r>
              <a:rPr lang="en-US" b="1" dirty="0"/>
              <a:t>research</a:t>
            </a:r>
            <a:r>
              <a:rPr lang="en-US" dirty="0"/>
              <a:t> and </a:t>
            </a:r>
            <a:r>
              <a:rPr lang="en-US" b="1" dirty="0"/>
              <a:t>treatment.</a:t>
            </a:r>
            <a:endParaRPr lang="en-US" dirty="0"/>
          </a:p>
          <a:p>
            <a:r>
              <a:rPr lang="en-US" dirty="0"/>
              <a:t>Can not yet replace a human care giver.</a:t>
            </a:r>
          </a:p>
        </p:txBody>
      </p:sp>
      <p:pic>
        <p:nvPicPr>
          <p:cNvPr id="52226" name="Picture 2" descr="http://blogs.discovermagazine.com/crux/files/2012/05/drawing-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653136"/>
            <a:ext cx="2773914" cy="1927871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6D1F92-DF0A-4F4F-BCC1-6C092BF7A910}"/>
              </a:ext>
            </a:extLst>
          </p:cNvPr>
          <p:cNvSpPr/>
          <p:nvPr/>
        </p:nvSpPr>
        <p:spPr>
          <a:xfrm>
            <a:off x="1164688" y="4437112"/>
            <a:ext cx="48834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Far from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Privacy and voluntary cooperation must be taken into account. </a:t>
            </a:r>
          </a:p>
        </p:txBody>
      </p:sp>
    </p:spTree>
    <p:extLst>
      <p:ext uri="{BB962C8B-B14F-4D97-AF65-F5344CB8AC3E}">
        <p14:creationId xmlns:p14="http://schemas.microsoft.com/office/powerpoint/2010/main" val="3393019718"/>
      </p:ext>
    </p:extLst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A6B35-AB94-0E40-A155-0380A7739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5459" y="959313"/>
            <a:ext cx="6830917" cy="2571891"/>
          </a:xfrm>
        </p:spPr>
        <p:txBody>
          <a:bodyPr>
            <a:normAutofit/>
          </a:bodyPr>
          <a:lstStyle/>
          <a:p>
            <a:r>
              <a:rPr lang="en-US" dirty="0">
                <a:latin typeface="Cooper Black" panose="0208090404030B020404" pitchFamily="18" charset="77"/>
              </a:rPr>
              <a:t>AND THEY LIVED HAPPILY EVER AFTER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1644FA2-F4DC-D44D-8F2E-E0CB0F845B1D}"/>
              </a:ext>
            </a:extLst>
          </p:cNvPr>
          <p:cNvGrpSpPr/>
          <p:nvPr/>
        </p:nvGrpSpPr>
        <p:grpSpPr>
          <a:xfrm>
            <a:off x="3105284" y="2996952"/>
            <a:ext cx="3168307" cy="3111946"/>
            <a:chOff x="5769580" y="2924944"/>
            <a:chExt cx="3168307" cy="311194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D0BA45-3249-FB46-A686-41DC0F193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saturation sat="198000"/>
                      </a14:imgEffect>
                      <a14:imgEffect>
                        <a14:brightnessContrast bright="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68144" y="2924944"/>
              <a:ext cx="2971180" cy="297118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03923EA-050E-9C46-8A05-B90F070C4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03015" y="3323598"/>
              <a:ext cx="2597833" cy="271329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D8739EF-3E6E-9943-800E-21650EFC1197}"/>
                </a:ext>
              </a:extLst>
            </p:cNvPr>
            <p:cNvSpPr txBox="1"/>
            <p:nvPr/>
          </p:nvSpPr>
          <p:spPr>
            <a:xfrm>
              <a:off x="5769580" y="5496835"/>
              <a:ext cx="31683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Data Scientist @ Intuit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348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1916832"/>
            <a:ext cx="6571343" cy="2592288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Prof. Daphna </a:t>
            </a:r>
            <a:r>
              <a:rPr lang="en-US" sz="2000" dirty="0" err="1"/>
              <a:t>Weinshall</a:t>
            </a:r>
            <a:endParaRPr lang="en-US" sz="2000" dirty="0"/>
          </a:p>
          <a:p>
            <a:r>
              <a:rPr lang="en-US" sz="2000" dirty="0"/>
              <a:t>P</a:t>
            </a:r>
            <a:r>
              <a:rPr lang="he-IL" sz="2000" dirty="0"/>
              <a:t>rof .</a:t>
            </a:r>
            <a:r>
              <a:rPr lang="en-US" sz="2000" dirty="0"/>
              <a:t>A</a:t>
            </a:r>
            <a:r>
              <a:rPr lang="he-IL" sz="2000" dirty="0"/>
              <a:t>braham</a:t>
            </a:r>
            <a:r>
              <a:rPr lang="en-US" sz="2000" dirty="0"/>
              <a:t> </a:t>
            </a:r>
            <a:r>
              <a:rPr lang="en-US" sz="2000" dirty="0" err="1"/>
              <a:t>Peled</a:t>
            </a:r>
            <a:r>
              <a:rPr lang="en-US" sz="2000" dirty="0"/>
              <a:t> M.D.</a:t>
            </a:r>
          </a:p>
          <a:p>
            <a:r>
              <a:rPr lang="en-US" dirty="0"/>
              <a:t>Mikhail </a:t>
            </a:r>
            <a:r>
              <a:rPr lang="en-US" dirty="0" err="1"/>
              <a:t>Bazhmin</a:t>
            </a:r>
            <a:r>
              <a:rPr lang="en-US" dirty="0"/>
              <a:t> M.D</a:t>
            </a:r>
            <a:endParaRPr lang="he-IL" dirty="0"/>
          </a:p>
          <a:p>
            <a:r>
              <a:rPr lang="en-US" dirty="0"/>
              <a:t>Prof. Alexander </a:t>
            </a:r>
            <a:r>
              <a:rPr lang="en-US" dirty="0" err="1"/>
              <a:t>Grinshpoon</a:t>
            </a:r>
            <a:r>
              <a:rPr lang="en-US" dirty="0"/>
              <a:t> M.D.</a:t>
            </a:r>
          </a:p>
          <a:p>
            <a:r>
              <a:rPr lang="en-US" dirty="0"/>
              <a:t>Dr. </a:t>
            </a:r>
            <a:r>
              <a:rPr lang="en-US" dirty="0" err="1"/>
              <a:t>Yehezkel</a:t>
            </a:r>
            <a:r>
              <a:rPr lang="en-US" dirty="0"/>
              <a:t> S. Resheff</a:t>
            </a:r>
          </a:p>
          <a:p>
            <a:r>
              <a:rPr lang="en-US" sz="2000" dirty="0"/>
              <a:t>Elena </a:t>
            </a:r>
            <a:r>
              <a:rPr lang="en-US" sz="2000" dirty="0" err="1"/>
              <a:t>Dahan</a:t>
            </a:r>
            <a:r>
              <a:rPr lang="en-US" sz="2000" dirty="0"/>
              <a:t> M.D.</a:t>
            </a:r>
          </a:p>
          <a:p>
            <a:pPr marL="0" indent="0">
              <a:buNone/>
            </a:pPr>
            <a:endParaRPr lang="en-US" sz="2000" dirty="0"/>
          </a:p>
          <a:p>
            <a:endParaRPr lang="he-IL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AutoShape 6" descr="data:image/jpeg;base64,/9j/4AAQSkZJRgABAQAAAQABAAD/2wCEAAkGBxQTEhUUExQVFRUWFxcXGBcYGBUdFxsVGhYYHB0cFBgcHCggGBwlHRQYITEhJSkrLi4uFx8zODMsNygtLysBCgoKDg0OGxAQGywmICQsLCwsLzI0LywsLDQ0LCwsLCw1LCwsLCwvLCwsLCwsLywsNCwsLCwsLCwsLCwsLCwsLP/AABEIANUA7AMBEQACEQEDEQH/xAAcAAEAAQUBAQAAAAAAAAAAAAAABAECAwUGBwj/xABLEAACAQIDBAcDCAUJBwUAAAABAgMAEQQSIQUGMUETIlFhcYGRBzKxFCNCcqHB0fAzUmKy4SQ1U3OSorPC8RU0RHSCk9IlVGODo//EABsBAQACAwEBAAAAAAAAAAAAAAACAwEEBQYH/8QAPxEAAgECAwQIBQIFAwIHAAAAAAECAxEEITESQVFhBRMicYGRsfAyM6HB0SPhBhRCUvEVJGJy0hZDgpKissL/2gAMAwEAAhEDEQA/APcaAUAoBQCgFAKAUAoBQCgFAKAUAoBQCgFAKAUAoBQCgFAKAUAoBQCgFAKAUAoBQCgFAKAUAoBQCgFAKAUAoBQCgFAKAUAoBQCgLVcG/cbVCM1K9txlxaLqmYFAKAUAoBQCgFAKAUAoBQCgFAKAUAoBQCgFAKAUAoBQCgFAKAUBgla3idBWvUls6assir+BEws4B7ibL320J+AHhWhhsRGMuTdo87ZN+dkuSL6kG1z1fLgiast/I2/08zb1roxq7V0tzt78Xbvua7jYvWrFa2RFl1SMFAaxcFayBQCgFAKAUAoBQCgFAKAUAoBQCgFAKAUAoBQCgFAKAxytbhVdSTSyJRV9TWz4i9wOJ6i+HMj4eVcaviNtuMfifZj3b5fbwRuQp2zeizf2RSO2Y2FwoAUfu389T4ClPZ23ZXUUlFf/AF+ub7lwYlfZz36/clyAKoBNtNTzsOJ89fWt6ajSpqLduL9X4+ruURblK6LBjlXLfQE+ml9fDTT9oVX/AD9OGztZX+mV8+7LLddEuolK9t3v33EgTXuBybL3X7u2w1raVZS2lHc7ff6LP6FWxa1+FzOBWyisUAoBQCgFAKAUAoBQCgFAKAUAoBQCgFAKAUBHxuMWJczeQHEnuqcIObsiFSooK7NFLvBIT1QoHmT61trCx3mlLFz3Iz4XeHlIvmv4VCeF/tZOGL/uRu4pQwDKQQedarTTszci1JXRFxbngOLGw7u01zsVUatFayyXLi/A2aUVq9Fqa2V7ZnHADInhzPhr/eriValnOvDRLYj3b33cObNyMb2g+9/Ze+BM2bY2txAzN9Y3+Gorp9H7MrW1Wcu939M0a9e617l3GSfrN3cbfsg6D/qb1Aq2t+rUs9NfBaL/ANUvBxRCHZj795L6sjywXIJ1sfInjp4sbeFuytSrhlUmpyd7Pz37+MnbutwLY1LKy3+/T3mZMHiAbDQXJse3W5Nu83+2rcHiYStC6V27f8t7dubuuSuRq02rvl5cF4In5/j5cL/Cupt+/fI1dkvBqy6IlayBQCgFAKAUAoBQCgFAKAUAoBQCgFAKAUBzG8khMtuQUfbr+HpW/hl2LnOxTvOxqa2DWFATNm48xN2qeI+8d9U1qKqLmXUazpvkbpnzaj3n0Xuj5k+XxryVfrNpxatOTcV/xjvb3fu7LI9BBxauvhWfeyPipACFHBeHlwv9h8x2Vo4qpGm404rKOnhp46N780noX04t3b3+3+CVs+PKhvxex8B2/E+lb3R9J0qD2viln3c/uU15bU8tESIBoTzOv2WUeQ+01uUY3Tnvef2ivBfV3KpvO3vn9TFim0y8L8T2IPeP2n1qjFytDq722tXwivif1subROks9rh67iJs+DOxYjqjRR93kLetc3o/DrEVJVWuysor7eC14t3L69Tq4qK1eptwlh4D/Xyr0SgoQ9+7Gje7LMM5sWPDiB2Dl52qvDzbg5y8FwW7xtmzNRK6iiQO+tpXtmVsrWTAoBQCgFAKAUAoBQCgFAKAUAoBQCgNftLaqxHLYs3G3Z4mrqdFzz3FFWuqeW85rHYoyOWItw08K3qcNiNjn1J7ctoj1MgKAUBtNj4gDMtrsR1fXh3DW/heuL0nQjC9eMbydo/juV3m+B08BWb/AEm8tfz+xInUanQhdCT9Jidfz415WvCN3LVQyf8Ayk3n777aHcg3ppf6IwyYxjz8fDnWtUx9abeeW/7rxLI0Yo2eEbS594j7D9/hXdwsrQUpfE16/S75GlVWdloiPjHLaD3pLeSA6epua0sZOdR7EPiqW8IrT/3O7vwyLaSUc3pH1/ZZG2wsARQo5D7edd7C4eNCkqa3e39TSqTc5OTL5BfT82qya2siMXbMqF0tUtlWsYvncuqRgUAoBQCgFAKAUAoBQCgFAKAUAoBQCgOS28Pn378v7o/Cujh/lo5eJ+YzX1cUigFAKAvjcqQRoRVdan1lOUL2urd3MnTnsTUuBspJrqqqOz1P36/GvnGIqNJYaKzTt46Nd+7z8PXU0n+pfJ5mKXTTmLg+N61KvZahvjk/P335veWxzz4mySS6C/Pj3IBqfPgK7kavWUUnv15RWr8dF3mo42n71MuyeszOeOngB2fYPWreimqtWdV65dyXDvyXmV4nsxUUbWu8aQArCRkrWTAoBQCgFAKAUAoBQCgFAKAUAoBQCgFAUJoDk9uTq8pKm4AAvyJ14etdGhFxhmczESUp5Gvq4oFACaA53ae90UZKxjpW7QbJ/a5+Qt31bGk3qUSrxWmZpJd8ZzwEaj6pP2k1b1MSp4iRhG/2LjbToja1rofuYVxMR0BhKlZ1u0pN3ye/jmn3nVodLVo01CyaWXvM2WC9o44SwEd8bA/3Wt8a4lf+E3b9Gp4SX3X4OlT6cj/XHyOv2fvPh8TYRyhnPFWGVvAKbXA7RXJ6QwWMoR/Vi3xks13XWi77eR0MNiaFX4H4bzrdkCy27TXU6JjsUbcWU4p3lc2Vdc1BQCgFAKAUAoBQCgFAKAUAoBQCgFAKAUBimmABtqeQ76g6sE7NmdmVro43ETu+rljftvbyHAV14RivhONOU38RhqZEUBWgOD3p2+ZWMUZ+bGhI+mf/AB+PHsrZp07Zs061W+SObq4oFAQ8UOt5VXJZl9N9kxZajYsuMtLBSO53O9o02GYJiC00PadZV8GPvjuPkeVaFXAQ+Knk/ozfo46S7M819T2zZ+NSaNZYmDo4urDgfwN9LcrVz3FxdpanSTTV0SKwZFAKAUAoBQCgKXrFwUvWLmS0+FRfcZRjaW3+tVOrZ5+pNQuWnFa2s3obetQeKtK2zLyfqZ6rLVFRi/2W9Pz9lZWKT/pl5e/pcx1XNFGxdvot/d/8qjLFuP8AQ/8A4/8AcZVK+9fX8FROTwX1+6pqvN6RMOCW8oZGtckL48vEmoupU2NptLv3eJnZje2pgfEL9KQHhfX8DWrPE0V8yovP8MsVOX9MffiR5dpoPdUnvOg9K0qvS9GGVKDffl9NfQujhpv4nY1O08U0hBblewHDlXY6Axc8S6rnutb6nM6VpKnsJc/sQa9EcgUBp968cYsO1jZnOQefE+gPqKspxvIqqy2YnnFbZolaGC4LWTFyK63JNQZenZWKdHSw2ihjpYbRYyVhommdx7J95Ww+JGGc/MzmwB4LMfdI+top7yvZWjjKO1HaWqOhg69pbD0Z7hXKOqKAUAoBQCgKE1huwLb99RuZKE94rF3xM2LXfwqEpPdYykQ5pu7XyrQq1ktY5+HvzNiEOZAGJUMdLeBBue+1clYunCo3s27mnfyNnq5OOtykmOPIkfnxrFTpBttRv78TMaC3mD5W/wCu3rWj/OV0/mS8y3qof2oxmYnUs1/E1XKvOTu5Sv3klBLKyLS3efWoOd9W/MzYuUDt+ypxULZv6f49TDuZEtyW/e2g9NPjV0FFPsQv/wBWS8lb6toi7735FmJJcWLXt7oA0+6up0b0o8PWvUleOlkslzVraeN0aWMwirU7RWet2QGUjiLV7mnUjUipQd0zzU4Sg9mSsy2pkTi9/sRd407FLf2jb/L9tbFBZNmriHojlKvNUvUVkwykjchRiK3lqpWEiTkX9HUrEdooyVixlSMLpUSaZfsyJjPCE94yxhfrFxb7arqW2XfgbNFtzVuJ9O1549EKAUAoBQCgKGsMyWZu74VDatuM2MT5eJA+yqZdW82kTW0R5UUjQjyN/gRWrUhTlG0JL33NFsZSTzRq8Vhcp98a9ulcDF4Pq5fMWfHL8m7Tq7S+EiEVzWi8pWAVrNgLUsBWQXLbmfQfxqUdn+p+S/dGHfcXovYpPrb7KthFP4YN++X5It8XYyRseAt4KMx/D7auhOSyTzW5Laf4+qItLf8AXL9yjRF7jX95vPkPO1X4adSNdThfJpvNyk89HbJX528SqtCMqbi96tyRrZIypsf4ete/w2KpYiO1Td+PJ8HY8tWozoytNfueeb7H+Un6i/fXSo/Cc3EfEc60oHOrLoqUGynyi/DT40uS6u2pcgrKIskIKmipszBKlYrcix1rDRJMyQ7Kmkt0cMr34ZUc/aBVE6sI/FJLxNmnRqS+GLO93A3KeGYYjFLlZP0cdwTmNxme2g0vYceelq42O6Rh8uHj+PzyO3gcBOL25+H5PURWqjfK0AoBQCgFAKAsIqDTJXLHiB4j4VXOlCa7USSm1ozX4rZwb6Qv4H8a5WK6MhWzUlfz+5s08Q47vfkQ32awHvLbxP4VzJ9FVoK+0rd7/BsLEwb0ZgOFbsv4EVqPBVr5K/ivyW9bEsOHYcVPoag8LWWsX9TKqRe8sy1VsPgSuMtY2WzNzIkJPJvIVfTw8pK9n5f4IOaW9F64c9gHiVH2Gro4WSzsl3tL6O5F1EZHQWF3XTkOt+NXVIU5RW1UWWtu1+V9CCck8ov0LOlUaasOVybW8BVPXUo3TvJc20vJeliWzJ56Fr4onTl2cB5gcfWq6mMnNbL+HhovJZvzJKklnvMLuTx4Dly9KodepdNNq2lsreRLYjazRwftI2IzhcRGCci5ZAOSgkhrdgub+XIGvWfw30r2nhq0ndu8W3fPhd/Tx3nD6WwWSq01prb1PPFr2qPOszxmporkSUNTRTIkI1TRU0Zg9SuV7JfhsO0rrGguzkKB3n7qrq1I04uctEW0aUqk1GOrPfEIAAGgUWHYF4X8LCvDyqqXab5/v71PcRhZWXvkX4Rcxzch7vf3mmFiqr63du58/EVXsrZ37/wTq6JrigFAcdJ7S8ArMjPIpVip+bY6g2PC/ZW0sHVaukazxVJOzZUe0zZ39M3/AGpf/Gn8nV4D+bpcS1vads/+kc//AFSfeKfydXgP5ulxOj2HtePFQrNFmyMWAzCx6rFTp4g1RUpuEtll8Jqa2ka7b2+OFwcoinZlZkDiyMwylmHFQdbqanTw86ivFEKleFN2kyTsDbkOMjaSAkqrmMkgqcwVW0B1tZxVVahKm7SROlVjUV4slYyFiOqQD36/n0rnYyjVnH9J2fn78japTjF9o074aVeGbyJtXnJ4XG0nlfwb/Y31UpSW4jtK19Tr9tacq9Xazea8y1RjY0e1d9YcOSpkZ3HFUAYjxJ6oPde9dvA9GdJ4mKnHsxe+W/ws342szn4nHYWi9mWb4I1Se0+O/wCjkt4Rk/Gur/4dxyWVWPl+xp/6vh98H78ToNk72xYqwjkswHuEZWt4cD5XtXH6RodI4RLrV2dNqOn7eKXI38LXw1f4HnwepsTM3afU1xniKr1k/Nm7sR4GO9VXJGr2pvFh4DaSUZv1VuzeYHDztXRwfRGMxa2qcHbi8l9dfC5q18bQo5Tlnw1ZopfaHAOEcp8cg/zGuzD+EcS12pxXm/sjQfTlHdF/T8lYfaFhyetHKvfZD69asVP4SxSXZnF+a+zMx6boN5pr33m92bvBhp9I5VLfqm6t5BrX8q42L6IxmFV6lN24rNeavbxN+jjaFbKElfyZs65xtHHb9buK0HSQRKHjYswRQCyEda4A6xFgfWvU/wAP9KzjiOqrzbUlZXd7Naa6XzXkcbpPAxlS2qcVdcN/E82Rq9+meVaJCNUyuSN3uvgBiMQqN7urN9UcvM2HnXM6Yx0sHhJVYfFkl3vf4am10dhFiMQoS01Z6SuxMP8A0EX9kV86/wBYx7d+ul5nsP8AT8Kv/Lj5Im7NwcUTXjiRSdNFUad5AqUekMRUmnUnKXBNu3fwJLC0YLsRS7kbjDDPfmL3J7T+HDTw7q6GG/3F1qr58/20su5u2SVdR9X3+/ftm4QWAFd6CUUkjQebuXVMwKAUB8ybfT+VYhR/Tygf9xhXoKb7C7kcCqv1WuZ7i/s62cf+GHlJMPg9cdYutx9DrvC0v7SPL7MdnnhE6+Esn3k1JYyrxMPCUuB0Wwdjx4SFYIs2RSxGY3PWYsdbdpNUVKjqS2mXQgoR2UeV+25P5TAe2Ej0c/jXRwHwPvOd0h8SOo9jSWwBP600h/uoP8ta2Ol+rbkbOCX6Xid1fX+FaN8zcMTqp0vbztVUlB5XJpyWZwntT2s2Fw6pGxDzkqDc3CKBmIvwOqi44Zr8qswPR0albannFZ2bbu91737/AAKMbi3TpWjk2cv7O91lkiOJkQP1isakAr1eLEcze44cvSP8Q4zFK1HD3WV21q+V73XPj5kOisNSa6ypnw/J2eN2ckiGOSNSv6pHDvHZ4ivHU8ZjMNK8ZST736aNd+R3Z0aNWNpJNHIbtbsNBjpGIJjjU9ExHEv8SFLA16HpTpyOJ6OgoNKcn2lwtr4N2a5HKwXRzo4qTa7K0ff+NDta8ed04HfXexgzQYdrW0kkHG/NUPK3M8b6aW19t0B0DBwWJxKvfOMXpbi+N9y0tn3ee6T6TlGTpUn3v7It3U3MDqJsTezarHe1webnjrxsPPsqXTP8RypTdDC6rJy1tyS0y4+XExgOilKKqVt+i/J2+G2fFGLRxog/ZVR91ePq4vEVXepOT72zuwo04K0YpGDaGxYJhaSJT+1azDwYairsL0ni8M70qjXLVeTyIVsLRqq04p+vmcrg9ymhxsTD5yAEvc2zKVByhhz62XUd/CvT1v4jhiOj6kX2arVrK9nfVp7sr66cWcel0S6WKjJZw17uH1O7rxllvO+L1i4NJjt1MJKxZogGPEqWW57SAbE99q6uG6cx1COxGpdc7P6vP6mnV6Pw9V3lHPlkQNpbmwjDyLBGOlIGVmZibhgbAk2FxceddDCfxHiXiYSxE+xndJLg+Cu88zVr9E0epkqUe1uMO5O7kuHd5JgFJXIqggmxIJJtp9Ec+2rv4g6ZoYylGjQbavdu1tzSWee8q6K6OqYebqVNbWR2SC57e7try8FtO2vLj798TtPJE6HDa2FieJPIfkcq7FHC52jZvVvcuH00Xi8rI1p1MrvwNnh4wAANB+eP312qFKMEoxVl79v7s05ybzZMArfRQytZMCgFAfNe8I/l+J/5qb/Gau9T+Uu5ehwqnzn3n0pXBO6KAUB5D7cR89hvqSfvL+NdPo/SRzekP6TqfZB/Ny/1kn71a+N+b5Gxg/lI7StQ2gRWGjJ5T7cMKR8lcDq/OqT+0chA8wreldDo2MYuVt9vuc/pG7UX3mH2W7ciMRwkj9G+YmMk2Vg3FQb2zXubc791aXTHRvXN1U2ss83+S7o3FqMerfgd1Js4/RYHzrxtTop3/Tkn4nfjiF/UiJJEVNiK51WhOk7TRfGaloareTaHQYaWQe8Fsv1mOUHyJv5VudE4RYrFwpPRu77lm/PTxNfGVupoSmjy3dbACfFRo2q3zP3qoub+NredfRulsV/K4OdSOTtZd7yXlr4Hk8BR6/ERi9NWeyV8pyPalaZAUuBS4KVgCiAoCtZBUC9ZScnZDQnYbD62HH6Tch3Dv/h4Hr4bDNNwjr/VLdHkufHwvwetUqZXfguPv3ym2Ciy6AcSfLU11bQpQ2IZJb/u/eZrZyd2UgnMhsLgczz/AIfd5VChiXiXswulx3++HDwzzOmqau9TaKNK7UUksjTZWsmBQCgPmnej/fsVbj8pnt49K1d+l8uPcvQ4Nb5srcTvH3k27/7Y+UBP31pdThf7vqb3W4n+0g4reTbtv0c6/VwoPxQ1ONHC8V5kHWxPD6Hr+zHYwxFiSxjQkkWJJUXuLCxvytXMl8TsdKOiPK/bj+lwv1JP3kro9H6S8DndIf0+J1Hsg/m5f6yT96tfG/NfgbGD+Ujta1DaFAazeLYkeMgaGUaNqCOKsODL3j7RccDU6dSVOSlEhUpxqR2ZHhW8u5eKwZJdC8QvaVAStu1xxTz07Ca7FHEwqaZPgcerhZ089UXbE36xmHsBL0iD6EnWFv2W94etu6q6+BpVdcnxXuxOljatPLVcz0TdzfVMWLC0cgFzGxuT3o1hcfb3c68f0thcXgu2mnDjnfx4eZ38FiaOJyzUuBqfafimOEUaWMqg+SufiKfw1XlWxr2rZQfrFfcj0xFQw+W9r7nMezRf5W3dC378Y++uv/FbtgorjNekjn9CL/cP/p+6PTq+dnqhWAKyYFZBWgKVgFayCoX8/jUlExcnYfCcLmwPPmfqjkO/vrrYfBPJydk9+99y3Lm/JLXXnW4E3QCwsqj0/ieOnr2V1OxThsK0Yry/d65eed0a2bd3myHrKbDqoOJ+89p/PbXNvUxs9mPZprf93xfD/JsZUld5yNthYbCwFgPXz7/hXfw1FQVkrL6/59NFz0ak7vMlVuFIoBQCgPmzeP8AnDE/81N/jNXep/KXcvQ4VT5z7/ufSdcE7ooBQHkXtx/S4X6kn7y10+j9JeBzekP6fE6j2Qfzcv8AWSfvVr435r8DYwfykdrWobQoChrDBTN41i5mxyW9W4WFxSsyqIZtSJEAAJ/+RRow7+PfWzSxc6euaNerhYVO88SVpcHib8JYJNRfTMh1F+amxHeDXYajWp21UkchbVGpzTPZfaphBJs52XijRyW0va+UnyDk+VcTAyjCulxy3HYxkXKi+R5p7NpbY5V0vIjoL9tg3+Srun8NLEYNxis00/t9zU6JqqniM96aPXP9nydlvOvn/wDpmIv8J6n+Yp8TDJDbmvkRWvUoOGrXncsjNPiY6oJCgKVgFctS2eIuZ4cOzHQefL89wrboYWrUdoLx9+izK51Ix1ZsYMGEPJm5k8B49nxNdmhgYUH/AHS330X49Xu5ak6zmuCM0sgW5J17banuXsrZq1Y0k5yefH7Lh7vbIrjFyyRDRGkN20QHQcu7vPLx08udCFXEy2p5QTyXpwfDvySstNhyjTVlr798vXZwx8uQ1/17T8K7dKnZ2Wi9+fojSlL373EoVuIpK1kCgFAKA+adutfHYg9uJlP/AOzV3qfyl3L0OFU+c+8+lq4J3RQCgPHvbg3z+HHZGx9W/hXUwHwyOZ0hrE6r2Pn/ANOH9bJ8RWtjfmmzg/lI7etQ2hQHO7xb2R4TEYaGQDLPmzSFrCO1gpItqCWsTcWAvV9Kg6kZSW76lNSsoSSe86KqC4oTWAfPmPi/2htV1i1WaewI/o10LjuyKWrtwbo0LvVI40l1uIy4nvWKwyujRuoKOpVhyKsCCNB2GuAm4u6y3+8jttKSsz5625sqbZ2Ly6goweJ7aMoN1b7LEdtxXoKc4Yil35M4VSEsPVv5HtO7204MdAsqXJ4OmY3R7ag2tp2HmK8tjOi6anaom+GbXpZHoMPi3ON42JcuDUDRT9n33rk1MBTjG0YP6fe/0NyNaT1ZrzhmvwJ8AbetcZ4SttWUW+7TzNrrI8SLPiUSWOF2tLKbImuY6E3IHAaHU1tUeisTVg5qDstb5f58MyqeKpRkot5s2SbPfnp3DU/nzqcOjK+/LuzfvxDxENxKi2UBqxsOz8TW/S6HhF7U3l79/coli28kiboOAtp527v1a6XZjlFW9f25b+Rr5vXP39SNPOBbS51sB2/jp4+FadfEQgkrXe5a5+9Xrxa0LoU2/v79rvMcWHZ9X4C9h+HLTt4VVSw1Ss1Ovu0Xuyy46IlKpGGUCfHHry09Ae7tPf311adN37vp+/P9760pZe/fgSFFbMUloVNl1SMCgFAKAUB4PtLcHaLzSuuGNmkdgekgGhckcX767MMVRUUm93M5FTC1XNtI3+TeTtb1wNU/7P3cu/3fuxikw28R4l/J8IPgRRPCe7mLYv3Y7vcLDYmPC2xnSdN0jkl3Dkg2tYhiALaW7jWniHBz7GhuUFNQ7epyftS3YxeLxMbYeHpEWEAtnjXrZ3JFmYHhl9a2cJWp04Pae81sXRqVJLZRqNkbG29ho+jgQxpctlzYM6nibsSeVWzqYWbvL7lUIYqCtH7Etod4zzbybBD4Go3wfu5P/d+7Gx3N2ftZcaj43pjEFfjNGUDFTYsiPrzHA2JFV15UOrtTtfuJ0Y19u9TQke0vcibGOs8DhmRMnRNoCAWN0bhc5uBt41HC4mNNbMvMzisPKp2onN7J2rtrBKIvk0sqLoqvFJIFHYrxm9u65A5VsThhqjve3jb1KYTxNNbOzf6krHT7b2gvRGAYeNtH6piBU8nLsXI7Qo15g1CKw1F7V7vz/Yk3iaq2bWR2G4+5UeAUuT0k7CzPawC/qxjiBoLnibcuFauIxLq8kbOHw6pLmdUD41q3Nk1W8WwIMZF0cy35qw0dD2o3Lw4Hnep060qT2okKlKNRbMjzObcDaGCk6XAy5+wqyo9ux1Y5GHdc37K6McZSqxtVVvfFHPeEq0nekyfFvZtePSXZ5kPasUtz4lcy+gFVPB4aTvGdvL7lqxOIjlKBXEbc23iRlhwhgB5lcresxA9FvWVQwsPilf3yMOtiZ/DG3vmS9zPZ/PFiVxeLmDSLmIUEsSzKVvI7dgY6C/LXlWK+KhKHV01ZeXkiVDDSjPrJu7PRbdgrnaaI3u8wTOF1J4fnT8jxrXq1I01tzenv3a3eWQi5ZIipIznq6C3E34d3DT861owqzrO9PJcX7WXPf/yRe4xh8Xv37sUhgEfWOpPM89fojsuRy5ilHDww/blm3v457l323WzQlN1MlkTej1ufTmTbn2eFdHq87v8Az73I19rKyMwHpV6XkV3LqkYFAKAUAoBQCgFAKAUAoBQCgFAKAUAoBQFMtY2UZuKaGCmbxrG0ZsDRgrQFABWEks0CxieQqMnLciStvMPyUE9bU/nn+Gta/wDKxk7zzfvf+EmWda18JnEQ/PD+NbCpRKtpl2X1qVle+8xcrapWMFayBQCgFAKAUAoDQSb1xq6RtDiQ8gYopiN2yAFra8gR61d1LabusuZX1qulZmfZ+3elxBg6J0tCs130brSOmUpbT9GTe/MViVO0dq++xlTvK1jcVUTFAazau244JIomWRnmz5FRbk5AC3PTQ38jVkKbkm1uISmotJ7yVgMZ0qlskiWNrSLlPAagdmvHuNRlGxJO5Fl2tbFphsnvwvLnvwyMq2y219/jepKHYc+diO12tk2dVkxQCgFAKA1kW1r4t8Nk9yFJc9+OZ2XLlt+xe96scLQU+diO12tkmY7GJDG0kjZUUXJ1PoBqTyAGpJqEYuTsjLaSuzHgdoJKXC5gyEBlZSrC4uNDxBB4jvHEGsyg0FJMu2hi1hiklcnJGjO1hc5VFzYc9BUYxcmkt4ckldlcDiVljSVb5ZEV1vxysARccjY0lDZk0zKldXRqdo7xiPCtiRDJ1ZBHkkBjYkzCK+oOl2uO0VbCjeezfn9Llcqlo7Vje2qksK1kGkxe8camTLHNKsJyyvGoKo1gSDdgzkAgkIGtfWrFRbtdrPT3+SDqpPJaam7qsmQtrY/olXKnSSO2SOMELmfKzWzHRQFRmJ7FNgTYGcI7T5EZSsSYGJVSy5WIBK3vY21F+djpeovXIkjJWAKAUAoBQCgOY27/ADns76uM/wAOOtin8mfh9ymfzY+P2I+KwPTbVkXpJEX5HFm6NijE9NNbrjrADXgRfTlocqWzRTtvfog43qPPcar/AGziRhYIs8ju+NlwxkBQStFE8mgZiqiRggXNpz51Z1cNtv8A4p8s7ENuSilzsdFsGPELiHBjmTCmNSonlSR1mDG4VhI7FWUg9Y6FTa16pqODis1fkrZeSLIbSla2XPP8kTexZDj9nCJkR74qzOhdR8yL3UOpOn7Q+6pUbdXO/L1I1b9ZC3P0Mm8OJxKJhoWlUPiMSsTyxIUtHZmIjDM+ViFy3ueJI7sU1BuUraK9vdiVRyVlfVmCPA9FtRFWSRl+RTEB3Z2X56K/XYliD3k2sbVJy2qLdt69GRUbVNdz9TT4V8QMDgcV8rn6aaSCNyWBTJM+Q2jIyZlDAhiL3GtxpVj2eslDZVlf6cyCUtiMru/vcbHGY6TBYjFqkkkqJgTigsrs9pQ7rox1CkLci9tNLVCMVUjG6t2rZEnJwlJLhcptWSTDYCPGrPLJMBA73djHKJGQMoi9xAc+mQAiw143QSnUdOySz8PHXzMTbhDbu28vHwJUeGkxONx0bYidI4xh8ixuUys0RJYEa8Re17G5uDpaN1CnFpK+ZKzlOSbdsjW4HbM+Ii2XC0jKcUJjNIhyuywpfKrAdUvpcrY6G1qslTjB1JJaWt4kFOUlBcdTabGwvR7UxC53cDCwWzsWZR0kvVLHrNrc3Yk9bjwqucr0k7b39iyKtUfciTvmwlRMFb5zF5gpJICCMBzJpqSpykLzNtQLkRodl9ZuXuxmrmtjia3dzazqzYd0LY8zDp83utELDplIFhH0YCqoHvEA6kkzq001tJ9m2X477/QhTm77L+Lf+e4329/+4Yz/AJaf/CaqqHzI969S2r8D7mZt3T/JMPbh0MX+GtRqfG+9mYfCu447aGJd9kStI5cjFhbk3OVdoqoHgAoraikqytw//JTJt08+P3N3tDaZwmNJmdvk88DMt7kJNACzBRyzRkm3MoaqjDbp5LNP1/clKWxPPRr0NvsGKRYVMxJle7uCb5Wclsi/spfKPq1VUa2uzoWRvbM5vauExOAOIxWFdJYGZ55sPJcEG15GhkHAnLfKRbQ8eFbEJQq2hPJ6J+l0UyjKneUdNWiTtrGJNmEb4oyLAsnRwtk6LMGKvI2ZVLH9RmYWT3dTeEIuOtrX353JTael9NxrZXbEJseWR3zykZirFbk4WUlgF4E9o5EirMoOolu/KI5yUG/eRsdnrJJjcW0mIlWLDSx5IwwCa4dGbpNLlete1wL3JvpaErKnFJZtfckk3NtvJfghRY8ifBSQyYp48RIUd5W+alUxOwKREgxm6AgqigjtuKk49mSkldcNVnx/dkE+1Fq+fvT8Hc1qGyKAUAoBQEDG7PiaWLESaPBnCMWIA6RQrXF7G4A41OM5KLit5FxTab3F0WAj6Y4hdZGjEZYMbFFYsLDhxY61hyezs7jNle5Gbd3DmEwlCUMjS+82ZZWcvmRwcyHMSQQRa9S62W1teBHYjaxKwOzljJbNI7EAXkdm0HIAmw8QLnS97VGU28jKjYw7V2JFiHikfOHhz5GR3QjOAG1UjiBapQqSimlvMSpqTTe4xybvwtEYnMrrnEgZ5ZWkWQWs0chbMlraWI4ntNFVkndehh04tWZdh9gRLL0/XaUxmMuzsSUJBtxsBdRawFte03OrJx2d2plQSd95FxWzsHDDhsPIwREli6BWkIYyq10AN7ub20qSlUlJyXB3DjFJJmxbZcRmacrd2iEJuSVMYYtYrw4sfWobb2dnnczsq9yJFu1AojXrtHEwaOJncxqw92yk6heQNwLCwFhUnWlm97MKmkTMPs6OOWWZQQ82TOSTY5FyrYHQaHlUHNtKPAyopNviQk3bw/QxQqGCwG8TK7Z0bXVXvf6RBB0IOtT62W05PfqY2I2S4EjAbEiileZQxkkVVd2ZmLBSSL3PHW2nIAcAKjKpKSUXojKgk7obX2NFiMhfMHjbNG6MyuhIscrDkRoQdDSFSUL23iUFLUjpu5AZI5uu0sZNpekcuQdCrG/WT9jgLmwFzUutlZx3cCPVxvfebLHYRZo3icXSRWRhci6sCDqNRoarjJxaaJtJqzIGB2FFAUZZJwsYsFaeUxhctrFC2UgDhcaWFTlVctUs+SIqmo8fNlo3fw7YcwAEws/SaO2r9L0lw17+/rWetmpbW/8Aaw2ItW3GPb2FWebDxNGWVH+Us5U5V6LRFDcMxZwbfqo/aKzTk4xck+XmYmtppeJuwb6iqSw0z7swnOCZTG7mR4jI5iLs2ZrrfgWJJW+U3OlW9dLx4kOrRlxW78LytKc6s6qkgV3VXVb2DhTra5F+wkcKwqskrBwTdxBu/Ci4dQGthiTFd3OW6lbanUBSQAaOrJ3fHUKCVuRJh2ZGrTMF1nIMlySCQgTgeHVUC1Rc20lwJbKz5muw+6mHQRAdKRAwMQMsp6OwIsvW4WJGt9NOVWOvJ3565EFSircje1SWCgFAKAUBx+6mGXFtPisQqyv08scQcBliiRsoVFOik2JLDU3rZrNwShHLJX5lFNbd5S4u3Im7Vng2cl4YUV8RMqBQRHGZGHvObEIoVSSQNbdpqMFKq+09ESk409FqRsRvh0fylGWN3hw5xK9HJdHQEggm10YMAOejA91SVC+y9zdjDq2uuCuSItvziXDrNAiR4m4QrIWdHEZcCVcgGoU+6TYjnxqLpRs9l5oypyurrU1Ozt5p4YMVNiFR7YqWKMCXXpOkCLELxqFjX9c62BJW9WyoxlKMY8E9OV7668iuNWSi3Lj+xtBvQVlMTiFmMEkyGKTMpMYGZH0uvEENz10FtauputpX1sWdZnZk3dnak2JjE0kKxJIkbx2fMxDKScwygKOFuNwdbHSo1YRg9lO5KnJyV2jVzbQkTaM5kWLoYsKkhYs2ZI88pZlHR+8Sgut7WRTcnSrFBOkrat/jmVuTU3fRIyybzSphUxkkKjDtkYgOTKkLkZXIy2JswJQHQE6m2uOpTn1aef0uS6y0dtrIzw7dmkxk2HjgUpA0OeUyW6kkYbqrl1YX4XtYcdQKi6UVBSb1vkFUbm4paWMHtIjDYIhhmHTYfS173nQWtz0PCpYZ2qeD9DFf4PL1Nfs5IhtROii+R/MuChTo/lBupGRVGVhGLkm+bXhbWpycnRzd8++3+SMbKpkrfc2ux9u4jEdIy4ZBHG00YJl6zyRuVFhk6qG2rHUG+htc1zpwjbPPLcTjOUr5GbZ223OLbCzJGHEXTK0blhlzhGVwVBVgSLciDytasSprY2099jMZvb2X3mn2Zt4Q4HCth8KqibEtAsKvZVJlmGYMV5slzppmPZVs6W1UkpS0V7+CK41LQTS1dvU3WydsStiJMNiI0SRY0lUxuzo0bMy/SVSCGUjhrVM6cVFSi8tCyM23syRC31gkzYaUQtiYYpGaaBQCzAoQjKh0co2oXtt2XE6DXaV7N6MjVvk0rrejDg94MHFh2lwkdzLiFj6EDoycU+Vcrgj5vRQSbcidTxzKlUlK03otdcjCqQUbx3v6m0xcs3RzCeGFo+gcnK7G7ZdY2UoOqQT1u46VWlG62W739sm72d1uNZhN41SLAxRRxxmfDpKFeTLHDCEXTNa7nrBQLC9iSRarJUm3Jt6O3eyPWW2Ut6D75ERtaJXlTFR4ZlSQFG6S2V43tzDDQgWIIvpeiw+euVmw6uWm+xKh3ieOaWHFxpHkw5xIeN2dDEps4OZFIZdOWoPKouknFSg752Mqo07S4XJGzNpYmZIphDGI5crZTIekWJhcOeplLWIJS/8A1GozhCLcb5ozGUmk7GoffgdDJiVWIwI5AUygTPGrZWdUtYa3IUnUDiL1b/LdpQ392RDruztLQ2WE3gabESRRLERFIqOGkIlKlFYyImU9UZwBc65W4VW6SjFN3z8iSm3KyOgqktFAKAUAoDg9ubQOyHd416WHEyl+iJylJWtmZH16rccuXQ8Dyrcpw/mFZ5NLU1ak+pzWjZfJiHx2DXGHLG0MgniTLmFkWzJKSRnzBm1AW2nZriypTcNb5Mym6kFPTeR8Lt07Q2fjHEaQr0Lx5R1mzFT1s3V0/Zt51KVLqasVe+ZiFTrabdrG72lFmfZpv7sma1uP8nceXvVTF2U/e8tesfe455IOlkxuBvZop2x0c1r2cyLIFaP6QBYi+YXHIVe3ZRqcVs2+hUs3KHB3Jm7u8px0eJ+ajiEUcitbrFmK6FTpkHHq2PEai2satHqnHO9zNOr1ieVrHT7rR5cFhl45YIRfwjUVr1XepJ82XU1aCXI1k2AWXHYlXPUlwaRMBxyl5b2Pg5qam404tbnf0IuN5NPgc2uMacDYzaBAsTzji0UWU2Ef0WZVAzZjbU27NjZUf11327yhNv8ARfmdXsODLjceb+82H07LQAefCtao704ePqXwVpy8PQxe0JScGbG1pIW/syK3+Ws4d9vz9BW+Eg7ElO0MTFin+bXChwkY1JeVcpZ30uAo0UKNdb8qnP8ASg4LeRj+pJS4GFsGx2Vi1WQoelxL5hfh8oZyuhBsRdTrwJrKkuui2ty9LGHG9Npc/Uibo49ZsVhsQkUcKSwTQLCgACZGVy2YWDXy2tlFu01OtHZjKDd7NO5ClLakpJWyasX4DC2wWzhf3cfmvbjeWc246e99lYlLtzf/AB+yMxj2Y9/5Oiih/wDVHe//AAka2t2TSG9/P7Kob/SS5/ZF1v1L8iJv3vK+AEUyqJEJZHjOhJOUqwfXLazaWN83K1Sw9FVW4kK9V01tGuj2P8owrYzMEmkljxqWW6o0KAIhW4zjKpBNxcsTpwqbqbE9jcls+ZHY247W/UybC3pfaGHxLZFiWOKRCtyxLldGDaWAAPVseI101VKKpSir3uKdZ1Yt6WImPT5JhMFjls7QYWOB42GkkZROB+gwZb3seJFSi+snKnxd+4S7EFPgiRLjTi8Jhpiqxh8ZhnVFHuqrg2Zr9Ykg62GhGmlzHZ6uco8mZUtuClzRstpbNWbaDK56kmAkiYDjleZQSD4VCM3Gnl/cn9CUobU8+FjVbs7xSriF2ZZScOAhn168cYAt0d+qxUWzZjrrblVlWknHruO79yunVe11XDeRINonAYhdmRpG4dmMMrD9GshLhXS/zuUsdcy3FTcOti6z8Vx/H1IqfVyVJLXTkZNo4pMVtMYVoY1likSRMSo+cCR2fJ262IvewDe7cViKcKO3fJ5W+5mUlKrsWz1ueiVom2KAUAoBQ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13EFB2-638D-4CCB-A586-B4382222954B}"/>
              </a:ext>
            </a:extLst>
          </p:cNvPr>
          <p:cNvSpPr/>
          <p:nvPr/>
        </p:nvSpPr>
        <p:spPr>
          <a:xfrm>
            <a:off x="9252520" y="402610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Sh</a:t>
            </a:r>
            <a:r>
              <a:rPr lang="he-IL" dirty="0"/>
              <a:t>a'ar enashe </a:t>
            </a:r>
            <a:r>
              <a:rPr lang="en-US" dirty="0"/>
              <a:t>M</a:t>
            </a:r>
            <a:r>
              <a:rPr lang="he-IL" dirty="0"/>
              <a:t>ental </a:t>
            </a:r>
            <a:r>
              <a:rPr lang="en-US" dirty="0"/>
              <a:t>H</a:t>
            </a:r>
            <a:r>
              <a:rPr lang="he-IL" dirty="0"/>
              <a:t>ealth </a:t>
            </a:r>
            <a:r>
              <a:rPr lang="en-US" dirty="0"/>
              <a:t>C</a:t>
            </a:r>
            <a:r>
              <a:rPr lang="he-IL" dirty="0"/>
              <a:t>enter</a:t>
            </a:r>
          </a:p>
          <a:p>
            <a:r>
              <a:rPr lang="en-US" dirty="0"/>
              <a:t>The </a:t>
            </a:r>
            <a:r>
              <a:rPr lang="en-US" dirty="0" err="1"/>
              <a:t>Edmon</a:t>
            </a:r>
            <a:r>
              <a:rPr lang="en-US" dirty="0"/>
              <a:t> &amp; Lily </a:t>
            </a:r>
            <a:r>
              <a:rPr lang="en-US" dirty="0" err="1"/>
              <a:t>Safra</a:t>
            </a:r>
            <a:r>
              <a:rPr lang="en-US" dirty="0"/>
              <a:t> Center for Brain Sciences, HUJI</a:t>
            </a:r>
          </a:p>
          <a:p>
            <a:r>
              <a:rPr lang="en-US" dirty="0"/>
              <a:t>The Rachel and Selim Benin School of Computer Science and Engineering, HUJI.</a:t>
            </a:r>
          </a:p>
          <a:p>
            <a:r>
              <a:rPr lang="en-US" dirty="0"/>
              <a:t>The Intel Collaborative Research Institute for Computational Intelligence (ICRI-CI), and the Gatsby Charitable Foundations.</a:t>
            </a:r>
          </a:p>
        </p:txBody>
      </p:sp>
      <p:pic>
        <p:nvPicPr>
          <p:cNvPr id="16" name="Picture 8" descr="http://elsc.huji.ac.il/sites/default/files/final_logo_big.png">
            <a:extLst>
              <a:ext uri="{FF2B5EF4-FFF2-40B4-BE49-F238E27FC236}">
                <a16:creationId xmlns:a16="http://schemas.microsoft.com/office/drawing/2014/main" id="{09EDAE0A-E7CF-43F9-A90B-F423F9C0C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792" y="4261029"/>
            <a:ext cx="1337126" cy="120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1AEAFA7-4261-4E8A-BD37-A897B833B5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952128"/>
            <a:ext cx="1275263" cy="1275263"/>
          </a:xfrm>
          <a:prstGeom prst="rect">
            <a:avLst/>
          </a:prstGeom>
        </p:spPr>
      </p:pic>
      <p:pic>
        <p:nvPicPr>
          <p:cNvPr id="18" name="Picture 12" descr="http://icri-ci.eew.technion.ac.il/files/2014/04/icri-ci2_2colors_blue.png">
            <a:extLst>
              <a:ext uri="{FF2B5EF4-FFF2-40B4-BE49-F238E27FC236}">
                <a16:creationId xmlns:a16="http://schemas.microsoft.com/office/drawing/2014/main" id="{B52B0BF9-8102-45BB-ADFA-7DF37A3C5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767" y="4764424"/>
            <a:ext cx="1906337" cy="66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קבוצה 14">
            <a:extLst>
              <a:ext uri="{FF2B5EF4-FFF2-40B4-BE49-F238E27FC236}">
                <a16:creationId xmlns:a16="http://schemas.microsoft.com/office/drawing/2014/main" id="{98422C8A-F3F8-442A-A266-F760FDCC986F}"/>
              </a:ext>
            </a:extLst>
          </p:cNvPr>
          <p:cNvGrpSpPr/>
          <p:nvPr/>
        </p:nvGrpSpPr>
        <p:grpSpPr>
          <a:xfrm>
            <a:off x="1331640" y="4539520"/>
            <a:ext cx="1981120" cy="1028231"/>
            <a:chOff x="33212727" y="1894077"/>
            <a:chExt cx="6342713" cy="3171292"/>
          </a:xfrm>
        </p:grpSpPr>
        <p:pic>
          <p:nvPicPr>
            <p:cNvPr id="20" name="Picture 2" descr="http://upload.wikimedia.org/wikipedia/he/thumb/a/a2/Shaar-menashe-logo.jpg/150px-Shaar-menashe-logo.jpg">
              <a:extLst>
                <a:ext uri="{FF2B5EF4-FFF2-40B4-BE49-F238E27FC236}">
                  <a16:creationId xmlns:a16="http://schemas.microsoft.com/office/drawing/2014/main" id="{3130053A-1593-45CC-94BA-555B5B37B6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4912" y="1894077"/>
              <a:ext cx="2032494" cy="200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FA70C7-2CDB-4553-938E-36DB9CD91421}"/>
                </a:ext>
              </a:extLst>
            </p:cNvPr>
            <p:cNvSpPr txBox="1"/>
            <p:nvPr/>
          </p:nvSpPr>
          <p:spPr>
            <a:xfrm>
              <a:off x="33212727" y="3995681"/>
              <a:ext cx="6342713" cy="106968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en-US" b="1" dirty="0">
                  <a:solidFill>
                    <a:schemeClr val="accent5">
                      <a:lumMod val="50000"/>
                    </a:schemeClr>
                  </a:solidFill>
                  <a:latin typeface="IrisUPC" panose="020B0604020202020204" pitchFamily="34" charset="-34"/>
                  <a:cs typeface="IrisUPC" panose="020B0604020202020204" pitchFamily="34" charset="-34"/>
                </a:rPr>
                <a:t>SHA’AR MENSAHE</a:t>
              </a:r>
            </a:p>
            <a:p>
              <a:pPr algn="ctr">
                <a:lnSpc>
                  <a:spcPts val="900"/>
                </a:lnSpc>
              </a:pPr>
              <a:r>
                <a:rPr lang="en-US" sz="1600" dirty="0">
                  <a:solidFill>
                    <a:schemeClr val="accent5">
                      <a:lumMod val="50000"/>
                    </a:schemeClr>
                  </a:solidFill>
                  <a:latin typeface="IrisUPC" panose="020B0604020202020204" pitchFamily="34" charset="-34"/>
                  <a:cs typeface="IrisUPC" panose="020B0604020202020204" pitchFamily="34" charset="-34"/>
                </a:rPr>
                <a:t>Mental Health Center</a:t>
              </a:r>
              <a:endParaRPr lang="he-IL" sz="1600" dirty="0">
                <a:solidFill>
                  <a:schemeClr val="accent5">
                    <a:lumMod val="50000"/>
                  </a:schemeClr>
                </a:solidFill>
                <a:latin typeface="IrisUPC" panose="020B0604020202020204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87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857EA-3BE8-8A4D-B392-2A1ABE3FF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06B5071-C3E9-6A4E-8D9C-43A820437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531AD-82A9-414B-A2CF-770FF8685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56173"/>
            <a:ext cx="6571343" cy="528612"/>
          </a:xfrm>
        </p:spPr>
        <p:txBody>
          <a:bodyPr>
            <a:normAutofit fontScale="90000"/>
          </a:bodyPr>
          <a:lstStyle/>
          <a:p>
            <a:r>
              <a:rPr lang="en-US" dirty="0"/>
              <a:t>Focus on Schizophrenia 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C28D3A-830C-724A-AAA9-0EDB54173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foregroundMark x1="23939" y1="24792" x2="24318" y2="47536"/>
                        <a14:foregroundMark x1="24318" y1="47536" x2="24394" y2="47688"/>
                        <a14:foregroundMark x1="76212" y1="33586" x2="76212" y2="45641"/>
                        <a14:foregroundMark x1="77273" y1="29871" x2="80758" y2="54435"/>
                        <a14:foregroundMark x1="66818" y1="87491" x2="69167" y2="69901"/>
                        <a14:foregroundMark x1="69167" y1="69901" x2="74621" y2="64443"/>
                        <a14:foregroundMark x1="74621" y1="64443" x2="77197" y2="57392"/>
                        <a14:foregroundMark x1="77197" y1="57392" x2="77500" y2="20091"/>
                        <a14:foregroundMark x1="77500" y1="20091" x2="78636" y2="16831"/>
                        <a14:foregroundMark x1="25076" y1="17589" x2="20682" y2="64973"/>
                        <a14:foregroundMark x1="20682" y1="64973" x2="27727" y2="68385"/>
                        <a14:foregroundMark x1="27727" y1="68385" x2="33636" y2="75284"/>
                        <a14:foregroundMark x1="34545" y1="77104" x2="34545" y2="84458"/>
                        <a14:foregroundMark x1="34545" y1="84458" x2="35303" y2="865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1760" y="1484784"/>
            <a:ext cx="4007663" cy="40046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E0A454-050D-224E-BAD3-3E44CB6EA648}"/>
              </a:ext>
            </a:extLst>
          </p:cNvPr>
          <p:cNvSpPr txBox="1"/>
          <p:nvPr/>
        </p:nvSpPr>
        <p:spPr>
          <a:xfrm>
            <a:off x="971583" y="3117765"/>
            <a:ext cx="1598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Positive signs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28C49C-C36F-9143-ACDF-C39A6911EF8E}"/>
              </a:ext>
            </a:extLst>
          </p:cNvPr>
          <p:cNvSpPr txBox="1"/>
          <p:nvPr/>
        </p:nvSpPr>
        <p:spPr>
          <a:xfrm>
            <a:off x="6405145" y="3130084"/>
            <a:ext cx="181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Negative signs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1A7494-2F33-BE47-ADC0-16B8414BBE21}"/>
              </a:ext>
            </a:extLst>
          </p:cNvPr>
          <p:cNvSpPr txBox="1"/>
          <p:nvPr/>
        </p:nvSpPr>
        <p:spPr>
          <a:xfrm>
            <a:off x="1259632" y="5073912"/>
            <a:ext cx="36519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b="1" dirty="0">
              <a:sym typeface="Wingdings" pitchFamily="2" charset="2"/>
            </a:endParaRPr>
          </a:p>
          <a:p>
            <a:r>
              <a:rPr lang="en-US" sz="2400" b="1" dirty="0">
                <a:sym typeface="Wingdings" pitchFamily="2" charset="2"/>
              </a:rPr>
              <a:t> </a:t>
            </a:r>
            <a:r>
              <a:rPr lang="en-US" sz="2400" b="1" dirty="0"/>
              <a:t>Non-verbal Behavior</a:t>
            </a:r>
          </a:p>
        </p:txBody>
      </p:sp>
    </p:spTree>
    <p:extLst>
      <p:ext uri="{BB962C8B-B14F-4D97-AF65-F5344CB8AC3E}">
        <p14:creationId xmlns:p14="http://schemas.microsoft.com/office/powerpoint/2010/main" val="79684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5DAD6-C4DB-8C4E-9559-C57F3F4AA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Schizophrenia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13471-83F3-EE45-BD79-C986D0501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56592" y="3955256"/>
            <a:ext cx="6571343" cy="3288635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F2916D8C-1DF8-0A47-9046-1D4049A778A3}"/>
              </a:ext>
            </a:extLst>
          </p:cNvPr>
          <p:cNvSpPr/>
          <p:nvPr/>
        </p:nvSpPr>
        <p:spPr>
          <a:xfrm>
            <a:off x="3544720" y="3186333"/>
            <a:ext cx="622808" cy="2959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46341C-32D2-8645-9CED-78151B3D0A97}"/>
              </a:ext>
            </a:extLst>
          </p:cNvPr>
          <p:cNvSpPr txBox="1"/>
          <p:nvPr/>
        </p:nvSpPr>
        <p:spPr>
          <a:xfrm>
            <a:off x="4349571" y="2764628"/>
            <a:ext cx="138012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Two Phase SVM based Classifier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621EE867-D67A-9841-A94B-ABFC24549918}"/>
              </a:ext>
            </a:extLst>
          </p:cNvPr>
          <p:cNvSpPr/>
          <p:nvPr/>
        </p:nvSpPr>
        <p:spPr>
          <a:xfrm>
            <a:off x="5937782" y="3216806"/>
            <a:ext cx="622808" cy="2959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863C2F-7966-A441-A4DD-FA3F7E23B8C4}"/>
              </a:ext>
            </a:extLst>
          </p:cNvPr>
          <p:cNvSpPr txBox="1"/>
          <p:nvPr/>
        </p:nvSpPr>
        <p:spPr>
          <a:xfrm>
            <a:off x="6828232" y="2994100"/>
            <a:ext cx="212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88% Accuracy</a:t>
            </a:r>
          </a:p>
          <a:p>
            <a:r>
              <a:rPr lang="en-US" dirty="0"/>
              <a:t>85% Recall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209118B-4311-F943-B43C-2E5D8596AB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11"/>
          <a:stretch/>
        </p:blipFill>
        <p:spPr bwMode="auto">
          <a:xfrm>
            <a:off x="830578" y="3374494"/>
            <a:ext cx="2557410" cy="118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 descr="http://www.primesense.com/get-your-sensor2/images/105/PrimeSense_sensor.jpg">
            <a:extLst>
              <a:ext uri="{FF2B5EF4-FFF2-40B4-BE49-F238E27FC236}">
                <a16:creationId xmlns:a16="http://schemas.microsoft.com/office/drawing/2014/main" id="{7F9261F3-3A8B-E54A-B62C-3F778C8FC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92" y="2493736"/>
            <a:ext cx="1626781" cy="81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3FC786D-992D-F64A-8072-EC34E4B9809F}"/>
              </a:ext>
            </a:extLst>
          </p:cNvPr>
          <p:cNvSpPr txBox="1"/>
          <p:nvPr/>
        </p:nvSpPr>
        <p:spPr>
          <a:xfrm>
            <a:off x="1053678" y="2628392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381DBB-3F1A-4942-B77E-CCDFD9DEA631}"/>
              </a:ext>
            </a:extLst>
          </p:cNvPr>
          <p:cNvSpPr txBox="1"/>
          <p:nvPr/>
        </p:nvSpPr>
        <p:spPr>
          <a:xfrm>
            <a:off x="3593405" y="4647753"/>
            <a:ext cx="19062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Cooper Black" panose="0208090404030B020404" pitchFamily="18" charset="77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169724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04DAC-4A34-C04C-BCFA-B4BE79C05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Schizophrenia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1A57-F7E1-7C4F-949C-FA397C4E9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 ignore: </a:t>
            </a:r>
          </a:p>
          <a:p>
            <a:pPr lvl="1"/>
            <a:r>
              <a:rPr lang="en-US" sz="2000" dirty="0"/>
              <a:t>Other clinical conditions</a:t>
            </a:r>
          </a:p>
          <a:p>
            <a:pPr lvl="1"/>
            <a:r>
              <a:rPr lang="en-US" sz="2000" dirty="0"/>
              <a:t>Clinical subpopulations</a:t>
            </a:r>
          </a:p>
          <a:p>
            <a:pPr lvl="1"/>
            <a:r>
              <a:rPr lang="en-US" sz="2000" dirty="0"/>
              <a:t>Continuous monitoring</a:t>
            </a:r>
          </a:p>
          <a:p>
            <a:r>
              <a:rPr lang="en-US" dirty="0"/>
              <a:t>Non communicative</a:t>
            </a:r>
          </a:p>
          <a:p>
            <a:r>
              <a:rPr lang="en-US" dirty="0"/>
              <a:t>There are better signs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EA5D9A-BE31-7C49-AF6F-9875E8BB51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2181230" y="2198738"/>
            <a:ext cx="4222072" cy="322592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01099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become clinically relevant?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Black box </a:t>
            </a:r>
            <a:r>
              <a:rPr lang="en-US" dirty="0">
                <a:sym typeface="Wingdings" pitchFamily="2" charset="2"/>
              </a:rPr>
              <a:t>  Communication</a:t>
            </a:r>
          </a:p>
          <a:p>
            <a:r>
              <a:rPr lang="en-US" dirty="0">
                <a:sym typeface="Wingdings" pitchFamily="2" charset="2"/>
              </a:rPr>
              <a:t>Schizophrenia vs. Control  Single patient over time \ clinical sub-population</a:t>
            </a:r>
          </a:p>
          <a:p>
            <a:r>
              <a:rPr lang="en-US" dirty="0">
                <a:sym typeface="Wingdings" pitchFamily="2" charset="2"/>
              </a:rPr>
              <a:t>One time    Continuous Monitoring </a:t>
            </a:r>
          </a:p>
          <a:p>
            <a:r>
              <a:rPr lang="en-US" dirty="0">
                <a:sym typeface="Wingdings" pitchFamily="2" charset="2"/>
              </a:rPr>
              <a:t>Context  Natural   context</a:t>
            </a:r>
            <a:endParaRPr lang="en-US" dirty="0"/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348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D2D14-ABA7-034A-A061-F143D664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become clinically relevant?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8A62F-16A2-1C4B-9831-4E832E47D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Black box </a:t>
            </a:r>
            <a:r>
              <a:rPr lang="en-US" b="1" dirty="0">
                <a:solidFill>
                  <a:schemeClr val="accent4"/>
                </a:solidFill>
                <a:sym typeface="Wingdings" pitchFamily="2" charset="2"/>
              </a:rPr>
              <a:t>  Communication</a:t>
            </a:r>
          </a:p>
          <a:p>
            <a:r>
              <a:rPr lang="en-US" dirty="0">
                <a:sym typeface="Wingdings" pitchFamily="2" charset="2"/>
              </a:rPr>
              <a:t>Schizophrenia vs. Control  Single patient over time \ clinical sub-population</a:t>
            </a:r>
          </a:p>
          <a:p>
            <a:r>
              <a:rPr lang="en-US" dirty="0">
                <a:sym typeface="Wingdings" pitchFamily="2" charset="2"/>
              </a:rPr>
              <a:t>One time    Continuous Monitoring </a:t>
            </a:r>
          </a:p>
          <a:p>
            <a:r>
              <a:rPr lang="en-US" dirty="0">
                <a:sym typeface="Wingdings" pitchFamily="2" charset="2"/>
              </a:rPr>
              <a:t>Context  Natural   context</a:t>
            </a:r>
            <a:endParaRPr lang="en-US" dirty="0"/>
          </a:p>
        </p:txBody>
      </p:sp>
      <p:pic>
        <p:nvPicPr>
          <p:cNvPr id="5" name="Picture 2" descr="https://farm6.staticflickr.com/5187/5751301741_7b91488044_o_d.jpg">
            <a:extLst>
              <a:ext uri="{FF2B5EF4-FFF2-40B4-BE49-F238E27FC236}">
                <a16:creationId xmlns:a16="http://schemas.microsoft.com/office/drawing/2014/main" id="{247C572C-1262-7B41-9607-5DE9E6F1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47220" cy="31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517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03175-AB67-BE41-A459-7A60B8531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56172"/>
            <a:ext cx="6971708" cy="1049235"/>
          </a:xfrm>
        </p:spPr>
        <p:txBody>
          <a:bodyPr/>
          <a:lstStyle/>
          <a:p>
            <a:r>
              <a:rPr lang="en-US" dirty="0"/>
              <a:t>Facial expression in Schizophrenia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7C74EC-9303-354C-B97E-261C20D1C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9053" y="2420888"/>
            <a:ext cx="2783138" cy="328863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Flat affect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Facial dynamics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Facial clusters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Emotional content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B61665-8348-C142-9011-78D7172B42EE}"/>
              </a:ext>
            </a:extLst>
          </p:cNvPr>
          <p:cNvGrpSpPr/>
          <p:nvPr/>
        </p:nvGrpSpPr>
        <p:grpSpPr>
          <a:xfrm>
            <a:off x="1331640" y="1700808"/>
            <a:ext cx="4431447" cy="3441492"/>
            <a:chOff x="2198631" y="1480789"/>
            <a:chExt cx="4431447" cy="344149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BA053F7-ED0B-C945-B697-1EAD70579258}"/>
                </a:ext>
              </a:extLst>
            </p:cNvPr>
            <p:cNvGrpSpPr/>
            <p:nvPr/>
          </p:nvGrpSpPr>
          <p:grpSpPr>
            <a:xfrm>
              <a:off x="2198631" y="1480789"/>
              <a:ext cx="4431447" cy="3441492"/>
              <a:chOff x="1331640" y="1589303"/>
              <a:chExt cx="6885821" cy="4689298"/>
            </a:xfrm>
            <a:noFill/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C6EF5973-36A5-4A43-AEE2-83FB7F98C2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481"/>
              <a:stretch/>
            </p:blipFill>
            <p:spPr>
              <a:xfrm>
                <a:off x="1976085" y="1866989"/>
                <a:ext cx="6241376" cy="4176464"/>
              </a:xfrm>
              <a:prstGeom prst="rect">
                <a:avLst/>
              </a:prstGeom>
              <a:grpFill/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BE5A53A4-86EE-9C4E-AA03-33D55A533A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8690"/>
              <a:stretch/>
            </p:blipFill>
            <p:spPr>
              <a:xfrm>
                <a:off x="1331640" y="1844824"/>
                <a:ext cx="663009" cy="4176464"/>
              </a:xfrm>
              <a:prstGeom prst="rect">
                <a:avLst/>
              </a:prstGeom>
              <a:grpFill/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B549D23-0253-514D-A52A-56DABCC5775C}"/>
                  </a:ext>
                </a:extLst>
              </p:cNvPr>
              <p:cNvSpPr txBox="1"/>
              <p:nvPr/>
            </p:nvSpPr>
            <p:spPr>
              <a:xfrm>
                <a:off x="2470076" y="5775357"/>
                <a:ext cx="2160241" cy="503243"/>
              </a:xfrm>
              <a:prstGeom prst="rect">
                <a:avLst/>
              </a:prstGeom>
              <a:solidFill>
                <a:srgbClr val="E5E5E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A71E705-9ED1-1049-98E9-0A64A3FB6074}"/>
                  </a:ext>
                </a:extLst>
              </p:cNvPr>
              <p:cNvSpPr txBox="1"/>
              <p:nvPr/>
            </p:nvSpPr>
            <p:spPr>
              <a:xfrm>
                <a:off x="5563782" y="5775358"/>
                <a:ext cx="2304256" cy="503243"/>
              </a:xfrm>
              <a:prstGeom prst="rect">
                <a:avLst/>
              </a:prstGeom>
              <a:solidFill>
                <a:srgbClr val="E5E5E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A2AB9AF-6848-A94F-A6D9-C9C53534D3C4}"/>
                  </a:ext>
                </a:extLst>
              </p:cNvPr>
              <p:cNvSpPr txBox="1"/>
              <p:nvPr/>
            </p:nvSpPr>
            <p:spPr>
              <a:xfrm>
                <a:off x="2309283" y="1589303"/>
                <a:ext cx="2160241" cy="461306"/>
              </a:xfrm>
              <a:prstGeom prst="rect">
                <a:avLst/>
              </a:prstGeom>
              <a:solidFill>
                <a:srgbClr val="F4F4F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01D876B-99E7-BC4A-86AF-9FCED16B51F3}"/>
                </a:ext>
              </a:extLst>
            </p:cNvPr>
            <p:cNvSpPr txBox="1"/>
            <p:nvPr/>
          </p:nvSpPr>
          <p:spPr>
            <a:xfrm>
              <a:off x="4867184" y="1480789"/>
              <a:ext cx="1390247" cy="338554"/>
            </a:xfrm>
            <a:prstGeom prst="rect">
              <a:avLst/>
            </a:prstGeom>
            <a:solidFill>
              <a:srgbClr val="F4F4F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Patient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148700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04B663"/>
      </a:accent4>
      <a:accent5>
        <a:srgbClr val="DF8822"/>
      </a:accent5>
      <a:accent6>
        <a:srgbClr val="BC410A"/>
      </a:accent6>
      <a:hlink>
        <a:srgbClr val="5977C4"/>
      </a:hlink>
      <a:folHlink>
        <a:srgbClr val="0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39817</TotalTime>
  <Words>1285</Words>
  <Application>Microsoft Macintosh PowerPoint</Application>
  <PresentationFormat>On-screen Show (4:3)</PresentationFormat>
  <Paragraphs>225</Paragraphs>
  <Slides>33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Arial</vt:lpstr>
      <vt:lpstr>Ayuthaya</vt:lpstr>
      <vt:lpstr>Calibri</vt:lpstr>
      <vt:lpstr>Century Gothic</vt:lpstr>
      <vt:lpstr>Cooper Black</vt:lpstr>
      <vt:lpstr>Courier New</vt:lpstr>
      <vt:lpstr>IrisUPC</vt:lpstr>
      <vt:lpstr>Symbol</vt:lpstr>
      <vt:lpstr>Times New Roman</vt:lpstr>
      <vt:lpstr>Verdana</vt:lpstr>
      <vt:lpstr>Wingdings</vt:lpstr>
      <vt:lpstr>Gallery</vt:lpstr>
      <vt:lpstr>ML for Non-verbal Behavior Analysis in Schizophrenia</vt:lpstr>
      <vt:lpstr>Once upon a time…</vt:lpstr>
      <vt:lpstr>How to save the world?</vt:lpstr>
      <vt:lpstr>Focus on Schizophrenia  </vt:lpstr>
      <vt:lpstr>Schizophrenia classification</vt:lpstr>
      <vt:lpstr>Schizophrenia classification</vt:lpstr>
      <vt:lpstr>How to become clinically relevant?</vt:lpstr>
      <vt:lpstr>How to become clinically relevant?</vt:lpstr>
      <vt:lpstr>Facial expression in Schizophrenia</vt:lpstr>
      <vt:lpstr>Facial expression in Schizophrenia</vt:lpstr>
      <vt:lpstr>Facial expression in Schizophrenia</vt:lpstr>
      <vt:lpstr>Facial expression in Schizophrenia</vt:lpstr>
      <vt:lpstr>Not enough!!</vt:lpstr>
      <vt:lpstr>Not enough!!</vt:lpstr>
      <vt:lpstr>Continuous motor monitoring</vt:lpstr>
      <vt:lpstr>Continuous motor monitoring</vt:lpstr>
      <vt:lpstr>Continuous motor monitoring</vt:lpstr>
      <vt:lpstr>Not enough!!</vt:lpstr>
      <vt:lpstr>Continuous motor monitoring</vt:lpstr>
      <vt:lpstr>Continuous motor monitoring</vt:lpstr>
      <vt:lpstr>Continuous motor monitoring</vt:lpstr>
      <vt:lpstr>Continuous motor monitoring</vt:lpstr>
      <vt:lpstr>Enough?</vt:lpstr>
      <vt:lpstr>Enough?</vt:lpstr>
      <vt:lpstr>Beyond basic motor measures</vt:lpstr>
      <vt:lpstr>Beyond basic motor measu</vt:lpstr>
      <vt:lpstr>Beyond basic motor measu</vt:lpstr>
      <vt:lpstr>Beyond basic motor measures</vt:lpstr>
      <vt:lpstr>Beyond basic motor measures</vt:lpstr>
      <vt:lpstr>There’s still a lot to do…</vt:lpstr>
      <vt:lpstr>AND THEY LIVED HAPPILY EVER AFTER</vt:lpstr>
      <vt:lpstr>Acknowledgments</vt:lpstr>
      <vt:lpstr>Q&amp;A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Automated analysis of non-verbal behavior in schizophrenic patients</dc:title>
  <dc:creator>Talia Tron</dc:creator>
  <cp:lastModifiedBy>Tron, Talia</cp:lastModifiedBy>
  <cp:revision>427</cp:revision>
  <dcterms:created xsi:type="dcterms:W3CDTF">2013-09-30T13:48:01Z</dcterms:created>
  <dcterms:modified xsi:type="dcterms:W3CDTF">2018-06-10T07:45:53Z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Ref">
    <vt:lpwstr>https://api.informationprotection.azure.com/api/72f988bf-86f1-41af-91ab-2d7cd011db47</vt:lpwstr>
  </property>
  <property fmtid="{D5CDD505-2E9C-101B-9397-08002B2CF9AE}" pid="5" name="MSIP_Label_f42aa342-8706-4288-bd11-ebb85995028c_Owner">
    <vt:lpwstr>t-tatron@microsoft.com</vt:lpwstr>
  </property>
  <property fmtid="{D5CDD505-2E9C-101B-9397-08002B2CF9AE}" pid="6" name="MSIP_Label_f42aa342-8706-4288-bd11-ebb85995028c_SetDate">
    <vt:lpwstr>2017-07-05T15:14:21.8649082+03:00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