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258" r:id="rId3"/>
    <p:sldId id="292" r:id="rId4"/>
    <p:sldId id="263" r:id="rId5"/>
    <p:sldId id="293" r:id="rId6"/>
    <p:sldId id="294" r:id="rId7"/>
    <p:sldId id="295" r:id="rId8"/>
    <p:sldId id="260" r:id="rId9"/>
    <p:sldId id="261" r:id="rId10"/>
    <p:sldId id="264" r:id="rId11"/>
    <p:sldId id="265" r:id="rId12"/>
    <p:sldId id="267" r:id="rId13"/>
    <p:sldId id="268" r:id="rId14"/>
    <p:sldId id="296" r:id="rId15"/>
    <p:sldId id="269" r:id="rId16"/>
    <p:sldId id="270" r:id="rId17"/>
    <p:sldId id="297" r:id="rId18"/>
    <p:sldId id="271" r:id="rId19"/>
    <p:sldId id="273" r:id="rId20"/>
    <p:sldId id="274" r:id="rId21"/>
    <p:sldId id="298" r:id="rId22"/>
    <p:sldId id="275" r:id="rId23"/>
    <p:sldId id="278" r:id="rId24"/>
    <p:sldId id="277" r:id="rId25"/>
    <p:sldId id="279" r:id="rId26"/>
    <p:sldId id="276" r:id="rId27"/>
    <p:sldId id="280" r:id="rId28"/>
    <p:sldId id="299" r:id="rId29"/>
    <p:sldId id="284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671"/>
    <a:srgbClr val="358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BD8C-08B1-4516-95D0-D7207A8B5BA5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0787-C31F-468A-9985-F92538BE18F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28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2DBA-52F0-4BE9-B8B7-75C65DA9364D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F081-64E3-49F5-A65E-3B178AF46343}" type="datetimeFigureOut">
              <a:rPr lang="en-AU" smtClean="0"/>
              <a:pPr/>
              <a:t>14/03/2014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 </a:t>
            </a:r>
          </a:p>
          <a:p>
            <a:pPr algn="ctr"/>
            <a:r>
              <a:rPr lang="en-AU" sz="4000" b="1" dirty="0" smtClean="0">
                <a:solidFill>
                  <a:srgbClr val="31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</a:t>
            </a:r>
            <a:endParaRPr lang="en-AU" sz="4000" b="1" dirty="0">
              <a:solidFill>
                <a:srgbClr val="317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97522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E7671"/>
                </a:solidFill>
              </a:rPr>
              <a:t>Counting heads: sport </a:t>
            </a:r>
            <a:r>
              <a:rPr lang="en-AU" sz="2400" dirty="0" smtClean="0">
                <a:solidFill>
                  <a:srgbClr val="3E7671"/>
                </a:solidFill>
              </a:rPr>
              <a:t>(Fig. 7.3)</a:t>
            </a:r>
            <a:endParaRPr lang="en-AU" sz="24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rgbClr val="3E7671"/>
                </a:solidFill>
              </a:rPr>
              <a:t>Administrative – facility based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Individual ticket sales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Bookings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Season ticket/annual pass sales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Membership records/surveys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Parking ticket sales data</a:t>
            </a:r>
          </a:p>
          <a:p>
            <a:pPr marL="441325" indent="-441325"/>
            <a:r>
              <a:rPr lang="en-AU" dirty="0" smtClean="0">
                <a:solidFill>
                  <a:srgbClr val="3E7671"/>
                </a:solidFill>
              </a:rPr>
              <a:t>Questionnaire-based surveys (see Ch. 10)</a:t>
            </a:r>
          </a:p>
          <a:p>
            <a:pPr marL="971550" lvl="1" indent="-514350">
              <a:buAutoNum type="arabicPeriod" startAt="6"/>
            </a:pPr>
            <a:r>
              <a:rPr lang="en-AU" dirty="0" smtClean="0"/>
              <a:t>Resident survey</a:t>
            </a:r>
          </a:p>
          <a:p>
            <a:pPr marL="971550" lvl="1" indent="-514350">
              <a:buAutoNum type="arabicPeriod" startAt="6"/>
            </a:pPr>
            <a:r>
              <a:rPr lang="en-AU" dirty="0" smtClean="0"/>
              <a:t>Tourist survey</a:t>
            </a:r>
          </a:p>
          <a:p>
            <a:pPr marL="971550" lvl="1" indent="-514350">
              <a:buAutoNum type="arabicPeriod" startAt="6"/>
            </a:pPr>
            <a:r>
              <a:rPr lang="en-AU" dirty="0" smtClean="0"/>
              <a:t>On-site visitor interview surveys</a:t>
            </a:r>
          </a:p>
          <a:p>
            <a:pPr marL="971550" lvl="1" indent="-51435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AU" sz="3600" dirty="0" smtClean="0">
                <a:solidFill>
                  <a:srgbClr val="3E7671"/>
                </a:solidFill>
              </a:rPr>
              <a:t>Counting heads: sport  </a:t>
            </a:r>
            <a:r>
              <a:rPr lang="en-AU" sz="2400" dirty="0" smtClean="0">
                <a:solidFill>
                  <a:srgbClr val="3E7671"/>
                </a:solidFill>
              </a:rPr>
              <a:t>(Fig. 7.3) </a:t>
            </a:r>
            <a:r>
              <a:rPr lang="en-AU" sz="2400" dirty="0" err="1" smtClean="0">
                <a:solidFill>
                  <a:srgbClr val="3E7671"/>
                </a:solidFill>
              </a:rPr>
              <a:t>contd</a:t>
            </a:r>
            <a:endParaRPr lang="en-AU" sz="24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AU" dirty="0" smtClean="0">
                <a:solidFill>
                  <a:srgbClr val="3E7671"/>
                </a:solidFill>
              </a:rPr>
              <a:t>On-site visitor counts </a:t>
            </a:r>
            <a:r>
              <a:rPr lang="en-AU" dirty="0" smtClean="0"/>
              <a:t>(see Ch.8)</a:t>
            </a:r>
          </a:p>
          <a:p>
            <a:pPr lvl="1">
              <a:buNone/>
            </a:pPr>
            <a:r>
              <a:rPr lang="en-AU" b="1" dirty="0" smtClean="0">
                <a:solidFill>
                  <a:srgbClr val="3E7671"/>
                </a:solidFill>
              </a:rPr>
              <a:t>Automatic</a:t>
            </a:r>
          </a:p>
          <a:p>
            <a:pPr marL="971550" lvl="1" indent="-514350">
              <a:buAutoNum type="arabicPlain" startAt="9"/>
            </a:pPr>
            <a:r>
              <a:rPr lang="en-AU" dirty="0" smtClean="0"/>
              <a:t>Automatic vehicle counters</a:t>
            </a:r>
          </a:p>
          <a:p>
            <a:pPr marL="971550" lvl="1" indent="-514350">
              <a:buAutoNum type="arabicPlain" startAt="9"/>
            </a:pPr>
            <a:r>
              <a:rPr lang="en-AU" dirty="0" smtClean="0"/>
              <a:t>Automatic pedestrian counters</a:t>
            </a:r>
          </a:p>
          <a:p>
            <a:pPr marL="971550" lvl="1" indent="-514350">
              <a:buAutoNum type="arabicPlain" startAt="9"/>
            </a:pPr>
            <a:r>
              <a:rPr lang="en-AU" dirty="0" smtClean="0"/>
              <a:t>Video-time-lapse cameras/aerial photography</a:t>
            </a:r>
          </a:p>
          <a:p>
            <a:pPr marL="971550" lvl="1" indent="-514350">
              <a:buNone/>
            </a:pPr>
            <a:r>
              <a:rPr lang="en-AU" b="1" dirty="0" smtClean="0">
                <a:solidFill>
                  <a:srgbClr val="3E7671"/>
                </a:solidFill>
              </a:rPr>
              <a:t>Visual/manual</a:t>
            </a:r>
            <a:endParaRPr lang="en-AU" dirty="0" smtClean="0">
              <a:solidFill>
                <a:srgbClr val="3E7671"/>
              </a:solidFill>
            </a:endParaRPr>
          </a:p>
          <a:p>
            <a:pPr marL="971550" lvl="1" indent="-514350">
              <a:buAutoNum type="arabicPlain" startAt="12"/>
            </a:pPr>
            <a:r>
              <a:rPr lang="en-AU" dirty="0" smtClean="0"/>
              <a:t>Entrance or exit flows</a:t>
            </a:r>
          </a:p>
          <a:p>
            <a:pPr marL="971550" lvl="1" indent="-514350">
              <a:buAutoNum type="arabicPlain" startAt="12"/>
            </a:pPr>
            <a:r>
              <a:rPr lang="en-AU" dirty="0" smtClean="0"/>
              <a:t>Spot counts of numbers present at various times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 </a:t>
            </a:r>
            <a:r>
              <a:rPr lang="en-AU" sz="4000" dirty="0" err="1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AU" sz="40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Secondary data</a:t>
            </a:r>
            <a:endParaRPr lang="en-AU" sz="4000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AU" sz="2800" b="1" dirty="0" smtClean="0">
                <a:solidFill>
                  <a:srgbClr val="3E7671"/>
                </a:solidFill>
              </a:rPr>
              <a:t>Primary data</a:t>
            </a:r>
            <a:r>
              <a:rPr lang="en-AU" sz="2800" dirty="0" smtClean="0">
                <a:solidFill>
                  <a:srgbClr val="3E7671"/>
                </a:solidFill>
              </a:rPr>
              <a:t>: </a:t>
            </a:r>
          </a:p>
          <a:p>
            <a:pPr lvl="1"/>
            <a:r>
              <a:rPr lang="en-AU" sz="2400" dirty="0" smtClean="0"/>
              <a:t>new data specifically collected in the current project</a:t>
            </a:r>
          </a:p>
          <a:p>
            <a:pPr lvl="1"/>
            <a:r>
              <a:rPr lang="en-AU" sz="2400" dirty="0" smtClean="0"/>
              <a:t>researcher is primary user</a:t>
            </a:r>
          </a:p>
          <a:p>
            <a:r>
              <a:rPr lang="en-AU" sz="2800" b="1" dirty="0" smtClean="0">
                <a:solidFill>
                  <a:srgbClr val="3E7671"/>
                </a:solidFill>
              </a:rPr>
              <a:t>Secondary data</a:t>
            </a:r>
          </a:p>
          <a:p>
            <a:pPr lvl="1"/>
            <a:r>
              <a:rPr lang="en-AU" sz="2400" dirty="0" smtClean="0"/>
              <a:t>data already exists, collected for some other purpose</a:t>
            </a:r>
          </a:p>
          <a:p>
            <a:pPr lvl="1"/>
            <a:r>
              <a:rPr lang="en-AU" sz="2400" dirty="0" smtClean="0"/>
              <a:t>researcher is secondary user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>
                <a:solidFill>
                  <a:srgbClr val="3E7671"/>
                </a:solidFill>
              </a:rPr>
              <a:t>Advantages/disadvantages of using secondary data </a:t>
            </a:r>
            <a:r>
              <a:rPr lang="en-AU" sz="2000" dirty="0" smtClean="0">
                <a:solidFill>
                  <a:srgbClr val="3E7671"/>
                </a:solidFill>
              </a:rPr>
              <a:t>(Fig. 7.4)</a:t>
            </a:r>
            <a:endParaRPr lang="en-AU" sz="20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3E7671"/>
                </a:solidFill>
              </a:rPr>
              <a:t>Advantages</a:t>
            </a:r>
          </a:p>
          <a:p>
            <a:r>
              <a:rPr lang="en-AU" sz="2400" dirty="0" smtClean="0">
                <a:solidFill>
                  <a:srgbClr val="3E7671"/>
                </a:solidFill>
              </a:rPr>
              <a:t>Timing</a:t>
            </a:r>
            <a:r>
              <a:rPr lang="en-AU" sz="2400" dirty="0" smtClean="0"/>
              <a:t> – data may be instantly available.</a:t>
            </a:r>
          </a:p>
          <a:p>
            <a:r>
              <a:rPr lang="en-AU" sz="2400" dirty="0" smtClean="0">
                <a:solidFill>
                  <a:srgbClr val="3E7671"/>
                </a:solidFill>
              </a:rPr>
              <a:t>Cost</a:t>
            </a:r>
            <a:r>
              <a:rPr lang="en-AU" sz="2400" dirty="0" smtClean="0"/>
              <a:t> – cost of collecting new data avoided.</a:t>
            </a:r>
          </a:p>
          <a:p>
            <a:r>
              <a:rPr lang="en-AU" sz="2400" dirty="0" smtClean="0">
                <a:solidFill>
                  <a:srgbClr val="3E7671"/>
                </a:solidFill>
              </a:rPr>
              <a:t>Experience</a:t>
            </a:r>
            <a:r>
              <a:rPr lang="en-AU" sz="2400" dirty="0" smtClean="0"/>
              <a:t> – the 'trial and error' experience of those who collected the original data can be exploited.</a:t>
            </a:r>
          </a:p>
          <a:p>
            <a:r>
              <a:rPr lang="en-AU" sz="2400" dirty="0" smtClean="0">
                <a:solidFill>
                  <a:srgbClr val="3E7671"/>
                </a:solidFill>
              </a:rPr>
              <a:t>Scale</a:t>
            </a:r>
            <a:r>
              <a:rPr lang="en-AU" sz="2400" dirty="0" smtClean="0"/>
              <a:t> – possibly larger samples than would otherwise be possible. </a:t>
            </a:r>
          </a:p>
          <a:p>
            <a:r>
              <a:rPr lang="en-AU" sz="2400" dirty="0" smtClean="0">
                <a:solidFill>
                  <a:srgbClr val="3E7671"/>
                </a:solidFill>
              </a:rPr>
              <a:t>Serendipity</a:t>
            </a:r>
            <a:r>
              <a:rPr lang="en-AU" sz="2400" dirty="0" smtClean="0"/>
              <a:t> – inductive process of data analysis may yield serendipitous findings, which may not have arisen otherwise.</a:t>
            </a:r>
          </a:p>
          <a:p>
            <a:pPr lvl="1">
              <a:buNone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800" b="1" dirty="0" smtClean="0">
                <a:solidFill>
                  <a:srgbClr val="3E7671"/>
                </a:solidFill>
              </a:rPr>
              <a:t>Disadvantages</a:t>
            </a:r>
            <a:endParaRPr lang="en-AU" sz="2800" b="1" dirty="0">
              <a:solidFill>
                <a:srgbClr val="3E767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6459" y="1340768"/>
            <a:ext cx="8229600" cy="4525963"/>
          </a:xfrm>
        </p:spPr>
        <p:txBody>
          <a:bodyPr/>
          <a:lstStyle/>
          <a:p>
            <a:r>
              <a:rPr lang="en-AU" sz="2400" dirty="0">
                <a:solidFill>
                  <a:srgbClr val="3E7671"/>
                </a:solidFill>
              </a:rPr>
              <a:t>Design</a:t>
            </a:r>
            <a:r>
              <a:rPr lang="en-AU" sz="2400" dirty="0"/>
              <a:t> – secondary data has been designed for another purpose</a:t>
            </a:r>
            <a:r>
              <a:rPr lang="en-AU" sz="2400" dirty="0" smtClean="0"/>
              <a:t>: may </a:t>
            </a:r>
            <a:r>
              <a:rPr lang="en-AU" sz="2400" dirty="0"/>
              <a:t>not be ideal.</a:t>
            </a:r>
          </a:p>
          <a:p>
            <a:r>
              <a:rPr lang="en-AU" sz="2400" dirty="0">
                <a:solidFill>
                  <a:srgbClr val="3E7671"/>
                </a:solidFill>
              </a:rPr>
              <a:t>Analysis limitations </a:t>
            </a:r>
            <a:r>
              <a:rPr lang="en-AU" sz="2400" dirty="0"/>
              <a:t>– opportunities for analysis/manipulation of the data for the current project may be limited</a:t>
            </a:r>
            <a:r>
              <a:rPr lang="en-AU" sz="2400" dirty="0" smtClean="0"/>
              <a:t>.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secondary data </a:t>
            </a:r>
            <a:r>
              <a:rPr lang="en-AU" sz="2400" dirty="0" smtClean="0">
                <a:solidFill>
                  <a:srgbClr val="0070C0"/>
                </a:solidFill>
              </a:rPr>
              <a:t>(Fig. 7.5)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0"/>
            <a:r>
              <a:rPr lang="en-AU" sz="2800" dirty="0" smtClean="0"/>
              <a:t>Administrative/management data </a:t>
            </a:r>
          </a:p>
          <a:p>
            <a:pPr lvl="0"/>
            <a:r>
              <a:rPr lang="en-AU" sz="2800" dirty="0" smtClean="0"/>
              <a:t>National sport participation surveys</a:t>
            </a:r>
          </a:p>
          <a:p>
            <a:pPr lvl="0"/>
            <a:r>
              <a:rPr lang="en-AU" sz="2800" dirty="0" smtClean="0"/>
              <a:t>Economic surveys</a:t>
            </a:r>
          </a:p>
          <a:p>
            <a:pPr lvl="0"/>
            <a:r>
              <a:rPr lang="en-AU" sz="2800" dirty="0" smtClean="0"/>
              <a:t>Elite sport performance data</a:t>
            </a:r>
          </a:p>
          <a:p>
            <a:pPr lvl="0"/>
            <a:r>
              <a:rPr lang="en-AU" sz="2800" dirty="0" smtClean="0"/>
              <a:t>The census of population</a:t>
            </a:r>
          </a:p>
          <a:p>
            <a:pPr lvl="0"/>
            <a:r>
              <a:rPr lang="en-AU" sz="2800" dirty="0" smtClean="0"/>
              <a:t>Documentary sources</a:t>
            </a:r>
          </a:p>
          <a:p>
            <a:pPr lvl="0"/>
            <a:r>
              <a:rPr lang="en-AU" sz="2800" dirty="0" smtClean="0"/>
              <a:t>Opportunism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en-AU" sz="36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Administrative/management data </a:t>
            </a:r>
            <a:endParaRPr lang="en-AU" sz="3600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3E7671"/>
                </a:solidFill>
              </a:rPr>
              <a:t>Management data </a:t>
            </a:r>
            <a:r>
              <a:rPr lang="en-AU" sz="2400" dirty="0" smtClean="0">
                <a:solidFill>
                  <a:srgbClr val="3E7671"/>
                </a:solidFill>
              </a:rPr>
              <a:t>(Fig. 7.6</a:t>
            </a:r>
            <a:r>
              <a:rPr lang="en-AU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AU" sz="2600" dirty="0" smtClean="0"/>
              <a:t>Visitor numbers (in various categories)</a:t>
            </a:r>
          </a:p>
          <a:p>
            <a:r>
              <a:rPr lang="en-AU" sz="2600" dirty="0" smtClean="0"/>
              <a:t>Visitor expenditure/income (in various categories)</a:t>
            </a:r>
          </a:p>
          <a:p>
            <a:r>
              <a:rPr lang="en-AU" sz="2600" dirty="0" smtClean="0"/>
              <a:t>Bookings and facility utilisation</a:t>
            </a:r>
          </a:p>
          <a:p>
            <a:r>
              <a:rPr lang="en-AU" sz="2600" dirty="0" smtClean="0"/>
              <a:t>Customer enquiries</a:t>
            </a:r>
          </a:p>
          <a:p>
            <a:r>
              <a:rPr lang="en-AU" sz="2600" dirty="0" smtClean="0"/>
              <a:t>Membership numbers and details</a:t>
            </a:r>
          </a:p>
          <a:p>
            <a:r>
              <a:rPr lang="en-AU" sz="2600" dirty="0" smtClean="0"/>
              <a:t>Customer complaints</a:t>
            </a:r>
          </a:p>
          <a:p>
            <a:r>
              <a:rPr lang="en-AU" sz="2600" dirty="0" smtClean="0"/>
              <a:t>Results of visitor/customer surveys</a:t>
            </a:r>
          </a:p>
          <a:p>
            <a:r>
              <a:rPr lang="en-AU" sz="2600" dirty="0" smtClean="0"/>
              <a:t>Expenditure of the organisation (under various headings)</a:t>
            </a:r>
          </a:p>
          <a:p>
            <a:r>
              <a:rPr lang="en-AU" sz="2600" dirty="0" smtClean="0"/>
              <a:t>Staff turnover/absenteeism, etc.</a:t>
            </a:r>
          </a:p>
          <a:p>
            <a:pPr lvl="1"/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sport participation surveys: </a:t>
            </a:r>
            <a:r>
              <a:rPr lang="en-AU" sz="36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publications </a:t>
            </a:r>
            <a:r>
              <a:rPr lang="en-AU" sz="2200" dirty="0" smtClean="0">
                <a:solidFill>
                  <a:srgbClr val="3E7671"/>
                </a:solidFill>
              </a:rPr>
              <a:t>(Fig. 7.8)</a:t>
            </a:r>
            <a:endParaRPr lang="en-AU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rgbClr val="3E7671"/>
                </a:solidFill>
              </a:rPr>
              <a:t>Trends </a:t>
            </a:r>
            <a:r>
              <a:rPr lang="en-GB" sz="2400" i="1" dirty="0">
                <a:solidFill>
                  <a:srgbClr val="3E7671"/>
                </a:solidFill>
              </a:rPr>
              <a:t>in Sports: a Multinational Perspective</a:t>
            </a:r>
            <a:r>
              <a:rPr lang="en-GB" sz="2400" dirty="0"/>
              <a:t>. </a:t>
            </a:r>
            <a:r>
              <a:rPr lang="en-GB" sz="2400" dirty="0" err="1" smtClean="0"/>
              <a:t>Kamphorst</a:t>
            </a:r>
            <a:r>
              <a:rPr lang="en-GB" sz="2400" dirty="0" smtClean="0"/>
              <a:t> </a:t>
            </a:r>
            <a:r>
              <a:rPr lang="en-GB" sz="2400" dirty="0"/>
              <a:t>&amp; </a:t>
            </a:r>
            <a:r>
              <a:rPr lang="en-GB" sz="2400" dirty="0" smtClean="0"/>
              <a:t>Roberts </a:t>
            </a:r>
            <a:r>
              <a:rPr lang="en-GB" sz="2400" dirty="0"/>
              <a:t>(1989) </a:t>
            </a:r>
            <a:endParaRPr lang="en-GB" sz="2400" dirty="0" smtClean="0"/>
          </a:p>
          <a:p>
            <a:r>
              <a:rPr lang="en-GB" sz="2400" i="1" dirty="0" smtClean="0">
                <a:solidFill>
                  <a:srgbClr val="3E7671"/>
                </a:solidFill>
              </a:rPr>
              <a:t>Worldwide </a:t>
            </a:r>
            <a:r>
              <a:rPr lang="en-GB" sz="2400" i="1" dirty="0">
                <a:solidFill>
                  <a:srgbClr val="3E7671"/>
                </a:solidFill>
              </a:rPr>
              <a:t>Experiences and Trends in Sport for </a:t>
            </a:r>
            <a:r>
              <a:rPr lang="en-GB" sz="2400" i="1" dirty="0" smtClean="0">
                <a:solidFill>
                  <a:srgbClr val="3E7671"/>
                </a:solidFill>
              </a:rPr>
              <a:t>All</a:t>
            </a:r>
            <a:r>
              <a:rPr lang="en-GB" sz="2400" i="1" dirty="0" smtClean="0"/>
              <a:t>. </a:t>
            </a:r>
            <a:r>
              <a:rPr lang="en-GB" sz="2400" dirty="0" err="1" smtClean="0"/>
              <a:t>DaCosta</a:t>
            </a:r>
            <a:r>
              <a:rPr lang="en-GB" sz="2400" dirty="0" smtClean="0"/>
              <a:t> &amp; </a:t>
            </a:r>
            <a:r>
              <a:rPr lang="en-GB" sz="2400" dirty="0" err="1" smtClean="0"/>
              <a:t>Miragaya</a:t>
            </a:r>
            <a:r>
              <a:rPr lang="en-GB" sz="2400" dirty="0" smtClean="0"/>
              <a:t> </a:t>
            </a:r>
            <a:r>
              <a:rPr lang="en-GB" sz="2400" dirty="0"/>
              <a:t>(2002) </a:t>
            </a:r>
            <a:endParaRPr lang="en-GB" sz="2400" i="1" dirty="0" smtClean="0"/>
          </a:p>
          <a:p>
            <a:r>
              <a:rPr lang="en-GB" sz="2400" i="1" dirty="0" smtClean="0">
                <a:solidFill>
                  <a:srgbClr val="3E7671"/>
                </a:solidFill>
              </a:rPr>
              <a:t>Free </a:t>
            </a:r>
            <a:r>
              <a:rPr lang="en-GB" sz="2400" i="1" dirty="0">
                <a:solidFill>
                  <a:srgbClr val="3E7671"/>
                </a:solidFill>
              </a:rPr>
              <a:t>Time and Leisure Participation: International Perspectives</a:t>
            </a:r>
            <a:r>
              <a:rPr lang="en-GB" sz="2400" dirty="0"/>
              <a:t>. Cushman, </a:t>
            </a:r>
            <a:r>
              <a:rPr lang="en-GB" sz="2400" dirty="0" smtClean="0"/>
              <a:t>Veal &amp; </a:t>
            </a:r>
            <a:r>
              <a:rPr lang="en-GB" sz="2400" dirty="0" err="1" smtClean="0"/>
              <a:t>Zuzanek</a:t>
            </a:r>
            <a:r>
              <a:rPr lang="en-GB" sz="2400" dirty="0" smtClean="0"/>
              <a:t> </a:t>
            </a:r>
            <a:r>
              <a:rPr lang="en-GB" sz="2400" dirty="0"/>
              <a:t>(2006) </a:t>
            </a:r>
            <a:endParaRPr lang="en-GB" sz="2400" dirty="0" smtClean="0"/>
          </a:p>
          <a:p>
            <a:r>
              <a:rPr lang="en-GB" sz="2400" i="1" dirty="0" smtClean="0">
                <a:solidFill>
                  <a:srgbClr val="3E7671"/>
                </a:solidFill>
              </a:rPr>
              <a:t>Participation </a:t>
            </a:r>
            <a:r>
              <a:rPr lang="en-GB" sz="2400" i="1" dirty="0">
                <a:solidFill>
                  <a:srgbClr val="3E7671"/>
                </a:solidFill>
              </a:rPr>
              <a:t>in Sport: International Policy </a:t>
            </a:r>
            <a:r>
              <a:rPr lang="en-GB" sz="2400" i="1" dirty="0" smtClean="0">
                <a:solidFill>
                  <a:srgbClr val="3E7671"/>
                </a:solidFill>
              </a:rPr>
              <a:t>Perspectives</a:t>
            </a:r>
            <a:r>
              <a:rPr lang="en-GB" sz="2400" i="1" dirty="0" smtClean="0"/>
              <a:t>. </a:t>
            </a:r>
            <a:r>
              <a:rPr lang="en-GB" sz="2400" dirty="0" smtClean="0"/>
              <a:t>Nicholson, Howe &amp; </a:t>
            </a:r>
            <a:r>
              <a:rPr lang="en-GB" sz="2400" dirty="0" err="1" smtClean="0"/>
              <a:t>Houlihan</a:t>
            </a:r>
            <a:r>
              <a:rPr lang="en-GB" sz="2400" dirty="0" smtClean="0"/>
              <a:t> </a:t>
            </a:r>
            <a:r>
              <a:rPr lang="en-GB" sz="2400" dirty="0"/>
              <a:t>(2011) </a:t>
            </a:r>
            <a:endParaRPr lang="en-GB" sz="2400" dirty="0" smtClean="0"/>
          </a:p>
          <a:p>
            <a:r>
              <a:rPr lang="en-GB" sz="2400" i="1" dirty="0">
                <a:solidFill>
                  <a:srgbClr val="3E7671"/>
                </a:solidFill>
              </a:rPr>
              <a:t>The Citizens of the European Union and Sport: Special </a:t>
            </a:r>
            <a:r>
              <a:rPr lang="en-GB" sz="2400" i="1" dirty="0" err="1">
                <a:solidFill>
                  <a:srgbClr val="3E7671"/>
                </a:solidFill>
              </a:rPr>
              <a:t>Eurobarometer</a:t>
            </a:r>
            <a:r>
              <a:rPr lang="en-GB" sz="2400" i="1" dirty="0">
                <a:solidFill>
                  <a:srgbClr val="3E7671"/>
                </a:solidFill>
              </a:rPr>
              <a:t> </a:t>
            </a:r>
            <a:r>
              <a:rPr lang="en-GB" sz="2400" i="1" dirty="0" smtClean="0">
                <a:solidFill>
                  <a:srgbClr val="3E7671"/>
                </a:solidFill>
              </a:rPr>
              <a:t>Reports</a:t>
            </a:r>
            <a:r>
              <a:rPr lang="en-GB" sz="2400" i="1" dirty="0" smtClean="0"/>
              <a:t>. </a:t>
            </a:r>
            <a:r>
              <a:rPr lang="en-GB" sz="2400" dirty="0" smtClean="0"/>
              <a:t>European </a:t>
            </a:r>
            <a:r>
              <a:rPr lang="en-GB" sz="2400" dirty="0"/>
              <a:t>Commission (</a:t>
            </a:r>
            <a:r>
              <a:rPr lang="en-GB" sz="2400" dirty="0" err="1"/>
              <a:t>nd</a:t>
            </a:r>
            <a:r>
              <a:rPr lang="en-GB" sz="2400" dirty="0" smtClean="0"/>
              <a:t>)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AU" sz="32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sport participation surveys: UK</a:t>
            </a:r>
            <a:endParaRPr lang="en-AU" sz="3200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15185"/>
              </p:ext>
            </p:extLst>
          </p:nvPr>
        </p:nvGraphicFramePr>
        <p:xfrm>
          <a:off x="725179" y="836712"/>
          <a:ext cx="7488832" cy="5420580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 smtClean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Active People</a:t>
                      </a:r>
                      <a:r>
                        <a:rPr lang="en-AU" sz="2000" b="1" baseline="0" dirty="0" smtClean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 survey</a:t>
                      </a:r>
                      <a:endParaRPr lang="en-AU" sz="2000" b="1" dirty="0">
                        <a:solidFill>
                          <a:srgbClr val="3E767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Conducted by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: Sport England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Sample size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: 190,000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Dates: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 Annual since 2007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Age-range: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 persons aged 16 and over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i="0" dirty="0">
                          <a:latin typeface="+mn-lt"/>
                          <a:ea typeface="Times New Roman"/>
                        </a:rPr>
                        <a:t>Participation data items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Sport and recreational physical activity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Walking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– at least 30 mins (freq. in last 4 weeks, pace)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Cycling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– as for walking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Other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sport/recreation/physical activity – as for walking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Sports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club membership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Competitive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sports participation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Instruction/coaching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in sport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Overall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satisfaction with sports provision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Likelihood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to do more sport: name one activity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</a:rPr>
                        <a:t>   Change </a:t>
                      </a:r>
                      <a:r>
                        <a:rPr lang="en-AU" sz="1800" dirty="0">
                          <a:latin typeface="+mn-lt"/>
                          <a:ea typeface="Times New Roman"/>
                        </a:rPr>
                        <a:t>in participation in last year: reason</a:t>
                      </a:r>
                    </a:p>
                  </a:txBody>
                  <a:tcPr marL="71612" marR="71612" marT="33419" marB="17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3E7671"/>
                </a:solidFill>
              </a:rPr>
              <a:t>National sport participation surveys: Active People Survey </a:t>
            </a:r>
            <a:r>
              <a:rPr lang="en-AU" sz="2400" dirty="0" err="1" smtClean="0">
                <a:solidFill>
                  <a:srgbClr val="3E7671"/>
                </a:solidFill>
              </a:rPr>
              <a:t>contd</a:t>
            </a:r>
            <a:endParaRPr lang="en-AU" sz="2400" dirty="0">
              <a:solidFill>
                <a:srgbClr val="3E767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38615"/>
              </p:ext>
            </p:extLst>
          </p:nvPr>
        </p:nvGraphicFramePr>
        <p:xfrm>
          <a:off x="1331640" y="1052736"/>
          <a:ext cx="5904656" cy="5022850"/>
        </p:xfrm>
        <a:graphic>
          <a:graphicData uri="http://schemas.openxmlformats.org/drawingml/2006/table">
            <a:tbl>
              <a:tblPr/>
              <a:tblGrid>
                <a:gridCol w="59046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i="0" dirty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Socio-demographic data items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Gender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Age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Ethnic group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Age completed full-time education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Highest qualification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Accommodation type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No. of children in household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Car/van availability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Disability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Current work status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Socio-economic status (10 questions)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Main income-earner occupation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Postcode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b="1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AU" sz="4000" b="1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429000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10. Questionnaires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708920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9. Qualitative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517232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13.  Sampling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149080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11. Experimental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988840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8. Observation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268760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/>
              <a:t>7</a:t>
            </a:r>
            <a:r>
              <a:rPr lang="en-AU" sz="2400" dirty="0" smtClean="0"/>
              <a:t>. Secondary data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429000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16. Survey data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708920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15. Qualitative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580526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18. </a:t>
            </a:r>
            <a:r>
              <a:rPr lang="en-AU" sz="2400" dirty="0"/>
              <a:t>R</a:t>
            </a:r>
            <a:r>
              <a:rPr lang="en-AU" sz="2400" dirty="0" smtClean="0"/>
              <a:t>esearch report</a:t>
            </a:r>
            <a:endParaRPr lang="en-A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1268760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14. Secondary</a:t>
            </a:r>
            <a:endParaRPr lang="en-A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64502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/>
              <a:t>4</a:t>
            </a:r>
            <a:r>
              <a:rPr lang="en-AU" sz="2400" dirty="0" smtClean="0"/>
              <a:t>. Research ethics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92494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3. Starting out</a:t>
            </a:r>
            <a:endParaRPr lang="en-A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08518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6. Reviewing lit.</a:t>
            </a:r>
            <a:endParaRPr lang="en-A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36510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5. Range of methods</a:t>
            </a:r>
            <a:endParaRPr lang="en-A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220486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/>
              <a:t>2</a:t>
            </a:r>
            <a:r>
              <a:rPr lang="en-AU" sz="2400" dirty="0" smtClean="0"/>
              <a:t>. Approaches</a:t>
            </a:r>
            <a:endParaRPr lang="en-A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1484784"/>
            <a:ext cx="2736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1. Introduction</a:t>
            </a:r>
            <a:endParaRPr lang="en-A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PART I PREPARATION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3E7671"/>
                </a:solidFill>
              </a:rPr>
              <a:t>PART II DATA COLLECTION</a:t>
            </a:r>
            <a:endParaRPr lang="en-AU" b="1" dirty="0">
              <a:solidFill>
                <a:srgbClr val="3E767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4869160"/>
            <a:ext cx="259228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12.  </a:t>
            </a:r>
            <a:r>
              <a:rPr lang="en-AU" sz="2400" dirty="0"/>
              <a:t>C</a:t>
            </a:r>
            <a:r>
              <a:rPr lang="en-AU" sz="2400" dirty="0" smtClean="0"/>
              <a:t>ase studies</a:t>
            </a:r>
            <a:endParaRPr lang="en-AU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868144" y="2996952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68144" y="3645024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8144" y="1499593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72200" y="7647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PART III ANALYSIS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228184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PART IV  COMMUICATE RESULTS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4149080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17. </a:t>
            </a:r>
            <a:r>
              <a:rPr lang="en-AU" sz="2400" dirty="0"/>
              <a:t> </a:t>
            </a:r>
            <a:r>
              <a:rPr lang="en-AU" sz="2400" dirty="0" smtClean="0"/>
              <a:t>Statistical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</p:spPr>
        <p:txBody>
          <a:bodyPr>
            <a:noAutofit/>
          </a:bodyPr>
          <a:lstStyle/>
          <a:p>
            <a:r>
              <a:rPr lang="en-AU" sz="32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sport participation surveys: Australia</a:t>
            </a:r>
            <a:endParaRPr lang="en-AU" sz="3200" dirty="0">
              <a:solidFill>
                <a:srgbClr val="3E767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01402"/>
              </p:ext>
            </p:extLst>
          </p:nvPr>
        </p:nvGraphicFramePr>
        <p:xfrm>
          <a:off x="293131" y="1052736"/>
          <a:ext cx="8424936" cy="4968875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 smtClean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Exercise Recreation and Sport Survey (ERASS)</a:t>
                      </a:r>
                      <a:endParaRPr lang="en-AU" sz="2000" b="1" dirty="0">
                        <a:solidFill>
                          <a:srgbClr val="3E767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Conducted by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: Standing Committee on Recreation and Sport (SCORS)	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 smtClean="0">
                          <a:latin typeface="+mn-lt"/>
                          <a:ea typeface="Times New Roman"/>
                        </a:rPr>
                        <a:t>Dates: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Annual since 2001-2010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Sample size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: 13,000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Age-range:</a:t>
                      </a:r>
                      <a:r>
                        <a:rPr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persons aged 16 and over</a:t>
                      </a:r>
                      <a:endParaRPr lang="en-AU" sz="2000" b="1" i="0" dirty="0">
                        <a:latin typeface="+mn-lt"/>
                        <a:ea typeface="Times New Roman"/>
                      </a:endParaRP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i="0" dirty="0">
                          <a:latin typeface="+mn-lt"/>
                          <a:ea typeface="Times New Roman"/>
                        </a:rPr>
                        <a:t>Participation data items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Individual sport/physical activities participated in at least once in previous year.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   For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the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above: no.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of times; whether organised by club etc. or informal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Activities participated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in during previous 2 weeks: frequency, time spent.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i="0" dirty="0">
                          <a:latin typeface="+mn-lt"/>
                          <a:ea typeface="Times New Roman"/>
                        </a:rPr>
                        <a:t>Socio-demographic data items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Gender, Age, Marital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status, Parental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status, no. children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Highest education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qualification, Employment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status,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Hours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worked 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8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Aboriginal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, Language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spoken at home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-514985" algn="l"/>
                          <a:tab pos="-457200" algn="l"/>
                          <a:tab pos="168275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Postcode</a:t>
                      </a:r>
                    </a:p>
                  </a:txBody>
                  <a:tcPr marL="76200" marR="76200" marT="35560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rgbClr val="3E7671"/>
                </a:solidFill>
              </a:rPr>
              <a:t>National sport participation surveys: </a:t>
            </a:r>
            <a:r>
              <a:rPr lang="en-AU" sz="2800" dirty="0" smtClean="0">
                <a:solidFill>
                  <a:srgbClr val="3E7671"/>
                </a:solidFill>
              </a:rPr>
              <a:t>Australia </a:t>
            </a:r>
            <a:r>
              <a:rPr lang="en-AU" sz="2800" dirty="0" err="1" smtClean="0">
                <a:solidFill>
                  <a:srgbClr val="3E7671"/>
                </a:solidFill>
              </a:rPr>
              <a:t>contd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5259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Since 2010:</a:t>
            </a:r>
          </a:p>
          <a:p>
            <a:r>
              <a:rPr lang="en-AU" sz="2400" dirty="0" smtClean="0"/>
              <a:t>Australian Bureau of Statistics</a:t>
            </a:r>
          </a:p>
          <a:p>
            <a:r>
              <a:rPr lang="en-AU" sz="2400" b="1" i="1" dirty="0" smtClean="0">
                <a:solidFill>
                  <a:srgbClr val="3E7671"/>
                </a:solidFill>
              </a:rPr>
              <a:t>Participation in Sport and Physical Recreation (Cat. No. 4177.0)</a:t>
            </a:r>
          </a:p>
          <a:p>
            <a:r>
              <a:rPr lang="en-AU" sz="2400" dirty="0" smtClean="0"/>
              <a:t>2009-10</a:t>
            </a:r>
          </a:p>
          <a:p>
            <a:r>
              <a:rPr lang="en-AU" sz="2400" dirty="0" smtClean="0"/>
              <a:t>2011-12 (Spreadsheet tables only)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surveys: issues</a:t>
            </a:r>
            <a:endParaRPr lang="en-AU" sz="3200" b="1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40" y="1268760"/>
            <a:ext cx="8229600" cy="4525963"/>
          </a:xfrm>
        </p:spPr>
        <p:txBody>
          <a:bodyPr/>
          <a:lstStyle/>
          <a:p>
            <a:r>
              <a:rPr lang="en-AU" sz="2800" dirty="0" smtClean="0"/>
              <a:t>Validity and reliability </a:t>
            </a:r>
          </a:p>
          <a:p>
            <a:pPr lvl="1"/>
            <a:r>
              <a:rPr lang="en-AU" sz="2400" dirty="0" smtClean="0"/>
              <a:t>dependent on self-report</a:t>
            </a:r>
          </a:p>
          <a:p>
            <a:r>
              <a:rPr lang="en-AU" sz="2800" dirty="0" smtClean="0"/>
              <a:t>Sample size </a:t>
            </a:r>
          </a:p>
          <a:p>
            <a:pPr lvl="1"/>
            <a:r>
              <a:rPr lang="en-AU" sz="2400" dirty="0" smtClean="0"/>
              <a:t>typically large</a:t>
            </a:r>
          </a:p>
          <a:p>
            <a:r>
              <a:rPr lang="en-AU" sz="2800" dirty="0" smtClean="0"/>
              <a:t>Main question: reference period </a:t>
            </a:r>
            <a:r>
              <a:rPr lang="en-AU" sz="2400" dirty="0" smtClean="0">
                <a:solidFill>
                  <a:srgbClr val="3E7671"/>
                </a:solidFill>
              </a:rPr>
              <a:t>(see next slide)</a:t>
            </a:r>
            <a:endParaRPr lang="en-AU" sz="2800" dirty="0" smtClean="0">
              <a:solidFill>
                <a:srgbClr val="3E7671"/>
              </a:solidFill>
            </a:endParaRPr>
          </a:p>
          <a:p>
            <a:r>
              <a:rPr lang="en-AU" sz="2800" dirty="0" smtClean="0"/>
              <a:t>Age range </a:t>
            </a:r>
          </a:p>
          <a:p>
            <a:pPr lvl="1"/>
            <a:r>
              <a:rPr lang="en-AU" sz="2400" dirty="0" smtClean="0"/>
              <a:t>most exclude children</a:t>
            </a:r>
          </a:p>
          <a:p>
            <a:r>
              <a:rPr lang="en-AU" sz="2800" dirty="0" smtClean="0"/>
              <a:t>Social characteristics </a:t>
            </a:r>
          </a:p>
          <a:p>
            <a:pPr lvl="1"/>
            <a:r>
              <a:rPr lang="en-AU" sz="2400" dirty="0" smtClean="0"/>
              <a:t>opportunities for detailed study/forecasting</a:t>
            </a:r>
          </a:p>
          <a:p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E7671"/>
                </a:solidFill>
              </a:rPr>
              <a:t>National surveys: effect of reference period differences</a:t>
            </a:r>
            <a:endParaRPr lang="en-AU" sz="2800" dirty="0">
              <a:solidFill>
                <a:srgbClr val="3E767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62796"/>
              </p:ext>
            </p:extLst>
          </p:nvPr>
        </p:nvGraphicFramePr>
        <p:xfrm>
          <a:off x="941203" y="977919"/>
          <a:ext cx="7056783" cy="5429250"/>
        </p:xfrm>
        <a:graphic>
          <a:graphicData uri="http://schemas.openxmlformats.org/drawingml/2006/table">
            <a:tbl>
              <a:tblPr/>
              <a:tblGrid>
                <a:gridCol w="2307025"/>
                <a:gridCol w="2171318"/>
                <a:gridCol w="2578440"/>
              </a:tblGrid>
              <a:tr h="156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Table 7.1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b="1" i="1" dirty="0" smtClean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     England 2002</a:t>
                      </a:r>
                      <a:endParaRPr lang="en-AU" sz="2000" b="1" dirty="0">
                        <a:solidFill>
                          <a:srgbClr val="3E767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Sports*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Participated at least once in </a:t>
                      </a:r>
                      <a:r>
                        <a:rPr lang="en-AU" sz="2000" b="1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last year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= most common measure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% of persons aged 16 and over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Walking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45.9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Swimming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34.8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Cycling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19.1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Football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 9.1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Athletics**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 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Golf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12.1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Badminton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6.4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Tennis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7.0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Squash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3.8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Cricket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2.4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Equestrian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 3.5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Bowls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.3.8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59" y="188640"/>
            <a:ext cx="8229600" cy="706090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3E7671"/>
                </a:solidFill>
              </a:rPr>
              <a:t>National surveys</a:t>
            </a:r>
            <a:r>
              <a:rPr lang="en-AU" sz="2800" dirty="0" smtClean="0">
                <a:solidFill>
                  <a:srgbClr val="3E7671"/>
                </a:solidFill>
              </a:rPr>
              <a:t>: effect of reference period differences</a:t>
            </a:r>
            <a:endParaRPr lang="en-AU" sz="2800" dirty="0">
              <a:solidFill>
                <a:srgbClr val="3E767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58816"/>
              </p:ext>
            </p:extLst>
          </p:nvPr>
        </p:nvGraphicFramePr>
        <p:xfrm>
          <a:off x="971600" y="908720"/>
          <a:ext cx="7056783" cy="5429250"/>
        </p:xfrm>
        <a:graphic>
          <a:graphicData uri="http://schemas.openxmlformats.org/drawingml/2006/table">
            <a:tbl>
              <a:tblPr/>
              <a:tblGrid>
                <a:gridCol w="2307025"/>
                <a:gridCol w="2171318"/>
                <a:gridCol w="2578440"/>
              </a:tblGrid>
              <a:tr h="15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Table 7.1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i="1" dirty="0" smtClean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England 2002</a:t>
                      </a:r>
                      <a:endParaRPr lang="en-AU" sz="2000" b="1" dirty="0">
                        <a:solidFill>
                          <a:srgbClr val="3E767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Sports*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Participated at least once in </a:t>
                      </a:r>
                      <a:r>
                        <a:rPr lang="en-AU" sz="2000" b="1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last year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Participated at least once in </a:t>
                      </a:r>
                      <a:r>
                        <a:rPr lang="en-AU" sz="2000" b="1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last 4 weeks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% of persons aged 16 and over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Walking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45.9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34.9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Swimming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34.8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13.8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Cycling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19.1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9.0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Football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 9.1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4.9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Athletics**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 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0.3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Golf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12.1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4.8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Badminton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6.4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1.8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Tennis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7.0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1.9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Squash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3.8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1.3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Cricket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2.4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 0.6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Equestrian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 3.5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 1.9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Bowls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.3.8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 1.3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3E7671"/>
                </a:solidFill>
              </a:rPr>
              <a:t>National surveys</a:t>
            </a:r>
            <a:r>
              <a:rPr lang="en-AU" sz="2800" dirty="0" smtClean="0">
                <a:solidFill>
                  <a:srgbClr val="3E7671"/>
                </a:solidFill>
              </a:rPr>
              <a:t>: effect of reference period differences</a:t>
            </a:r>
            <a:endParaRPr lang="en-AU" sz="2800" dirty="0">
              <a:solidFill>
                <a:srgbClr val="3E767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18528"/>
              </p:ext>
            </p:extLst>
          </p:nvPr>
        </p:nvGraphicFramePr>
        <p:xfrm>
          <a:off x="755576" y="836712"/>
          <a:ext cx="7704857" cy="5429250"/>
        </p:xfrm>
        <a:graphic>
          <a:graphicData uri="http://schemas.openxmlformats.org/drawingml/2006/table">
            <a:tbl>
              <a:tblPr/>
              <a:tblGrid>
                <a:gridCol w="2258320"/>
                <a:gridCol w="2789689"/>
                <a:gridCol w="2656848"/>
              </a:tblGrid>
              <a:tr h="15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Table 7.1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i="1" dirty="0" smtClean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        England 2008-09</a:t>
                      </a:r>
                      <a:endParaRPr lang="en-AU" sz="2000" b="1" dirty="0">
                        <a:solidFill>
                          <a:srgbClr val="3E767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Sports*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Participated at </a:t>
                      </a:r>
                      <a:r>
                        <a:rPr lang="en-AU" sz="2000" b="1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least once in last month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000" i="1" dirty="0" smtClean="0">
                          <a:latin typeface="+mn-lt"/>
                          <a:ea typeface="Times New Roman"/>
                        </a:rPr>
                        <a:t>P</a:t>
                      </a:r>
                      <a:endParaRPr lang="en-AU" sz="2000" b="1" dirty="0"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% of persons aged 16 and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over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Walking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na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Swimming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13.2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Cycling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9.3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Football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7.4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Athletics**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6.4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Golf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3.5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Badminton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Tennis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Squash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Cricket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Equestrian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Bowls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3E7671"/>
                </a:solidFill>
              </a:rPr>
              <a:t>National surveys</a:t>
            </a:r>
            <a:r>
              <a:rPr lang="en-AU" sz="2800" dirty="0" smtClean="0">
                <a:solidFill>
                  <a:srgbClr val="3E7671"/>
                </a:solidFill>
              </a:rPr>
              <a:t>: effect of reference period differences</a:t>
            </a:r>
            <a:endParaRPr lang="en-AU" sz="2800" dirty="0">
              <a:solidFill>
                <a:srgbClr val="3E767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79931"/>
              </p:ext>
            </p:extLst>
          </p:nvPr>
        </p:nvGraphicFramePr>
        <p:xfrm>
          <a:off x="755576" y="836712"/>
          <a:ext cx="7704857" cy="5429250"/>
        </p:xfrm>
        <a:graphic>
          <a:graphicData uri="http://schemas.openxmlformats.org/drawingml/2006/table">
            <a:tbl>
              <a:tblPr/>
              <a:tblGrid>
                <a:gridCol w="2258320"/>
                <a:gridCol w="2789689"/>
                <a:gridCol w="2656848"/>
              </a:tblGrid>
              <a:tr h="156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Table 7.1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i="1" dirty="0" smtClean="0">
                          <a:latin typeface="+mn-lt"/>
                          <a:ea typeface="Times New Roman"/>
                        </a:rPr>
                        <a:t>       England 2008-09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Sports*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Participated at </a:t>
                      </a:r>
                      <a:r>
                        <a:rPr lang="en-AU" sz="2000" b="1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least once in last month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+mn-lt"/>
                          <a:ea typeface="Times New Roman"/>
                        </a:rPr>
                        <a:t>Participated </a:t>
                      </a:r>
                      <a:r>
                        <a:rPr lang="en-AU" sz="2000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en-AU" sz="2000" b="1" i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or at least 30 mins in last week 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% of persons aged 16 and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over</a:t>
                      </a: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Walking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na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na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Swimming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13.2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7.6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Cycling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9.3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4.5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Football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7.4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Athletics**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6.4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Golf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3.5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Badminton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Tennis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Squash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0.7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Cricket 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0.5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Equestrian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0.8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Bowls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1.0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0.6</a:t>
                      </a:r>
                    </a:p>
                  </a:txBody>
                  <a:tcPr marL="35560" marR="3556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Time-use surveys</a:t>
            </a:r>
            <a:endParaRPr lang="en-AU" sz="3600" b="1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31" y="1124744"/>
            <a:ext cx="8640960" cy="6046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Survey respondents keep a diary of activities for 1-2 days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14998"/>
              </p:ext>
            </p:extLst>
          </p:nvPr>
        </p:nvGraphicFramePr>
        <p:xfrm>
          <a:off x="683568" y="1916832"/>
          <a:ext cx="7344816" cy="4062730"/>
        </p:xfrm>
        <a:graphic>
          <a:graphicData uri="http://schemas.openxmlformats.org/drawingml/2006/table">
            <a:tbl>
              <a:tblPr/>
              <a:tblGrid>
                <a:gridCol w="3136526"/>
                <a:gridCol w="1883982"/>
                <a:gridCol w="2324308"/>
              </a:tblGrid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Britain, 2005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3E7671"/>
                          </a:solidFill>
                          <a:latin typeface="+mn-lt"/>
                          <a:ea typeface="Times New Roman"/>
                        </a:rPr>
                        <a:t>Australia, 2006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2000" dirty="0"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 err="1" smtClean="0">
                          <a:latin typeface="+mn-lt"/>
                          <a:ea typeface="Times New Roman"/>
                        </a:rPr>
                        <a:t>Hrs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AU" sz="2000" dirty="0">
                          <a:latin typeface="+mn-lt"/>
                          <a:ea typeface="Times New Roman"/>
                        </a:rPr>
                        <a:t>per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</a:rPr>
                        <a:t>week: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latin typeface="+mn-lt"/>
                          <a:ea typeface="Times New Roman"/>
                        </a:rPr>
                        <a:t>average</a:t>
                      </a:r>
                      <a:r>
                        <a:rPr lang="en-AU" sz="2000" b="1" baseline="0" dirty="0" smtClean="0">
                          <a:latin typeface="+mn-lt"/>
                          <a:ea typeface="Times New Roman"/>
                        </a:rPr>
                        <a:t> for </a:t>
                      </a:r>
                      <a:r>
                        <a:rPr lang="en-AU" sz="2000" b="1" dirty="0" smtClean="0">
                          <a:latin typeface="+mn-lt"/>
                          <a:ea typeface="Times New Roman"/>
                        </a:rPr>
                        <a:t>all persons </a:t>
                      </a:r>
                      <a:r>
                        <a:rPr lang="en-AU" sz="2000" b="1" dirty="0">
                          <a:latin typeface="+mn-lt"/>
                          <a:ea typeface="Times New Roman"/>
                        </a:rPr>
                        <a:t>aged 15</a:t>
                      </a:r>
                      <a:r>
                        <a:rPr lang="en-AU" sz="2000" b="1" dirty="0" smtClean="0">
                          <a:latin typeface="+mn-lt"/>
                          <a:ea typeface="Times New Roman"/>
                        </a:rPr>
                        <a:t>+</a:t>
                      </a:r>
                      <a:endParaRPr lang="en-AU" sz="2000" b="1" dirty="0">
                        <a:latin typeface="+mn-lt"/>
                        <a:ea typeface="Times New Roman"/>
                      </a:endParaRP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Sleep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57.3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59.6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TV/video/radio/music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18.3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16.3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Sport/physical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 recreation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1.2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2.2</a:t>
                      </a:r>
                      <a:endParaRPr lang="en-A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Other leisure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23.4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18.2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Paid work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19.8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24.1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Personal care</a:t>
                      </a:r>
                    </a:p>
                  </a:txBody>
                  <a:tcPr marL="18415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14.7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17.1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Domestic work/childcare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22.3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22.7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Travel and other</a:t>
                      </a:r>
                    </a:p>
                  </a:txBody>
                  <a:tcPr marL="18415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12.3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10.0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latin typeface="+mn-lt"/>
                          <a:ea typeface="Times New Roman"/>
                        </a:rPr>
                        <a:t>Total</a:t>
                      </a:r>
                    </a:p>
                  </a:txBody>
                  <a:tcPr marL="0" marR="0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168.0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</a:rPr>
                        <a:t>168.0</a:t>
                      </a:r>
                    </a:p>
                  </a:txBody>
                  <a:tcPr marL="18415" marR="1841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Elite sport performance</a:t>
            </a:r>
            <a:endParaRPr lang="en-AU" sz="3600" b="1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AU" sz="2400" b="1" dirty="0" smtClean="0">
                <a:solidFill>
                  <a:srgbClr val="3E7671"/>
                </a:solidFill>
              </a:rPr>
              <a:t>Measures of national </a:t>
            </a:r>
            <a:r>
              <a:rPr lang="en-GB" sz="2400" b="1" dirty="0" smtClean="0">
                <a:solidFill>
                  <a:srgbClr val="3E7671"/>
                </a:solidFill>
              </a:rPr>
              <a:t>performance </a:t>
            </a:r>
            <a:r>
              <a:rPr lang="en-GB" sz="2400" b="1" dirty="0">
                <a:solidFill>
                  <a:srgbClr val="3E7671"/>
                </a:solidFill>
              </a:rPr>
              <a:t>in multi-sport international sport </a:t>
            </a:r>
            <a:r>
              <a:rPr lang="en-GB" sz="2400" b="1" dirty="0" smtClean="0">
                <a:solidFill>
                  <a:srgbClr val="3E7671"/>
                </a:solidFill>
              </a:rPr>
              <a:t>events</a:t>
            </a:r>
          </a:p>
          <a:p>
            <a:pPr lvl="0"/>
            <a:r>
              <a:rPr lang="en-GB" sz="2400" dirty="0" smtClean="0"/>
              <a:t>Gold </a:t>
            </a:r>
            <a:r>
              <a:rPr lang="en-GB" sz="2400" dirty="0"/>
              <a:t>medals won</a:t>
            </a:r>
            <a:endParaRPr lang="en-AU" sz="2400" dirty="0"/>
          </a:p>
          <a:p>
            <a:pPr lvl="0"/>
            <a:r>
              <a:rPr lang="en-GB" sz="2400" dirty="0"/>
              <a:t>Total </a:t>
            </a:r>
            <a:r>
              <a:rPr lang="en-GB" sz="2400" dirty="0" smtClean="0"/>
              <a:t>medals </a:t>
            </a:r>
            <a:r>
              <a:rPr lang="en-GB" sz="2400" dirty="0"/>
              <a:t>won (gold, silver, bronze)</a:t>
            </a:r>
            <a:endParaRPr lang="en-AU" sz="2400" dirty="0"/>
          </a:p>
          <a:p>
            <a:pPr lvl="0"/>
            <a:r>
              <a:rPr lang="en-GB" sz="2400" dirty="0"/>
              <a:t>Medal points </a:t>
            </a:r>
            <a:r>
              <a:rPr lang="en-GB" sz="2400" dirty="0" smtClean="0"/>
              <a:t>(e.g.: </a:t>
            </a:r>
            <a:r>
              <a:rPr lang="en-GB" sz="2400" dirty="0"/>
              <a:t>gold=3, silver =2, bronze =1)</a:t>
            </a:r>
            <a:endParaRPr lang="en-AU" sz="2400" dirty="0"/>
          </a:p>
          <a:p>
            <a:pPr lvl="0"/>
            <a:r>
              <a:rPr lang="en-GB" sz="2400" dirty="0" smtClean="0"/>
              <a:t>No. </a:t>
            </a:r>
            <a:r>
              <a:rPr lang="en-GB" sz="2400" dirty="0"/>
              <a:t>of athletes qualifying to take part</a:t>
            </a:r>
            <a:endParaRPr lang="en-AU" sz="2400" dirty="0"/>
          </a:p>
          <a:p>
            <a:pPr lvl="0"/>
            <a:r>
              <a:rPr lang="en-GB" sz="2400" dirty="0" smtClean="0"/>
              <a:t>No. </a:t>
            </a:r>
            <a:r>
              <a:rPr lang="en-GB" sz="2400" dirty="0"/>
              <a:t>of athletes in finals</a:t>
            </a:r>
            <a:endParaRPr lang="en-AU" sz="2400" dirty="0"/>
          </a:p>
          <a:p>
            <a:pPr lvl="0"/>
            <a:r>
              <a:rPr lang="en-GB" sz="2400" dirty="0" smtClean="0"/>
              <a:t>No. of </a:t>
            </a:r>
            <a:r>
              <a:rPr lang="en-GB" sz="2400" dirty="0"/>
              <a:t>athletes posting: </a:t>
            </a:r>
            <a:endParaRPr lang="en-GB" sz="2400" dirty="0" smtClean="0"/>
          </a:p>
          <a:p>
            <a:pPr lvl="1"/>
            <a:r>
              <a:rPr lang="en-GB" sz="2000" dirty="0" smtClean="0"/>
              <a:t>season's </a:t>
            </a:r>
            <a:r>
              <a:rPr lang="en-GB" sz="2000" dirty="0"/>
              <a:t>best, </a:t>
            </a:r>
            <a:endParaRPr lang="en-GB" sz="2000" dirty="0" smtClean="0"/>
          </a:p>
          <a:p>
            <a:pPr lvl="1"/>
            <a:r>
              <a:rPr lang="en-GB" sz="2000" dirty="0" smtClean="0"/>
              <a:t>personal </a:t>
            </a:r>
            <a:r>
              <a:rPr lang="en-GB" sz="2000" dirty="0"/>
              <a:t>best performance 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breaking </a:t>
            </a:r>
            <a:r>
              <a:rPr lang="en-GB" sz="2000" dirty="0"/>
              <a:t>records</a:t>
            </a:r>
            <a:endParaRPr lang="en-AU" sz="2000" dirty="0"/>
          </a:p>
          <a:p>
            <a:pPr lvl="0"/>
            <a:r>
              <a:rPr lang="en-GB" sz="2400" dirty="0"/>
              <a:t>Market share: country's % share of all medals or points awarded </a:t>
            </a:r>
            <a:endParaRPr lang="en-AU" sz="2400" dirty="0"/>
          </a:p>
          <a:p>
            <a:pPr lvl="0"/>
            <a:r>
              <a:rPr lang="en-GB" sz="2400" dirty="0"/>
              <a:t>Cost </a:t>
            </a:r>
            <a:r>
              <a:rPr lang="en-GB" sz="2400" dirty="0" smtClean="0"/>
              <a:t>(government </a:t>
            </a:r>
            <a:r>
              <a:rPr lang="en-GB" sz="2400" dirty="0"/>
              <a:t>expenditure) per </a:t>
            </a:r>
            <a:r>
              <a:rPr lang="en-GB" sz="2400" dirty="0" smtClean="0"/>
              <a:t>medal </a:t>
            </a:r>
            <a:endParaRPr lang="en-AU" sz="2400" dirty="0"/>
          </a:p>
          <a:p>
            <a:r>
              <a:rPr lang="en-GB" sz="2400" dirty="0"/>
              <a:t>Each of the above related to national population and/or </a:t>
            </a:r>
            <a:r>
              <a:rPr lang="en-GB" sz="2400" dirty="0" smtClean="0"/>
              <a:t>income</a:t>
            </a:r>
          </a:p>
          <a:p>
            <a:r>
              <a:rPr lang="en-GB" sz="2400" dirty="0" smtClean="0"/>
              <a:t>See </a:t>
            </a:r>
            <a:r>
              <a:rPr lang="en-GB" sz="2400" dirty="0" err="1" smtClean="0"/>
              <a:t>Shibli</a:t>
            </a:r>
            <a:r>
              <a:rPr lang="en-GB" sz="2400" dirty="0" smtClean="0"/>
              <a:t> </a:t>
            </a:r>
            <a:r>
              <a:rPr lang="en-GB" sz="2400" dirty="0"/>
              <a:t>&amp; Bingham (</a:t>
            </a:r>
            <a:r>
              <a:rPr lang="en-GB" sz="2400" dirty="0" smtClean="0"/>
              <a:t>2005) + Ch. 14 Case Study 14.5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data  </a:t>
            </a:r>
            <a:endParaRPr lang="en-AU" sz="24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AU" sz="2800" dirty="0" smtClean="0"/>
              <a:t>Household expenditure survey data</a:t>
            </a:r>
            <a:endParaRPr lang="en-AU" sz="2800" dirty="0"/>
          </a:p>
          <a:p>
            <a:endParaRPr lang="en-AU" sz="2200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7: </a:t>
            </a:r>
          </a:p>
          <a:p>
            <a:pPr algn="ctr"/>
            <a:r>
              <a:rPr lang="en-AU" sz="4000" b="1" dirty="0" smtClean="0">
                <a:solidFill>
                  <a:srgbClr val="31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</a:p>
          <a:p>
            <a:pPr algn="ctr"/>
            <a:r>
              <a:rPr lang="en-AU" sz="4000" b="1" dirty="0" smtClean="0">
                <a:solidFill>
                  <a:srgbClr val="31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sources</a:t>
            </a:r>
            <a:endParaRPr lang="en-AU" sz="4000" b="1" dirty="0">
              <a:solidFill>
                <a:srgbClr val="317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97522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census</a:t>
            </a:r>
            <a:endParaRPr lang="en-AU" sz="3600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Count of every person present in a country on a specified night</a:t>
            </a:r>
          </a:p>
          <a:p>
            <a:r>
              <a:rPr lang="en-AU" sz="2400" dirty="0" smtClean="0"/>
              <a:t>Typically conducted every 10 years (UK) or 5 years (Australia)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3E7671"/>
                </a:solidFill>
              </a:rPr>
              <a:t>Census:</a:t>
            </a:r>
            <a:r>
              <a:rPr lang="en-AU" sz="2800" dirty="0" smtClean="0">
                <a:solidFill>
                  <a:srgbClr val="3E7671"/>
                </a:solidFill>
              </a:rPr>
              <a:t> Data available at various levels </a:t>
            </a:r>
            <a:r>
              <a:rPr lang="en-AU" sz="2000" dirty="0" smtClean="0">
                <a:solidFill>
                  <a:srgbClr val="3E7671"/>
                </a:solidFill>
              </a:rPr>
              <a:t>(Fig. 7.11)</a:t>
            </a:r>
            <a:endParaRPr lang="en-AU" sz="2000" dirty="0">
              <a:solidFill>
                <a:srgbClr val="3E767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400" b="1" i="1" dirty="0">
                <a:solidFill>
                  <a:srgbClr val="3E7671"/>
                </a:solidFill>
              </a:rPr>
              <a:t>Britain</a:t>
            </a:r>
            <a:r>
              <a:rPr lang="en-US" sz="2400" dirty="0">
                <a:solidFill>
                  <a:srgbClr val="3E7671"/>
                </a:solidFill>
              </a:rPr>
              <a:t>	</a:t>
            </a:r>
            <a:r>
              <a:rPr lang="en-US" sz="2000" dirty="0"/>
              <a:t>				</a:t>
            </a:r>
            <a:endParaRPr lang="en-AU" sz="2000" dirty="0"/>
          </a:p>
          <a:p>
            <a:pPr lvl="1">
              <a:lnSpc>
                <a:spcPct val="80000"/>
              </a:lnSpc>
            </a:pPr>
            <a:r>
              <a:rPr lang="en-AU" sz="2000" dirty="0"/>
              <a:t>National				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Regions				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Counties				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Local government areas 		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Parliamentary constituencies 		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Enumeration districts (EDs)</a:t>
            </a:r>
          </a:p>
          <a:p>
            <a:pPr>
              <a:lnSpc>
                <a:spcPct val="80000"/>
              </a:lnSpc>
            </a:pPr>
            <a:r>
              <a:rPr lang="en-AU" sz="2400" b="1" i="1" dirty="0">
                <a:solidFill>
                  <a:srgbClr val="3E7671"/>
                </a:solidFill>
              </a:rPr>
              <a:t>Australia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National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State 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Postal codes 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Local government areas 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State and federal Parliament electorates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Collection districts (CDs</a:t>
            </a:r>
            <a:r>
              <a:rPr lang="en-AU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27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sz="3600" b="1" dirty="0" smtClean="0">
                <a:solidFill>
                  <a:srgbClr val="3E7671"/>
                </a:solidFill>
              </a:rPr>
              <a:t>Census data</a:t>
            </a:r>
            <a:r>
              <a:rPr lang="en-AU" sz="3600" dirty="0" smtClean="0">
                <a:solidFill>
                  <a:srgbClr val="3E7671"/>
                </a:solidFill>
              </a:rPr>
              <a:t>: resident population </a:t>
            </a:r>
            <a:r>
              <a:rPr lang="en-AU" sz="2400" dirty="0" smtClean="0">
                <a:solidFill>
                  <a:srgbClr val="3E7671"/>
                </a:solidFill>
              </a:rPr>
              <a:t>(Fig. 7.12)</a:t>
            </a:r>
            <a:endParaRPr lang="en-AU" sz="24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98" y="790545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AU" sz="3800" dirty="0" smtClean="0"/>
              <a:t>Number of males/females</a:t>
            </a:r>
          </a:p>
          <a:p>
            <a:pPr lvl="0"/>
            <a:r>
              <a:rPr lang="en-AU" sz="3800" dirty="0" smtClean="0"/>
              <a:t>Number/proportion in 5-yr age-groups (single yrs for &lt; 20s)</a:t>
            </a:r>
          </a:p>
          <a:p>
            <a:pPr lvl="0"/>
            <a:r>
              <a:rPr lang="en-AU" sz="3800" dirty="0" smtClean="0"/>
              <a:t>Numbers of people:</a:t>
            </a:r>
          </a:p>
          <a:p>
            <a:pPr lvl="1"/>
            <a:r>
              <a:rPr lang="en-AU" sz="3200" dirty="0" smtClean="0"/>
              <a:t>with different religions</a:t>
            </a:r>
          </a:p>
          <a:p>
            <a:pPr lvl="1"/>
            <a:r>
              <a:rPr lang="en-AU" sz="3200" dirty="0" smtClean="0"/>
              <a:t>by country of birth</a:t>
            </a:r>
          </a:p>
          <a:p>
            <a:pPr lvl="1"/>
            <a:r>
              <a:rPr lang="en-AU" sz="3200" dirty="0" smtClean="0"/>
              <a:t>speaking different languages</a:t>
            </a:r>
          </a:p>
          <a:p>
            <a:pPr lvl="1"/>
            <a:r>
              <a:rPr lang="en-AU" sz="3200" dirty="0" smtClean="0"/>
              <a:t>by country of birth of parents</a:t>
            </a:r>
          </a:p>
          <a:p>
            <a:pPr lvl="0"/>
            <a:r>
              <a:rPr lang="en-AU" sz="3800" dirty="0" smtClean="0"/>
              <a:t>Numbers of families/households:</a:t>
            </a:r>
          </a:p>
          <a:p>
            <a:pPr lvl="1"/>
            <a:r>
              <a:rPr lang="en-AU" sz="3200" dirty="0" smtClean="0"/>
              <a:t>of different sizes</a:t>
            </a:r>
          </a:p>
          <a:p>
            <a:pPr lvl="1"/>
            <a:r>
              <a:rPr lang="en-AU" sz="3200" dirty="0" smtClean="0"/>
              <a:t>with different numbers of dependent children</a:t>
            </a:r>
          </a:p>
          <a:p>
            <a:pPr lvl="1"/>
            <a:r>
              <a:rPr lang="en-AU" sz="3200" dirty="0" smtClean="0"/>
              <a:t>which are single parent families</a:t>
            </a:r>
          </a:p>
          <a:p>
            <a:pPr lvl="1"/>
            <a:r>
              <a:rPr lang="en-AU" sz="3200" dirty="0" smtClean="0"/>
              <a:t>with various numbers of vehicles</a:t>
            </a:r>
          </a:p>
          <a:p>
            <a:pPr lvl="0"/>
            <a:r>
              <a:rPr lang="en-AU" sz="3800" dirty="0" smtClean="0"/>
              <a:t>Numbers of people:</a:t>
            </a:r>
          </a:p>
          <a:p>
            <a:pPr lvl="1"/>
            <a:r>
              <a:rPr lang="en-AU" sz="3200" dirty="0" smtClean="0"/>
              <a:t>who left school at various ages</a:t>
            </a:r>
          </a:p>
          <a:p>
            <a:pPr lvl="1"/>
            <a:r>
              <a:rPr lang="en-AU" sz="3200" dirty="0" smtClean="0"/>
              <a:t>with different educational/technical qualifications</a:t>
            </a:r>
          </a:p>
          <a:p>
            <a:pPr lvl="1"/>
            <a:r>
              <a:rPr lang="en-AU" sz="3200" dirty="0" smtClean="0"/>
              <a:t>different occupational groups</a:t>
            </a:r>
          </a:p>
          <a:p>
            <a:pPr lvl="1"/>
            <a:r>
              <a:rPr lang="en-AU" sz="3200" dirty="0" smtClean="0"/>
              <a:t>by working hours 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E7671"/>
                </a:solidFill>
              </a:rPr>
              <a:t>Uses of the census </a:t>
            </a:r>
            <a:r>
              <a:rPr lang="en-AU" sz="2400" dirty="0" smtClean="0">
                <a:solidFill>
                  <a:srgbClr val="3E7671"/>
                </a:solidFill>
              </a:rPr>
              <a:t>(see Ch. 14)</a:t>
            </a:r>
            <a:endParaRPr lang="en-AU" sz="24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planning sport facilities</a:t>
            </a:r>
          </a:p>
          <a:p>
            <a:r>
              <a:rPr lang="en-AU" sz="2400" dirty="0" smtClean="0"/>
              <a:t>conducting feasibility studies</a:t>
            </a:r>
          </a:p>
          <a:p>
            <a:r>
              <a:rPr lang="en-AU" sz="2400" dirty="0" smtClean="0"/>
              <a:t>area management/marketing</a:t>
            </a:r>
          </a:p>
          <a:p>
            <a:r>
              <a:rPr lang="en-AU" sz="2400" dirty="0" smtClean="0"/>
              <a:t>facility performance evaluation</a:t>
            </a:r>
          </a:p>
          <a:p>
            <a:r>
              <a:rPr lang="en-AU" sz="2400" dirty="0" smtClean="0"/>
              <a:t>market segmentation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Documentary sources </a:t>
            </a:r>
            <a:r>
              <a:rPr lang="en-AU" sz="2400" dirty="0" smtClean="0">
                <a:solidFill>
                  <a:srgbClr val="3E7671"/>
                </a:solidFill>
              </a:rPr>
              <a:t>(Fig. 7.12)</a:t>
            </a:r>
            <a:endParaRPr lang="en-AU" sz="2400" dirty="0">
              <a:solidFill>
                <a:srgbClr val="3E76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4104456"/>
          </a:xfrm>
        </p:spPr>
        <p:txBody>
          <a:bodyPr>
            <a:normAutofit/>
          </a:bodyPr>
          <a:lstStyle/>
          <a:p>
            <a:pPr lvl="0"/>
            <a:r>
              <a:rPr lang="en-AU" sz="2400" dirty="0" smtClean="0"/>
              <a:t>Minutes of committee/council/board meetings</a:t>
            </a:r>
          </a:p>
          <a:p>
            <a:pPr lvl="0"/>
            <a:r>
              <a:rPr lang="en-AU" sz="2400" dirty="0" smtClean="0"/>
              <a:t>Correspondence of an organisation or an individual</a:t>
            </a:r>
          </a:p>
          <a:p>
            <a:pPr lvl="0"/>
            <a:r>
              <a:rPr lang="en-AU" sz="2400" dirty="0" smtClean="0"/>
              <a:t>Archives (may include both of the above + other papers)</a:t>
            </a:r>
          </a:p>
          <a:p>
            <a:pPr lvl="0"/>
            <a:r>
              <a:rPr lang="en-AU" sz="2400" dirty="0" smtClean="0"/>
              <a:t>Popular literature, such as novels, magazines</a:t>
            </a:r>
          </a:p>
          <a:p>
            <a:pPr lvl="0"/>
            <a:r>
              <a:rPr lang="en-AU" sz="2400" dirty="0" smtClean="0"/>
              <a:t>Newspapers, particularly coverage of specific topics and/or particular aspects, such as editorials, advertising or correspondence columns</a:t>
            </a:r>
          </a:p>
          <a:p>
            <a:pPr lvl="0"/>
            <a:r>
              <a:rPr lang="en-AU" sz="2400" dirty="0" smtClean="0"/>
              <a:t>Brochures and advertising material</a:t>
            </a:r>
          </a:p>
          <a:p>
            <a:pPr lvl="0"/>
            <a:r>
              <a:rPr lang="en-AU" sz="2400" dirty="0" smtClean="0"/>
              <a:t>Diaries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17" y="692696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issue: </a:t>
            </a:r>
            <a:br>
              <a:rPr lang="en-AU" sz="40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dirty="0" smtClean="0">
                <a:solidFill>
                  <a:srgbClr val="3E7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sport activity</a:t>
            </a:r>
            <a:endParaRPr lang="en-AU" sz="4000" dirty="0">
              <a:solidFill>
                <a:srgbClr val="3E7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rmAutofit/>
          </a:bodyPr>
          <a:lstStyle/>
          <a:p>
            <a:r>
              <a:rPr lang="en-AU" sz="3100" b="1" dirty="0" smtClean="0">
                <a:solidFill>
                  <a:srgbClr val="3E7671"/>
                </a:solidFill>
              </a:rPr>
              <a:t>Typology of individual engagement with sport </a:t>
            </a:r>
            <a:r>
              <a:rPr lang="en-AU" sz="2200" dirty="0" smtClean="0">
                <a:solidFill>
                  <a:srgbClr val="3E7671"/>
                </a:solidFill>
              </a:rPr>
              <a:t>(Fig. 7.1)</a:t>
            </a:r>
            <a:endParaRPr lang="en-AU" sz="2200" dirty="0">
              <a:solidFill>
                <a:srgbClr val="3E767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890618"/>
              </p:ext>
            </p:extLst>
          </p:nvPr>
        </p:nvGraphicFramePr>
        <p:xfrm>
          <a:off x="179513" y="1600200"/>
          <a:ext cx="324035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Action/ consumption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Type of engagement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AU" dirty="0" smtClean="0"/>
                        <a:t>Production/</a:t>
                      </a:r>
                    </a:p>
                    <a:p>
                      <a:r>
                        <a:rPr lang="en-AU" dirty="0" smtClean="0"/>
                        <a:t>active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 Professional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 Active leisure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 Volunteer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Consumption/ receptive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 Spectator/ fan/supporter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 Consumer/</a:t>
                      </a:r>
                      <a:r>
                        <a:rPr lang="en-AU" baseline="0" dirty="0" smtClean="0"/>
                        <a:t> fan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E7671"/>
                </a:solidFill>
              </a:rPr>
              <a:t>Typology of individual engagement with sport </a:t>
            </a:r>
            <a:r>
              <a:rPr lang="en-AU" sz="2200" dirty="0" smtClean="0">
                <a:solidFill>
                  <a:srgbClr val="3E7671"/>
                </a:solidFill>
              </a:rPr>
              <a:t>(</a:t>
            </a:r>
            <a:r>
              <a:rPr lang="en-AU" sz="2200" dirty="0" err="1" smtClean="0">
                <a:solidFill>
                  <a:srgbClr val="3E7671"/>
                </a:solidFill>
              </a:rPr>
              <a:t>contd</a:t>
            </a:r>
            <a:r>
              <a:rPr lang="en-AU" sz="2200" dirty="0" smtClean="0">
                <a:solidFill>
                  <a:srgbClr val="3E7671"/>
                </a:solidFill>
              </a:rPr>
              <a:t>)</a:t>
            </a:r>
            <a:endParaRPr lang="en-AU" sz="2200" dirty="0">
              <a:solidFill>
                <a:srgbClr val="3E767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36930"/>
              </p:ext>
            </p:extLst>
          </p:nvPr>
        </p:nvGraphicFramePr>
        <p:xfrm>
          <a:off x="179513" y="1600200"/>
          <a:ext cx="4896543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Action/ consumption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Type of engagement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Mode of engagement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AU" dirty="0" smtClean="0"/>
                        <a:t>Production/</a:t>
                      </a:r>
                    </a:p>
                    <a:p>
                      <a:r>
                        <a:rPr lang="en-AU" dirty="0" smtClean="0"/>
                        <a:t>active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 Professional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Full-time</a:t>
                      </a:r>
                    </a:p>
                    <a:p>
                      <a:r>
                        <a:rPr lang="en-AU" dirty="0" smtClean="0"/>
                        <a:t>Part-time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 Active leisure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Amateur</a:t>
                      </a:r>
                    </a:p>
                    <a:p>
                      <a:r>
                        <a:rPr lang="en-AU" dirty="0" smtClean="0"/>
                        <a:t>Hobbyist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 Volunteer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Volunteer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Consumption/ receptive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 Spectator/ fan/supporter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Committed live</a:t>
                      </a:r>
                    </a:p>
                    <a:p>
                      <a:r>
                        <a:rPr lang="en-AU" dirty="0" smtClean="0"/>
                        <a:t>Occasional live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 Consumer/</a:t>
                      </a:r>
                      <a:r>
                        <a:rPr lang="en-AU" baseline="0" dirty="0" smtClean="0"/>
                        <a:t> fan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Mediated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E7671"/>
                </a:solidFill>
              </a:rPr>
              <a:t>Typology of individual engagement with sport </a:t>
            </a:r>
            <a:r>
              <a:rPr lang="en-AU" sz="2200" dirty="0" smtClean="0">
                <a:solidFill>
                  <a:srgbClr val="3E7671"/>
                </a:solidFill>
              </a:rPr>
              <a:t>(</a:t>
            </a:r>
            <a:r>
              <a:rPr lang="en-AU" sz="2200" dirty="0" err="1" smtClean="0">
                <a:solidFill>
                  <a:srgbClr val="3E7671"/>
                </a:solidFill>
              </a:rPr>
              <a:t>contd</a:t>
            </a:r>
            <a:r>
              <a:rPr lang="en-AU" sz="2200" dirty="0" smtClean="0">
                <a:solidFill>
                  <a:srgbClr val="3E7671"/>
                </a:solidFill>
              </a:rPr>
              <a:t>)</a:t>
            </a:r>
            <a:endParaRPr lang="en-AU" sz="2200" dirty="0">
              <a:solidFill>
                <a:srgbClr val="3E767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553371"/>
              </p:ext>
            </p:extLst>
          </p:nvPr>
        </p:nvGraphicFramePr>
        <p:xfrm>
          <a:off x="179513" y="1600200"/>
          <a:ext cx="871296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656184"/>
                <a:gridCol w="165618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Action/ consumption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Type of engagement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Mode of engagement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Examples</a:t>
                      </a:r>
                      <a:endParaRPr lang="en-AU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AU" dirty="0" smtClean="0"/>
                        <a:t>Production/</a:t>
                      </a:r>
                    </a:p>
                    <a:p>
                      <a:r>
                        <a:rPr lang="en-AU" dirty="0" smtClean="0"/>
                        <a:t>active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 Professional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Full-time</a:t>
                      </a:r>
                    </a:p>
                    <a:p>
                      <a:r>
                        <a:rPr lang="en-AU" dirty="0" smtClean="0"/>
                        <a:t>Part-time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F/T professional athlete, official, manager</a:t>
                      </a:r>
                      <a:endParaRPr lang="en-A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P/T professional athlete 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 Active leisure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Amateur</a:t>
                      </a:r>
                    </a:p>
                    <a:p>
                      <a:r>
                        <a:rPr lang="en-AU" dirty="0" smtClean="0"/>
                        <a:t>Hobbyist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Amateur athlete (org./comp/club-based)</a:t>
                      </a:r>
                    </a:p>
                    <a:p>
                      <a:r>
                        <a:rPr lang="en-AU" sz="1600" dirty="0" smtClean="0"/>
                        <a:t>Casual participant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 Volunteer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Volunteer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Volunteer/unpaid coach, official, marshal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Consumption/ receptive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 Spectator/ fan/supporter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Committed live</a:t>
                      </a:r>
                    </a:p>
                    <a:p>
                      <a:r>
                        <a:rPr lang="en-AU" dirty="0" smtClean="0"/>
                        <a:t>Occasional live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Reg.</a:t>
                      </a:r>
                      <a:r>
                        <a:rPr lang="en-AU" sz="1600" baseline="0" dirty="0" smtClean="0"/>
                        <a:t> live spectator/supporter club member</a:t>
                      </a:r>
                    </a:p>
                    <a:p>
                      <a:r>
                        <a:rPr lang="en-AU" sz="1600" baseline="0" dirty="0" smtClean="0"/>
                        <a:t>Occasional live spectator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 Consumer/</a:t>
                      </a:r>
                      <a:r>
                        <a:rPr lang="en-AU" baseline="0" dirty="0" smtClean="0"/>
                        <a:t> fan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Mediated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Watching on TV/DVD, listen to radio, on-line, reading sport print-media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AU" sz="3200" b="1" dirty="0" smtClean="0">
                <a:solidFill>
                  <a:srgbClr val="3E7671"/>
                </a:solidFill>
              </a:rPr>
              <a:t>Measuring Sport </a:t>
            </a:r>
            <a:r>
              <a:rPr lang="en-AU" sz="2400" dirty="0" smtClean="0">
                <a:solidFill>
                  <a:srgbClr val="3E7671"/>
                </a:solidFill>
              </a:rPr>
              <a:t>(Fig. 7.2)</a:t>
            </a:r>
            <a:endParaRPr lang="en-AU" sz="2400" dirty="0">
              <a:solidFill>
                <a:srgbClr val="3E767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84595"/>
              </p:ext>
            </p:extLst>
          </p:nvPr>
        </p:nvGraphicFramePr>
        <p:xfrm>
          <a:off x="323529" y="908720"/>
          <a:ext cx="86409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717134"/>
                <a:gridCol w="2123626"/>
              </a:tblGrid>
              <a:tr h="3600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Measure</a:t>
                      </a:r>
                      <a:endParaRPr lang="en-A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Definition</a:t>
                      </a:r>
                      <a:endParaRPr lang="en-A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Relationships</a:t>
                      </a:r>
                      <a:endParaRPr lang="en-A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81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AutoNum type="alphaUcPeriod"/>
                      </a:pPr>
                      <a:r>
                        <a:rPr lang="en-AU" sz="1800" b="1" dirty="0" smtClean="0"/>
                        <a:t> Participation  </a:t>
                      </a:r>
                    </a:p>
                    <a:p>
                      <a:pPr marL="0" indent="0">
                        <a:buNone/>
                      </a:pPr>
                      <a:r>
                        <a:rPr lang="en-AU" sz="1800" b="1" dirty="0" smtClean="0"/>
                        <a:t>     rate</a:t>
                      </a:r>
                      <a:endParaRPr lang="en-AU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The proportion of a defined population which engages in an activity in a given period of time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15414"/>
              </p:ext>
            </p:extLst>
          </p:nvPr>
        </p:nvGraphicFramePr>
        <p:xfrm>
          <a:off x="323529" y="1916832"/>
          <a:ext cx="8640960" cy="585470"/>
        </p:xfrm>
        <a:graphic>
          <a:graphicData uri="http://schemas.openxmlformats.org/drawingml/2006/table">
            <a:tbl>
              <a:tblPr/>
              <a:tblGrid>
                <a:gridCol w="1872208"/>
                <a:gridCol w="4662972"/>
                <a:gridCol w="21057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 B. Number </a:t>
                      </a:r>
                      <a:r>
                        <a:rPr lang="en-AU" sz="1800" b="1" dirty="0">
                          <a:latin typeface="+mn-lt"/>
                          <a:ea typeface="Times New Roman"/>
                          <a:cs typeface="Times New Roman"/>
                        </a:rPr>
                        <a:t>of </a:t>
                      </a:r>
                      <a:endParaRPr lang="en-AU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     participants</a:t>
                      </a:r>
                      <a:endParaRPr lang="en-A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Number of people in a defined </a:t>
                      </a: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community </a:t>
                      </a: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who engage in an activity in a given period of time.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A x </a:t>
                      </a:r>
                      <a:r>
                        <a:rPr lang="en-AU" sz="1800" dirty="0" err="1">
                          <a:latin typeface="+mn-lt"/>
                          <a:ea typeface="Times New Roman"/>
                          <a:cs typeface="Times New Roman"/>
                        </a:rPr>
                        <a:t>pop'n</a:t>
                      </a: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. or C ÷ frequency of visit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12620"/>
              </p:ext>
            </p:extLst>
          </p:nvPr>
        </p:nvGraphicFramePr>
        <p:xfrm>
          <a:off x="323529" y="2492896"/>
          <a:ext cx="8640961" cy="1134110"/>
        </p:xfrm>
        <a:graphic>
          <a:graphicData uri="http://schemas.openxmlformats.org/drawingml/2006/table">
            <a:tbl>
              <a:tblPr/>
              <a:tblGrid>
                <a:gridCol w="1872208"/>
                <a:gridCol w="4680520"/>
                <a:gridCol w="20882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C. Volume </a:t>
                      </a:r>
                      <a:r>
                        <a:rPr lang="en-AU" sz="1800" b="1" dirty="0">
                          <a:latin typeface="+mn-lt"/>
                          <a:ea typeface="Times New Roman"/>
                          <a:cs typeface="Times New Roman"/>
                        </a:rPr>
                        <a:t>of </a:t>
                      </a:r>
                      <a:endParaRPr lang="en-AU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     activity (</a:t>
                      </a:r>
                      <a:r>
                        <a:rPr lang="en-AU" sz="1800" b="1" dirty="0">
                          <a:latin typeface="+mn-lt"/>
                          <a:ea typeface="Times New Roman"/>
                          <a:cs typeface="Times New Roman"/>
                        </a:rPr>
                        <a:t>visits)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The number of visits made </a:t>
                      </a: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to a defined geo-graphical area, or </a:t>
                      </a: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games played in an activity by members of a defined community </a:t>
                      </a: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a specified time period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 B x visits/games per time </a:t>
                      </a: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period</a:t>
                      </a:r>
                      <a:endParaRPr lang="en-A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46626"/>
              </p:ext>
            </p:extLst>
          </p:nvPr>
        </p:nvGraphicFramePr>
        <p:xfrm>
          <a:off x="323529" y="3645024"/>
          <a:ext cx="8640959" cy="936104"/>
        </p:xfrm>
        <a:graphic>
          <a:graphicData uri="http://schemas.openxmlformats.org/drawingml/2006/table">
            <a:tbl>
              <a:tblPr/>
              <a:tblGrid>
                <a:gridCol w="1872208"/>
                <a:gridCol w="4680520"/>
                <a:gridCol w="2088231"/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D. Time</a:t>
                      </a:r>
                      <a:endParaRPr lang="en-A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The amount of leisure time available to the individual in a defined community, over a specified period - or time spent on specific activity 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C x time per visit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96318"/>
              </p:ext>
            </p:extLst>
          </p:nvPr>
        </p:nvGraphicFramePr>
        <p:xfrm>
          <a:off x="323528" y="6093296"/>
          <a:ext cx="8640960" cy="501650"/>
        </p:xfrm>
        <a:graphic>
          <a:graphicData uri="http://schemas.openxmlformats.org/drawingml/2006/table">
            <a:tbl>
              <a:tblPr/>
              <a:tblGrid>
                <a:gridCol w="1872209"/>
                <a:gridCol w="4680520"/>
                <a:gridCol w="2088231"/>
              </a:tblGrid>
              <a:tr h="50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F. Employment</a:t>
                      </a:r>
                      <a:endParaRPr lang="en-A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Engagement in sporting activity involving payment</a:t>
                      </a:r>
                      <a:endParaRPr lang="en-A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25583"/>
              </p:ext>
            </p:extLst>
          </p:nvPr>
        </p:nvGraphicFramePr>
        <p:xfrm>
          <a:off x="323528" y="4581128"/>
          <a:ext cx="8640960" cy="859790"/>
        </p:xfrm>
        <a:graphic>
          <a:graphicData uri="http://schemas.openxmlformats.org/drawingml/2006/table">
            <a:tbl>
              <a:tblPr/>
              <a:tblGrid>
                <a:gridCol w="1872209"/>
                <a:gridCol w="4680520"/>
                <a:gridCol w="2088231"/>
              </a:tblGrid>
              <a:tr h="50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E. Expenditure</a:t>
                      </a:r>
                      <a:endParaRPr lang="en-A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Amount </a:t>
                      </a: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of money spent per individual or by a defined community on leisure or particular leisure goods or services over a specified time period.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+mn-lt"/>
                          <a:ea typeface="Times New Roman"/>
                          <a:cs typeface="Times New Roman"/>
                        </a:rPr>
                        <a:t>C x spend per visit</a:t>
                      </a: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66155"/>
              </p:ext>
            </p:extLst>
          </p:nvPr>
        </p:nvGraphicFramePr>
        <p:xfrm>
          <a:off x="323528" y="5445224"/>
          <a:ext cx="8640960" cy="585470"/>
        </p:xfrm>
        <a:graphic>
          <a:graphicData uri="http://schemas.openxmlformats.org/drawingml/2006/table">
            <a:tbl>
              <a:tblPr/>
              <a:tblGrid>
                <a:gridCol w="1872209"/>
                <a:gridCol w="4680520"/>
                <a:gridCol w="2088231"/>
              </a:tblGrid>
              <a:tr h="50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E. Intensity</a:t>
                      </a:r>
                      <a:endParaRPr lang="en-A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latin typeface="+mn-lt"/>
                          <a:ea typeface="Times New Roman"/>
                          <a:cs typeface="Times New Roman"/>
                        </a:rPr>
                        <a:t>Energy expenditure during exercise or max. rate at which body can transport/use</a:t>
                      </a:r>
                      <a:r>
                        <a:rPr lang="en-A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oxygen (VO</a:t>
                      </a:r>
                      <a:r>
                        <a:rPr lang="en-A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A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max)</a:t>
                      </a:r>
                      <a:endParaRPr lang="en-A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E7671"/>
                </a:solidFill>
              </a:rPr>
              <a:t>Measurement: Sport examples </a:t>
            </a:r>
            <a:r>
              <a:rPr lang="en-AU" sz="2700" dirty="0" smtClean="0">
                <a:solidFill>
                  <a:srgbClr val="3E7671"/>
                </a:solidFill>
              </a:rPr>
              <a:t>(Fig. 7.2 </a:t>
            </a:r>
            <a:r>
              <a:rPr lang="en-AU" sz="2700" dirty="0" err="1" smtClean="0">
                <a:solidFill>
                  <a:srgbClr val="3E7671"/>
                </a:solidFill>
              </a:rPr>
              <a:t>contd</a:t>
            </a:r>
            <a:r>
              <a:rPr lang="en-AU" sz="2700" dirty="0" smtClean="0">
                <a:solidFill>
                  <a:srgbClr val="3E7671"/>
                </a:solidFill>
              </a:rPr>
              <a:t>)</a:t>
            </a:r>
            <a:endParaRPr lang="en-AU" sz="2700" dirty="0">
              <a:solidFill>
                <a:srgbClr val="3E767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34954"/>
              </p:ext>
            </p:extLst>
          </p:nvPr>
        </p:nvGraphicFramePr>
        <p:xfrm>
          <a:off x="395536" y="1340768"/>
          <a:ext cx="8229600" cy="492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Measure</a:t>
                      </a:r>
                      <a:endParaRPr lang="en-AU" sz="2000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Example</a:t>
                      </a:r>
                      <a:endParaRPr lang="en-AU" sz="2000" dirty="0"/>
                    </a:p>
                  </a:txBody>
                  <a:tcPr>
                    <a:solidFill>
                      <a:srgbClr val="3581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A. Participation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rate</a:t>
                      </a: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6 per cent of the adult population of community X go swimming at least once a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week.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B. Number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of </a:t>
                      </a:r>
                      <a:endParaRPr lang="en-A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    participants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20,000 people in community X swim at least once a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week.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C. Volume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    (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visits)</a:t>
                      </a: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There are 1.2 million visits to swimming pools in community X (one million by local residents) in a year.</a:t>
                      </a:r>
                    </a:p>
                  </a:txBody>
                  <a:tcPr marL="0" marR="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D. Time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Adults</a:t>
                      </a:r>
                      <a:r>
                        <a:rPr lang="en-A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spend an average of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15 minutes per day engaging in exercise .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smtClean="0">
                          <a:latin typeface="+mn-lt"/>
                          <a:ea typeface="Times New Roman"/>
                          <a:cs typeface="Times New Roman"/>
                        </a:rPr>
                        <a:t>E. Expenditure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Consumer expenditure on leisure in Britain is over £50 billion a year</a:t>
                      </a:r>
                    </a:p>
                  </a:txBody>
                  <a:tcPr marL="0" marR="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F. Intensity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Elite male runners have VO</a:t>
                      </a:r>
                      <a:r>
                        <a:rPr lang="en-GB" sz="20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max of more than 80 millilitres per kilogram of bodyweight per minute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G. Employment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estimated that 4.5 million people are employed in sport in Europe.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18415" marB="1841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2942</Words>
  <Application>Microsoft Office PowerPoint</Application>
  <PresentationFormat>On-screen Show (4:3)</PresentationFormat>
  <Paragraphs>565</Paragraphs>
  <Slides>34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Structure</vt:lpstr>
      <vt:lpstr>PowerPoint Presentation</vt:lpstr>
      <vt:lpstr>Preliminary issue:  measuring sport activity</vt:lpstr>
      <vt:lpstr>Typology of individual engagement with sport (Fig. 7.1)</vt:lpstr>
      <vt:lpstr>Typology of individual engagement with sport (contd)</vt:lpstr>
      <vt:lpstr>Typology of individual engagement with sport (contd)</vt:lpstr>
      <vt:lpstr>Measuring Sport (Fig. 7.2)</vt:lpstr>
      <vt:lpstr>Measurement: Sport examples (Fig. 7.2 contd)</vt:lpstr>
      <vt:lpstr>Counting heads: sport (Fig. 7.3)</vt:lpstr>
      <vt:lpstr>Counting heads: sport  (Fig. 7.3) contd</vt:lpstr>
      <vt:lpstr>Primary  vs Secondary data</vt:lpstr>
      <vt:lpstr>Advantages/disadvantages of using secondary data (Fig. 7.4)</vt:lpstr>
      <vt:lpstr>Disadvantages</vt:lpstr>
      <vt:lpstr>Types of secondary data (Fig. 7.5)</vt:lpstr>
      <vt:lpstr>Administrative/management data </vt:lpstr>
      <vt:lpstr>National sport participation surveys:  International publications (Fig. 7.8)</vt:lpstr>
      <vt:lpstr>National sport participation surveys: UK</vt:lpstr>
      <vt:lpstr>National sport participation surveys: Active People Survey contd</vt:lpstr>
      <vt:lpstr>National sport participation surveys: Australia</vt:lpstr>
      <vt:lpstr>National sport participation surveys: Australia contd</vt:lpstr>
      <vt:lpstr>National surveys: issues</vt:lpstr>
      <vt:lpstr>National surveys: effect of reference period differences</vt:lpstr>
      <vt:lpstr>National surveys: effect of reference period differences</vt:lpstr>
      <vt:lpstr>National surveys: effect of reference period differences</vt:lpstr>
      <vt:lpstr>National surveys: effect of reference period differences</vt:lpstr>
      <vt:lpstr>Time-use surveys</vt:lpstr>
      <vt:lpstr>Elite sport performance</vt:lpstr>
      <vt:lpstr>Economic data  </vt:lpstr>
      <vt:lpstr>Population census</vt:lpstr>
      <vt:lpstr>Census: Data available at various levels (Fig. 7.11)</vt:lpstr>
      <vt:lpstr>Census data: resident population (Fig. 7.12)</vt:lpstr>
      <vt:lpstr>Uses of the census (see Ch. 14)</vt:lpstr>
      <vt:lpstr>Documentary sources (Fig. 7.12)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Leisure and Tourism Fourth Edition </dc:title>
  <dc:creator> </dc:creator>
  <cp:lastModifiedBy>utsadmin</cp:lastModifiedBy>
  <cp:revision>30</cp:revision>
  <dcterms:created xsi:type="dcterms:W3CDTF">2011-03-05T03:04:03Z</dcterms:created>
  <dcterms:modified xsi:type="dcterms:W3CDTF">2014-03-14T04:58:10Z</dcterms:modified>
</cp:coreProperties>
</file>