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11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59" r:id="rId24"/>
    <p:sldId id="280" r:id="rId25"/>
    <p:sldId id="281" r:id="rId26"/>
    <p:sldId id="282" r:id="rId27"/>
    <p:sldId id="313" r:id="rId28"/>
    <p:sldId id="312" r:id="rId29"/>
    <p:sldId id="314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5" r:id="rId51"/>
    <p:sldId id="304" r:id="rId52"/>
    <p:sldId id="306" r:id="rId53"/>
    <p:sldId id="307" r:id="rId54"/>
    <p:sldId id="308" r:id="rId55"/>
    <p:sldId id="309" r:id="rId56"/>
    <p:sldId id="31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6B66"/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48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6BD8C-08B1-4516-95D0-D7207A8B5BA5}" type="datetimeFigureOut">
              <a:rPr lang="en-AU" smtClean="0"/>
              <a:pPr/>
              <a:t>17/03/2014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90787-C31F-468A-9985-F92538BE18F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839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26</a:t>
            </a:fld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27</a:t>
            </a:fld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28</a:t>
            </a:fld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29</a:t>
            </a:fld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30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31</a:t>
            </a:fld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32</a:t>
            </a:fld>
            <a:endParaRPr lang="en-A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33</a:t>
            </a:fld>
            <a:endParaRPr lang="en-A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34</a:t>
            </a:fld>
            <a:endParaRPr lang="en-A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35</a:t>
            </a:fld>
            <a:endParaRPr lang="en-A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36</a:t>
            </a:fld>
            <a:endParaRPr lang="en-A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37</a:t>
            </a:fld>
            <a:endParaRPr lang="en-A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38</a:t>
            </a:fld>
            <a:endParaRPr lang="en-A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39</a:t>
            </a:fld>
            <a:endParaRPr lang="en-A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40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41</a:t>
            </a:fld>
            <a:endParaRPr lang="en-A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42</a:t>
            </a:fld>
            <a:endParaRPr lang="en-A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43</a:t>
            </a:fld>
            <a:endParaRPr lang="en-A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44</a:t>
            </a:fld>
            <a:endParaRPr lang="en-A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45</a:t>
            </a:fld>
            <a:endParaRPr lang="en-A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46</a:t>
            </a:fld>
            <a:endParaRPr lang="en-A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47</a:t>
            </a:fld>
            <a:endParaRPr lang="en-A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48</a:t>
            </a:fld>
            <a:endParaRPr lang="en-A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49</a:t>
            </a:fld>
            <a:endParaRPr lang="en-A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50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51</a:t>
            </a:fld>
            <a:endParaRPr lang="en-A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52</a:t>
            </a:fld>
            <a:endParaRPr lang="en-A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53</a:t>
            </a:fld>
            <a:endParaRPr lang="en-A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54</a:t>
            </a:fld>
            <a:endParaRPr lang="en-A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55</a:t>
            </a:fld>
            <a:endParaRPr lang="en-A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56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0787-C31F-468A-9985-F92538BE18F3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F081-64E3-49F5-A65E-3B178AF46343}" type="datetimeFigureOut">
              <a:rPr lang="en-AU" smtClean="0"/>
              <a:pPr/>
              <a:t>17/03/2014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334E-3B39-4822-84BD-B3E3C7D9BE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F081-64E3-49F5-A65E-3B178AF46343}" type="datetimeFigureOut">
              <a:rPr lang="en-AU" smtClean="0"/>
              <a:pPr/>
              <a:t>17/03/2014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334E-3B39-4822-84BD-B3E3C7D9BE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F081-64E3-49F5-A65E-3B178AF46343}" type="datetimeFigureOut">
              <a:rPr lang="en-AU" smtClean="0"/>
              <a:pPr/>
              <a:t>17/03/2014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334E-3B39-4822-84BD-B3E3C7D9BE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F081-64E3-49F5-A65E-3B178AF46343}" type="datetimeFigureOut">
              <a:rPr lang="en-AU" smtClean="0"/>
              <a:pPr/>
              <a:t>17/03/2014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334E-3B39-4822-84BD-B3E3C7D9BE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F081-64E3-49F5-A65E-3B178AF46343}" type="datetimeFigureOut">
              <a:rPr lang="en-AU" smtClean="0"/>
              <a:pPr/>
              <a:t>17/03/2014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334E-3B39-4822-84BD-B3E3C7D9BE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F081-64E3-49F5-A65E-3B178AF46343}" type="datetimeFigureOut">
              <a:rPr lang="en-AU" smtClean="0"/>
              <a:pPr/>
              <a:t>17/03/2014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334E-3B39-4822-84BD-B3E3C7D9BE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F081-64E3-49F5-A65E-3B178AF46343}" type="datetimeFigureOut">
              <a:rPr lang="en-AU" smtClean="0"/>
              <a:pPr/>
              <a:t>17/03/2014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334E-3B39-4822-84BD-B3E3C7D9BE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F081-64E3-49F5-A65E-3B178AF46343}" type="datetimeFigureOut">
              <a:rPr lang="en-AU" smtClean="0"/>
              <a:pPr/>
              <a:t>17/03/2014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334E-3B39-4822-84BD-B3E3C7D9BE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F081-64E3-49F5-A65E-3B178AF46343}" type="datetimeFigureOut">
              <a:rPr lang="en-AU" smtClean="0"/>
              <a:pPr/>
              <a:t>17/03/2014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334E-3B39-4822-84BD-B3E3C7D9BE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F081-64E3-49F5-A65E-3B178AF46343}" type="datetimeFigureOut">
              <a:rPr lang="en-AU" smtClean="0"/>
              <a:pPr/>
              <a:t>17/03/2014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334E-3B39-4822-84BD-B3E3C7D9BE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F081-64E3-49F5-A65E-3B178AF46343}" type="datetimeFigureOut">
              <a:rPr lang="en-AU" smtClean="0"/>
              <a:pPr/>
              <a:t>17/03/2014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334E-3B39-4822-84BD-B3E3C7D9BE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6F081-64E3-49F5-A65E-3B178AF46343}" type="datetimeFigureOut">
              <a:rPr lang="en-AU" smtClean="0"/>
              <a:pPr/>
              <a:t>17/03/2014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5334E-3B39-4822-84BD-B3E3C7D9BEA4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332656"/>
            <a:ext cx="36724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 </a:t>
            </a:r>
            <a:r>
              <a:rPr lang="en-AU" sz="3600" b="1" dirty="0">
                <a:solidFill>
                  <a:srgbClr val="396B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Questionnaire surveys: typology, design and coding </a:t>
            </a:r>
            <a:endParaRPr lang="en-AU" sz="4000" b="1" dirty="0">
              <a:solidFill>
                <a:srgbClr val="317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j01993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581128"/>
            <a:ext cx="1512168" cy="1661312"/>
          </a:xfrm>
          <a:prstGeom prst="rect">
            <a:avLst/>
          </a:prstGeom>
          <a:noFill/>
        </p:spPr>
      </p:pic>
      <p:pic>
        <p:nvPicPr>
          <p:cNvPr id="6" name="Picture 7" descr="j02971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581128"/>
            <a:ext cx="1656184" cy="143253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975225" cy="647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64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AU" sz="3200" dirty="0" smtClean="0">
                <a:solidFill>
                  <a:srgbClr val="396B66"/>
                </a:solidFill>
              </a:rPr>
              <a:t>Types of questionnaire survey </a:t>
            </a:r>
            <a:r>
              <a:rPr lang="en-AU" sz="3200" dirty="0" err="1" smtClean="0">
                <a:solidFill>
                  <a:srgbClr val="396B66"/>
                </a:solidFill>
              </a:rPr>
              <a:t>contd</a:t>
            </a:r>
            <a:r>
              <a:rPr lang="en-AU" sz="3200" dirty="0" smtClean="0">
                <a:solidFill>
                  <a:srgbClr val="396B66"/>
                </a:solidFill>
              </a:rPr>
              <a:t> (Fig. 10.3) </a:t>
            </a:r>
            <a:endParaRPr lang="en-AU" dirty="0">
              <a:solidFill>
                <a:srgbClr val="396B66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771588"/>
              </p:ext>
            </p:extLst>
          </p:nvPr>
        </p:nvGraphicFramePr>
        <p:xfrm>
          <a:off x="251520" y="1600200"/>
          <a:ext cx="8568952" cy="2888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809"/>
                <a:gridCol w="1827575"/>
                <a:gridCol w="1296144"/>
                <a:gridCol w="2160240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Type</a:t>
                      </a:r>
                      <a:endParaRPr lang="en-AU" sz="2400" dirty="0"/>
                    </a:p>
                  </a:txBody>
                  <a:tcPr>
                    <a:solidFill>
                      <a:srgbClr val="396B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Int. or resp.</a:t>
                      </a:r>
                    </a:p>
                    <a:p>
                      <a:r>
                        <a:rPr lang="en-AU" sz="2400" dirty="0" smtClean="0"/>
                        <a:t>completion</a:t>
                      </a:r>
                      <a:endParaRPr lang="en-AU" sz="2400" dirty="0"/>
                    </a:p>
                  </a:txBody>
                  <a:tcPr>
                    <a:solidFill>
                      <a:srgbClr val="396B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Cost</a:t>
                      </a:r>
                      <a:endParaRPr lang="en-AU" sz="2400" dirty="0"/>
                    </a:p>
                  </a:txBody>
                  <a:tcPr>
                    <a:solidFill>
                      <a:srgbClr val="396B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Sample drawn from</a:t>
                      </a:r>
                      <a:endParaRPr lang="en-AU" sz="2400" dirty="0"/>
                    </a:p>
                  </a:txBody>
                  <a:tcPr>
                    <a:solidFill>
                      <a:srgbClr val="396B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Response rate</a:t>
                      </a:r>
                      <a:endParaRPr lang="en-AU" sz="2400" dirty="0"/>
                    </a:p>
                  </a:txBody>
                  <a:tcPr>
                    <a:solidFill>
                      <a:srgbClr val="396B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b="1" dirty="0">
                          <a:latin typeface="+mn-lt"/>
                          <a:ea typeface="Times New Roman"/>
                          <a:cs typeface="Times New Roman"/>
                        </a:rPr>
                        <a:t>Street</a:t>
                      </a:r>
                    </a:p>
                  </a:txBody>
                  <a:tcPr marL="45720" marR="45720" marT="35560" marB="1841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>
                          <a:latin typeface="+mn-lt"/>
                          <a:ea typeface="Times New Roman"/>
                          <a:cs typeface="Times New Roman"/>
                        </a:rPr>
                        <a:t>Interviewer</a:t>
                      </a:r>
                    </a:p>
                  </a:txBody>
                  <a:tcPr marL="45720" marR="45720" marT="35560" marB="1841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>
                          <a:latin typeface="+mn-lt"/>
                          <a:ea typeface="Times New Roman"/>
                          <a:cs typeface="Times New Roman"/>
                        </a:rPr>
                        <a:t>Medium</a:t>
                      </a:r>
                    </a:p>
                  </a:txBody>
                  <a:tcPr marL="45720" marR="45720" marT="35560" marB="1841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>
                          <a:latin typeface="+mn-lt"/>
                          <a:ea typeface="Times New Roman"/>
                          <a:cs typeface="Times New Roman"/>
                        </a:rPr>
                        <a:t>Most of </a:t>
                      </a:r>
                      <a:r>
                        <a:rPr lang="en-AU" sz="2400" dirty="0" err="1" smtClean="0">
                          <a:latin typeface="+mn-lt"/>
                          <a:ea typeface="Times New Roman"/>
                          <a:cs typeface="Times New Roman"/>
                        </a:rPr>
                        <a:t>pop’n</a:t>
                      </a: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35560" marB="18415"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Medium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b="1" dirty="0">
                          <a:latin typeface="+mn-lt"/>
                          <a:ea typeface="Times New Roman"/>
                          <a:cs typeface="Times New Roman"/>
                        </a:rPr>
                        <a:t>Telephone</a:t>
                      </a:r>
                    </a:p>
                  </a:txBody>
                  <a:tcPr marL="45720" marR="45720" marT="35560" marB="1841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>
                          <a:latin typeface="+mn-lt"/>
                          <a:ea typeface="Times New Roman"/>
                          <a:cs typeface="Times New Roman"/>
                        </a:rPr>
                        <a:t>Interviewer</a:t>
                      </a:r>
                    </a:p>
                  </a:txBody>
                  <a:tcPr marL="45720" marR="45720" marT="35560" marB="1841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>
                          <a:latin typeface="+mn-lt"/>
                          <a:ea typeface="Times New Roman"/>
                          <a:cs typeface="Times New Roman"/>
                        </a:rPr>
                        <a:t>Medium</a:t>
                      </a:r>
                    </a:p>
                  </a:txBody>
                  <a:tcPr marL="45720" marR="45720" marT="35560" marB="1841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>
                          <a:latin typeface="+mn-lt"/>
                          <a:ea typeface="Times New Roman"/>
                          <a:cs typeface="Times New Roman"/>
                        </a:rPr>
                        <a:t>People with land-line </a:t>
                      </a: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phone</a:t>
                      </a: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35560" marB="18415"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High but falling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b="1" dirty="0">
                          <a:latin typeface="+mn-lt"/>
                          <a:ea typeface="Times New Roman"/>
                          <a:cs typeface="Times New Roman"/>
                        </a:rPr>
                        <a:t>Mail </a:t>
                      </a:r>
                    </a:p>
                  </a:txBody>
                  <a:tcPr marL="45720" marR="45720" marT="35560" marB="18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>
                          <a:latin typeface="+mn-lt"/>
                          <a:ea typeface="Times New Roman"/>
                          <a:cs typeface="Times New Roman"/>
                        </a:rPr>
                        <a:t>Respondent</a:t>
                      </a:r>
                    </a:p>
                  </a:txBody>
                  <a:tcPr marL="45720" marR="45720" marT="35560" marB="18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>
                          <a:latin typeface="+mn-lt"/>
                          <a:ea typeface="Times New Roman"/>
                          <a:cs typeface="Times New Roman"/>
                        </a:rPr>
                        <a:t>Cheap</a:t>
                      </a:r>
                    </a:p>
                  </a:txBody>
                  <a:tcPr marL="45720" marR="45720" marT="35560" marB="18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>
                          <a:latin typeface="+mn-lt"/>
                          <a:ea typeface="Times New Roman"/>
                          <a:cs typeface="Times New Roman"/>
                        </a:rPr>
                        <a:t>General or Special</a:t>
                      </a:r>
                    </a:p>
                  </a:txBody>
                  <a:tcPr marL="45720" marR="45720" marT="35560" marB="18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Low</a:t>
                      </a:r>
                      <a:endParaRPr lang="en-AU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396B66"/>
                </a:solidFill>
              </a:rPr>
              <a:t>Types of questionnaire survey </a:t>
            </a:r>
            <a:r>
              <a:rPr lang="en-AU" sz="3600" dirty="0" err="1" smtClean="0">
                <a:solidFill>
                  <a:srgbClr val="396B66"/>
                </a:solidFill>
              </a:rPr>
              <a:t>contd</a:t>
            </a:r>
            <a:r>
              <a:rPr lang="en-AU" sz="3600" dirty="0" smtClean="0">
                <a:solidFill>
                  <a:srgbClr val="396B66"/>
                </a:solidFill>
              </a:rPr>
              <a:t> </a:t>
            </a:r>
            <a:r>
              <a:rPr lang="en-AU" sz="2400" dirty="0" smtClean="0">
                <a:solidFill>
                  <a:srgbClr val="396B66"/>
                </a:solidFill>
              </a:rPr>
              <a:t>(Fig. 10.3) </a:t>
            </a:r>
            <a:endParaRPr lang="en-AU" sz="2400" dirty="0">
              <a:solidFill>
                <a:srgbClr val="396B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751776"/>
              </p:ext>
            </p:extLst>
          </p:nvPr>
        </p:nvGraphicFramePr>
        <p:xfrm>
          <a:off x="251520" y="1600200"/>
          <a:ext cx="8568952" cy="3216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809"/>
                <a:gridCol w="1827575"/>
                <a:gridCol w="1296144"/>
                <a:gridCol w="2160240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Type</a:t>
                      </a:r>
                      <a:endParaRPr lang="en-AU" sz="2400" dirty="0"/>
                    </a:p>
                  </a:txBody>
                  <a:tcPr>
                    <a:solidFill>
                      <a:srgbClr val="396B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Int. or resp.</a:t>
                      </a:r>
                    </a:p>
                    <a:p>
                      <a:r>
                        <a:rPr lang="en-AU" sz="2400" dirty="0" smtClean="0"/>
                        <a:t>completion</a:t>
                      </a:r>
                      <a:endParaRPr lang="en-AU" sz="2400" dirty="0"/>
                    </a:p>
                  </a:txBody>
                  <a:tcPr>
                    <a:solidFill>
                      <a:srgbClr val="396B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Cost</a:t>
                      </a:r>
                      <a:endParaRPr lang="en-AU" sz="2400" dirty="0"/>
                    </a:p>
                  </a:txBody>
                  <a:tcPr>
                    <a:solidFill>
                      <a:srgbClr val="396B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Sample drawn from</a:t>
                      </a:r>
                      <a:endParaRPr lang="en-AU" sz="2400" dirty="0"/>
                    </a:p>
                  </a:txBody>
                  <a:tcPr>
                    <a:solidFill>
                      <a:srgbClr val="396B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Response rate</a:t>
                      </a:r>
                      <a:endParaRPr lang="en-AU" sz="2400" dirty="0"/>
                    </a:p>
                  </a:txBody>
                  <a:tcPr>
                    <a:solidFill>
                      <a:srgbClr val="396B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b="1" dirty="0">
                          <a:latin typeface="+mn-lt"/>
                          <a:ea typeface="Times New Roman"/>
                          <a:cs typeface="Times New Roman"/>
                        </a:rPr>
                        <a:t>E-survey</a:t>
                      </a:r>
                    </a:p>
                  </a:txBody>
                  <a:tcPr marL="45720" marR="45720" marT="35560" marB="1841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>
                          <a:latin typeface="+mn-lt"/>
                          <a:ea typeface="Times New Roman"/>
                          <a:cs typeface="Times New Roman"/>
                        </a:rPr>
                        <a:t>Respondent</a:t>
                      </a:r>
                    </a:p>
                  </a:txBody>
                  <a:tcPr marL="45720" marR="45720" marT="35560" marB="1841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>
                          <a:latin typeface="+mn-lt"/>
                          <a:ea typeface="Times New Roman"/>
                          <a:cs typeface="Times New Roman"/>
                        </a:rPr>
                        <a:t>Cheap</a:t>
                      </a:r>
                    </a:p>
                  </a:txBody>
                  <a:tcPr marL="45720" marR="45720" marT="35560" marB="1841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>
                          <a:latin typeface="+mn-lt"/>
                          <a:ea typeface="Times New Roman"/>
                          <a:cs typeface="Times New Roman"/>
                        </a:rPr>
                        <a:t>People </a:t>
                      </a: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access-</a:t>
                      </a:r>
                      <a:r>
                        <a:rPr lang="en-AU" sz="2400" dirty="0" err="1" smtClean="0">
                          <a:latin typeface="+mn-lt"/>
                          <a:ea typeface="Times New Roman"/>
                          <a:cs typeface="Times New Roman"/>
                        </a:rPr>
                        <a:t>ible</a:t>
                      </a: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2400" dirty="0">
                          <a:latin typeface="+mn-lt"/>
                          <a:ea typeface="Times New Roman"/>
                          <a:cs typeface="Times New Roman"/>
                        </a:rPr>
                        <a:t>via email</a:t>
                      </a: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/ internet</a:t>
                      </a: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35560" marB="18415"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Medium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b="1" dirty="0">
                          <a:latin typeface="+mn-lt"/>
                          <a:ea typeface="Times New Roman"/>
                          <a:cs typeface="Times New Roman"/>
                        </a:rPr>
                        <a:t>On-site</a:t>
                      </a:r>
                    </a:p>
                  </a:txBody>
                  <a:tcPr marL="45720" marR="45720" marT="35560" marB="1841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>
                          <a:latin typeface="+mn-lt"/>
                          <a:ea typeface="Times New Roman"/>
                          <a:cs typeface="Times New Roman"/>
                        </a:rPr>
                        <a:t>Either</a:t>
                      </a:r>
                    </a:p>
                  </a:txBody>
                  <a:tcPr marL="45720" marR="45720" marT="35560" marB="1841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>
                          <a:latin typeface="+mn-lt"/>
                          <a:ea typeface="Times New Roman"/>
                          <a:cs typeface="Times New Roman"/>
                        </a:rPr>
                        <a:t>Medium</a:t>
                      </a:r>
                    </a:p>
                  </a:txBody>
                  <a:tcPr marL="45720" marR="45720" marT="35560" marB="1841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>
                          <a:latin typeface="+mn-lt"/>
                          <a:ea typeface="Times New Roman"/>
                          <a:cs typeface="Times New Roman"/>
                        </a:rPr>
                        <a:t>Site users only</a:t>
                      </a:r>
                    </a:p>
                  </a:txBody>
                  <a:tcPr marL="45720" marR="45720" marT="35560" marB="18415"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High 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b="1" dirty="0">
                          <a:latin typeface="+mn-lt"/>
                          <a:ea typeface="Times New Roman"/>
                          <a:cs typeface="Times New Roman"/>
                        </a:rPr>
                        <a:t>Captive</a:t>
                      </a:r>
                    </a:p>
                  </a:txBody>
                  <a:tcPr marL="45720" marR="45720" marT="35560" marB="18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>
                          <a:latin typeface="+mn-lt"/>
                          <a:ea typeface="Times New Roman"/>
                          <a:cs typeface="Times New Roman"/>
                        </a:rPr>
                        <a:t>Respondent</a:t>
                      </a:r>
                    </a:p>
                  </a:txBody>
                  <a:tcPr marL="45720" marR="45720" marT="35560" marB="18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>
                          <a:latin typeface="+mn-lt"/>
                          <a:ea typeface="Times New Roman"/>
                          <a:cs typeface="Times New Roman"/>
                        </a:rPr>
                        <a:t>Cheap</a:t>
                      </a:r>
                    </a:p>
                  </a:txBody>
                  <a:tcPr marL="45720" marR="45720" marT="35560" marB="18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>
                          <a:latin typeface="+mn-lt"/>
                          <a:ea typeface="Times New Roman"/>
                          <a:cs typeface="Times New Roman"/>
                        </a:rPr>
                        <a:t>Captive group only</a:t>
                      </a:r>
                    </a:p>
                  </a:txBody>
                  <a:tcPr marL="45720" marR="45720" marT="35560" marB="18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High</a:t>
                      </a:r>
                      <a:endParaRPr lang="en-AU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850106"/>
          </a:xfrm>
        </p:spPr>
        <p:txBody>
          <a:bodyPr>
            <a:normAutofit/>
          </a:bodyPr>
          <a:lstStyle/>
          <a:p>
            <a:pPr algn="l"/>
            <a:r>
              <a:rPr lang="en-AU" sz="3600" dirty="0" smtClean="0">
                <a:solidFill>
                  <a:srgbClr val="396B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Household survey</a:t>
            </a:r>
            <a:endParaRPr lang="en-AU" sz="3600" dirty="0">
              <a:solidFill>
                <a:srgbClr val="396B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30766"/>
            <a:ext cx="8229600" cy="492514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396B66"/>
                </a:solidFill>
              </a:rPr>
              <a:t>Nature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Can cover all adult age-groups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Representative of whole community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Common for government, market research, etc.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396B66"/>
                </a:solidFill>
              </a:rPr>
              <a:t>Conduct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Typically interviewer-completed, but also ‘drop-off and collect’ with  respondent-completion sometimes used – or combination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Sampling – see chapter 13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396B66"/>
                </a:solidFill>
              </a:rPr>
              <a:t>Omnibus surveys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One questionnaire includes questions on a number of topics for multiple clients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396B66"/>
                </a:solidFill>
              </a:rPr>
              <a:t>Time-budget studies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Respondents complete a 1 or 2-day diary of activities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396B66"/>
                </a:solidFill>
              </a:rPr>
              <a:t>National surveys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See Chapter 7:  often seen as secondary data sources</a:t>
            </a:r>
          </a:p>
          <a:p>
            <a:endParaRPr lang="en-AU" dirty="0"/>
          </a:p>
        </p:txBody>
      </p:sp>
      <p:pic>
        <p:nvPicPr>
          <p:cNvPr id="4" name="Picture 4" descr="Ho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332656"/>
            <a:ext cx="1746250" cy="18208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1143000"/>
          </a:xfrm>
        </p:spPr>
        <p:txBody>
          <a:bodyPr>
            <a:normAutofit/>
          </a:bodyPr>
          <a:lstStyle/>
          <a:p>
            <a:pPr algn="l"/>
            <a:r>
              <a:rPr lang="en-AU" sz="3600" dirty="0" smtClean="0">
                <a:solidFill>
                  <a:srgbClr val="396B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Street surveys</a:t>
            </a:r>
            <a:endParaRPr lang="en-AU" sz="3600" dirty="0">
              <a:solidFill>
                <a:srgbClr val="396B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 b="1" dirty="0" smtClean="0">
                <a:solidFill>
                  <a:srgbClr val="396B66"/>
                </a:solidFill>
              </a:rPr>
              <a:t>Nature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Conducted in: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Shopping street/mall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Tourism areas (but may be seen as ‘site survey’)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Transport nodes (bus-stations, airports) - tourism</a:t>
            </a:r>
          </a:p>
          <a:p>
            <a:pPr>
              <a:lnSpc>
                <a:spcPct val="80000"/>
              </a:lnSpc>
            </a:pPr>
            <a:r>
              <a:rPr lang="en-US" sz="2600" b="1" dirty="0" smtClean="0">
                <a:solidFill>
                  <a:srgbClr val="396B66"/>
                </a:solidFill>
              </a:rPr>
              <a:t>Conduct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Interviewers typically given </a:t>
            </a:r>
            <a:r>
              <a:rPr lang="en-US" sz="2400" u="sng" dirty="0" smtClean="0"/>
              <a:t>quotas</a:t>
            </a:r>
            <a:r>
              <a:rPr lang="en-US" sz="2400" dirty="0" smtClean="0"/>
              <a:t> related to known demographics of the community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Still a problems of representativeness re people who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are housebound 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do not visit shopping streets 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do not visit particular tourist locations (</a:t>
            </a:r>
            <a:r>
              <a:rPr lang="en-US" sz="2000" dirty="0" err="1" smtClean="0"/>
              <a:t>eg</a:t>
            </a:r>
            <a:r>
              <a:rPr lang="en-US" sz="2000" dirty="0" smtClean="0"/>
              <a:t>. VFR sport tourists)</a:t>
            </a:r>
          </a:p>
          <a:p>
            <a:endParaRPr lang="en-AU" dirty="0"/>
          </a:p>
        </p:txBody>
      </p:sp>
      <p:pic>
        <p:nvPicPr>
          <p:cNvPr id="4" name="Picture 5" descr="Street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76250"/>
            <a:ext cx="1795462" cy="15414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922114"/>
          </a:xfrm>
        </p:spPr>
        <p:txBody>
          <a:bodyPr>
            <a:normAutofit/>
          </a:bodyPr>
          <a:lstStyle/>
          <a:p>
            <a:pPr algn="l"/>
            <a:r>
              <a:rPr lang="en-AU" sz="3600" b="1" dirty="0" smtClean="0">
                <a:solidFill>
                  <a:srgbClr val="396B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Telephone survey</a:t>
            </a:r>
            <a:endParaRPr lang="en-AU" sz="3600" b="1" dirty="0">
              <a:solidFill>
                <a:srgbClr val="396B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b="1" dirty="0" smtClean="0">
                <a:solidFill>
                  <a:srgbClr val="396B66"/>
                </a:solidFill>
              </a:rPr>
              <a:t>Nature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Common for political polling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Growing response and representativeness problem because </a:t>
            </a:r>
            <a:r>
              <a:rPr lang="en-US" sz="2400" dirty="0" smtClean="0"/>
              <a:t>of: 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excluding those without land-line telephones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growing resistance/non-response in some countries</a:t>
            </a:r>
          </a:p>
          <a:p>
            <a:pPr>
              <a:lnSpc>
                <a:spcPct val="90000"/>
              </a:lnSpc>
            </a:pPr>
            <a:r>
              <a:rPr lang="en-US" sz="2600" b="1" dirty="0" smtClean="0">
                <a:solidFill>
                  <a:srgbClr val="396B66"/>
                </a:solidFill>
              </a:rPr>
              <a:t>Conduct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Fast, using CATI – computer-aided telephone interviewing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Numbers </a:t>
            </a:r>
            <a:r>
              <a:rPr lang="en-US" sz="2000" dirty="0" smtClean="0"/>
              <a:t>selected/dialed </a:t>
            </a:r>
            <a:r>
              <a:rPr lang="en-US" sz="2000" dirty="0" smtClean="0"/>
              <a:t>automatically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Data keyed directly into computer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Not possible to show checklists to respondents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Anonymity may help honesty of response</a:t>
            </a:r>
            <a:endParaRPr lang="en-AU" dirty="0"/>
          </a:p>
        </p:txBody>
      </p:sp>
      <p:pic>
        <p:nvPicPr>
          <p:cNvPr id="4" name="Picture 4" descr="Teleph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04813"/>
            <a:ext cx="1797050" cy="18319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706090"/>
          </a:xfrm>
        </p:spPr>
        <p:txBody>
          <a:bodyPr>
            <a:normAutofit/>
          </a:bodyPr>
          <a:lstStyle/>
          <a:p>
            <a:pPr algn="l"/>
            <a:r>
              <a:rPr lang="en-AU" sz="3600" b="1" dirty="0" smtClean="0">
                <a:solidFill>
                  <a:srgbClr val="396B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Mail/postal survey</a:t>
            </a:r>
            <a:endParaRPr lang="en-AU" sz="3600" b="1" dirty="0">
              <a:solidFill>
                <a:srgbClr val="396B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47131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>
                <a:solidFill>
                  <a:srgbClr val="396B66"/>
                </a:solidFill>
              </a:rPr>
              <a:t>Nature</a:t>
            </a:r>
          </a:p>
          <a:p>
            <a:pPr lvl="1"/>
            <a:r>
              <a:rPr lang="en-US" sz="2400" dirty="0" smtClean="0"/>
              <a:t>Ideal for surveying widely dispersed lists </a:t>
            </a:r>
          </a:p>
          <a:p>
            <a:pPr lvl="2"/>
            <a:r>
              <a:rPr lang="en-US" sz="2000" dirty="0" err="1" smtClean="0"/>
              <a:t>eg</a:t>
            </a:r>
            <a:r>
              <a:rPr lang="en-US" sz="2000" dirty="0" smtClean="0"/>
              <a:t>. Members of </a:t>
            </a:r>
            <a:r>
              <a:rPr lang="en-US" sz="2000" dirty="0" err="1" smtClean="0"/>
              <a:t>organisations</a:t>
            </a:r>
            <a:endParaRPr lang="en-US" sz="2000" dirty="0" smtClean="0"/>
          </a:p>
          <a:p>
            <a:r>
              <a:rPr lang="en-US" sz="2800" b="1" dirty="0" smtClean="0">
                <a:solidFill>
                  <a:srgbClr val="396B66"/>
                </a:solidFill>
              </a:rPr>
              <a:t>Conduct</a:t>
            </a:r>
          </a:p>
          <a:p>
            <a:pPr lvl="1"/>
            <a:r>
              <a:rPr lang="en-US" sz="2400" dirty="0" smtClean="0"/>
              <a:t>Low response rates – </a:t>
            </a:r>
            <a:r>
              <a:rPr lang="en-US" sz="2400" dirty="0" err="1" smtClean="0"/>
              <a:t>eg</a:t>
            </a:r>
            <a:r>
              <a:rPr lang="en-US" sz="2400" dirty="0" smtClean="0"/>
              <a:t>. 30% often quoted as ‘acceptable’ …. but is it?</a:t>
            </a:r>
          </a:p>
          <a:p>
            <a:pPr lvl="1"/>
            <a:r>
              <a:rPr lang="en-US" sz="2400" dirty="0" smtClean="0"/>
              <a:t>Factors affecting response rates – see below</a:t>
            </a:r>
          </a:p>
          <a:p>
            <a:r>
              <a:rPr lang="en-US" sz="2800" b="1" dirty="0" smtClean="0">
                <a:solidFill>
                  <a:srgbClr val="396B66"/>
                </a:solidFill>
              </a:rPr>
              <a:t>Mail and user/site survey combos</a:t>
            </a:r>
          </a:p>
          <a:p>
            <a:pPr lvl="1"/>
            <a:r>
              <a:rPr lang="en-US" sz="2400" dirty="0" smtClean="0"/>
              <a:t>In some on-site user/visitor surveys a brief face-to-face interview is combined with a hand-out questionnaire which   respondents complete and mail back after their visit.</a:t>
            </a:r>
          </a:p>
          <a:p>
            <a:endParaRPr lang="en-AU" dirty="0"/>
          </a:p>
        </p:txBody>
      </p:sp>
      <p:pic>
        <p:nvPicPr>
          <p:cNvPr id="4" name="Picture 4" descr="Post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32656"/>
            <a:ext cx="1819275" cy="17891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5010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96B66"/>
                </a:solidFill>
              </a:rPr>
              <a:t>Factors affecting mail survey response rates </a:t>
            </a:r>
            <a:r>
              <a:rPr lang="en-US" sz="2400" dirty="0" smtClean="0">
                <a:solidFill>
                  <a:srgbClr val="396B66"/>
                </a:solidFill>
              </a:rPr>
              <a:t>(Fig. 10.4)</a:t>
            </a:r>
            <a:endParaRPr lang="en-AU" sz="2400" dirty="0">
              <a:solidFill>
                <a:srgbClr val="396B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5300" indent="-495300">
              <a:buFontTx/>
              <a:buAutoNum type="arabicPeriod"/>
            </a:pPr>
            <a:r>
              <a:rPr lang="en-AU" sz="2800" dirty="0" smtClean="0"/>
              <a:t>Interest of the respondent in the survey topic</a:t>
            </a:r>
          </a:p>
          <a:p>
            <a:pPr marL="495300" indent="-495300">
              <a:buFontTx/>
              <a:buAutoNum type="arabicPeriod"/>
            </a:pPr>
            <a:r>
              <a:rPr lang="en-AU" sz="2800" dirty="0" smtClean="0"/>
              <a:t>Length of the questionnaire</a:t>
            </a:r>
          </a:p>
          <a:p>
            <a:pPr marL="495300" indent="-495300">
              <a:buFontTx/>
              <a:buAutoNum type="arabicPeriod"/>
            </a:pPr>
            <a:r>
              <a:rPr lang="en-AU" sz="2800" dirty="0" smtClean="0"/>
              <a:t>Questionnaire design/presentation/complexity</a:t>
            </a:r>
          </a:p>
          <a:p>
            <a:pPr marL="495300" indent="-495300">
              <a:buFontTx/>
              <a:buAutoNum type="arabicPeriod"/>
            </a:pPr>
            <a:r>
              <a:rPr lang="en-AU" sz="2800" dirty="0" smtClean="0"/>
              <a:t>Style, content, authorship of accompanying letter</a:t>
            </a:r>
          </a:p>
          <a:p>
            <a:pPr marL="495300" indent="-495300">
              <a:buFontTx/>
              <a:buAutoNum type="arabicPeriod"/>
            </a:pPr>
            <a:r>
              <a:rPr lang="en-AU" sz="2800" dirty="0" smtClean="0"/>
              <a:t>Provision of a postage-paid reply envelope</a:t>
            </a:r>
          </a:p>
          <a:p>
            <a:pPr marL="495300" indent="-495300">
              <a:buFontTx/>
              <a:buAutoNum type="arabicPeriod"/>
            </a:pPr>
            <a:r>
              <a:rPr lang="en-AU" sz="2800" dirty="0" smtClean="0"/>
              <a:t>Rewards for responding</a:t>
            </a:r>
          </a:p>
          <a:p>
            <a:pPr marL="495300" indent="-495300">
              <a:buFontTx/>
              <a:buAutoNum type="arabicPeriod"/>
            </a:pPr>
            <a:r>
              <a:rPr lang="en-AU" sz="2800" dirty="0" smtClean="0"/>
              <a:t>Number and timing of reminders/follow-ups – see below</a:t>
            </a:r>
            <a:endParaRPr lang="en-US" sz="2800" dirty="0" smtClean="0"/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840760" cy="634082"/>
          </a:xfrm>
        </p:spPr>
        <p:txBody>
          <a:bodyPr>
            <a:normAutofit/>
          </a:bodyPr>
          <a:lstStyle/>
          <a:p>
            <a:pPr algn="l"/>
            <a:r>
              <a:rPr lang="en-AU" sz="3200" dirty="0" smtClean="0">
                <a:solidFill>
                  <a:srgbClr val="396B66"/>
                </a:solidFill>
              </a:rPr>
              <a:t>Mail survey response pattern </a:t>
            </a:r>
            <a:r>
              <a:rPr lang="en-AU" sz="2400" dirty="0" smtClean="0">
                <a:solidFill>
                  <a:srgbClr val="396B66"/>
                </a:solidFill>
              </a:rPr>
              <a:t>(Fig. 10.6)</a:t>
            </a:r>
            <a:endParaRPr lang="en-AU" sz="2400" dirty="0">
              <a:solidFill>
                <a:srgbClr val="396B66"/>
              </a:solidFill>
            </a:endParaRP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983617"/>
              </p:ext>
            </p:extLst>
          </p:nvPr>
        </p:nvGraphicFramePr>
        <p:xfrm>
          <a:off x="0" y="812412"/>
          <a:ext cx="8867775" cy="5733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Drawing" r:id="rId4" imgW="8867880" imgH="5734080" progId="Presentations.Drawing.14">
                  <p:embed/>
                </p:oleObj>
              </mc:Choice>
              <mc:Fallback>
                <p:oleObj name="Drawing" r:id="rId4" imgW="8867880" imgH="5734080" progId="Presentations.Drawing.1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12412"/>
                        <a:ext cx="8867775" cy="5733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3600" dirty="0" smtClean="0">
                <a:solidFill>
                  <a:srgbClr val="396B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E-surveys</a:t>
            </a:r>
            <a:endParaRPr lang="en-AU" sz="3600" dirty="0">
              <a:solidFill>
                <a:srgbClr val="396B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b="1" dirty="0" smtClean="0">
                <a:solidFill>
                  <a:srgbClr val="396B66"/>
                </a:solidFill>
              </a:rPr>
              <a:t>Nature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Conducted via email/Internet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Dependent on availability of email list or other means of inviting sample to participate</a:t>
            </a:r>
          </a:p>
          <a:p>
            <a:pPr>
              <a:lnSpc>
                <a:spcPct val="80000"/>
              </a:lnSpc>
            </a:pPr>
            <a:r>
              <a:rPr lang="en-US" sz="2600" b="1" dirty="0" smtClean="0">
                <a:solidFill>
                  <a:srgbClr val="396B66"/>
                </a:solidFill>
              </a:rPr>
              <a:t>Conduct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Partially or </a:t>
            </a:r>
            <a:r>
              <a:rPr lang="en-US" sz="2400" dirty="0"/>
              <a:t>f</a:t>
            </a:r>
            <a:r>
              <a:rPr lang="en-US" sz="2400" dirty="0" smtClean="0"/>
              <a:t>ully electronic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Commercial </a:t>
            </a:r>
            <a:r>
              <a:rPr lang="en-US" sz="2400" dirty="0" err="1" smtClean="0"/>
              <a:t>organisations</a:t>
            </a:r>
            <a:r>
              <a:rPr lang="en-US" sz="2400" dirty="0" smtClean="0"/>
              <a:t> offer online service, including on-line questionnaire design, and analysis.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Problem of response rate due to growth of ‘junk mail’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>
                <a:solidFill>
                  <a:srgbClr val="396B66"/>
                </a:solidFill>
              </a:rPr>
              <a:t>Types of e-survey </a:t>
            </a:r>
            <a:r>
              <a:rPr lang="en-AU" sz="2400" dirty="0" smtClean="0">
                <a:solidFill>
                  <a:srgbClr val="396B66"/>
                </a:solidFill>
              </a:rPr>
              <a:t>(Fig. 10.7)</a:t>
            </a:r>
            <a:endParaRPr lang="en-AU" sz="2400" dirty="0">
              <a:solidFill>
                <a:srgbClr val="396B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142549"/>
              </p:ext>
            </p:extLst>
          </p:nvPr>
        </p:nvGraphicFramePr>
        <p:xfrm>
          <a:off x="251520" y="1600200"/>
          <a:ext cx="8640960" cy="3105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029730"/>
                <a:gridCol w="2138622"/>
                <a:gridCol w="1800200"/>
                <a:gridCol w="144016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793115" algn="ctr"/>
                        </a:tabLst>
                      </a:pPr>
                      <a:r>
                        <a:rPr lang="en-AU" sz="2000" i="1" dirty="0">
                          <a:latin typeface="+mn-lt"/>
                          <a:ea typeface="Times New Roman"/>
                          <a:cs typeface="Times New Roman"/>
                        </a:rPr>
                        <a:t>Type	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560" marR="35560" marT="35560" marB="36830">
                    <a:solidFill>
                      <a:srgbClr val="396B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i="1" dirty="0">
                          <a:latin typeface="+mn-lt"/>
                          <a:ea typeface="Times New Roman"/>
                          <a:cs typeface="Times New Roman"/>
                        </a:rPr>
                        <a:t>Request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560" marR="35560" marT="35560" marB="36830">
                    <a:solidFill>
                      <a:srgbClr val="396B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i="1" dirty="0">
                          <a:latin typeface="+mn-lt"/>
                          <a:ea typeface="Times New Roman"/>
                          <a:cs typeface="Times New Roman"/>
                        </a:rPr>
                        <a:t>Questionnaire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560" marR="35560" marT="35560" marB="36830">
                    <a:solidFill>
                      <a:srgbClr val="396B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i="1" dirty="0">
                          <a:latin typeface="+mn-lt"/>
                          <a:ea typeface="Times New Roman"/>
                          <a:cs typeface="Times New Roman"/>
                        </a:rPr>
                        <a:t>Completion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560" marR="35560" marT="35560" marB="36830">
                    <a:solidFill>
                      <a:srgbClr val="396B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i="1" dirty="0">
                          <a:latin typeface="+mn-lt"/>
                          <a:ea typeface="Times New Roman"/>
                          <a:cs typeface="Times New Roman"/>
                        </a:rPr>
                        <a:t>Return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560" marR="35560" marT="35560" marB="36830">
                    <a:solidFill>
                      <a:srgbClr val="396B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b="1" dirty="0">
                          <a:latin typeface="+mn-lt"/>
                          <a:ea typeface="Times New Roman"/>
                          <a:cs typeface="Times New Roman"/>
                        </a:rPr>
                        <a:t>Hybrid </a:t>
                      </a:r>
                      <a:r>
                        <a:rPr lang="en-AU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email/mail</a:t>
                      </a:r>
                      <a:endParaRPr lang="en-A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560" marR="3556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Email</a:t>
                      </a:r>
                    </a:p>
                  </a:txBody>
                  <a:tcPr marL="35560" marR="3556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>
                          <a:latin typeface="+mn-lt"/>
                          <a:ea typeface="Times New Roman"/>
                          <a:cs typeface="Times New Roman"/>
                        </a:rPr>
                        <a:t>Attached text file</a:t>
                      </a:r>
                    </a:p>
                  </a:txBody>
                  <a:tcPr marL="35560" marR="3556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Manual on hard copy  </a:t>
                      </a:r>
                    </a:p>
                  </a:txBody>
                  <a:tcPr marL="35560" marR="3556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Mail</a:t>
                      </a:r>
                    </a:p>
                  </a:txBody>
                  <a:tcPr marL="35560" marR="35560" marT="35560" marB="3683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b="1" dirty="0">
                          <a:latin typeface="+mn-lt"/>
                          <a:ea typeface="Times New Roman"/>
                          <a:cs typeface="Times New Roman"/>
                        </a:rPr>
                        <a:t>Hybrid email</a:t>
                      </a:r>
                    </a:p>
                  </a:txBody>
                  <a:tcPr marL="35560" marR="3556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Email</a:t>
                      </a:r>
                    </a:p>
                  </a:txBody>
                  <a:tcPr marL="35560" marR="3556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Attached text file</a:t>
                      </a:r>
                    </a:p>
                  </a:txBody>
                  <a:tcPr marL="35560" marR="3556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Word-process-or/spreadsheet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560" marR="3556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Email +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text </a:t>
                      </a: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file</a:t>
                      </a:r>
                    </a:p>
                  </a:txBody>
                  <a:tcPr marL="35560" marR="35560" marT="35560" marB="3683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b="1" dirty="0">
                          <a:latin typeface="+mn-lt"/>
                          <a:ea typeface="Times New Roman"/>
                          <a:cs typeface="Times New Roman"/>
                        </a:rPr>
                        <a:t>Fully electronic</a:t>
                      </a:r>
                      <a:r>
                        <a:rPr lang="en-AU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2000" b="1" i="1" dirty="0">
                          <a:latin typeface="+mn-lt"/>
                          <a:ea typeface="Times New Roman"/>
                          <a:cs typeface="Times New Roman"/>
                        </a:rPr>
                        <a:t>ad hoc</a:t>
                      </a:r>
                      <a:endParaRPr lang="en-A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560" marR="3556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>
                          <a:latin typeface="+mn-lt"/>
                          <a:ea typeface="Times New Roman"/>
                          <a:cs typeface="Times New Roman"/>
                        </a:rPr>
                        <a:t>Email</a:t>
                      </a:r>
                    </a:p>
                  </a:txBody>
                  <a:tcPr marL="35560" marR="3556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On-line, interactive </a:t>
                      </a:r>
                    </a:p>
                  </a:txBody>
                  <a:tcPr marL="35560" marR="3556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Online</a:t>
                      </a:r>
                    </a:p>
                  </a:txBody>
                  <a:tcPr marL="35560" marR="3556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On-line submission</a:t>
                      </a:r>
                    </a:p>
                  </a:txBody>
                  <a:tcPr marL="35560" marR="35560" marT="35560" marB="3683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b="1" dirty="0">
                          <a:latin typeface="+mn-lt"/>
                          <a:ea typeface="Times New Roman"/>
                          <a:cs typeface="Times New Roman"/>
                        </a:rPr>
                        <a:t>Fully </a:t>
                      </a:r>
                      <a:r>
                        <a:rPr lang="en-AU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electronic: </a:t>
                      </a:r>
                      <a:r>
                        <a:rPr lang="en-AU" sz="2000" b="1" dirty="0">
                          <a:latin typeface="+mn-lt"/>
                          <a:ea typeface="Times New Roman"/>
                          <a:cs typeface="Times New Roman"/>
                        </a:rPr>
                        <a:t>panel</a:t>
                      </a:r>
                    </a:p>
                  </a:txBody>
                  <a:tcPr marL="35560" marR="35560" marT="35560" marB="3683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Panel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email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560" marR="35560" marT="35560" marB="3683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On-line, interactive </a:t>
                      </a:r>
                    </a:p>
                  </a:txBody>
                  <a:tcPr marL="35560" marR="35560" marT="35560" marB="3683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Online</a:t>
                      </a:r>
                    </a:p>
                  </a:txBody>
                  <a:tcPr marL="35560" marR="35560" marT="35560" marB="3683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551815" algn="l"/>
                          <a:tab pos="-457200" algn="l"/>
                          <a:tab pos="239395" algn="l"/>
                          <a:tab pos="457200" algn="l"/>
                          <a:tab pos="70802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On-line submission</a:t>
                      </a:r>
                    </a:p>
                  </a:txBody>
                  <a:tcPr marL="35560" marR="35560" marT="35560" marB="3683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396B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lang="en-AU" sz="3600" dirty="0">
              <a:solidFill>
                <a:srgbClr val="396B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Autofit/>
          </a:bodyPr>
          <a:lstStyle/>
          <a:p>
            <a:r>
              <a:rPr lang="en-AU" sz="2400" dirty="0" smtClean="0"/>
              <a:t>Introduction</a:t>
            </a:r>
          </a:p>
          <a:p>
            <a:r>
              <a:rPr lang="en-AU" sz="2400" dirty="0" smtClean="0"/>
              <a:t>The household questionnaire survey</a:t>
            </a:r>
          </a:p>
          <a:p>
            <a:r>
              <a:rPr lang="en-AU" sz="2400" dirty="0" smtClean="0"/>
              <a:t>The street survey</a:t>
            </a:r>
          </a:p>
          <a:p>
            <a:r>
              <a:rPr lang="en-AU" sz="2400" dirty="0" smtClean="0"/>
              <a:t>The telephone survey</a:t>
            </a:r>
          </a:p>
          <a:p>
            <a:r>
              <a:rPr lang="en-AU" sz="2400" dirty="0" smtClean="0"/>
              <a:t>The mail survey </a:t>
            </a:r>
          </a:p>
          <a:p>
            <a:r>
              <a:rPr lang="en-AU" sz="2400" dirty="0" smtClean="0"/>
              <a:t>E-surveys</a:t>
            </a:r>
          </a:p>
          <a:p>
            <a:r>
              <a:rPr lang="en-AU" sz="2400" dirty="0" smtClean="0"/>
              <a:t>User/site/visitor surveys</a:t>
            </a:r>
          </a:p>
          <a:p>
            <a:r>
              <a:rPr lang="en-AU" sz="2400" dirty="0" smtClean="0"/>
              <a:t>Captive group surveys</a:t>
            </a:r>
          </a:p>
          <a:p>
            <a:r>
              <a:rPr lang="en-AU" sz="2400" dirty="0" smtClean="0"/>
              <a:t>Questionnaire design</a:t>
            </a:r>
          </a:p>
          <a:p>
            <a:r>
              <a:rPr lang="en-AU" sz="2400" dirty="0" smtClean="0"/>
              <a:t>Coding</a:t>
            </a:r>
          </a:p>
          <a:p>
            <a:r>
              <a:rPr lang="en-AU" sz="2400" dirty="0" smtClean="0"/>
              <a:t>Validity of questionnaire-based data</a:t>
            </a:r>
          </a:p>
          <a:p>
            <a:r>
              <a:rPr lang="en-AU" sz="2400" dirty="0" smtClean="0"/>
              <a:t>Conducting questionnaire surveys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396B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User/on-site/visitor surveys</a:t>
            </a:r>
            <a:endParaRPr lang="en-AU" sz="3600" dirty="0">
              <a:solidFill>
                <a:srgbClr val="396B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>
                <a:solidFill>
                  <a:srgbClr val="396B66"/>
                </a:solidFill>
              </a:rPr>
              <a:t>Nature</a:t>
            </a:r>
          </a:p>
          <a:p>
            <a:pPr lvl="1"/>
            <a:r>
              <a:rPr lang="en-US" sz="2400" dirty="0" smtClean="0"/>
              <a:t>Survey conducted at a leisure facility/site</a:t>
            </a:r>
          </a:p>
          <a:p>
            <a:pPr lvl="1"/>
            <a:r>
              <a:rPr lang="en-US" sz="2400" dirty="0" smtClean="0"/>
              <a:t>Alternative terms:</a:t>
            </a:r>
          </a:p>
          <a:p>
            <a:pPr lvl="2"/>
            <a:r>
              <a:rPr lang="en-US" sz="2000" dirty="0" smtClean="0"/>
              <a:t>On-site survey, site survey, user survey, visitor survey, </a:t>
            </a:r>
            <a:r>
              <a:rPr lang="en-US" sz="2000" dirty="0" smtClean="0"/>
              <a:t>spectator </a:t>
            </a:r>
            <a:r>
              <a:rPr lang="en-US" sz="2000" dirty="0" smtClean="0"/>
              <a:t>survey</a:t>
            </a:r>
          </a:p>
          <a:p>
            <a:pPr lvl="1"/>
            <a:r>
              <a:rPr lang="en-US" sz="2400" dirty="0" smtClean="0"/>
              <a:t>Commonly used by facility/site managers</a:t>
            </a:r>
          </a:p>
          <a:p>
            <a:r>
              <a:rPr lang="en-US" sz="2600" b="1" dirty="0" smtClean="0">
                <a:solidFill>
                  <a:srgbClr val="396B66"/>
                </a:solidFill>
              </a:rPr>
              <a:t>Conduct</a:t>
            </a:r>
          </a:p>
          <a:p>
            <a:pPr lvl="1"/>
            <a:r>
              <a:rPr lang="en-US" sz="2400" dirty="0" smtClean="0"/>
              <a:t>Interviewer completion preferred for quality/ response rate</a:t>
            </a:r>
          </a:p>
          <a:p>
            <a:pPr lvl="1"/>
            <a:r>
              <a:rPr lang="en-US" sz="2400" dirty="0" smtClean="0"/>
              <a:t>Respondent-completion, if not very closely supervised, can result in:</a:t>
            </a:r>
          </a:p>
          <a:p>
            <a:pPr lvl="2"/>
            <a:r>
              <a:rPr lang="en-US" sz="2000" dirty="0" smtClean="0"/>
              <a:t>Low response rates</a:t>
            </a:r>
          </a:p>
          <a:p>
            <a:pPr lvl="2"/>
            <a:r>
              <a:rPr lang="en-US" sz="2000" dirty="0" smtClean="0"/>
              <a:t>Unrepresentative sample</a:t>
            </a:r>
          </a:p>
          <a:p>
            <a:pPr lvl="2"/>
            <a:r>
              <a:rPr lang="en-US" sz="2000" dirty="0" smtClean="0"/>
              <a:t>Poor quality responses (incomplete etc.)</a:t>
            </a:r>
          </a:p>
          <a:p>
            <a:r>
              <a:rPr lang="en-US" sz="2600" b="1" dirty="0" smtClean="0">
                <a:solidFill>
                  <a:srgbClr val="396B66"/>
                </a:solidFill>
              </a:rPr>
              <a:t>On-site/mail combo</a:t>
            </a:r>
          </a:p>
          <a:p>
            <a:pPr lvl="1"/>
            <a:r>
              <a:rPr lang="en-US" sz="2200" dirty="0" smtClean="0"/>
              <a:t>face-to-face interview can be followed by handout of a mail-back questionnaire – particularly in long-stay sites, such as cricket, golf match, motor sport</a:t>
            </a:r>
            <a:endParaRPr lang="en-A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396B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of User/on-site/visitor surveys</a:t>
            </a:r>
            <a:endParaRPr lang="en-AU" sz="3600" dirty="0">
              <a:solidFill>
                <a:srgbClr val="396B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Establish catchment area (place of residence)</a:t>
            </a:r>
          </a:p>
          <a:p>
            <a:r>
              <a:rPr lang="en-US" sz="2800" dirty="0" smtClean="0"/>
              <a:t>User profile </a:t>
            </a:r>
            <a:r>
              <a:rPr lang="en-US" sz="2800" dirty="0" smtClean="0"/>
              <a:t>(age</a:t>
            </a:r>
            <a:r>
              <a:rPr lang="en-US" sz="2800" dirty="0" smtClean="0"/>
              <a:t>, gender, socio-economic </a:t>
            </a:r>
            <a:r>
              <a:rPr lang="en-US" sz="2800" dirty="0" smtClean="0"/>
              <a:t>group etc.)</a:t>
            </a:r>
            <a:endParaRPr lang="en-US" sz="2800" dirty="0" smtClean="0"/>
          </a:p>
          <a:p>
            <a:r>
              <a:rPr lang="en-US" sz="2800" dirty="0" smtClean="0"/>
              <a:t>User opinions</a:t>
            </a:r>
          </a:p>
          <a:p>
            <a:r>
              <a:rPr lang="en-US" sz="2800" dirty="0" smtClean="0"/>
              <a:t>Non-users :</a:t>
            </a:r>
          </a:p>
          <a:p>
            <a:pPr lvl="1"/>
            <a:r>
              <a:rPr lang="en-US" dirty="0" smtClean="0"/>
              <a:t>Use census data to assess </a:t>
            </a:r>
            <a:r>
              <a:rPr lang="en-US" u="sng" dirty="0" smtClean="0"/>
              <a:t>non-users</a:t>
            </a:r>
            <a:r>
              <a:rPr lang="en-US" dirty="0" smtClean="0"/>
              <a:t> within the </a:t>
            </a:r>
            <a:r>
              <a:rPr lang="en-US" u="sng" dirty="0" smtClean="0"/>
              <a:t>catchment area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396B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Captive group surveys</a:t>
            </a:r>
            <a:endParaRPr lang="en-AU" sz="3600" dirty="0">
              <a:solidFill>
                <a:srgbClr val="396B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396B66"/>
                </a:solidFill>
              </a:rPr>
              <a:t>Nature</a:t>
            </a:r>
          </a:p>
          <a:p>
            <a:pPr lvl="1"/>
            <a:r>
              <a:rPr lang="en-US" sz="2400" dirty="0" smtClean="0"/>
              <a:t>Respondents in </a:t>
            </a:r>
            <a:r>
              <a:rPr lang="en-US" sz="2400" dirty="0" err="1" smtClean="0"/>
              <a:t>organised</a:t>
            </a:r>
            <a:r>
              <a:rPr lang="en-US" sz="2400" dirty="0" smtClean="0"/>
              <a:t> group</a:t>
            </a:r>
          </a:p>
          <a:p>
            <a:pPr lvl="1"/>
            <a:r>
              <a:rPr lang="en-US" sz="2400" dirty="0" smtClean="0"/>
              <a:t>May have little choice but to participate</a:t>
            </a:r>
          </a:p>
          <a:p>
            <a:pPr lvl="1"/>
            <a:r>
              <a:rPr lang="en-US" sz="2400" dirty="0" smtClean="0"/>
              <a:t>Ethically, must be given the option</a:t>
            </a:r>
          </a:p>
          <a:p>
            <a:r>
              <a:rPr lang="en-US" sz="2800" b="1" dirty="0" smtClean="0">
                <a:solidFill>
                  <a:srgbClr val="396B66"/>
                </a:solidFill>
              </a:rPr>
              <a:t>Conduct</a:t>
            </a:r>
          </a:p>
          <a:p>
            <a:pPr lvl="1"/>
            <a:r>
              <a:rPr lang="en-US" sz="2400" dirty="0" smtClean="0"/>
              <a:t>Typically respondent-completed under supervision</a:t>
            </a:r>
          </a:p>
          <a:p>
            <a:pPr lvl="1"/>
            <a:r>
              <a:rPr lang="en-US" sz="2400" dirty="0" smtClean="0"/>
              <a:t>Quick and cheap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396B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Questionnaire design: Contents</a:t>
            </a:r>
            <a:endParaRPr lang="en-AU" sz="3600" dirty="0">
              <a:solidFill>
                <a:srgbClr val="396B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Introduction: research problems and information requirements</a:t>
            </a:r>
          </a:p>
          <a:p>
            <a:r>
              <a:rPr lang="en-AU" dirty="0" smtClean="0"/>
              <a:t>Example questionnaires</a:t>
            </a:r>
          </a:p>
          <a:p>
            <a:r>
              <a:rPr lang="en-AU" dirty="0" smtClean="0"/>
              <a:t>General design issues</a:t>
            </a:r>
          </a:p>
          <a:p>
            <a:r>
              <a:rPr lang="en-AU" dirty="0" smtClean="0"/>
              <a:t>Types of information</a:t>
            </a:r>
          </a:p>
          <a:p>
            <a:r>
              <a:rPr lang="en-AU" dirty="0" smtClean="0"/>
              <a:t>Activity/events/places questions</a:t>
            </a:r>
          </a:p>
          <a:p>
            <a:r>
              <a:rPr lang="en-AU" dirty="0" smtClean="0"/>
              <a:t>Respondent characteristics</a:t>
            </a:r>
          </a:p>
          <a:p>
            <a:r>
              <a:rPr lang="en-AU" dirty="0" smtClean="0"/>
              <a:t>Attitude/opinion questions</a:t>
            </a:r>
          </a:p>
          <a:p>
            <a:r>
              <a:rPr lang="en-AU" dirty="0" smtClean="0"/>
              <a:t>Market segments</a:t>
            </a:r>
          </a:p>
          <a:p>
            <a:r>
              <a:rPr lang="en-AU" dirty="0" smtClean="0"/>
              <a:t>Ordering of questions and layout of questionnaires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720080"/>
          </a:xfrm>
        </p:spPr>
        <p:txBody>
          <a:bodyPr>
            <a:normAutofit/>
          </a:bodyPr>
          <a:lstStyle/>
          <a:p>
            <a:r>
              <a:rPr lang="en-AU" sz="2800" b="1" dirty="0" smtClean="0">
                <a:solidFill>
                  <a:srgbClr val="396B66"/>
                </a:solidFill>
              </a:rPr>
              <a:t>Questionnaire design: culmination of a </a:t>
            </a:r>
            <a:r>
              <a:rPr lang="en-AU" sz="2800" b="1" u="sng" dirty="0" smtClean="0">
                <a:solidFill>
                  <a:srgbClr val="396B66"/>
                </a:solidFill>
              </a:rPr>
              <a:t>process </a:t>
            </a:r>
            <a:r>
              <a:rPr lang="en-AU" sz="2400" dirty="0" smtClean="0">
                <a:solidFill>
                  <a:srgbClr val="396B66"/>
                </a:solidFill>
              </a:rPr>
              <a:t>(Fig. 10.8)</a:t>
            </a:r>
            <a:endParaRPr lang="en-AU" sz="2400" dirty="0">
              <a:solidFill>
                <a:srgbClr val="396B66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9512" y="1268760"/>
            <a:ext cx="2880320" cy="172819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395536" y="1628800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Research questions/ management problem/ conceptual framework</a:t>
            </a:r>
            <a:endParaRPr lang="en-A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429000"/>
            <a:ext cx="216024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List of information requirements</a:t>
            </a:r>
            <a:endParaRPr lang="en-A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292494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/>
              <a:t>Research strategy</a:t>
            </a:r>
            <a:endParaRPr lang="en-A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3429000"/>
            <a:ext cx="165618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Questionnaire survey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6256" y="3429000"/>
            <a:ext cx="79208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Pilot/ test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5856" y="4725144"/>
            <a:ext cx="158417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Other methods?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00392" y="3429000"/>
            <a:ext cx="86409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Final design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6096" y="3429000"/>
            <a:ext cx="93610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Draft design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1260426" y="3212976"/>
            <a:ext cx="431254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860032" y="3789040"/>
            <a:ext cx="57606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  <a:endCxn id="10" idx="1"/>
          </p:cNvCxnSpPr>
          <p:nvPr/>
        </p:nvCxnSpPr>
        <p:spPr>
          <a:xfrm>
            <a:off x="2627784" y="3782943"/>
            <a:ext cx="648072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668344" y="3861048"/>
            <a:ext cx="50405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27784" y="3782943"/>
            <a:ext cx="57606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372200" y="3789040"/>
            <a:ext cx="50405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396B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questionnaires: Case study 10.1</a:t>
            </a:r>
            <a:endParaRPr lang="en-AU" sz="3600" dirty="0">
              <a:solidFill>
                <a:srgbClr val="396B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AU" sz="2800" dirty="0" smtClean="0"/>
              <a:t>Questionnaire for a site/street survey: respondent-completed: Campus Sporting Life Survey</a:t>
            </a:r>
          </a:p>
          <a:p>
            <a:pPr marL="514350" indent="-514350">
              <a:buFont typeface="+mj-lt"/>
              <a:buAutoNum type="alphaUcPeriod"/>
            </a:pPr>
            <a:r>
              <a:rPr lang="en-AU" sz="2800" dirty="0" smtClean="0"/>
              <a:t>Questionnaire for a household survey: interviewer-completed: Short-stay Sport Holiday Survey</a:t>
            </a:r>
          </a:p>
          <a:p>
            <a:pPr marL="514350" indent="-514350">
              <a:buFont typeface="+mj-lt"/>
              <a:buAutoNum type="alphaUcPeriod"/>
            </a:pPr>
            <a:r>
              <a:rPr lang="en-AU" sz="2800" dirty="0" smtClean="0"/>
              <a:t>Questionnaire for a site survey: interviewer-completed: Ramsey Street Park Survey</a:t>
            </a:r>
            <a:endParaRPr lang="en-A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 smtClean="0">
                <a:solidFill>
                  <a:srgbClr val="396B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design issues: wording of questions </a:t>
            </a:r>
            <a:r>
              <a:rPr lang="en-AU" sz="2700" dirty="0" smtClean="0">
                <a:solidFill>
                  <a:srgbClr val="396B66"/>
                </a:solidFill>
              </a:rPr>
              <a:t>(Fig. 10.9)</a:t>
            </a:r>
            <a:endParaRPr lang="en-AU" sz="2700" dirty="0">
              <a:solidFill>
                <a:srgbClr val="396B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dirty="0" smtClean="0"/>
          </a:p>
          <a:p>
            <a:pPr lvl="1"/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477280"/>
              </p:ext>
            </p:extLst>
          </p:nvPr>
        </p:nvGraphicFramePr>
        <p:xfrm>
          <a:off x="395534" y="1397000"/>
          <a:ext cx="8496945" cy="136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987"/>
                <a:gridCol w="2710232"/>
                <a:gridCol w="3735726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b="1" dirty="0">
                          <a:latin typeface="+mn-lt"/>
                          <a:ea typeface="Times New Roman"/>
                          <a:cs typeface="Times New Roman"/>
                        </a:rPr>
                        <a:t>Principle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35560" marB="36830">
                    <a:solidFill>
                      <a:srgbClr val="396B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b="1" dirty="0">
                          <a:latin typeface="+mn-lt"/>
                          <a:ea typeface="Times New Roman"/>
                          <a:cs typeface="Times New Roman"/>
                        </a:rPr>
                        <a:t>Bad example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35560" marB="36830">
                    <a:solidFill>
                      <a:srgbClr val="396B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b="1" dirty="0">
                          <a:latin typeface="+mn-lt"/>
                          <a:ea typeface="Times New Roman"/>
                          <a:cs typeface="Times New Roman"/>
                        </a:rPr>
                        <a:t>Improved version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35560" marB="36830">
                    <a:solidFill>
                      <a:srgbClr val="396B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Use simple language</a:t>
                      </a:r>
                    </a:p>
                  </a:txBody>
                  <a:tcPr marL="45720" marR="4572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What is your frequency of utilisation of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sport goods retailers?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How often do you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use sports shops?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35560" marB="3683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 smtClean="0">
                <a:solidFill>
                  <a:srgbClr val="396B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design issues: wording of questions </a:t>
            </a:r>
            <a:r>
              <a:rPr lang="en-AU" sz="2700" dirty="0" smtClean="0">
                <a:solidFill>
                  <a:srgbClr val="396B66"/>
                </a:solidFill>
              </a:rPr>
              <a:t>(Fig. 10.9)</a:t>
            </a:r>
            <a:endParaRPr lang="en-AU" sz="2700" dirty="0">
              <a:solidFill>
                <a:srgbClr val="396B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dirty="0" smtClean="0"/>
          </a:p>
          <a:p>
            <a:pPr lvl="1"/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309552"/>
              </p:ext>
            </p:extLst>
          </p:nvPr>
        </p:nvGraphicFramePr>
        <p:xfrm>
          <a:off x="395534" y="1397000"/>
          <a:ext cx="8496945" cy="2350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987"/>
                <a:gridCol w="2710232"/>
                <a:gridCol w="3735726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b="1" dirty="0">
                          <a:latin typeface="+mn-lt"/>
                          <a:ea typeface="Times New Roman"/>
                          <a:cs typeface="Times New Roman"/>
                        </a:rPr>
                        <a:t>Principle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35560" marB="36830">
                    <a:solidFill>
                      <a:srgbClr val="396B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b="1" dirty="0">
                          <a:latin typeface="+mn-lt"/>
                          <a:ea typeface="Times New Roman"/>
                          <a:cs typeface="Times New Roman"/>
                        </a:rPr>
                        <a:t>Bad example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35560" marB="36830">
                    <a:solidFill>
                      <a:srgbClr val="396B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b="1" dirty="0">
                          <a:latin typeface="+mn-lt"/>
                          <a:ea typeface="Times New Roman"/>
                          <a:cs typeface="Times New Roman"/>
                        </a:rPr>
                        <a:t>Improved version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35560" marB="36830">
                    <a:solidFill>
                      <a:srgbClr val="396B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Use simple language</a:t>
                      </a:r>
                    </a:p>
                  </a:txBody>
                  <a:tcPr marL="45720" marR="4572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What is your frequency of utilisation of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sport goods retailers?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How often do you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use sports shops?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35560" marB="3683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Avoid ambiguity</a:t>
                      </a:r>
                    </a:p>
                  </a:txBody>
                  <a:tcPr marL="45720" marR="4572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Do you play sport very often?</a:t>
                      </a:r>
                    </a:p>
                  </a:txBody>
                  <a:tcPr marL="45720" marR="4572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Have played any of the following sports within the last four weeks? (show list)</a:t>
                      </a:r>
                    </a:p>
                  </a:txBody>
                  <a:tcPr marL="45720" marR="45720" marT="35560" marB="3683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 smtClean="0">
                <a:solidFill>
                  <a:srgbClr val="396B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design issues: wording of questions </a:t>
            </a:r>
            <a:r>
              <a:rPr lang="en-AU" sz="2700" dirty="0" smtClean="0">
                <a:solidFill>
                  <a:srgbClr val="396B66"/>
                </a:solidFill>
              </a:rPr>
              <a:t>(Fig. 10.9)</a:t>
            </a:r>
            <a:endParaRPr lang="en-AU" sz="2700" dirty="0">
              <a:solidFill>
                <a:srgbClr val="396B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dirty="0" smtClean="0"/>
          </a:p>
          <a:p>
            <a:pPr lvl="1"/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309552"/>
              </p:ext>
            </p:extLst>
          </p:nvPr>
        </p:nvGraphicFramePr>
        <p:xfrm>
          <a:off x="395534" y="1397000"/>
          <a:ext cx="849694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987"/>
                <a:gridCol w="2710232"/>
                <a:gridCol w="3735726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b="1" dirty="0">
                          <a:latin typeface="+mn-lt"/>
                          <a:ea typeface="Times New Roman"/>
                          <a:cs typeface="Times New Roman"/>
                        </a:rPr>
                        <a:t>Principle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35560" marB="36830">
                    <a:solidFill>
                      <a:srgbClr val="396B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b="1" dirty="0">
                          <a:latin typeface="+mn-lt"/>
                          <a:ea typeface="Times New Roman"/>
                          <a:cs typeface="Times New Roman"/>
                        </a:rPr>
                        <a:t>Bad example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35560" marB="36830">
                    <a:solidFill>
                      <a:srgbClr val="396B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b="1" dirty="0">
                          <a:latin typeface="+mn-lt"/>
                          <a:ea typeface="Times New Roman"/>
                          <a:cs typeface="Times New Roman"/>
                        </a:rPr>
                        <a:t>Improved version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35560" marB="36830">
                    <a:solidFill>
                      <a:srgbClr val="396B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Use simple language</a:t>
                      </a:r>
                    </a:p>
                  </a:txBody>
                  <a:tcPr marL="45720" marR="4572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What is your frequency of utilisation of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sport goods retailers?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How often do you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use sports shops?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35560" marB="3683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Avoid ambiguity</a:t>
                      </a:r>
                    </a:p>
                  </a:txBody>
                  <a:tcPr marL="45720" marR="4572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Do you play sport very often?</a:t>
                      </a:r>
                    </a:p>
                  </a:txBody>
                  <a:tcPr marL="45720" marR="4572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Have played any of the following sports within the last four weeks? (show list)</a:t>
                      </a:r>
                    </a:p>
                  </a:txBody>
                  <a:tcPr marL="45720" marR="45720" marT="35560" marB="3683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Avoid leading questions</a:t>
                      </a:r>
                    </a:p>
                  </a:txBody>
                  <a:tcPr marL="45720" marR="4572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Are you against the extension of the airport?</a:t>
                      </a:r>
                    </a:p>
                  </a:txBody>
                  <a:tcPr marL="45720" marR="4572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What is your opinion on the extension of the airport?  Are you for it, against it or not concerned?</a:t>
                      </a:r>
                    </a:p>
                  </a:txBody>
                  <a:tcPr marL="45720" marR="45720" marT="35560" marB="3683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 smtClean="0">
                <a:solidFill>
                  <a:srgbClr val="396B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design issues: wording of questions </a:t>
            </a:r>
            <a:r>
              <a:rPr lang="en-AU" sz="2700" dirty="0" smtClean="0">
                <a:solidFill>
                  <a:srgbClr val="396B66"/>
                </a:solidFill>
              </a:rPr>
              <a:t>(Fig. 10.9)</a:t>
            </a:r>
            <a:endParaRPr lang="en-AU" sz="2700" dirty="0">
              <a:solidFill>
                <a:srgbClr val="396B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dirty="0" smtClean="0"/>
          </a:p>
          <a:p>
            <a:pPr lvl="1"/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309552"/>
              </p:ext>
            </p:extLst>
          </p:nvPr>
        </p:nvGraphicFramePr>
        <p:xfrm>
          <a:off x="395534" y="1397000"/>
          <a:ext cx="8496945" cy="462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987"/>
                <a:gridCol w="2710232"/>
                <a:gridCol w="3735726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b="1" dirty="0">
                          <a:latin typeface="+mn-lt"/>
                          <a:ea typeface="Times New Roman"/>
                          <a:cs typeface="Times New Roman"/>
                        </a:rPr>
                        <a:t>Principle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35560" marB="36830">
                    <a:solidFill>
                      <a:srgbClr val="396B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b="1" dirty="0">
                          <a:latin typeface="+mn-lt"/>
                          <a:ea typeface="Times New Roman"/>
                          <a:cs typeface="Times New Roman"/>
                        </a:rPr>
                        <a:t>Bad example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35560" marB="36830">
                    <a:solidFill>
                      <a:srgbClr val="396B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b="1" dirty="0">
                          <a:latin typeface="+mn-lt"/>
                          <a:ea typeface="Times New Roman"/>
                          <a:cs typeface="Times New Roman"/>
                        </a:rPr>
                        <a:t>Improved version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35560" marB="36830">
                    <a:solidFill>
                      <a:srgbClr val="396B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Use simple language</a:t>
                      </a:r>
                    </a:p>
                  </a:txBody>
                  <a:tcPr marL="45720" marR="4572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What is your frequency of utilisation of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sport goods retailers?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How often do you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use sports shops?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35560" marB="3683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Avoid ambiguity</a:t>
                      </a:r>
                    </a:p>
                  </a:txBody>
                  <a:tcPr marL="45720" marR="4572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Do you play sport very often?</a:t>
                      </a:r>
                    </a:p>
                  </a:txBody>
                  <a:tcPr marL="45720" marR="4572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Have played any of the following sports within the last four weeks? (show list)</a:t>
                      </a:r>
                    </a:p>
                  </a:txBody>
                  <a:tcPr marL="45720" marR="45720" marT="35560" marB="3683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Avoid leading questions</a:t>
                      </a:r>
                    </a:p>
                  </a:txBody>
                  <a:tcPr marL="45720" marR="4572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Are you against the extension of the airport?</a:t>
                      </a:r>
                    </a:p>
                  </a:txBody>
                  <a:tcPr marL="45720" marR="4572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What is your opinion on the extension of the airport?  Are you for it, against it or not concerned?</a:t>
                      </a:r>
                    </a:p>
                  </a:txBody>
                  <a:tcPr marL="45720" marR="45720" marT="35560" marB="3683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Ask just one question at a time.</a:t>
                      </a:r>
                    </a:p>
                  </a:txBody>
                  <a:tcPr marL="45720" marR="4572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Do you use the local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 sports centre</a:t>
                      </a: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, and if so what do you think of its facilities?</a:t>
                      </a:r>
                    </a:p>
                  </a:txBody>
                  <a:tcPr marL="45720" marR="45720" marT="35560" marB="3683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1. Do you use the local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sports  </a:t>
                      </a: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centre?  Yes/No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2. What do you think of the facilities in the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local sports centre</a:t>
                      </a: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?</a:t>
                      </a:r>
                    </a:p>
                  </a:txBody>
                  <a:tcPr marL="45720" marR="45720" marT="35560" marB="3683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396B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AU" sz="3600" dirty="0">
              <a:solidFill>
                <a:srgbClr val="396B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/>
              <a:t>Definitions and terminology</a:t>
            </a:r>
          </a:p>
          <a:p>
            <a:r>
              <a:rPr lang="en-AU" sz="2800" dirty="0" smtClean="0"/>
              <a:t>Roles</a:t>
            </a:r>
          </a:p>
          <a:p>
            <a:r>
              <a:rPr lang="en-AU" sz="2800" dirty="0" smtClean="0"/>
              <a:t>Merits of questionnaire surveys</a:t>
            </a:r>
          </a:p>
          <a:p>
            <a:r>
              <a:rPr lang="en-AU" sz="2800" dirty="0" smtClean="0"/>
              <a:t>Limitations</a:t>
            </a:r>
          </a:p>
          <a:p>
            <a:r>
              <a:rPr lang="en-AU" sz="2800" dirty="0" smtClean="0"/>
              <a:t>Interviewer-completion or respondent-completion?</a:t>
            </a:r>
          </a:p>
          <a:p>
            <a:r>
              <a:rPr lang="en-AU" sz="2800" dirty="0" smtClean="0"/>
              <a:t>Types of questionnaire survey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59" y="188640"/>
            <a:ext cx="8229600" cy="850106"/>
          </a:xfrm>
        </p:spPr>
        <p:txBody>
          <a:bodyPr>
            <a:normAutofit/>
          </a:bodyPr>
          <a:lstStyle/>
          <a:p>
            <a:r>
              <a:rPr lang="en-AU" sz="3200" dirty="0" smtClean="0">
                <a:solidFill>
                  <a:srgbClr val="396B66"/>
                </a:solidFill>
              </a:rPr>
              <a:t>Pre-coded </a:t>
            </a:r>
            <a:r>
              <a:rPr lang="en-AU" sz="3200" dirty="0" err="1" smtClean="0">
                <a:solidFill>
                  <a:srgbClr val="396B66"/>
                </a:solidFill>
              </a:rPr>
              <a:t>vs</a:t>
            </a:r>
            <a:r>
              <a:rPr lang="en-AU" sz="3200" dirty="0" smtClean="0">
                <a:solidFill>
                  <a:srgbClr val="396B66"/>
                </a:solidFill>
              </a:rPr>
              <a:t> open-ended questions </a:t>
            </a:r>
            <a:r>
              <a:rPr lang="en-AU" sz="2400" dirty="0" smtClean="0">
                <a:solidFill>
                  <a:srgbClr val="396B66"/>
                </a:solidFill>
              </a:rPr>
              <a:t>(Fig. 10.10)</a:t>
            </a:r>
            <a:endParaRPr lang="en-AU" sz="2400" dirty="0">
              <a:solidFill>
                <a:srgbClr val="396B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67" y="1052736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Open-ended:</a:t>
            </a:r>
          </a:p>
          <a:p>
            <a:pPr lvl="1"/>
            <a:r>
              <a:rPr lang="en-AU" dirty="0" smtClean="0"/>
              <a:t>What is the main constraint on your ability to study?  ________________________________________</a:t>
            </a:r>
          </a:p>
          <a:p>
            <a:r>
              <a:rPr lang="en-AU" dirty="0" smtClean="0"/>
              <a:t>Pre-coded/closed:</a:t>
            </a:r>
          </a:p>
          <a:p>
            <a:pPr lvl="1"/>
            <a:r>
              <a:rPr lang="en-AU" dirty="0" smtClean="0"/>
              <a:t>   A. My job  		</a:t>
            </a:r>
            <a:r>
              <a:rPr lang="en-AU" sz="3600" dirty="0" smtClean="0"/>
              <a:t>☐</a:t>
            </a:r>
            <a:r>
              <a:rPr lang="en-AU" baseline="-25000" dirty="0" smtClean="0"/>
              <a:t>1</a:t>
            </a:r>
            <a:endParaRPr lang="en-AU" dirty="0" smtClean="0"/>
          </a:p>
          <a:p>
            <a:pPr lvl="1"/>
            <a:r>
              <a:rPr lang="en-AU" dirty="0" smtClean="0"/>
              <a:t>	B. Timetabling  		</a:t>
            </a:r>
            <a:r>
              <a:rPr lang="en-AU" sz="3600" dirty="0" smtClean="0"/>
              <a:t>☐</a:t>
            </a:r>
            <a:r>
              <a:rPr lang="en-AU" baseline="-25000" dirty="0" smtClean="0"/>
              <a:t>2</a:t>
            </a:r>
            <a:endParaRPr lang="en-AU" dirty="0" smtClean="0"/>
          </a:p>
          <a:p>
            <a:pPr lvl="1"/>
            <a:r>
              <a:rPr lang="en-AU" dirty="0" smtClean="0"/>
              <a:t>	C. Child care		</a:t>
            </a:r>
            <a:r>
              <a:rPr lang="en-AU" sz="3600" dirty="0" smtClean="0"/>
              <a:t>☐</a:t>
            </a:r>
            <a:r>
              <a:rPr lang="en-AU" baseline="-25000" dirty="0" smtClean="0"/>
              <a:t>3</a:t>
            </a:r>
            <a:endParaRPr lang="en-AU" dirty="0" smtClean="0"/>
          </a:p>
          <a:p>
            <a:pPr lvl="1"/>
            <a:r>
              <a:rPr lang="en-AU" dirty="0" smtClean="0"/>
              <a:t>	D. Spouse/partner	</a:t>
            </a:r>
            <a:r>
              <a:rPr lang="en-AU" sz="3600" dirty="0" smtClean="0"/>
              <a:t>☐</a:t>
            </a:r>
            <a:r>
              <a:rPr lang="en-AU" baseline="-25000" dirty="0" smtClean="0"/>
              <a:t>4</a:t>
            </a:r>
            <a:endParaRPr lang="en-AU" dirty="0" smtClean="0"/>
          </a:p>
          <a:p>
            <a:pPr lvl="1"/>
            <a:r>
              <a:rPr lang="en-AU" dirty="0" smtClean="0"/>
              <a:t>	E. Money		</a:t>
            </a:r>
            <a:r>
              <a:rPr lang="en-AU" sz="3600" dirty="0" smtClean="0"/>
              <a:t>☐</a:t>
            </a:r>
            <a:r>
              <a:rPr lang="en-AU" baseline="-25000" dirty="0" smtClean="0"/>
              <a:t>5</a:t>
            </a:r>
            <a:endParaRPr lang="en-AU" dirty="0" smtClean="0"/>
          </a:p>
          <a:p>
            <a:pPr lvl="1"/>
            <a:r>
              <a:rPr lang="en-AU" dirty="0" smtClean="0"/>
              <a:t>	F. Energy  		</a:t>
            </a:r>
            <a:r>
              <a:rPr lang="en-AU" sz="3600" dirty="0" smtClean="0"/>
              <a:t>☐</a:t>
            </a:r>
            <a:r>
              <a:rPr lang="en-AU" baseline="-25000" dirty="0" smtClean="0"/>
              <a:t>6</a:t>
            </a:r>
            <a:endParaRPr lang="en-AU" dirty="0" smtClean="0"/>
          </a:p>
          <a:p>
            <a:pPr lvl="1"/>
            <a:r>
              <a:rPr lang="en-AU" dirty="0" smtClean="0"/>
              <a:t>	G. Other ____________	</a:t>
            </a:r>
            <a:r>
              <a:rPr lang="en-AU" sz="3600" dirty="0" smtClean="0"/>
              <a:t>☐</a:t>
            </a:r>
            <a:r>
              <a:rPr lang="en-AU" baseline="-25000" dirty="0" smtClean="0"/>
              <a:t>7</a:t>
            </a:r>
          </a:p>
          <a:p>
            <a:endParaRPr lang="en-AU" sz="3300" dirty="0" smtClean="0"/>
          </a:p>
          <a:p>
            <a:r>
              <a:rPr lang="en-AU" sz="3300" dirty="0" smtClean="0"/>
              <a:t>In interview situation card shown to interviewee</a:t>
            </a:r>
          </a:p>
          <a:p>
            <a:pPr lvl="1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AU" sz="2800" dirty="0" smtClean="0">
                <a:solidFill>
                  <a:srgbClr val="396B66"/>
                </a:solidFill>
              </a:rPr>
              <a:t>Open-ended questions produce large numbers of answers (Fig. 10.11), which will require coding (see later)</a:t>
            </a:r>
            <a:endParaRPr lang="en-AU" sz="2800" dirty="0">
              <a:solidFill>
                <a:srgbClr val="396B66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1340768"/>
            <a:ext cx="8640960" cy="51845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Question: Do you have any complaints about this (beach/picnic) area? (Site survey in a beachside National Park with boating and camping.  Number of responses in brackets)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Sand bars (22)		 - Uncontrolled boats (23)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Parking (5)			- Jet skis (39)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Wild car driving (1)       		- Surveys (1)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Lack of beach area (1)		- Should be kept for locals (1)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 few shops (1)		- Seaweed (3)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 few picnic tables (4)		- Need showers (1)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timber for barbecue (2)	 - Administration of National Park (1)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more picnic space (3)	 - Maintenance &amp; policing of Park (1)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boat hire facilities (1)	 - Trucks on beach (2)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active </a:t>
            </a:r>
            <a:r>
              <a:rPr kumimoji="0" lang="en-A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recn</a:t>
            </a: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facilities (1)	- Anglers (1)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Litter/pollution (74)		- Crowds/tourists (26)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Urban sprawl (1)		- Having to pay entry fee (6)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wharf fishing access (1)	- Houses along waterfront (2)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Lack of info. on walking trails (1)	- Unpleasant smell (drain) (2)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enough facilities (3) 	-  Sales people (1)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Slow barbecues (2) 		- Need electric barbecues (1)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Etc.			- Etc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396B66"/>
                </a:solidFill>
              </a:rPr>
              <a:t>Types of information</a:t>
            </a:r>
            <a:endParaRPr lang="en-AU" sz="3600" b="1" dirty="0">
              <a:solidFill>
                <a:srgbClr val="396B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Tx/>
              <a:buAutoNum type="arabicPeriod"/>
            </a:pPr>
            <a:r>
              <a:rPr lang="en-US" dirty="0" smtClean="0"/>
              <a:t>Activities/events/places		What?</a:t>
            </a:r>
          </a:p>
          <a:p>
            <a:pPr marL="571500" indent="-571500">
              <a:buFontTx/>
              <a:buAutoNum type="arabicPeriod"/>
            </a:pPr>
            <a:r>
              <a:rPr lang="en-US" dirty="0" smtClean="0"/>
              <a:t>Respondent characteristics 	Who?</a:t>
            </a:r>
          </a:p>
          <a:p>
            <a:pPr marL="571500" indent="-571500">
              <a:buFontTx/>
              <a:buAutoNum type="arabicPeriod"/>
            </a:pPr>
            <a:r>
              <a:rPr lang="en-US" dirty="0" smtClean="0"/>
              <a:t>Attitudes/motivations 		Why?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396B66"/>
                </a:solidFill>
              </a:rPr>
              <a:t>Activity/event/places questions</a:t>
            </a:r>
            <a:endParaRPr lang="en-AU" sz="3600" dirty="0">
              <a:solidFill>
                <a:srgbClr val="396B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Effect of participation </a:t>
            </a:r>
            <a:r>
              <a:rPr lang="en-AU" u="sng" dirty="0" smtClean="0"/>
              <a:t>reference period</a:t>
            </a:r>
          </a:p>
          <a:p>
            <a:r>
              <a:rPr lang="en-AU" dirty="0" smtClean="0"/>
              <a:t>See Table 10.1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50106"/>
          </a:xfrm>
        </p:spPr>
        <p:txBody>
          <a:bodyPr>
            <a:normAutofit fontScale="90000"/>
          </a:bodyPr>
          <a:lstStyle/>
          <a:p>
            <a:r>
              <a:rPr lang="en-AU" sz="2800" dirty="0" smtClean="0">
                <a:solidFill>
                  <a:srgbClr val="396B66"/>
                </a:solidFill>
              </a:rPr>
              <a:t>Participation in sport etc. by reference period, Britain, 1987: </a:t>
            </a:r>
            <a:br>
              <a:rPr lang="en-AU" sz="2800" dirty="0" smtClean="0">
                <a:solidFill>
                  <a:srgbClr val="396B66"/>
                </a:solidFill>
              </a:rPr>
            </a:br>
            <a:r>
              <a:rPr lang="en-AU" sz="2800" dirty="0" smtClean="0">
                <a:solidFill>
                  <a:srgbClr val="396B66"/>
                </a:solidFill>
              </a:rPr>
              <a:t>Table 10.1 (part)</a:t>
            </a:r>
            <a:endParaRPr lang="en-AU" sz="2800" dirty="0">
              <a:solidFill>
                <a:srgbClr val="396B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485131"/>
              </p:ext>
            </p:extLst>
          </p:nvPr>
        </p:nvGraphicFramePr>
        <p:xfrm>
          <a:off x="457200" y="1600200"/>
          <a:ext cx="8291264" cy="3183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4848"/>
                <a:gridCol w="1628024"/>
                <a:gridCol w="1800200"/>
                <a:gridCol w="1728192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18415" marB="18415">
                    <a:solidFill>
                      <a:srgbClr val="396B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>
                          <a:latin typeface="+mn-lt"/>
                          <a:ea typeface="Times New Roman"/>
                          <a:cs typeface="Times New Roman"/>
                        </a:rPr>
                        <a:t>% of persons aged 16+ </a:t>
                      </a:r>
                      <a:endParaRPr lang="en-AU" sz="2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participating in </a:t>
                      </a:r>
                      <a:r>
                        <a:rPr lang="en-AU" sz="2400" dirty="0">
                          <a:latin typeface="+mn-lt"/>
                          <a:ea typeface="Times New Roman"/>
                          <a:cs typeface="Times New Roman"/>
                        </a:rPr>
                        <a:t>last:</a:t>
                      </a:r>
                    </a:p>
                  </a:txBody>
                  <a:tcPr marL="76200" marR="76200" marT="18415" marB="18415">
                    <a:solidFill>
                      <a:srgbClr val="396B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18415" marB="1841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A. year</a:t>
                      </a: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B. 4 </a:t>
                      </a:r>
                      <a:r>
                        <a:rPr lang="en-AU" sz="2400" dirty="0">
                          <a:latin typeface="+mn-lt"/>
                          <a:ea typeface="Times New Roman"/>
                          <a:cs typeface="Times New Roman"/>
                        </a:rPr>
                        <a:t>weeks</a:t>
                      </a:r>
                    </a:p>
                  </a:txBody>
                  <a:tcPr marL="76200" marR="76200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Ratio of A:B</a:t>
                      </a: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18415" marB="1841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Walking</a:t>
                      </a: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68.2</a:t>
                      </a: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44.5</a:t>
                      </a: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1.5</a:t>
                      </a: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18415" marB="1841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Swimming:</a:t>
                      </a:r>
                      <a:r>
                        <a:rPr lang="en-AU" sz="2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indoors</a:t>
                      </a: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35.1</a:t>
                      </a: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12.8</a:t>
                      </a: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2.7</a:t>
                      </a: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18415" marB="1841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Swimming</a:t>
                      </a:r>
                      <a:r>
                        <a:rPr lang="en-AU" sz="2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: outdoor</a:t>
                      </a: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14.9</a:t>
                      </a: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2.9</a:t>
                      </a: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5.1</a:t>
                      </a: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18415" marB="1841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Keep fit/yoga</a:t>
                      </a: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20.7</a:t>
                      </a: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12.3</a:t>
                      </a: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1.7</a:t>
                      </a: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18415" marB="1841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Skiing </a:t>
                      </a: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18415" marB="18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2.6</a:t>
                      </a: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18415" marB="18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0.3</a:t>
                      </a: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18415" marB="18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97865" algn="l"/>
                          <a:tab pos="-457200" algn="l"/>
                          <a:tab pos="36576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AU" sz="2400" dirty="0" smtClean="0">
                          <a:latin typeface="+mn-lt"/>
                          <a:ea typeface="Times New Roman"/>
                          <a:cs typeface="Times New Roman"/>
                        </a:rPr>
                        <a:t>8.7</a:t>
                      </a:r>
                      <a:endParaRPr lang="en-A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18415" marB="18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AU" sz="3200" b="1" dirty="0" smtClean="0">
                <a:solidFill>
                  <a:srgbClr val="396B66"/>
                </a:solidFill>
              </a:rPr>
              <a:t>Respondent characteristics: range of data </a:t>
            </a:r>
            <a:endParaRPr lang="en-AU" sz="3200" b="1" dirty="0">
              <a:solidFill>
                <a:srgbClr val="396B6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</p:spPr>
        <p:txBody>
          <a:bodyPr/>
          <a:lstStyle/>
          <a:p>
            <a:r>
              <a:rPr lang="en-AU" dirty="0" smtClean="0"/>
              <a:t>Gender</a:t>
            </a:r>
          </a:p>
          <a:p>
            <a:r>
              <a:rPr lang="en-AU" dirty="0" smtClean="0"/>
              <a:t>Age</a:t>
            </a:r>
          </a:p>
          <a:p>
            <a:r>
              <a:rPr lang="en-AU" dirty="0" smtClean="0"/>
              <a:t>Economic status</a:t>
            </a:r>
          </a:p>
          <a:p>
            <a:r>
              <a:rPr lang="en-AU" dirty="0" smtClean="0"/>
              <a:t>Occupation/social class </a:t>
            </a:r>
          </a:p>
          <a:p>
            <a:pPr>
              <a:buFontTx/>
              <a:buNone/>
            </a:pPr>
            <a:r>
              <a:rPr lang="en-AU" dirty="0" smtClean="0"/>
              <a:t>    (own or 'head of household')</a:t>
            </a:r>
          </a:p>
          <a:p>
            <a:r>
              <a:rPr lang="en-AU" dirty="0" smtClean="0"/>
              <a:t>Previous job history</a:t>
            </a:r>
          </a:p>
          <a:p>
            <a:r>
              <a:rPr lang="en-AU" dirty="0" smtClean="0"/>
              <a:t>Income (own or household)</a:t>
            </a:r>
          </a:p>
          <a:p>
            <a:r>
              <a:rPr lang="en-AU" dirty="0" smtClean="0"/>
              <a:t>Education/qualifications</a:t>
            </a:r>
            <a:r>
              <a:rPr lang="en-US" dirty="0" smtClean="0"/>
              <a:t> </a:t>
            </a:r>
          </a:p>
          <a:p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4641379"/>
          </a:xfrm>
        </p:spPr>
        <p:txBody>
          <a:bodyPr>
            <a:normAutofit/>
          </a:bodyPr>
          <a:lstStyle/>
          <a:p>
            <a:r>
              <a:rPr lang="en-AU" dirty="0" smtClean="0"/>
              <a:t>Marital/family status </a:t>
            </a:r>
          </a:p>
          <a:p>
            <a:r>
              <a:rPr lang="en-AU" dirty="0" smtClean="0"/>
              <a:t>Household type/family size</a:t>
            </a:r>
          </a:p>
          <a:p>
            <a:r>
              <a:rPr lang="en-AU" dirty="0" smtClean="0"/>
              <a:t>Life-cycle</a:t>
            </a:r>
          </a:p>
          <a:p>
            <a:r>
              <a:rPr lang="en-AU" dirty="0" smtClean="0"/>
              <a:t>Ethnic group/country of birth</a:t>
            </a:r>
          </a:p>
          <a:p>
            <a:r>
              <a:rPr lang="en-AU" dirty="0" smtClean="0"/>
              <a:t>Residential location</a:t>
            </a:r>
          </a:p>
          <a:p>
            <a:r>
              <a:rPr lang="en-AU" dirty="0" smtClean="0"/>
              <a:t>Mobility - driving licence, access to private transport</a:t>
            </a:r>
          </a:p>
          <a:p>
            <a:r>
              <a:rPr lang="en-AU" dirty="0" smtClean="0"/>
              <a:t>Party/group size/type (site/visitor surveys)</a:t>
            </a:r>
            <a:r>
              <a:rPr lang="en-US" dirty="0" smtClean="0"/>
              <a:t> </a:t>
            </a:r>
          </a:p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396B66"/>
                </a:solidFill>
              </a:rPr>
              <a:t>Attitude/opinion questions</a:t>
            </a:r>
            <a:endParaRPr lang="en-AU" sz="3600" b="1" dirty="0">
              <a:solidFill>
                <a:srgbClr val="396B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US" dirty="0" smtClean="0"/>
              <a:t>Formats</a:t>
            </a:r>
          </a:p>
          <a:p>
            <a:pPr lvl="1">
              <a:buFont typeface="Wingdings" pitchFamily="2" charset="2"/>
              <a:buAutoNum type="alphaLcPeriod"/>
            </a:pPr>
            <a:r>
              <a:rPr lang="en-AU" sz="2400" dirty="0" smtClean="0"/>
              <a:t>Open-ended or direct questions</a:t>
            </a:r>
          </a:p>
          <a:p>
            <a:pPr lvl="1">
              <a:buFont typeface="Wingdings" pitchFamily="2" charset="2"/>
              <a:buAutoNum type="alphaLcPeriod"/>
            </a:pPr>
            <a:r>
              <a:rPr lang="en-AU" sz="2400" dirty="0" smtClean="0"/>
              <a:t>Checklist</a:t>
            </a:r>
          </a:p>
          <a:p>
            <a:pPr lvl="1">
              <a:buFont typeface="Wingdings" pitchFamily="2" charset="2"/>
              <a:buAutoNum type="alphaLcPeriod"/>
            </a:pPr>
            <a:r>
              <a:rPr lang="en-AU" sz="2400" dirty="0" smtClean="0"/>
              <a:t>Ranking </a:t>
            </a:r>
          </a:p>
          <a:p>
            <a:pPr lvl="1">
              <a:buFont typeface="Wingdings" pitchFamily="2" charset="2"/>
              <a:buAutoNum type="alphaLcPeriod"/>
            </a:pPr>
            <a:r>
              <a:rPr lang="en-AU" sz="2400" dirty="0" err="1" smtClean="0"/>
              <a:t>Likert</a:t>
            </a:r>
            <a:r>
              <a:rPr lang="en-AU" sz="2400" dirty="0" smtClean="0"/>
              <a:t> scales</a:t>
            </a:r>
          </a:p>
          <a:p>
            <a:pPr lvl="1">
              <a:buFont typeface="Wingdings" pitchFamily="2" charset="2"/>
              <a:buAutoNum type="alphaLcPeriod"/>
            </a:pPr>
            <a:r>
              <a:rPr lang="en-AU" sz="2400" dirty="0" smtClean="0"/>
              <a:t>Attitude statements</a:t>
            </a:r>
          </a:p>
          <a:p>
            <a:pPr lvl="1">
              <a:buFont typeface="Wingdings" pitchFamily="2" charset="2"/>
              <a:buAutoNum type="alphaLcPeriod"/>
            </a:pPr>
            <a:r>
              <a:rPr lang="en-AU" sz="2400" dirty="0" smtClean="0"/>
              <a:t>Semantic differential</a:t>
            </a:r>
          </a:p>
          <a:p>
            <a:pPr lvl="1">
              <a:buFont typeface="Wingdings" pitchFamily="2" charset="2"/>
              <a:buAutoNum type="alphaLcPeriod"/>
            </a:pPr>
            <a:r>
              <a:rPr lang="en-AU" sz="2400" dirty="0" smtClean="0"/>
              <a:t>Repertory grid</a:t>
            </a:r>
            <a:endParaRPr lang="en-US" dirty="0" smtClean="0"/>
          </a:p>
          <a:p>
            <a:pPr>
              <a:buNone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396B66"/>
                </a:solidFill>
              </a:rPr>
              <a:t>Attitude/opinion questions </a:t>
            </a:r>
            <a:r>
              <a:rPr lang="en-AU" sz="3600" b="1" dirty="0" err="1" smtClean="0">
                <a:solidFill>
                  <a:srgbClr val="396B66"/>
                </a:solidFill>
              </a:rPr>
              <a:t>contd</a:t>
            </a:r>
            <a:r>
              <a:rPr lang="en-AU" sz="3600" b="1" dirty="0" smtClean="0">
                <a:solidFill>
                  <a:srgbClr val="396B66"/>
                </a:solidFill>
              </a:rPr>
              <a:t> </a:t>
            </a:r>
            <a:r>
              <a:rPr lang="en-AU" sz="2400" b="1" dirty="0" smtClean="0">
                <a:solidFill>
                  <a:srgbClr val="396B66"/>
                </a:solidFill>
              </a:rPr>
              <a:t>(Fig. 10.17)</a:t>
            </a:r>
            <a:endParaRPr lang="en-AU" sz="2400" b="1" dirty="0">
              <a:solidFill>
                <a:srgbClr val="396B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indent="-495300">
              <a:buFontTx/>
              <a:buNone/>
            </a:pPr>
            <a:r>
              <a:rPr lang="en-AU" sz="2600" b="1" i="1" dirty="0" smtClean="0"/>
              <a:t>a. Open-ended/direct</a:t>
            </a:r>
            <a:r>
              <a:rPr lang="en-AU" sz="2600" dirty="0" smtClean="0"/>
              <a:t>:  What attracted you to apply for this course?</a:t>
            </a:r>
          </a:p>
          <a:p>
            <a:pPr marL="495300" indent="-495300">
              <a:buFontTx/>
              <a:buNone/>
            </a:pPr>
            <a:r>
              <a:rPr lang="en-AU" sz="2600" dirty="0" smtClean="0"/>
              <a:t>	____________________________________</a:t>
            </a:r>
            <a:endParaRPr lang="en-AU" sz="2600" b="1" dirty="0" smtClean="0"/>
          </a:p>
          <a:p>
            <a:pPr marL="495300" indent="-495300">
              <a:buFontTx/>
              <a:buNone/>
            </a:pPr>
            <a:r>
              <a:rPr lang="en-AU" sz="2600" b="1" dirty="0" smtClean="0"/>
              <a:t>b. Checklist: </a:t>
            </a:r>
            <a:r>
              <a:rPr lang="en-AU" sz="2600" dirty="0" smtClean="0"/>
              <a:t>Of the items on the card, which was the most important to you in applying for this course?</a:t>
            </a:r>
          </a:p>
          <a:p>
            <a:pPr marL="914400" lvl="1" indent="-457200">
              <a:buFontTx/>
              <a:buAutoNum type="alphaUcPeriod"/>
            </a:pPr>
            <a:r>
              <a:rPr lang="en-AU" sz="2000" dirty="0" smtClean="0"/>
              <a:t>Good reputation</a:t>
            </a:r>
          </a:p>
          <a:p>
            <a:pPr marL="914400" lvl="1" indent="-457200">
              <a:buFontTx/>
              <a:buAutoNum type="alphaUcPeriod"/>
            </a:pPr>
            <a:r>
              <a:rPr lang="en-AU" sz="2000" dirty="0" smtClean="0"/>
              <a:t>Easy access</a:t>
            </a:r>
          </a:p>
          <a:p>
            <a:pPr marL="914400" lvl="1" indent="-457200">
              <a:buFontTx/>
              <a:buAutoNum type="alphaUcPeriod"/>
            </a:pPr>
            <a:r>
              <a:rPr lang="en-AU" sz="2000" dirty="0" smtClean="0"/>
              <a:t>Curriculum</a:t>
            </a:r>
          </a:p>
          <a:p>
            <a:pPr marL="914400" lvl="1" indent="-457200">
              <a:buFontTx/>
              <a:buAutoNum type="alphaUcPeriod"/>
            </a:pPr>
            <a:r>
              <a:rPr lang="en-AU" sz="2000" dirty="0" smtClean="0"/>
              <a:t>Level of fees</a:t>
            </a:r>
          </a:p>
          <a:p>
            <a:pPr marL="914400" lvl="1" indent="-457200">
              <a:buFontTx/>
              <a:buAutoNum type="alphaUcPeriod"/>
            </a:pPr>
            <a:r>
              <a:rPr lang="en-AU" sz="2000" dirty="0" smtClean="0"/>
              <a:t>Easy parking</a:t>
            </a:r>
            <a:r>
              <a:rPr lang="en-US" sz="2000" dirty="0" smtClean="0"/>
              <a:t> 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396B66"/>
                </a:solidFill>
              </a:rPr>
              <a:t>Attitude/opinion questions </a:t>
            </a:r>
            <a:r>
              <a:rPr lang="en-AU" sz="3600" dirty="0" err="1" smtClean="0">
                <a:solidFill>
                  <a:srgbClr val="396B66"/>
                </a:solidFill>
              </a:rPr>
              <a:t>contd</a:t>
            </a:r>
            <a:r>
              <a:rPr lang="en-AU" sz="3600" dirty="0" smtClean="0">
                <a:solidFill>
                  <a:srgbClr val="396B66"/>
                </a:solidFill>
              </a:rPr>
              <a:t> </a:t>
            </a:r>
            <a:r>
              <a:rPr lang="en-AU" sz="2400" dirty="0" smtClean="0">
                <a:solidFill>
                  <a:srgbClr val="396B66"/>
                </a:solidFill>
              </a:rPr>
              <a:t>(Fig. 10.17)</a:t>
            </a:r>
            <a:endParaRPr lang="en-AU" sz="2400" dirty="0">
              <a:solidFill>
                <a:srgbClr val="396B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AU" b="1" i="1" dirty="0" smtClean="0"/>
              <a:t>c. </a:t>
            </a:r>
            <a:r>
              <a:rPr lang="en-AU" sz="3000" b="1" i="1" dirty="0" smtClean="0"/>
              <a:t>Ranking</a:t>
            </a:r>
            <a:r>
              <a:rPr lang="en-AU" sz="3000" dirty="0" smtClean="0"/>
              <a:t>: Please rank the items on the card in terms of their importance to you in choosing a course.  Please rank them 1 for the most important to 5 for the least important.</a:t>
            </a:r>
          </a:p>
          <a:p>
            <a:pPr>
              <a:buFontTx/>
              <a:buNone/>
            </a:pPr>
            <a:r>
              <a:rPr lang="en-AU" dirty="0" smtClean="0"/>
              <a:t>		</a:t>
            </a:r>
            <a:r>
              <a:rPr lang="en-AU" sz="2600" dirty="0" smtClean="0"/>
              <a:t>			Rank</a:t>
            </a:r>
          </a:p>
          <a:p>
            <a:pPr>
              <a:buFontTx/>
              <a:buNone/>
            </a:pPr>
            <a:r>
              <a:rPr lang="en-AU" sz="2600" dirty="0" smtClean="0"/>
              <a:t>		A. Good reputation	___</a:t>
            </a:r>
          </a:p>
          <a:p>
            <a:pPr>
              <a:buFontTx/>
              <a:buNone/>
            </a:pPr>
            <a:r>
              <a:rPr lang="en-AU" sz="2600" dirty="0" smtClean="0"/>
              <a:t>		B. Easy access		___</a:t>
            </a:r>
          </a:p>
          <a:p>
            <a:pPr>
              <a:buFontTx/>
              <a:buNone/>
            </a:pPr>
            <a:r>
              <a:rPr lang="en-AU" sz="2600" dirty="0" smtClean="0"/>
              <a:t>		C. Curriculum		___</a:t>
            </a:r>
          </a:p>
          <a:p>
            <a:pPr>
              <a:buFontTx/>
              <a:buNone/>
            </a:pPr>
            <a:r>
              <a:rPr lang="en-AU" sz="2600" dirty="0" smtClean="0"/>
              <a:t>		D. Level of fees	___</a:t>
            </a:r>
          </a:p>
          <a:p>
            <a:pPr>
              <a:buFontTx/>
              <a:buNone/>
            </a:pPr>
            <a:r>
              <a:rPr lang="en-AU" sz="2600" dirty="0" smtClean="0"/>
              <a:t>		E. Easy parking		___</a:t>
            </a:r>
            <a:endParaRPr lang="en-US" sz="2600" dirty="0" smtClean="0"/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396B66"/>
                </a:solidFill>
              </a:rPr>
              <a:t>Attitude/opinion questions </a:t>
            </a:r>
            <a:r>
              <a:rPr lang="en-AU" sz="3600" dirty="0" err="1" smtClean="0">
                <a:solidFill>
                  <a:srgbClr val="396B66"/>
                </a:solidFill>
              </a:rPr>
              <a:t>contd</a:t>
            </a:r>
            <a:r>
              <a:rPr lang="en-AU" sz="3600" dirty="0" smtClean="0">
                <a:solidFill>
                  <a:srgbClr val="396B66"/>
                </a:solidFill>
              </a:rPr>
              <a:t> </a:t>
            </a:r>
            <a:r>
              <a:rPr lang="en-AU" sz="2400" dirty="0" smtClean="0">
                <a:solidFill>
                  <a:srgbClr val="396B66"/>
                </a:solidFill>
              </a:rPr>
              <a:t>(Fig. 10.17) </a:t>
            </a:r>
            <a:endParaRPr lang="en-AU" sz="2400" dirty="0">
              <a:solidFill>
                <a:srgbClr val="396B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2514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AU" sz="2200" b="1" dirty="0" smtClean="0">
                <a:solidFill>
                  <a:srgbClr val="000B34"/>
                </a:solidFill>
              </a:rPr>
              <a:t>d. </a:t>
            </a:r>
            <a:r>
              <a:rPr lang="en-AU" sz="2400" b="1" dirty="0" err="1" smtClean="0">
                <a:solidFill>
                  <a:srgbClr val="000B34"/>
                </a:solidFill>
              </a:rPr>
              <a:t>Likert</a:t>
            </a:r>
            <a:r>
              <a:rPr lang="en-AU" sz="2400" b="1" dirty="0" smtClean="0">
                <a:solidFill>
                  <a:srgbClr val="000B34"/>
                </a:solidFill>
              </a:rPr>
              <a:t> scales</a:t>
            </a:r>
            <a:r>
              <a:rPr lang="en-AU" sz="2400" dirty="0" smtClean="0">
                <a:solidFill>
                  <a:srgbClr val="000B34"/>
                </a:solidFill>
              </a:rPr>
              <a:t>: </a:t>
            </a:r>
            <a:r>
              <a:rPr lang="en-AU" sz="2400" dirty="0" smtClean="0"/>
              <a:t>Looking at the items on the card, please say</a:t>
            </a:r>
            <a:r>
              <a:rPr lang="en-US" sz="2400" dirty="0" smtClean="0"/>
              <a:t> h</a:t>
            </a:r>
            <a:r>
              <a:rPr lang="en-AU" sz="2400" dirty="0" err="1" smtClean="0">
                <a:solidFill>
                  <a:srgbClr val="000B34"/>
                </a:solidFill>
              </a:rPr>
              <a:t>ow</a:t>
            </a:r>
            <a:r>
              <a:rPr lang="en-AU" sz="2400" dirty="0" smtClean="0">
                <a:solidFill>
                  <a:srgbClr val="000B34"/>
                </a:solidFill>
              </a:rPr>
              <a:t> important each </a:t>
            </a:r>
            <a:r>
              <a:rPr lang="en-AU" sz="2400" dirty="0" smtClean="0"/>
              <a:t>was to you in choosing this course; was it: Very important,  Quite important,  Not very important or  Not at all important?</a:t>
            </a:r>
            <a:r>
              <a:rPr lang="en-US" sz="2400" dirty="0" smtClean="0"/>
              <a:t> </a:t>
            </a:r>
            <a:endParaRPr lang="en-AU" sz="2400" dirty="0" smtClean="0">
              <a:solidFill>
                <a:srgbClr val="000B34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AU" sz="2600" dirty="0" smtClean="0">
                <a:solidFill>
                  <a:srgbClr val="000B34"/>
                </a:solidFill>
              </a:rPr>
              <a:t>				</a:t>
            </a:r>
            <a:r>
              <a:rPr lang="en-AU" sz="2000" dirty="0" smtClean="0">
                <a:solidFill>
                  <a:srgbClr val="000B34"/>
                </a:solidFill>
              </a:rPr>
              <a:t>Very	     Quite 	Not very     Not at all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AU" sz="2000" dirty="0" smtClean="0">
                <a:solidFill>
                  <a:srgbClr val="000B34"/>
                </a:solidFill>
              </a:rPr>
              <a:t>			important    </a:t>
            </a:r>
            <a:r>
              <a:rPr lang="en-AU" sz="2000" dirty="0" err="1" smtClean="0">
                <a:solidFill>
                  <a:srgbClr val="000B34"/>
                </a:solidFill>
              </a:rPr>
              <a:t>important</a:t>
            </a:r>
            <a:r>
              <a:rPr lang="en-AU" sz="2000" dirty="0" smtClean="0">
                <a:solidFill>
                  <a:srgbClr val="000B34"/>
                </a:solidFill>
              </a:rPr>
              <a:t>    </a:t>
            </a:r>
            <a:r>
              <a:rPr lang="en-AU" sz="2000" dirty="0" err="1" smtClean="0">
                <a:solidFill>
                  <a:srgbClr val="000B34"/>
                </a:solidFill>
              </a:rPr>
              <a:t>important</a:t>
            </a:r>
            <a:r>
              <a:rPr lang="en-AU" sz="2000" dirty="0" smtClean="0">
                <a:solidFill>
                  <a:srgbClr val="000B34"/>
                </a:solidFill>
              </a:rPr>
              <a:t>    </a:t>
            </a:r>
            <a:r>
              <a:rPr lang="en-AU" sz="2000" dirty="0" err="1" smtClean="0">
                <a:solidFill>
                  <a:srgbClr val="000B34"/>
                </a:solidFill>
              </a:rPr>
              <a:t>important</a:t>
            </a:r>
            <a:endParaRPr lang="en-AU" sz="2000" dirty="0" smtClean="0">
              <a:solidFill>
                <a:srgbClr val="000B34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AU" sz="2000" dirty="0" smtClean="0">
                <a:solidFill>
                  <a:srgbClr val="000B34"/>
                </a:solidFill>
              </a:rPr>
              <a:t>Good reputation	   	□</a:t>
            </a:r>
            <a:r>
              <a:rPr lang="en-AU" sz="1400" dirty="0" smtClean="0">
                <a:solidFill>
                  <a:srgbClr val="000B34"/>
                </a:solidFill>
              </a:rPr>
              <a:t>1</a:t>
            </a:r>
            <a:r>
              <a:rPr lang="en-AU" sz="2000" dirty="0" smtClean="0">
                <a:solidFill>
                  <a:srgbClr val="000B34"/>
                </a:solidFill>
              </a:rPr>
              <a:t>	    	□</a:t>
            </a:r>
            <a:r>
              <a:rPr lang="en-AU" sz="1200" dirty="0" smtClean="0">
                <a:solidFill>
                  <a:srgbClr val="000B34"/>
                </a:solidFill>
              </a:rPr>
              <a:t>2</a:t>
            </a:r>
            <a:r>
              <a:rPr lang="en-AU" sz="2000" dirty="0" smtClean="0">
                <a:solidFill>
                  <a:srgbClr val="000B34"/>
                </a:solidFill>
              </a:rPr>
              <a:t>	     □</a:t>
            </a:r>
            <a:r>
              <a:rPr lang="en-AU" sz="1200" dirty="0" smtClean="0">
                <a:solidFill>
                  <a:srgbClr val="000B34"/>
                </a:solidFill>
              </a:rPr>
              <a:t>3	</a:t>
            </a:r>
            <a:r>
              <a:rPr lang="en-AU" sz="2000" dirty="0" smtClean="0">
                <a:solidFill>
                  <a:srgbClr val="000B34"/>
                </a:solidFill>
              </a:rPr>
              <a:t>    	□</a:t>
            </a:r>
            <a:r>
              <a:rPr lang="en-AU" sz="1200" dirty="0" smtClean="0">
                <a:solidFill>
                  <a:srgbClr val="000B34"/>
                </a:solidFill>
              </a:rPr>
              <a:t>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sz="2000" dirty="0" smtClean="0">
                <a:solidFill>
                  <a:srgbClr val="000B34"/>
                </a:solidFill>
              </a:rPr>
              <a:t>Easy Access	  	□</a:t>
            </a:r>
            <a:r>
              <a:rPr lang="en-AU" sz="1400" dirty="0" smtClean="0">
                <a:solidFill>
                  <a:srgbClr val="000B34"/>
                </a:solidFill>
              </a:rPr>
              <a:t>1 	</a:t>
            </a:r>
            <a:r>
              <a:rPr lang="en-AU" sz="2000" dirty="0" smtClean="0">
                <a:solidFill>
                  <a:srgbClr val="000B34"/>
                </a:solidFill>
              </a:rPr>
              <a:t>    	□</a:t>
            </a:r>
            <a:r>
              <a:rPr lang="en-AU" sz="1200" dirty="0" smtClean="0">
                <a:solidFill>
                  <a:srgbClr val="000B34"/>
                </a:solidFill>
              </a:rPr>
              <a:t>2</a:t>
            </a:r>
            <a:r>
              <a:rPr lang="en-AU" sz="2000" dirty="0" smtClean="0">
                <a:solidFill>
                  <a:srgbClr val="000B34"/>
                </a:solidFill>
              </a:rPr>
              <a:t>	     □</a:t>
            </a:r>
            <a:r>
              <a:rPr lang="en-AU" sz="1200" dirty="0" smtClean="0">
                <a:solidFill>
                  <a:srgbClr val="000B34"/>
                </a:solidFill>
              </a:rPr>
              <a:t>3	</a:t>
            </a:r>
            <a:r>
              <a:rPr lang="en-AU" sz="2000" dirty="0" smtClean="0">
                <a:solidFill>
                  <a:srgbClr val="000B34"/>
                </a:solidFill>
              </a:rPr>
              <a:t>     	□</a:t>
            </a:r>
            <a:r>
              <a:rPr lang="en-AU" sz="1200" dirty="0" smtClean="0">
                <a:solidFill>
                  <a:srgbClr val="000B34"/>
                </a:solidFill>
              </a:rPr>
              <a:t>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sz="2000" dirty="0" smtClean="0">
                <a:solidFill>
                  <a:srgbClr val="000B34"/>
                </a:solidFill>
              </a:rPr>
              <a:t>Curriculum	    	□</a:t>
            </a:r>
            <a:r>
              <a:rPr lang="en-AU" sz="1400" dirty="0" smtClean="0">
                <a:solidFill>
                  <a:srgbClr val="000B34"/>
                </a:solidFill>
              </a:rPr>
              <a:t>1</a:t>
            </a:r>
            <a:r>
              <a:rPr lang="en-AU" sz="1400" dirty="0" smtClean="0"/>
              <a:t> </a:t>
            </a:r>
            <a:r>
              <a:rPr lang="en-AU" sz="1400" dirty="0" smtClean="0">
                <a:solidFill>
                  <a:srgbClr val="000B34"/>
                </a:solidFill>
              </a:rPr>
              <a:t>	</a:t>
            </a:r>
            <a:r>
              <a:rPr lang="en-AU" sz="2000" dirty="0" smtClean="0">
                <a:solidFill>
                  <a:srgbClr val="000B34"/>
                </a:solidFill>
              </a:rPr>
              <a:t>    	□</a:t>
            </a:r>
            <a:r>
              <a:rPr lang="en-AU" sz="1200" dirty="0" smtClean="0">
                <a:solidFill>
                  <a:srgbClr val="000B34"/>
                </a:solidFill>
              </a:rPr>
              <a:t>2</a:t>
            </a:r>
            <a:r>
              <a:rPr lang="en-AU" sz="2000" dirty="0" smtClean="0">
                <a:solidFill>
                  <a:srgbClr val="000B34"/>
                </a:solidFill>
              </a:rPr>
              <a:t>	     □</a:t>
            </a:r>
            <a:r>
              <a:rPr lang="en-AU" sz="1200" dirty="0" smtClean="0">
                <a:solidFill>
                  <a:srgbClr val="000B34"/>
                </a:solidFill>
              </a:rPr>
              <a:t>3	</a:t>
            </a:r>
            <a:r>
              <a:rPr lang="en-AU" sz="2000" dirty="0" smtClean="0">
                <a:solidFill>
                  <a:srgbClr val="000B34"/>
                </a:solidFill>
              </a:rPr>
              <a:t>      	□</a:t>
            </a:r>
            <a:r>
              <a:rPr lang="en-AU" sz="1200" dirty="0" smtClean="0">
                <a:solidFill>
                  <a:srgbClr val="000B34"/>
                </a:solidFill>
              </a:rPr>
              <a:t>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sz="2000" dirty="0" smtClean="0">
                <a:solidFill>
                  <a:srgbClr val="000B34"/>
                </a:solidFill>
              </a:rPr>
              <a:t>Level of fees	   	□</a:t>
            </a:r>
            <a:r>
              <a:rPr lang="en-AU" sz="1400" dirty="0" smtClean="0">
                <a:solidFill>
                  <a:srgbClr val="000B34"/>
                </a:solidFill>
              </a:rPr>
              <a:t>1 </a:t>
            </a:r>
            <a:r>
              <a:rPr lang="en-AU" sz="2000" dirty="0" smtClean="0">
                <a:solidFill>
                  <a:srgbClr val="000B34"/>
                </a:solidFill>
              </a:rPr>
              <a:t>	    	□</a:t>
            </a:r>
            <a:r>
              <a:rPr lang="en-AU" sz="1200" dirty="0" smtClean="0">
                <a:solidFill>
                  <a:srgbClr val="000B34"/>
                </a:solidFill>
              </a:rPr>
              <a:t>2	</a:t>
            </a:r>
            <a:r>
              <a:rPr lang="en-AU" sz="2000" dirty="0" smtClean="0">
                <a:solidFill>
                  <a:srgbClr val="000B34"/>
                </a:solidFill>
              </a:rPr>
              <a:t>     □</a:t>
            </a:r>
            <a:r>
              <a:rPr lang="en-AU" sz="1200" dirty="0" smtClean="0">
                <a:solidFill>
                  <a:srgbClr val="000B34"/>
                </a:solidFill>
              </a:rPr>
              <a:t>3</a:t>
            </a:r>
            <a:r>
              <a:rPr lang="en-AU" sz="2000" dirty="0" smtClean="0">
                <a:solidFill>
                  <a:srgbClr val="000B34"/>
                </a:solidFill>
              </a:rPr>
              <a:t>	      	□</a:t>
            </a:r>
            <a:r>
              <a:rPr lang="en-AU" sz="1200" dirty="0" smtClean="0">
                <a:solidFill>
                  <a:srgbClr val="000B34"/>
                </a:solidFill>
              </a:rPr>
              <a:t>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sz="2000" dirty="0" smtClean="0">
                <a:solidFill>
                  <a:srgbClr val="000B34"/>
                </a:solidFill>
              </a:rPr>
              <a:t>Easy parking</a:t>
            </a:r>
            <a:r>
              <a:rPr lang="en-AU" sz="2600" dirty="0" smtClean="0">
                <a:solidFill>
                  <a:srgbClr val="000B34"/>
                </a:solidFill>
              </a:rPr>
              <a:t>	   	</a:t>
            </a:r>
            <a:r>
              <a:rPr lang="en-AU" sz="2000" dirty="0" smtClean="0">
                <a:solidFill>
                  <a:srgbClr val="000B34"/>
                </a:solidFill>
              </a:rPr>
              <a:t>□</a:t>
            </a:r>
            <a:r>
              <a:rPr lang="en-AU" sz="1400" dirty="0" smtClean="0">
                <a:solidFill>
                  <a:srgbClr val="000B34"/>
                </a:solidFill>
              </a:rPr>
              <a:t>1 </a:t>
            </a:r>
            <a:r>
              <a:rPr lang="en-AU" sz="1200" dirty="0" smtClean="0">
                <a:solidFill>
                  <a:srgbClr val="000B34"/>
                </a:solidFill>
              </a:rPr>
              <a:t>	</a:t>
            </a:r>
            <a:r>
              <a:rPr lang="en-AU" sz="2600" dirty="0" smtClean="0">
                <a:solidFill>
                  <a:srgbClr val="000B34"/>
                </a:solidFill>
              </a:rPr>
              <a:t>   	</a:t>
            </a:r>
            <a:r>
              <a:rPr lang="en-AU" sz="2000" dirty="0" smtClean="0">
                <a:solidFill>
                  <a:srgbClr val="000B34"/>
                </a:solidFill>
              </a:rPr>
              <a:t>□</a:t>
            </a:r>
            <a:r>
              <a:rPr lang="en-AU" sz="1200" dirty="0" smtClean="0">
                <a:solidFill>
                  <a:srgbClr val="000B34"/>
                </a:solidFill>
              </a:rPr>
              <a:t>2	</a:t>
            </a:r>
            <a:r>
              <a:rPr lang="en-AU" sz="2000" dirty="0" smtClean="0">
                <a:solidFill>
                  <a:srgbClr val="000B34"/>
                </a:solidFill>
              </a:rPr>
              <a:t>     □</a:t>
            </a:r>
            <a:r>
              <a:rPr lang="en-AU" sz="1200" dirty="0" smtClean="0">
                <a:solidFill>
                  <a:srgbClr val="000B34"/>
                </a:solidFill>
              </a:rPr>
              <a:t>3  </a:t>
            </a:r>
            <a:r>
              <a:rPr lang="en-AU" sz="2000" dirty="0" smtClean="0">
                <a:solidFill>
                  <a:srgbClr val="000B34"/>
                </a:solidFill>
              </a:rPr>
              <a:t>          	□</a:t>
            </a:r>
            <a:r>
              <a:rPr lang="en-AU" sz="1200" dirty="0" smtClean="0">
                <a:solidFill>
                  <a:srgbClr val="000B34"/>
                </a:solidFill>
              </a:rPr>
              <a:t>4</a:t>
            </a:r>
            <a:endParaRPr lang="en-US" sz="1200" dirty="0" smtClean="0">
              <a:solidFill>
                <a:srgbClr val="000B34"/>
              </a:solidFill>
            </a:endParaRP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396B66"/>
                </a:solidFill>
              </a:rPr>
              <a:t>Definitions</a:t>
            </a:r>
            <a:endParaRPr lang="en-AU" sz="3600" b="1" dirty="0">
              <a:solidFill>
                <a:srgbClr val="396B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396B66"/>
                </a:solidFill>
              </a:rPr>
              <a:t>Questionnaire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or ‘interview schedule’:</a:t>
            </a:r>
          </a:p>
          <a:p>
            <a:pPr lvl="1"/>
            <a:r>
              <a:rPr lang="en-US" sz="2400" dirty="0" smtClean="0"/>
              <a:t>A printed or on-line list of questions</a:t>
            </a:r>
          </a:p>
          <a:p>
            <a:r>
              <a:rPr lang="en-US" sz="2800" b="1" dirty="0" smtClean="0">
                <a:solidFill>
                  <a:srgbClr val="396B66"/>
                </a:solidFill>
              </a:rPr>
              <a:t>Survey</a:t>
            </a:r>
          </a:p>
          <a:p>
            <a:pPr lvl="1"/>
            <a:r>
              <a:rPr lang="en-US" sz="2400" dirty="0" smtClean="0"/>
              <a:t>Whole process of conducting an investigation which involves a number of ‘subjects’</a:t>
            </a:r>
          </a:p>
          <a:p>
            <a:r>
              <a:rPr lang="en-US" sz="2800" b="1" dirty="0" smtClean="0">
                <a:solidFill>
                  <a:srgbClr val="396B66"/>
                </a:solidFill>
              </a:rPr>
              <a:t>Questionnaire survey</a:t>
            </a:r>
          </a:p>
          <a:p>
            <a:pPr lvl="1"/>
            <a:r>
              <a:rPr lang="en-US" sz="2400" dirty="0" smtClean="0"/>
              <a:t>A survey involving the use of a questionnaire</a:t>
            </a:r>
          </a:p>
          <a:p>
            <a:r>
              <a:rPr lang="en-AU" sz="2800" dirty="0" err="1" smtClean="0"/>
              <a:t>ie</a:t>
            </a:r>
            <a:r>
              <a:rPr lang="en-AU" sz="2800" dirty="0" smtClean="0"/>
              <a:t>. a ‘survey’ is </a:t>
            </a:r>
            <a:r>
              <a:rPr lang="en-AU" sz="2800" u="sng" dirty="0" smtClean="0"/>
              <a:t>not</a:t>
            </a:r>
            <a:r>
              <a:rPr lang="en-AU" sz="2800" dirty="0" smtClean="0"/>
              <a:t> a ‘questionnaire’</a:t>
            </a:r>
            <a:endParaRPr lang="en-A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396B66"/>
                </a:solidFill>
              </a:rPr>
              <a:t>Attitude/opinion questions </a:t>
            </a:r>
            <a:r>
              <a:rPr lang="en-AU" sz="3600" dirty="0" err="1" smtClean="0">
                <a:solidFill>
                  <a:srgbClr val="396B66"/>
                </a:solidFill>
              </a:rPr>
              <a:t>contd</a:t>
            </a:r>
            <a:r>
              <a:rPr lang="en-AU" sz="3600" dirty="0" smtClean="0">
                <a:solidFill>
                  <a:srgbClr val="396B66"/>
                </a:solidFill>
              </a:rPr>
              <a:t> </a:t>
            </a:r>
            <a:r>
              <a:rPr lang="en-AU" sz="2400" dirty="0" smtClean="0">
                <a:solidFill>
                  <a:srgbClr val="396B66"/>
                </a:solidFill>
              </a:rPr>
              <a:t>(Fig. 10.17)</a:t>
            </a:r>
            <a:endParaRPr lang="en-AU" sz="2400" dirty="0">
              <a:solidFill>
                <a:srgbClr val="396B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None/>
            </a:pPr>
            <a:r>
              <a:rPr lang="en-AU" sz="4400" b="1" i="1" dirty="0" smtClean="0"/>
              <a:t>e. </a:t>
            </a:r>
            <a:r>
              <a:rPr lang="en-AU" sz="3800" b="1" i="1" dirty="0" smtClean="0"/>
              <a:t>Attitude Statements:  </a:t>
            </a:r>
            <a:r>
              <a:rPr lang="en-AU" sz="3800" dirty="0" smtClean="0"/>
              <a:t>Please read the statements below  and indicate your level of agreement or disagreement with them by ticking the appropriate box.</a:t>
            </a:r>
          </a:p>
          <a:p>
            <a:pPr>
              <a:buFontTx/>
              <a:buNone/>
            </a:pPr>
            <a:r>
              <a:rPr lang="en-AU" sz="4400" dirty="0" smtClean="0"/>
              <a:t>			  	</a:t>
            </a:r>
            <a:r>
              <a:rPr lang="en-AU" dirty="0" smtClean="0"/>
              <a:t>Agree	  </a:t>
            </a:r>
            <a:r>
              <a:rPr lang="en-AU" dirty="0" err="1" smtClean="0"/>
              <a:t>Agree</a:t>
            </a:r>
            <a:r>
              <a:rPr lang="en-AU" dirty="0" smtClean="0"/>
              <a:t>	No	Disagree	  </a:t>
            </a:r>
            <a:r>
              <a:rPr lang="en-AU" dirty="0" err="1" smtClean="0"/>
              <a:t>Disagree</a:t>
            </a:r>
            <a:endParaRPr lang="en-AU" dirty="0" smtClean="0"/>
          </a:p>
          <a:p>
            <a:pPr>
              <a:buFontTx/>
              <a:buNone/>
            </a:pPr>
            <a:r>
              <a:rPr lang="en-AU" dirty="0" smtClean="0"/>
              <a:t>				Strongly 		opinion	 	  strongly</a:t>
            </a:r>
          </a:p>
          <a:p>
            <a:pPr>
              <a:buFontTx/>
              <a:buNone/>
            </a:pPr>
            <a:r>
              <a:rPr lang="en-AU" dirty="0" smtClean="0"/>
              <a:t>The learning experience  </a:t>
            </a:r>
          </a:p>
          <a:p>
            <a:pPr>
              <a:buFontTx/>
              <a:buNone/>
            </a:pPr>
            <a:r>
              <a:rPr lang="en-AU" dirty="0" smtClean="0"/>
              <a:t>is more important than the</a:t>
            </a:r>
          </a:p>
          <a:p>
            <a:pPr>
              <a:buFontTx/>
              <a:buNone/>
            </a:pPr>
            <a:r>
              <a:rPr lang="en-AU" dirty="0" smtClean="0"/>
              <a:t>qualification in education	    </a:t>
            </a:r>
            <a:r>
              <a:rPr lang="en-AU" sz="4000" dirty="0" smtClean="0">
                <a:solidFill>
                  <a:srgbClr val="000B34"/>
                </a:solidFill>
              </a:rPr>
              <a:t>□</a:t>
            </a:r>
            <a:r>
              <a:rPr lang="en-AU" sz="2800" dirty="0" smtClean="0">
                <a:solidFill>
                  <a:srgbClr val="000B34"/>
                </a:solidFill>
              </a:rPr>
              <a:t>1</a:t>
            </a:r>
            <a:r>
              <a:rPr lang="en-AU" sz="4000" dirty="0" smtClean="0">
                <a:solidFill>
                  <a:srgbClr val="000B34"/>
                </a:solidFill>
              </a:rPr>
              <a:t>	    □</a:t>
            </a:r>
            <a:r>
              <a:rPr lang="en-AU" sz="2400" dirty="0" smtClean="0">
                <a:solidFill>
                  <a:srgbClr val="000B34"/>
                </a:solidFill>
              </a:rPr>
              <a:t>2</a:t>
            </a:r>
            <a:r>
              <a:rPr lang="en-AU" sz="4000" dirty="0" smtClean="0">
                <a:solidFill>
                  <a:srgbClr val="000B34"/>
                </a:solidFill>
              </a:rPr>
              <a:t>	    □</a:t>
            </a:r>
            <a:r>
              <a:rPr lang="en-AU" sz="2400" dirty="0" smtClean="0">
                <a:solidFill>
                  <a:srgbClr val="000B34"/>
                </a:solidFill>
              </a:rPr>
              <a:t>3	</a:t>
            </a:r>
            <a:r>
              <a:rPr lang="en-AU" sz="4000" dirty="0" smtClean="0">
                <a:solidFill>
                  <a:srgbClr val="000B34"/>
                </a:solidFill>
              </a:rPr>
              <a:t>    □</a:t>
            </a:r>
            <a:r>
              <a:rPr lang="en-AU" sz="2400" dirty="0" smtClean="0">
                <a:solidFill>
                  <a:srgbClr val="000B34"/>
                </a:solidFill>
              </a:rPr>
              <a:t>4	      </a:t>
            </a:r>
            <a:r>
              <a:rPr lang="en-AU" sz="4000" dirty="0" smtClean="0">
                <a:solidFill>
                  <a:srgbClr val="000B34"/>
                </a:solidFill>
              </a:rPr>
              <a:t>□</a:t>
            </a:r>
            <a:r>
              <a:rPr lang="en-AU" sz="2400" dirty="0" smtClean="0">
                <a:solidFill>
                  <a:srgbClr val="000B34"/>
                </a:solidFill>
              </a:rPr>
              <a:t>5</a:t>
            </a:r>
          </a:p>
          <a:p>
            <a:pPr>
              <a:buFontTx/>
              <a:buNone/>
            </a:pPr>
            <a:endParaRPr lang="en-AU" sz="2400" dirty="0" smtClean="0">
              <a:solidFill>
                <a:srgbClr val="000B34"/>
              </a:solidFill>
            </a:endParaRPr>
          </a:p>
          <a:p>
            <a:pPr>
              <a:buFontTx/>
              <a:buNone/>
            </a:pPr>
            <a:r>
              <a:rPr lang="en-AU" dirty="0" smtClean="0"/>
              <a:t>Graduate course fees are</a:t>
            </a:r>
          </a:p>
          <a:p>
            <a:pPr>
              <a:buFontTx/>
              <a:buNone/>
            </a:pPr>
            <a:r>
              <a:rPr lang="en-AU" dirty="0" smtClean="0"/>
              <a:t> too high		   	   </a:t>
            </a:r>
            <a:r>
              <a:rPr lang="en-AU" sz="4000" dirty="0" smtClean="0">
                <a:solidFill>
                  <a:srgbClr val="000B34"/>
                </a:solidFill>
              </a:rPr>
              <a:t>□</a:t>
            </a:r>
            <a:r>
              <a:rPr lang="en-AU" sz="2800" dirty="0" smtClean="0">
                <a:solidFill>
                  <a:srgbClr val="000B34"/>
                </a:solidFill>
              </a:rPr>
              <a:t>1</a:t>
            </a:r>
            <a:r>
              <a:rPr lang="en-AU" sz="4000" dirty="0" smtClean="0">
                <a:solidFill>
                  <a:srgbClr val="000B34"/>
                </a:solidFill>
              </a:rPr>
              <a:t>	    □</a:t>
            </a:r>
            <a:r>
              <a:rPr lang="en-AU" sz="2400" dirty="0" smtClean="0">
                <a:solidFill>
                  <a:srgbClr val="000B34"/>
                </a:solidFill>
              </a:rPr>
              <a:t>2</a:t>
            </a:r>
            <a:r>
              <a:rPr lang="en-AU" sz="4000" dirty="0" smtClean="0">
                <a:solidFill>
                  <a:srgbClr val="000B34"/>
                </a:solidFill>
              </a:rPr>
              <a:t>	    □</a:t>
            </a:r>
            <a:r>
              <a:rPr lang="en-AU" sz="2400" dirty="0" smtClean="0">
                <a:solidFill>
                  <a:srgbClr val="000B34"/>
                </a:solidFill>
              </a:rPr>
              <a:t>3	</a:t>
            </a:r>
            <a:r>
              <a:rPr lang="en-AU" sz="4000" dirty="0" smtClean="0">
                <a:solidFill>
                  <a:srgbClr val="000B34"/>
                </a:solidFill>
              </a:rPr>
              <a:t>    □</a:t>
            </a:r>
            <a:r>
              <a:rPr lang="en-AU" sz="2400" dirty="0" smtClean="0">
                <a:solidFill>
                  <a:srgbClr val="000B34"/>
                </a:solidFill>
              </a:rPr>
              <a:t>4	      </a:t>
            </a:r>
            <a:r>
              <a:rPr lang="en-AU" sz="4000" dirty="0" smtClean="0">
                <a:solidFill>
                  <a:srgbClr val="000B34"/>
                </a:solidFill>
              </a:rPr>
              <a:t>□</a:t>
            </a:r>
            <a:r>
              <a:rPr lang="en-AU" sz="2400" dirty="0" smtClean="0">
                <a:solidFill>
                  <a:srgbClr val="000B34"/>
                </a:solidFill>
              </a:rPr>
              <a:t>5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396B66"/>
                </a:solidFill>
              </a:rPr>
              <a:t>Attitude/opinion questions </a:t>
            </a:r>
            <a:r>
              <a:rPr lang="en-AU" sz="3600" dirty="0" err="1" smtClean="0">
                <a:solidFill>
                  <a:srgbClr val="396B66"/>
                </a:solidFill>
              </a:rPr>
              <a:t>contd</a:t>
            </a:r>
            <a:r>
              <a:rPr lang="en-AU" sz="3600" dirty="0" smtClean="0">
                <a:solidFill>
                  <a:srgbClr val="396B66"/>
                </a:solidFill>
              </a:rPr>
              <a:t> </a:t>
            </a:r>
            <a:r>
              <a:rPr lang="en-AU" sz="2400" dirty="0" smtClean="0">
                <a:solidFill>
                  <a:srgbClr val="396B66"/>
                </a:solidFill>
              </a:rPr>
              <a:t>(Fig. 10.17)</a:t>
            </a:r>
            <a:endParaRPr lang="en-AU" sz="2400" dirty="0">
              <a:solidFill>
                <a:srgbClr val="396B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07" y="1340768"/>
            <a:ext cx="8784976" cy="396044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AU" sz="4000" b="1" dirty="0" smtClean="0"/>
              <a:t>f. </a:t>
            </a:r>
            <a:r>
              <a:rPr lang="en-AU" sz="2600" b="1" i="1" dirty="0" smtClean="0"/>
              <a:t>Semantic differential</a:t>
            </a:r>
            <a:r>
              <a:rPr lang="en-AU" sz="2600" dirty="0" smtClean="0"/>
              <a:t>:	Please look at the list below and tick the line to indicate where you think this course falls in relation to each factor listed.</a:t>
            </a:r>
          </a:p>
          <a:p>
            <a:pPr>
              <a:buFontTx/>
              <a:buNone/>
            </a:pPr>
            <a:r>
              <a:rPr lang="en-AU" dirty="0" smtClean="0"/>
              <a:t>	</a:t>
            </a:r>
            <a:r>
              <a:rPr lang="en-AU" sz="2000" dirty="0" smtClean="0"/>
              <a:t>Difficult 	|_______|________|________|________|  Easy</a:t>
            </a:r>
          </a:p>
          <a:p>
            <a:pPr>
              <a:buFontTx/>
              <a:buNone/>
            </a:pPr>
            <a:r>
              <a:rPr lang="en-AU" sz="2000" dirty="0" smtClean="0"/>
              <a:t>	Irrelevant	|_______|________|________|________|  Relevant</a:t>
            </a:r>
          </a:p>
          <a:p>
            <a:pPr>
              <a:buFontTx/>
              <a:buNone/>
            </a:pPr>
            <a:r>
              <a:rPr lang="en-AU" sz="2000" dirty="0" smtClean="0"/>
              <a:t>	Professional	|_______|________|________|________| Unprofessional</a:t>
            </a:r>
          </a:p>
          <a:p>
            <a:pPr>
              <a:buFontTx/>
              <a:buNone/>
            </a:pPr>
            <a:r>
              <a:rPr lang="en-AU" sz="2000" dirty="0" smtClean="0"/>
              <a:t>	Dull		|_______|________|________|________|  </a:t>
            </a:r>
            <a:r>
              <a:rPr lang="en-AU" sz="2000" dirty="0" smtClean="0"/>
              <a:t>Interesting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n-AU" sz="3200" b="1" dirty="0" smtClean="0">
                <a:solidFill>
                  <a:srgbClr val="396B66"/>
                </a:solidFill>
              </a:rPr>
              <a:t>Introductory remarks, Ordering of questions</a:t>
            </a:r>
            <a:endParaRPr lang="en-AU" sz="3200" b="1" dirty="0">
              <a:solidFill>
                <a:srgbClr val="396B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en-AU" sz="2800" dirty="0" smtClean="0"/>
              <a:t>Consider content/length of opening/introductory remarks</a:t>
            </a:r>
          </a:p>
          <a:p>
            <a:r>
              <a:rPr lang="en-AU" sz="2800" dirty="0" smtClean="0"/>
              <a:t>Question order:</a:t>
            </a:r>
          </a:p>
          <a:p>
            <a:pPr lvl="1"/>
            <a:r>
              <a:rPr lang="en-AU" sz="2400" dirty="0" smtClean="0"/>
              <a:t>Start with easy questions</a:t>
            </a:r>
          </a:p>
          <a:p>
            <a:pPr lvl="1"/>
            <a:r>
              <a:rPr lang="en-AU" sz="2400" dirty="0" smtClean="0"/>
              <a:t>Start with 'relevant' questions</a:t>
            </a:r>
          </a:p>
          <a:p>
            <a:pPr lvl="1"/>
            <a:r>
              <a:rPr lang="en-AU" sz="2400" dirty="0" smtClean="0"/>
              <a:t>Leave sensitive questions until later</a:t>
            </a:r>
          </a:p>
          <a:p>
            <a:r>
              <a:rPr lang="en-AU" sz="2800" dirty="0" smtClean="0"/>
              <a:t>Layout:</a:t>
            </a:r>
          </a:p>
          <a:p>
            <a:r>
              <a:rPr lang="en-US" sz="2400" dirty="0" smtClean="0"/>
              <a:t>Be aware of the needs of the reader/user – interviewer or respondent?</a:t>
            </a:r>
          </a:p>
          <a:p>
            <a:r>
              <a:rPr lang="en-US" sz="2400" dirty="0" smtClean="0"/>
              <a:t>Special care with mail survey questionnaires</a:t>
            </a:r>
          </a:p>
          <a:p>
            <a:r>
              <a:rPr lang="en-US" sz="2400" dirty="0" smtClean="0"/>
              <a:t>Compactness (</a:t>
            </a:r>
            <a:r>
              <a:rPr lang="en-US" sz="2400" dirty="0" err="1" smtClean="0"/>
              <a:t>eg</a:t>
            </a:r>
            <a:r>
              <a:rPr lang="en-US" sz="2400" dirty="0" smtClean="0"/>
              <a:t>. single page) = ease of handling</a:t>
            </a:r>
          </a:p>
          <a:p>
            <a:r>
              <a:rPr lang="en-US" sz="2400" dirty="0" smtClean="0"/>
              <a:t>Two-column layout often helps</a:t>
            </a:r>
          </a:p>
          <a:p>
            <a:pPr lvl="1"/>
            <a:endParaRPr lang="en-US" dirty="0" smtClean="0"/>
          </a:p>
          <a:p>
            <a:endParaRPr lang="en-US" sz="2400" dirty="0" smtClean="0"/>
          </a:p>
          <a:p>
            <a:pPr lvl="1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396B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Coding</a:t>
            </a:r>
            <a:endParaRPr lang="en-AU" sz="3600" dirty="0">
              <a:solidFill>
                <a:srgbClr val="396B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Giving </a:t>
            </a:r>
            <a:r>
              <a:rPr lang="en-AU" dirty="0" smtClean="0"/>
              <a:t>numerical </a:t>
            </a:r>
            <a:r>
              <a:rPr lang="en-AU" dirty="0" smtClean="0"/>
              <a:t>codes to answers:</a:t>
            </a:r>
          </a:p>
          <a:p>
            <a:pPr lvl="1"/>
            <a:r>
              <a:rPr lang="en-AU" dirty="0" err="1" smtClean="0"/>
              <a:t>eg</a:t>
            </a:r>
            <a:r>
              <a:rPr lang="en-AU" dirty="0" smtClean="0"/>
              <a:t>. Yes: 1 No: 0</a:t>
            </a:r>
          </a:p>
          <a:p>
            <a:pPr lvl="1"/>
            <a:r>
              <a:rPr lang="en-AU" dirty="0" smtClean="0"/>
              <a:t>alpha codes can be used, but numeric has advantages</a:t>
            </a:r>
          </a:p>
          <a:p>
            <a:r>
              <a:rPr lang="en-AU" dirty="0" smtClean="0"/>
              <a:t>Coding  of open-ended questions: </a:t>
            </a:r>
            <a:r>
              <a:rPr lang="en-AU" dirty="0" smtClean="0">
                <a:solidFill>
                  <a:srgbClr val="0070C0"/>
                </a:solidFill>
              </a:rPr>
              <a:t>Fig. 10.19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910330"/>
              </p:ext>
            </p:extLst>
          </p:nvPr>
        </p:nvGraphicFramePr>
        <p:xfrm>
          <a:off x="251520" y="260648"/>
          <a:ext cx="8496944" cy="5528592"/>
        </p:xfrm>
        <a:graphic>
          <a:graphicData uri="http://schemas.openxmlformats.org/drawingml/2006/table">
            <a:tbl>
              <a:tblPr/>
              <a:tblGrid>
                <a:gridCol w="3384376"/>
                <a:gridCol w="5112568"/>
              </a:tblGrid>
              <a:tr h="50405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b="1" i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Answers from 25 respondents to the question: 'What suggestions would you make for improving </a:t>
                      </a:r>
                      <a:r>
                        <a:rPr lang="en-AU" sz="2000" b="1" i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campus sporting </a:t>
                      </a:r>
                      <a:r>
                        <a:rPr lang="en-AU" sz="2000" b="1" i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life</a:t>
                      </a:r>
                      <a:r>
                        <a:rPr lang="en-AU" sz="2000" b="1" i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?‘ </a:t>
                      </a:r>
                      <a:r>
                        <a:rPr lang="en-AU" sz="2000" b="0" i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(Fig. 10.19)</a:t>
                      </a:r>
                      <a:endParaRPr lang="en-AU" sz="2000" b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7620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559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More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sport available </a:t>
                      </a: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///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Upgrade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gym facilities </a:t>
                      </a: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///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More weekday events //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More lunch-time events 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More evening events  //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Better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music in gym </a:t>
                      </a: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Cheaper drinks ///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Free transport from city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7620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Better food ///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Keep out non-students //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Better spectator accommodation ///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Better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coaches/instructors </a:t>
                      </a: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//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More classes</a:t>
                      </a:r>
                      <a:r>
                        <a:rPr lang="en-AU" sz="2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for women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 //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Lower membership costs </a:t>
                      </a: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//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Warmer</a:t>
                      </a:r>
                      <a:r>
                        <a:rPr lang="en-AU" sz="2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pool water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 //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Better control of facility users //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7620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03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                                </a:t>
                      </a:r>
                      <a:r>
                        <a:rPr lang="en-AU" sz="2000" b="1" i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Suggested coding </a:t>
                      </a:r>
                      <a:r>
                        <a:rPr lang="en-AU" sz="2000" b="1" i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system                 code</a:t>
                      </a:r>
                      <a:endParaRPr lang="en-AU" sz="20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                                Comments on programme content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  1</a:t>
                      </a:r>
                      <a:endParaRPr lang="en-AU" sz="2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                                Comments on timing 	                  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                                Comments on facilities  	                  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                                Comments on costs    	                  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                                Comments on organisation        </a:t>
                      </a:r>
                      <a:r>
                        <a:rPr lang="en-AU" sz="2000" dirty="0" smtClean="0">
                          <a:latin typeface="+mn-lt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+mn-lt"/>
                          <a:ea typeface="Times New Roman"/>
                          <a:cs typeface="Times New Roman"/>
                        </a:rPr>
                        <a:t>                                Other			                  6</a:t>
                      </a:r>
                    </a:p>
                  </a:txBody>
                  <a:tcPr marL="76200" marR="76200" marT="7620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396B66"/>
                </a:solidFill>
              </a:rPr>
              <a:t>Recording coded </a:t>
            </a:r>
            <a:r>
              <a:rPr lang="en-AU" sz="3600" dirty="0" smtClean="0">
                <a:solidFill>
                  <a:srgbClr val="396B66"/>
                </a:solidFill>
              </a:rPr>
              <a:t>information </a:t>
            </a:r>
            <a:r>
              <a:rPr lang="en-AU" sz="2000" dirty="0" smtClean="0">
                <a:solidFill>
                  <a:srgbClr val="396B66"/>
                </a:solidFill>
              </a:rPr>
              <a:t>(Fig. 10.20)</a:t>
            </a:r>
            <a:endParaRPr lang="en-AU" sz="2000" dirty="0">
              <a:solidFill>
                <a:srgbClr val="396B66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1520" y="1628800"/>
            <a:ext cx="8497887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365125" algn="l"/>
              </a:tabLst>
            </a:pPr>
            <a:r>
              <a:rPr lang="en-AU" dirty="0"/>
              <a:t> </a:t>
            </a:r>
            <a:r>
              <a:rPr lang="en-AU" sz="2000" b="1" dirty="0">
                <a:latin typeface="Arial" charset="0"/>
              </a:rPr>
              <a:t>Campus </a:t>
            </a:r>
            <a:r>
              <a:rPr lang="en-AU" sz="2000" b="1" dirty="0" smtClean="0">
                <a:latin typeface="Arial" charset="0"/>
              </a:rPr>
              <a:t>Sporting Life </a:t>
            </a:r>
            <a:r>
              <a:rPr lang="en-AU" sz="2000" b="1" dirty="0">
                <a:latin typeface="Arial" charset="0"/>
              </a:rPr>
              <a:t>Survey </a:t>
            </a:r>
            <a:r>
              <a:rPr lang="en-AU" sz="2000" b="1" dirty="0" smtClean="0">
                <a:latin typeface="Arial" charset="0"/>
              </a:rPr>
              <a:t>2008</a:t>
            </a:r>
            <a:r>
              <a:rPr lang="en-AU" sz="2000" dirty="0">
                <a:latin typeface="Arial" charset="0"/>
              </a:rPr>
              <a:t>														</a:t>
            </a:r>
            <a:r>
              <a:rPr lang="en-AU" sz="2000" dirty="0" smtClean="0">
                <a:latin typeface="Arial" charset="0"/>
              </a:rPr>
              <a:t>| </a:t>
            </a:r>
            <a:r>
              <a:rPr lang="en-AU" sz="1200" dirty="0">
                <a:latin typeface="Arial" charset="0"/>
              </a:rPr>
              <a:t>Office  Use </a:t>
            </a:r>
          </a:p>
          <a:p>
            <a:pPr>
              <a:tabLst>
                <a:tab pos="365125" algn="l"/>
              </a:tabLst>
            </a:pPr>
            <a:r>
              <a:rPr lang="en-AU" sz="2000" dirty="0">
                <a:latin typeface="Arial" charset="0"/>
              </a:rPr>
              <a:t>									</a:t>
            </a:r>
            <a:r>
              <a:rPr lang="en-AU" sz="1600" dirty="0">
                <a:latin typeface="Arial" charset="0"/>
              </a:rPr>
              <a:t>| # </a:t>
            </a:r>
            <a:r>
              <a:rPr lang="en-AU" sz="1600" u="sng" dirty="0">
                <a:latin typeface="Arial" charset="0"/>
              </a:rPr>
              <a:t>   </a:t>
            </a:r>
            <a:r>
              <a:rPr lang="en-AU" sz="1600" b="1" i="1" u="sng" dirty="0">
                <a:latin typeface="Arial" charset="0"/>
              </a:rPr>
              <a:t>1</a:t>
            </a:r>
            <a:r>
              <a:rPr lang="en-AU" sz="2000" b="1" u="sng" dirty="0">
                <a:latin typeface="Arial" charset="0"/>
              </a:rPr>
              <a:t>    </a:t>
            </a:r>
            <a:endParaRPr lang="en-AU" sz="2000" dirty="0">
              <a:latin typeface="Arial" charset="0"/>
            </a:endParaRPr>
          </a:p>
          <a:p>
            <a:pPr>
              <a:tabLst>
                <a:tab pos="365125" algn="l"/>
              </a:tabLst>
            </a:pPr>
            <a:r>
              <a:rPr lang="en-AU" sz="1600" dirty="0">
                <a:latin typeface="Arial" charset="0"/>
              </a:rPr>
              <a:t>									|    </a:t>
            </a:r>
            <a:r>
              <a:rPr lang="en-AU" sz="1600" dirty="0" err="1">
                <a:latin typeface="Arial" charset="0"/>
              </a:rPr>
              <a:t>qno</a:t>
            </a:r>
            <a:endParaRPr lang="en-AU" sz="1600" dirty="0">
              <a:latin typeface="Arial" charset="0"/>
            </a:endParaRPr>
          </a:p>
          <a:p>
            <a:pPr>
              <a:tabLst>
                <a:tab pos="365125" algn="l"/>
              </a:tabLst>
            </a:pPr>
            <a:r>
              <a:rPr lang="en-AU" sz="1600" dirty="0">
                <a:latin typeface="Arial" charset="0"/>
              </a:rPr>
              <a:t> 1.	Which of the following best describes your current situation? 		|</a:t>
            </a:r>
          </a:p>
          <a:p>
            <a:pPr>
              <a:tabLst>
                <a:tab pos="365125" algn="l"/>
              </a:tabLst>
            </a:pPr>
            <a:r>
              <a:rPr lang="en-AU" sz="1600" dirty="0">
                <a:latin typeface="Arial" charset="0"/>
              </a:rPr>
              <a:t>		Full-time student with no regular paid work	 	 </a:t>
            </a:r>
            <a:r>
              <a:rPr lang="en-AU" sz="1600" dirty="0" smtClean="0">
                <a:latin typeface="Arial" charset="0"/>
              </a:rPr>
              <a:t> </a:t>
            </a:r>
            <a:r>
              <a:rPr lang="en-AU" sz="1600" dirty="0" smtClean="0">
                <a:latin typeface="Arial" charset="0"/>
                <a:sym typeface="Wingdings" pitchFamily="2" charset="2"/>
              </a:rPr>
              <a:t></a:t>
            </a:r>
            <a:r>
              <a:rPr lang="en-AU" sz="1200" dirty="0">
                <a:latin typeface="Arial" charset="0"/>
              </a:rPr>
              <a:t>1</a:t>
            </a:r>
            <a:r>
              <a:rPr lang="en-AU" sz="1600" dirty="0">
                <a:latin typeface="Arial" charset="0"/>
              </a:rPr>
              <a:t>	|</a:t>
            </a:r>
          </a:p>
          <a:p>
            <a:pPr>
              <a:tabLst>
                <a:tab pos="365125" algn="l"/>
              </a:tabLst>
            </a:pPr>
            <a:r>
              <a:rPr lang="en-AU" sz="1600" dirty="0">
                <a:latin typeface="Arial" charset="0"/>
              </a:rPr>
              <a:t>		Full-time student with some regular paid work		</a:t>
            </a:r>
            <a:r>
              <a:rPr lang="en-AU" sz="1600" dirty="0" smtClean="0">
                <a:latin typeface="Arial" charset="0"/>
              </a:rPr>
              <a:t>  </a:t>
            </a:r>
            <a:r>
              <a:rPr lang="en-AU" sz="1600" dirty="0" smtClean="0">
                <a:latin typeface="Arial" charset="0"/>
                <a:sym typeface="Wingdings"/>
              </a:rPr>
              <a:t> </a:t>
            </a:r>
            <a:r>
              <a:rPr lang="en-AU" sz="1200" dirty="0" smtClean="0">
                <a:latin typeface="Arial" charset="0"/>
              </a:rPr>
              <a:t>2</a:t>
            </a:r>
            <a:r>
              <a:rPr lang="en-AU" sz="1600" dirty="0">
                <a:latin typeface="Arial" charset="0"/>
              </a:rPr>
              <a:t>	| </a:t>
            </a:r>
            <a:r>
              <a:rPr lang="en-AU" sz="1600" u="sng" dirty="0">
                <a:latin typeface="Arial" charset="0"/>
              </a:rPr>
              <a:t>  </a:t>
            </a:r>
            <a:r>
              <a:rPr lang="en-AU" sz="1600" b="1" i="1" u="sng" dirty="0">
                <a:latin typeface="Arial" charset="0"/>
              </a:rPr>
              <a:t>2</a:t>
            </a:r>
            <a:r>
              <a:rPr lang="en-AU" sz="1600" i="1" u="sng" dirty="0">
                <a:latin typeface="Arial" charset="0"/>
              </a:rPr>
              <a:t>  </a:t>
            </a:r>
            <a:r>
              <a:rPr lang="en-AU" sz="1600" dirty="0">
                <a:latin typeface="Arial" charset="0"/>
              </a:rPr>
              <a:t>status</a:t>
            </a:r>
          </a:p>
          <a:p>
            <a:pPr>
              <a:tabLst>
                <a:tab pos="365125" algn="l"/>
              </a:tabLst>
            </a:pPr>
            <a:r>
              <a:rPr lang="en-AU" sz="1600" dirty="0">
                <a:latin typeface="Arial" charset="0"/>
              </a:rPr>
              <a:t>		Part-time student with full-time job			 </a:t>
            </a:r>
            <a:r>
              <a:rPr lang="en-AU" sz="1600" dirty="0" smtClean="0">
                <a:latin typeface="Arial" charset="0"/>
              </a:rPr>
              <a:t> </a:t>
            </a:r>
            <a:r>
              <a:rPr lang="en-AU" sz="1600" dirty="0" smtClean="0">
                <a:sym typeface="Wingdings" pitchFamily="2" charset="2"/>
              </a:rPr>
              <a:t></a:t>
            </a:r>
            <a:r>
              <a:rPr lang="en-AU" sz="1200" dirty="0">
                <a:latin typeface="Arial" charset="0"/>
              </a:rPr>
              <a:t>3</a:t>
            </a:r>
            <a:r>
              <a:rPr lang="en-AU" sz="1600" dirty="0">
                <a:latin typeface="Arial" charset="0"/>
              </a:rPr>
              <a:t>	| </a:t>
            </a:r>
          </a:p>
          <a:p>
            <a:pPr>
              <a:tabLst>
                <a:tab pos="365125" algn="l"/>
              </a:tabLst>
            </a:pPr>
            <a:r>
              <a:rPr lang="en-AU" sz="1600" dirty="0">
                <a:latin typeface="Arial" charset="0"/>
              </a:rPr>
              <a:t>		Part-time student - other				</a:t>
            </a:r>
            <a:r>
              <a:rPr lang="en-AU" sz="1600" dirty="0" smtClean="0">
                <a:latin typeface="Arial" charset="0"/>
              </a:rPr>
              <a:t>  </a:t>
            </a:r>
            <a:r>
              <a:rPr lang="en-AU" sz="1600" dirty="0">
                <a:sym typeface="Wingdings" pitchFamily="2" charset="2"/>
              </a:rPr>
              <a:t></a:t>
            </a:r>
            <a:r>
              <a:rPr lang="en-AU" sz="1200" dirty="0">
                <a:latin typeface="Arial" charset="0"/>
              </a:rPr>
              <a:t>4</a:t>
            </a:r>
            <a:r>
              <a:rPr lang="en-AU" sz="1600" dirty="0">
                <a:latin typeface="Arial" charset="0"/>
              </a:rPr>
              <a:t>	|</a:t>
            </a:r>
          </a:p>
          <a:p>
            <a:pPr>
              <a:tabLst>
                <a:tab pos="365125" algn="l"/>
              </a:tabLst>
            </a:pPr>
            <a:endParaRPr lang="en-AU" sz="16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tabLst>
                <a:tab pos="365125" algn="l"/>
              </a:tabLst>
            </a:pPr>
            <a:r>
              <a:rPr lang="en-US" sz="1800" b="1" dirty="0">
                <a:solidFill>
                  <a:srgbClr val="396B66"/>
                </a:solidFill>
                <a:latin typeface="Arial" charset="0"/>
              </a:rPr>
              <a:t>ONLY ONE ANSWER POSSIBLE – ONE CODE – ONE VARIABLE (status)</a:t>
            </a:r>
          </a:p>
          <a:p>
            <a:pPr>
              <a:tabLst>
                <a:tab pos="365125" algn="l"/>
              </a:tabLst>
            </a:pPr>
            <a:endParaRPr lang="en-US" sz="1800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0070C0"/>
                </a:solidFill>
              </a:rPr>
              <a:t>Recording coded information </a:t>
            </a:r>
            <a:r>
              <a:rPr lang="en-AU" sz="3600" dirty="0" err="1" smtClean="0">
                <a:solidFill>
                  <a:srgbClr val="0070C0"/>
                </a:solidFill>
              </a:rPr>
              <a:t>contd</a:t>
            </a:r>
            <a:endParaRPr lang="en-AU" sz="36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1520" y="1556792"/>
            <a:ext cx="8712968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365125" algn="l"/>
              </a:tabLst>
            </a:pPr>
            <a:r>
              <a:rPr lang="en-AU" sz="1800" dirty="0">
                <a:latin typeface="Arial" charset="0"/>
              </a:rPr>
              <a:t>2.	Which of the following university </a:t>
            </a:r>
            <a:r>
              <a:rPr lang="en-AU" sz="1800" dirty="0" smtClean="0">
                <a:latin typeface="Arial" charset="0"/>
              </a:rPr>
              <a:t>sport facilities have </a:t>
            </a:r>
            <a:r>
              <a:rPr lang="en-AU" sz="1800" dirty="0">
                <a:latin typeface="Arial" charset="0"/>
              </a:rPr>
              <a:t>you used 	| Office use</a:t>
            </a:r>
          </a:p>
          <a:p>
            <a:pPr>
              <a:tabLst>
                <a:tab pos="365125" algn="l"/>
              </a:tabLst>
            </a:pPr>
            <a:r>
              <a:rPr lang="en-AU" sz="1800" dirty="0">
                <a:latin typeface="Arial" charset="0"/>
              </a:rPr>
              <a:t>	</a:t>
            </a:r>
            <a:r>
              <a:rPr lang="en-AU" dirty="0">
                <a:latin typeface="Arial" charset="0"/>
              </a:rPr>
              <a:t> in the last 4 </a:t>
            </a:r>
            <a:r>
              <a:rPr lang="en-AU" sz="1800" dirty="0">
                <a:latin typeface="Arial" charset="0"/>
              </a:rPr>
              <a:t>weeks? 						|</a:t>
            </a:r>
          </a:p>
          <a:p>
            <a:pPr>
              <a:tabLst>
                <a:tab pos="365125" algn="l"/>
              </a:tabLst>
            </a:pPr>
            <a:r>
              <a:rPr lang="en-AU" sz="1800" dirty="0">
                <a:latin typeface="Arial" charset="0"/>
              </a:rPr>
              <a:t>									|</a:t>
            </a:r>
          </a:p>
          <a:p>
            <a:pPr>
              <a:tabLst>
                <a:tab pos="365125" algn="l"/>
              </a:tabLst>
            </a:pPr>
            <a:r>
              <a:rPr lang="en-AU" dirty="0" smtClean="0">
                <a:latin typeface="Arial" charset="0"/>
              </a:rPr>
              <a:t>      </a:t>
            </a:r>
            <a:r>
              <a:rPr lang="en-AU" dirty="0" smtClean="0">
                <a:latin typeface="Arial" charset="0"/>
              </a:rPr>
              <a:t>Swimming pool</a:t>
            </a:r>
            <a:r>
              <a:rPr lang="en-AU" sz="1800" dirty="0">
                <a:latin typeface="Arial" charset="0"/>
              </a:rPr>
              <a:t>					</a:t>
            </a:r>
            <a:r>
              <a:rPr lang="en-AU" sz="2000" dirty="0" smtClean="0">
                <a:latin typeface="Arial" charset="0"/>
                <a:sym typeface="Wingdings"/>
              </a:rPr>
              <a:t></a:t>
            </a:r>
            <a:r>
              <a:rPr lang="en-AU" sz="1200" dirty="0" smtClean="0"/>
              <a:t>1 </a:t>
            </a:r>
            <a:r>
              <a:rPr lang="en-AU" sz="1800" dirty="0">
                <a:latin typeface="Arial" charset="0"/>
              </a:rPr>
              <a:t>	|</a:t>
            </a:r>
            <a:r>
              <a:rPr lang="en-AU" sz="1800" u="sng" dirty="0">
                <a:latin typeface="Arial" charset="0"/>
              </a:rPr>
              <a:t> </a:t>
            </a:r>
            <a:r>
              <a:rPr lang="en-AU" sz="1800" b="1" i="1" u="sng" dirty="0">
                <a:latin typeface="Arial" charset="0"/>
              </a:rPr>
              <a:t>1</a:t>
            </a:r>
            <a:r>
              <a:rPr lang="en-AU" sz="1800" u="sng" dirty="0">
                <a:latin typeface="Arial" charset="0"/>
              </a:rPr>
              <a:t> </a:t>
            </a:r>
            <a:r>
              <a:rPr lang="en-AU" sz="1800" dirty="0">
                <a:latin typeface="Arial" charset="0"/>
              </a:rPr>
              <a:t> </a:t>
            </a:r>
            <a:r>
              <a:rPr lang="en-AU" sz="1800" dirty="0" err="1">
                <a:latin typeface="Arial" charset="0"/>
              </a:rPr>
              <a:t>cafebar</a:t>
            </a:r>
            <a:endParaRPr lang="en-AU" sz="1800" dirty="0">
              <a:latin typeface="Arial" charset="0"/>
            </a:endParaRPr>
          </a:p>
          <a:p>
            <a:pPr>
              <a:tabLst>
                <a:tab pos="365125" algn="l"/>
              </a:tabLst>
            </a:pPr>
            <a:r>
              <a:rPr lang="en-AU" sz="1800" dirty="0">
                <a:latin typeface="Arial" charset="0"/>
              </a:rPr>
              <a:t>	</a:t>
            </a:r>
            <a:r>
              <a:rPr lang="en-AU" sz="1800" dirty="0" smtClean="0">
                <a:latin typeface="Arial" charset="0"/>
              </a:rPr>
              <a:t>Gym					 </a:t>
            </a:r>
            <a:r>
              <a:rPr lang="en-AU" sz="1800" dirty="0">
                <a:latin typeface="Arial" charset="0"/>
              </a:rPr>
              <a:t>		</a:t>
            </a:r>
            <a:r>
              <a:rPr lang="en-AU" dirty="0" smtClean="0">
                <a:latin typeface="Arial" charset="0"/>
                <a:sym typeface="Wingdings"/>
              </a:rPr>
              <a:t></a:t>
            </a:r>
            <a:r>
              <a:rPr lang="en-AU" sz="1800" dirty="0" smtClean="0">
                <a:latin typeface="Arial" charset="0"/>
              </a:rPr>
              <a:t> </a:t>
            </a:r>
            <a:r>
              <a:rPr lang="en-AU" sz="1200" dirty="0" smtClean="0"/>
              <a:t>1</a:t>
            </a:r>
            <a:r>
              <a:rPr lang="en-AU" sz="1800" dirty="0">
                <a:latin typeface="Arial" charset="0"/>
              </a:rPr>
              <a:t>	|</a:t>
            </a:r>
            <a:r>
              <a:rPr lang="en-AU" sz="1800" u="sng" dirty="0">
                <a:latin typeface="Arial" charset="0"/>
              </a:rPr>
              <a:t> </a:t>
            </a:r>
            <a:r>
              <a:rPr lang="en-AU" sz="1800" b="1" i="1" u="sng" dirty="0">
                <a:latin typeface="Arial" charset="0"/>
              </a:rPr>
              <a:t>1</a:t>
            </a:r>
            <a:r>
              <a:rPr lang="en-AU" sz="1800" u="sng" dirty="0">
                <a:latin typeface="Arial" charset="0"/>
              </a:rPr>
              <a:t> </a:t>
            </a:r>
            <a:r>
              <a:rPr lang="en-AU" sz="1800" dirty="0">
                <a:latin typeface="Arial" charset="0"/>
              </a:rPr>
              <a:t> music</a:t>
            </a:r>
          </a:p>
          <a:p>
            <a:pPr>
              <a:tabLst>
                <a:tab pos="365125" algn="l"/>
              </a:tabLst>
            </a:pPr>
            <a:r>
              <a:rPr lang="en-AU" sz="1800" dirty="0">
                <a:latin typeface="Arial" charset="0"/>
              </a:rPr>
              <a:t>	</a:t>
            </a:r>
            <a:r>
              <a:rPr lang="en-AU" sz="1800" dirty="0" smtClean="0">
                <a:latin typeface="Arial" charset="0"/>
              </a:rPr>
              <a:t>Squash courts		</a:t>
            </a:r>
            <a:r>
              <a:rPr lang="en-AU" sz="1800" dirty="0">
                <a:latin typeface="Arial" charset="0"/>
              </a:rPr>
              <a:t>				</a:t>
            </a:r>
            <a:r>
              <a:rPr lang="en-AU" sz="1800" dirty="0" smtClean="0">
                <a:latin typeface="Arial" charset="0"/>
              </a:rPr>
              <a:t> </a:t>
            </a:r>
            <a:r>
              <a:rPr lang="en-AU" sz="1600" dirty="0" smtClean="0">
                <a:sym typeface="Wingdings" pitchFamily="2" charset="2"/>
              </a:rPr>
              <a:t></a:t>
            </a:r>
            <a:r>
              <a:rPr lang="en-AU" sz="1200" dirty="0"/>
              <a:t>1</a:t>
            </a:r>
            <a:r>
              <a:rPr lang="en-AU" sz="1800" dirty="0">
                <a:latin typeface="Arial" charset="0"/>
              </a:rPr>
              <a:t>	|</a:t>
            </a:r>
            <a:r>
              <a:rPr lang="en-AU" sz="1800" u="sng" dirty="0">
                <a:latin typeface="Arial" charset="0"/>
              </a:rPr>
              <a:t> </a:t>
            </a:r>
            <a:r>
              <a:rPr lang="en-AU" sz="1800" b="1" i="1" u="sng" dirty="0">
                <a:latin typeface="Arial" charset="0"/>
              </a:rPr>
              <a:t>0</a:t>
            </a:r>
            <a:r>
              <a:rPr lang="en-AU" sz="1800" dirty="0">
                <a:latin typeface="Arial" charset="0"/>
              </a:rPr>
              <a:t> sport</a:t>
            </a:r>
          </a:p>
          <a:p>
            <a:pPr>
              <a:tabLst>
                <a:tab pos="365125" algn="l"/>
              </a:tabLst>
            </a:pPr>
            <a:r>
              <a:rPr lang="en-AU" sz="1800" dirty="0">
                <a:latin typeface="Arial" charset="0"/>
              </a:rPr>
              <a:t>	</a:t>
            </a:r>
            <a:r>
              <a:rPr lang="en-AU" sz="1800" dirty="0" smtClean="0">
                <a:latin typeface="Arial" charset="0"/>
              </a:rPr>
              <a:t>Attended sports match a spectator</a:t>
            </a:r>
            <a:r>
              <a:rPr lang="en-AU" sz="1800" dirty="0">
                <a:latin typeface="Arial" charset="0"/>
              </a:rPr>
              <a:t>			</a:t>
            </a:r>
            <a:r>
              <a:rPr lang="en-AU" sz="1800" dirty="0" smtClean="0">
                <a:latin typeface="Arial" charset="0"/>
              </a:rPr>
              <a:t> </a:t>
            </a:r>
            <a:r>
              <a:rPr lang="en-AU" sz="1600" dirty="0" smtClean="0">
                <a:sym typeface="Wingdings" pitchFamily="2" charset="2"/>
              </a:rPr>
              <a:t></a:t>
            </a:r>
            <a:r>
              <a:rPr lang="en-AU" sz="1200" dirty="0"/>
              <a:t>1</a:t>
            </a:r>
            <a:r>
              <a:rPr lang="en-AU" sz="1600" dirty="0">
                <a:latin typeface="Arial" charset="0"/>
              </a:rPr>
              <a:t>	</a:t>
            </a:r>
            <a:r>
              <a:rPr lang="en-AU" sz="1800" dirty="0">
                <a:latin typeface="Arial" charset="0"/>
              </a:rPr>
              <a:t>|</a:t>
            </a:r>
            <a:r>
              <a:rPr lang="en-AU" sz="1800" u="sng" dirty="0">
                <a:latin typeface="Arial" charset="0"/>
              </a:rPr>
              <a:t> </a:t>
            </a:r>
            <a:r>
              <a:rPr lang="en-AU" sz="1800" b="1" i="1" u="sng" dirty="0">
                <a:latin typeface="Arial" charset="0"/>
              </a:rPr>
              <a:t>0</a:t>
            </a:r>
            <a:r>
              <a:rPr lang="en-AU" sz="1800" dirty="0">
                <a:latin typeface="Arial" charset="0"/>
              </a:rPr>
              <a:t> travel</a:t>
            </a:r>
          </a:p>
          <a:p>
            <a:pPr>
              <a:tabLst>
                <a:tab pos="365125" algn="l"/>
              </a:tabLst>
            </a:pPr>
            <a:r>
              <a:rPr lang="en-AU" dirty="0"/>
              <a:t>									|</a:t>
            </a:r>
          </a:p>
          <a:p>
            <a:pPr>
              <a:tabLst>
                <a:tab pos="365125" algn="l"/>
              </a:tabLst>
            </a:pPr>
            <a:r>
              <a:rPr lang="en-US" sz="2000" b="1" dirty="0">
                <a:solidFill>
                  <a:srgbClr val="396B66"/>
                </a:solidFill>
                <a:latin typeface="Arial" charset="0"/>
              </a:rPr>
              <a:t>UP TO </a:t>
            </a:r>
            <a:r>
              <a:rPr lang="en-US" sz="2000" b="1" dirty="0" smtClean="0">
                <a:solidFill>
                  <a:srgbClr val="396B66"/>
                </a:solidFill>
                <a:latin typeface="Arial" charset="0"/>
              </a:rPr>
              <a:t>FOUR POSITIVE </a:t>
            </a:r>
            <a:r>
              <a:rPr lang="en-US" sz="2000" b="1" dirty="0">
                <a:solidFill>
                  <a:srgbClr val="396B66"/>
                </a:solidFill>
                <a:latin typeface="Arial" charset="0"/>
              </a:rPr>
              <a:t>ANSWERS POSSIBLE – FOUR VARIABLES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396B66"/>
                </a:solidFill>
              </a:rPr>
              <a:t>Recording coded information </a:t>
            </a:r>
            <a:r>
              <a:rPr lang="en-AU" sz="3600" dirty="0" err="1" smtClean="0">
                <a:solidFill>
                  <a:srgbClr val="396B66"/>
                </a:solidFill>
              </a:rPr>
              <a:t>contd</a:t>
            </a:r>
            <a:endParaRPr lang="en-AU" sz="3600" dirty="0">
              <a:solidFill>
                <a:srgbClr val="396B66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8713788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365125" algn="l"/>
                <a:tab pos="6188075" algn="l"/>
              </a:tabLst>
            </a:pPr>
            <a:r>
              <a:rPr lang="en-AU" sz="1600" dirty="0">
                <a:latin typeface="Arial" charset="0"/>
              </a:rPr>
              <a:t>3.	</a:t>
            </a:r>
            <a:r>
              <a:rPr lang="en-AU" sz="1800" dirty="0">
                <a:latin typeface="Arial" charset="0"/>
              </a:rPr>
              <a:t>In thinking about the </a:t>
            </a:r>
            <a:r>
              <a:rPr lang="en-AU" sz="1800" dirty="0" smtClean="0">
                <a:latin typeface="Arial" charset="0"/>
              </a:rPr>
              <a:t>sport and social services </a:t>
            </a:r>
            <a:r>
              <a:rPr lang="en-AU" sz="1800" dirty="0">
                <a:latin typeface="Arial" charset="0"/>
              </a:rPr>
              <a:t>provided </a:t>
            </a:r>
            <a:r>
              <a:rPr lang="en-AU" dirty="0">
                <a:latin typeface="Arial" charset="0"/>
              </a:rPr>
              <a:t>on </a:t>
            </a:r>
            <a:r>
              <a:rPr lang="en-AU" dirty="0" smtClean="0">
                <a:latin typeface="Arial" charset="0"/>
              </a:rPr>
              <a:t>campus,</a:t>
            </a:r>
            <a:r>
              <a:rPr lang="en-AU" sz="1800" dirty="0">
                <a:latin typeface="Arial" charset="0"/>
              </a:rPr>
              <a:t>	|</a:t>
            </a:r>
          </a:p>
          <a:p>
            <a:pPr>
              <a:tabLst>
                <a:tab pos="365125" algn="l"/>
                <a:tab pos="6188075" algn="l"/>
              </a:tabLst>
            </a:pPr>
            <a:r>
              <a:rPr lang="en-AU" sz="1800" dirty="0">
                <a:latin typeface="Arial" charset="0"/>
              </a:rPr>
              <a:t>	</a:t>
            </a:r>
            <a:r>
              <a:rPr lang="en-AU" sz="1800" dirty="0" smtClean="0">
                <a:latin typeface="Arial" charset="0"/>
              </a:rPr>
              <a:t>what </a:t>
            </a:r>
            <a:r>
              <a:rPr lang="en-AU" sz="1800" dirty="0">
                <a:latin typeface="Arial" charset="0"/>
              </a:rPr>
              <a:t>are the most important considerations for you? </a:t>
            </a:r>
            <a:r>
              <a:rPr lang="en-AU" sz="1800" dirty="0" smtClean="0">
                <a:latin typeface="Arial" charset="0"/>
              </a:rPr>
              <a:t>		</a:t>
            </a:r>
            <a:r>
              <a:rPr lang="en-AU" sz="1800" dirty="0">
                <a:latin typeface="Arial" charset="0"/>
              </a:rPr>
              <a:t>	|</a:t>
            </a:r>
          </a:p>
          <a:p>
            <a:pPr>
              <a:tabLst>
                <a:tab pos="365125" algn="l"/>
                <a:tab pos="6188075" algn="l"/>
              </a:tabLst>
            </a:pPr>
            <a:r>
              <a:rPr lang="en-AU" sz="1800" dirty="0">
                <a:latin typeface="Arial" charset="0"/>
              </a:rPr>
              <a:t>	Please rank the items below in terms of their importance to you. 	|</a:t>
            </a:r>
          </a:p>
          <a:p>
            <a:pPr>
              <a:tabLst>
                <a:tab pos="365125" algn="l"/>
                <a:tab pos="6188075" algn="l"/>
              </a:tabLst>
            </a:pPr>
            <a:r>
              <a:rPr lang="en-AU" sz="1800" dirty="0">
                <a:latin typeface="Arial" charset="0"/>
              </a:rPr>
              <a:t>	Rank them from1 for the most important to 5 for the least important.</a:t>
            </a:r>
            <a:r>
              <a:rPr lang="en-AU" sz="1600" dirty="0">
                <a:latin typeface="Arial" charset="0"/>
              </a:rPr>
              <a:t>	|	</a:t>
            </a:r>
          </a:p>
          <a:p>
            <a:pPr>
              <a:tabLst>
                <a:tab pos="365125" algn="l"/>
                <a:tab pos="6188075" algn="l"/>
              </a:tabLst>
            </a:pPr>
            <a:r>
              <a:rPr lang="en-AU" sz="1600" dirty="0">
                <a:latin typeface="Arial" charset="0"/>
              </a:rPr>
              <a:t>		Rank	|</a:t>
            </a:r>
          </a:p>
          <a:p>
            <a:pPr>
              <a:tabLst>
                <a:tab pos="365125" algn="l"/>
                <a:tab pos="6188075" algn="l"/>
              </a:tabLst>
            </a:pPr>
            <a:r>
              <a:rPr lang="en-AU" sz="1600" dirty="0">
                <a:latin typeface="Arial" charset="0"/>
              </a:rPr>
              <a:t>	Free or cheap access	</a:t>
            </a:r>
            <a:r>
              <a:rPr lang="en-AU" sz="1600" u="sng" dirty="0">
                <a:latin typeface="Arial" charset="0"/>
              </a:rPr>
              <a:t>  </a:t>
            </a:r>
            <a:r>
              <a:rPr lang="en-AU" sz="1600" b="1" i="1" u="sng" dirty="0">
                <a:latin typeface="Arial" charset="0"/>
              </a:rPr>
              <a:t>1</a:t>
            </a:r>
            <a:r>
              <a:rPr lang="en-AU" sz="1600" u="sng" dirty="0">
                <a:latin typeface="Arial" charset="0"/>
              </a:rPr>
              <a:t>  </a:t>
            </a:r>
            <a:r>
              <a:rPr lang="en-AU" sz="1600" dirty="0">
                <a:latin typeface="Arial" charset="0"/>
              </a:rPr>
              <a:t>	| </a:t>
            </a:r>
            <a:r>
              <a:rPr lang="en-AU" sz="1600" u="sng" dirty="0">
                <a:latin typeface="Arial" charset="0"/>
              </a:rPr>
              <a:t> </a:t>
            </a:r>
            <a:r>
              <a:rPr lang="en-AU" sz="1600" b="1" i="1" u="sng" dirty="0">
                <a:latin typeface="Arial" charset="0"/>
              </a:rPr>
              <a:t>1</a:t>
            </a:r>
            <a:r>
              <a:rPr lang="en-AU" sz="1600" u="sng" dirty="0">
                <a:latin typeface="Arial" charset="0"/>
              </a:rPr>
              <a:t>  </a:t>
            </a:r>
            <a:r>
              <a:rPr lang="en-AU" sz="1600" dirty="0">
                <a:latin typeface="Arial" charset="0"/>
              </a:rPr>
              <a:t>  cheap</a:t>
            </a:r>
          </a:p>
          <a:p>
            <a:pPr>
              <a:tabLst>
                <a:tab pos="365125" algn="l"/>
                <a:tab pos="6188075" algn="l"/>
              </a:tabLst>
            </a:pPr>
            <a:r>
              <a:rPr lang="en-AU" sz="1600" dirty="0">
                <a:latin typeface="Arial" charset="0"/>
              </a:rPr>
              <a:t>	</a:t>
            </a:r>
            <a:r>
              <a:rPr lang="en-AU" sz="1600" dirty="0" smtClean="0">
                <a:latin typeface="Arial" charset="0"/>
              </a:rPr>
              <a:t>Convenient opening hours</a:t>
            </a:r>
            <a:r>
              <a:rPr lang="en-AU" sz="1600" dirty="0">
                <a:latin typeface="Arial" charset="0"/>
              </a:rPr>
              <a:t>	</a:t>
            </a:r>
            <a:r>
              <a:rPr lang="en-AU" sz="1600" u="sng" dirty="0">
                <a:latin typeface="Arial" charset="0"/>
              </a:rPr>
              <a:t>  </a:t>
            </a:r>
            <a:r>
              <a:rPr lang="en-AU" sz="1600" b="1" i="1" u="sng" dirty="0">
                <a:latin typeface="Arial" charset="0"/>
              </a:rPr>
              <a:t>4</a:t>
            </a:r>
            <a:r>
              <a:rPr lang="en-AU" sz="1600" u="sng" dirty="0">
                <a:latin typeface="Arial" charset="0"/>
              </a:rPr>
              <a:t>  </a:t>
            </a:r>
            <a:r>
              <a:rPr lang="en-AU" sz="1600" dirty="0">
                <a:latin typeface="Arial" charset="0"/>
              </a:rPr>
              <a:t>	| </a:t>
            </a:r>
            <a:r>
              <a:rPr lang="en-AU" sz="1600" u="sng" dirty="0">
                <a:latin typeface="Arial" charset="0"/>
              </a:rPr>
              <a:t> </a:t>
            </a:r>
            <a:r>
              <a:rPr lang="en-AU" sz="1600" b="1" i="1" u="sng" dirty="0">
                <a:latin typeface="Arial" charset="0"/>
              </a:rPr>
              <a:t>4</a:t>
            </a:r>
            <a:r>
              <a:rPr lang="en-AU" sz="1600" u="sng" dirty="0">
                <a:latin typeface="Arial" charset="0"/>
              </a:rPr>
              <a:t>  </a:t>
            </a:r>
            <a:r>
              <a:rPr lang="en-AU" sz="1600" dirty="0">
                <a:latin typeface="Arial" charset="0"/>
              </a:rPr>
              <a:t> daytime</a:t>
            </a:r>
          </a:p>
          <a:p>
            <a:pPr>
              <a:tabLst>
                <a:tab pos="365125" algn="l"/>
                <a:tab pos="6188075" algn="l"/>
              </a:tabLst>
            </a:pPr>
            <a:r>
              <a:rPr lang="en-AU" sz="1600" dirty="0">
                <a:latin typeface="Arial" charset="0"/>
              </a:rPr>
              <a:t>	</a:t>
            </a:r>
            <a:r>
              <a:rPr lang="en-AU" sz="1600" dirty="0" smtClean="0">
                <a:latin typeface="Arial" charset="0"/>
              </a:rPr>
              <a:t>Quality of facilities</a:t>
            </a:r>
            <a:r>
              <a:rPr lang="en-AU" sz="1600" dirty="0">
                <a:latin typeface="Arial" charset="0"/>
              </a:rPr>
              <a:t>	</a:t>
            </a:r>
            <a:r>
              <a:rPr lang="en-AU" sz="1600" u="sng" dirty="0">
                <a:latin typeface="Arial" charset="0"/>
              </a:rPr>
              <a:t>  </a:t>
            </a:r>
            <a:r>
              <a:rPr lang="en-AU" sz="1600" b="1" i="1" u="sng" dirty="0">
                <a:latin typeface="Arial" charset="0"/>
              </a:rPr>
              <a:t>2</a:t>
            </a:r>
            <a:r>
              <a:rPr lang="en-AU" sz="1600" u="sng" dirty="0">
                <a:latin typeface="Arial" charset="0"/>
              </a:rPr>
              <a:t>  </a:t>
            </a:r>
            <a:r>
              <a:rPr lang="en-AU" sz="1600" dirty="0">
                <a:latin typeface="Arial" charset="0"/>
              </a:rPr>
              <a:t>	| </a:t>
            </a:r>
            <a:r>
              <a:rPr lang="en-AU" sz="1600" u="sng" dirty="0">
                <a:latin typeface="Arial" charset="0"/>
              </a:rPr>
              <a:t> </a:t>
            </a:r>
            <a:r>
              <a:rPr lang="en-AU" sz="1600" b="1" i="1" u="sng" dirty="0">
                <a:latin typeface="Arial" charset="0"/>
              </a:rPr>
              <a:t>2</a:t>
            </a:r>
            <a:r>
              <a:rPr lang="en-AU" sz="1600" u="sng" dirty="0">
                <a:latin typeface="Arial" charset="0"/>
              </a:rPr>
              <a:t>  </a:t>
            </a:r>
            <a:r>
              <a:rPr lang="en-AU" sz="1600" dirty="0">
                <a:latin typeface="Arial" charset="0"/>
              </a:rPr>
              <a:t>  </a:t>
            </a:r>
            <a:r>
              <a:rPr lang="en-AU" sz="1400" dirty="0">
                <a:latin typeface="Arial" charset="0"/>
              </a:rPr>
              <a:t>unusual </a:t>
            </a:r>
          </a:p>
          <a:p>
            <a:pPr>
              <a:tabLst>
                <a:tab pos="365125" algn="l"/>
                <a:tab pos="6188075" algn="l"/>
              </a:tabLst>
            </a:pPr>
            <a:r>
              <a:rPr lang="en-AU" sz="1600" dirty="0">
                <a:latin typeface="Arial" charset="0"/>
              </a:rPr>
              <a:t>	Opportunities to socialise/meet people	</a:t>
            </a:r>
            <a:r>
              <a:rPr lang="en-AU" sz="1600" u="sng" dirty="0">
                <a:latin typeface="Arial" charset="0"/>
              </a:rPr>
              <a:t>  </a:t>
            </a:r>
            <a:r>
              <a:rPr lang="en-AU" sz="1600" b="1" i="1" u="sng" dirty="0">
                <a:latin typeface="Arial" charset="0"/>
              </a:rPr>
              <a:t>3</a:t>
            </a:r>
            <a:r>
              <a:rPr lang="en-AU" sz="1600" u="sng" dirty="0">
                <a:latin typeface="Arial" charset="0"/>
              </a:rPr>
              <a:t>  </a:t>
            </a:r>
            <a:r>
              <a:rPr lang="en-AU" sz="1600" dirty="0">
                <a:latin typeface="Arial" charset="0"/>
              </a:rPr>
              <a:t>	|</a:t>
            </a:r>
            <a:r>
              <a:rPr lang="en-AU" sz="1600" u="sng" dirty="0">
                <a:latin typeface="Arial" charset="0"/>
              </a:rPr>
              <a:t>  </a:t>
            </a:r>
            <a:r>
              <a:rPr lang="en-AU" sz="1600" b="1" i="1" u="sng" dirty="0">
                <a:latin typeface="Arial" charset="0"/>
              </a:rPr>
              <a:t>3</a:t>
            </a:r>
            <a:r>
              <a:rPr lang="en-AU" sz="1600" u="sng" dirty="0">
                <a:latin typeface="Arial" charset="0"/>
              </a:rPr>
              <a:t>  </a:t>
            </a:r>
            <a:r>
              <a:rPr lang="en-AU" sz="1600" dirty="0">
                <a:latin typeface="Arial" charset="0"/>
              </a:rPr>
              <a:t>  meet</a:t>
            </a:r>
          </a:p>
          <a:p>
            <a:pPr>
              <a:tabLst>
                <a:tab pos="365125" algn="l"/>
                <a:tab pos="6188075" algn="l"/>
              </a:tabLst>
            </a:pPr>
            <a:r>
              <a:rPr lang="en-AU" sz="1600" dirty="0">
                <a:latin typeface="Arial" charset="0"/>
              </a:rPr>
              <a:t>	</a:t>
            </a:r>
            <a:r>
              <a:rPr lang="en-AU" sz="1600" dirty="0" smtClean="0">
                <a:latin typeface="Arial" charset="0"/>
              </a:rPr>
              <a:t>Available time	</a:t>
            </a:r>
            <a:r>
              <a:rPr lang="en-AU" sz="1600" u="sng" dirty="0" smtClean="0">
                <a:latin typeface="Arial" charset="0"/>
              </a:rPr>
              <a:t>  </a:t>
            </a:r>
            <a:r>
              <a:rPr lang="en-AU" sz="1600" b="1" i="1" u="sng" dirty="0">
                <a:latin typeface="Arial" charset="0"/>
              </a:rPr>
              <a:t>5</a:t>
            </a:r>
            <a:r>
              <a:rPr lang="en-AU" sz="1600" u="sng" dirty="0">
                <a:latin typeface="Arial" charset="0"/>
              </a:rPr>
              <a:t>  </a:t>
            </a:r>
            <a:r>
              <a:rPr lang="en-AU" sz="1600" dirty="0">
                <a:latin typeface="Arial" charset="0"/>
              </a:rPr>
              <a:t> 	| </a:t>
            </a:r>
            <a:r>
              <a:rPr lang="en-AU" sz="1600" u="sng" dirty="0">
                <a:latin typeface="Arial" charset="0"/>
              </a:rPr>
              <a:t> </a:t>
            </a:r>
            <a:r>
              <a:rPr lang="en-AU" sz="1600" b="1" i="1" u="sng" dirty="0">
                <a:latin typeface="Arial" charset="0"/>
              </a:rPr>
              <a:t>5</a:t>
            </a:r>
            <a:r>
              <a:rPr lang="en-AU" sz="1600" u="sng" dirty="0">
                <a:latin typeface="Arial" charset="0"/>
              </a:rPr>
              <a:t>  </a:t>
            </a:r>
            <a:r>
              <a:rPr lang="en-AU" sz="1600" dirty="0">
                <a:latin typeface="Arial" charset="0"/>
              </a:rPr>
              <a:t>  quality</a:t>
            </a:r>
          </a:p>
          <a:p>
            <a:pPr>
              <a:tabLst>
                <a:tab pos="365125" algn="l"/>
                <a:tab pos="6188075" algn="l"/>
              </a:tabLst>
            </a:pPr>
            <a:r>
              <a:rPr lang="en-AU" sz="1600" dirty="0">
                <a:latin typeface="Arial" charset="0"/>
              </a:rPr>
              <a:t>				|</a:t>
            </a:r>
          </a:p>
          <a:p>
            <a:pPr>
              <a:tabLst>
                <a:tab pos="365125" algn="l"/>
                <a:tab pos="6188075" algn="l"/>
              </a:tabLst>
            </a:pPr>
            <a:endParaRPr lang="en-AU" sz="1600" dirty="0">
              <a:latin typeface="Arial" charset="0"/>
            </a:endParaRPr>
          </a:p>
          <a:p>
            <a:pPr eaLnBrk="1" hangingPunct="1">
              <a:tabLst>
                <a:tab pos="365125" algn="l"/>
                <a:tab pos="6188075" algn="l"/>
              </a:tabLst>
            </a:pPr>
            <a:r>
              <a:rPr lang="en-AU" sz="1800" b="1" dirty="0">
                <a:solidFill>
                  <a:srgbClr val="396B66"/>
                </a:solidFill>
                <a:latin typeface="Arial" charset="0"/>
              </a:rPr>
              <a:t>FIVE RANKS REQUIRED – FIVE VARIABLES</a:t>
            </a:r>
            <a:endParaRPr lang="en-US" sz="1800" b="1" dirty="0">
              <a:solidFill>
                <a:srgbClr val="396B66"/>
              </a:solidFill>
              <a:latin typeface="Arial" charset="0"/>
            </a:endParaRPr>
          </a:p>
          <a:p>
            <a:pPr>
              <a:tabLst>
                <a:tab pos="365125" algn="l"/>
                <a:tab pos="6188075" algn="l"/>
              </a:tabLst>
            </a:pPr>
            <a:endParaRPr 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396B66"/>
                </a:solidFill>
              </a:rPr>
              <a:t>Recording coded information </a:t>
            </a:r>
            <a:r>
              <a:rPr lang="en-AU" sz="3600" dirty="0" err="1" smtClean="0">
                <a:solidFill>
                  <a:srgbClr val="396B66"/>
                </a:solidFill>
              </a:rPr>
              <a:t>contd</a:t>
            </a:r>
            <a:endParaRPr lang="en-AU" sz="3600" dirty="0">
              <a:solidFill>
                <a:srgbClr val="396B66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512" y="1556792"/>
            <a:ext cx="871378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tabLst>
                <a:tab pos="365125" algn="l"/>
                <a:tab pos="2697163" algn="l"/>
                <a:tab pos="3581400" algn="l"/>
                <a:tab pos="4313238" algn="l"/>
                <a:tab pos="5105400" algn="l"/>
                <a:tab pos="5837238" algn="l"/>
                <a:tab pos="6811963" algn="l"/>
              </a:tabLst>
            </a:pPr>
            <a:r>
              <a:rPr lang="en-AU" sz="1600" dirty="0">
                <a:latin typeface="Arial" charset="0"/>
              </a:rPr>
              <a:t>4.	Approximately how much do you spend in an average month on 		|</a:t>
            </a:r>
          </a:p>
          <a:p>
            <a:pPr marL="457200" indent="-457200">
              <a:tabLst>
                <a:tab pos="365125" algn="l"/>
                <a:tab pos="2697163" algn="l"/>
                <a:tab pos="3581400" algn="l"/>
                <a:tab pos="4313238" algn="l"/>
                <a:tab pos="5105400" algn="l"/>
                <a:tab pos="5837238" algn="l"/>
                <a:tab pos="6811963" algn="l"/>
              </a:tabLst>
            </a:pPr>
            <a:r>
              <a:rPr lang="en-AU" sz="1600" dirty="0">
                <a:latin typeface="Arial" charset="0"/>
              </a:rPr>
              <a:t>	</a:t>
            </a:r>
            <a:r>
              <a:rPr lang="en-AU" sz="1600" dirty="0" smtClean="0">
                <a:latin typeface="Arial" charset="0"/>
              </a:rPr>
              <a:t>sport and </a:t>
            </a:r>
            <a:r>
              <a:rPr lang="en-AU" sz="1600" dirty="0">
                <a:latin typeface="Arial" charset="0"/>
              </a:rPr>
              <a:t>social activities on and off campus?			|</a:t>
            </a:r>
          </a:p>
          <a:p>
            <a:pPr marL="457200" indent="-457200">
              <a:tabLst>
                <a:tab pos="365125" algn="l"/>
                <a:tab pos="2697163" algn="l"/>
                <a:tab pos="3581400" algn="l"/>
                <a:tab pos="4313238" algn="l"/>
                <a:tab pos="5105400" algn="l"/>
                <a:tab pos="5837238" algn="l"/>
                <a:tab pos="6811963" algn="l"/>
              </a:tabLst>
            </a:pPr>
            <a:r>
              <a:rPr lang="en-AU" sz="1600" dirty="0">
                <a:latin typeface="Arial" charset="0"/>
              </a:rPr>
              <a:t>									|</a:t>
            </a:r>
          </a:p>
          <a:p>
            <a:pPr marL="457200" indent="-457200">
              <a:tabLst>
                <a:tab pos="365125" algn="l"/>
                <a:tab pos="2697163" algn="l"/>
                <a:tab pos="3581400" algn="l"/>
                <a:tab pos="4313238" algn="l"/>
                <a:tab pos="5105400" algn="l"/>
                <a:tab pos="5837238" algn="l"/>
                <a:tab pos="6811963" algn="l"/>
              </a:tabLst>
            </a:pPr>
            <a:r>
              <a:rPr lang="en-AU" sz="1600" dirty="0">
                <a:latin typeface="Arial" charset="0"/>
              </a:rPr>
              <a:t>		</a:t>
            </a:r>
            <a:r>
              <a:rPr lang="en-AU" sz="1600" b="1" dirty="0">
                <a:solidFill>
                  <a:srgbClr val="396B66"/>
                </a:solidFill>
                <a:latin typeface="Arial" charset="0"/>
              </a:rPr>
              <a:t>NUMBER RECORDED</a:t>
            </a:r>
            <a:r>
              <a:rPr lang="en-AU" sz="1600" dirty="0">
                <a:solidFill>
                  <a:srgbClr val="396B66"/>
                </a:solidFill>
                <a:latin typeface="Arial" charset="0"/>
              </a:rPr>
              <a:t>	</a:t>
            </a:r>
            <a:r>
              <a:rPr lang="en-AU" sz="1600" dirty="0">
                <a:latin typeface="Arial" charset="0"/>
              </a:rPr>
              <a:t>		                     £</a:t>
            </a:r>
            <a:r>
              <a:rPr lang="en-AU" sz="1600" b="1" i="1" u="sng" dirty="0">
                <a:latin typeface="Arial" charset="0"/>
              </a:rPr>
              <a:t>100</a:t>
            </a:r>
            <a:r>
              <a:rPr lang="en-AU" sz="1600" u="sng" dirty="0">
                <a:latin typeface="Arial" charset="0"/>
              </a:rPr>
              <a:t>  </a:t>
            </a:r>
            <a:r>
              <a:rPr lang="en-AU" sz="1600" dirty="0">
                <a:latin typeface="Arial" charset="0"/>
              </a:rPr>
              <a:t>		|  </a:t>
            </a:r>
            <a:r>
              <a:rPr lang="en-AU" sz="1600" b="1" i="1" u="sng" dirty="0">
                <a:latin typeface="Arial" charset="0"/>
              </a:rPr>
              <a:t>100</a:t>
            </a:r>
            <a:r>
              <a:rPr lang="en-AU" sz="1600" u="sng" dirty="0">
                <a:latin typeface="Arial" charset="0"/>
              </a:rPr>
              <a:t> </a:t>
            </a:r>
            <a:r>
              <a:rPr lang="en-AU" sz="1600" dirty="0">
                <a:latin typeface="Arial" charset="0"/>
              </a:rPr>
              <a:t> spend</a:t>
            </a:r>
          </a:p>
          <a:p>
            <a:pPr marL="457200" indent="-457200">
              <a:tabLst>
                <a:tab pos="365125" algn="l"/>
                <a:tab pos="2697163" algn="l"/>
                <a:tab pos="3581400" algn="l"/>
                <a:tab pos="4313238" algn="l"/>
                <a:tab pos="5105400" algn="l"/>
                <a:tab pos="5837238" algn="l"/>
                <a:tab pos="6811963" algn="l"/>
              </a:tabLst>
            </a:pPr>
            <a:r>
              <a:rPr lang="en-AU" sz="1600" dirty="0">
                <a:latin typeface="Arial" charset="0"/>
              </a:rPr>
              <a:t>									|</a:t>
            </a:r>
          </a:p>
          <a:p>
            <a:pPr marL="457200" indent="-457200">
              <a:buFontTx/>
              <a:buAutoNum type="arabicPeriod" startAt="5"/>
              <a:tabLst>
                <a:tab pos="365125" algn="l"/>
                <a:tab pos="2697163" algn="l"/>
                <a:tab pos="3581400" algn="l"/>
                <a:tab pos="4313238" algn="l"/>
                <a:tab pos="5105400" algn="l"/>
                <a:tab pos="5837238" algn="l"/>
                <a:tab pos="6811963" algn="l"/>
              </a:tabLst>
            </a:pPr>
            <a:r>
              <a:rPr lang="en-AU" sz="1600" dirty="0">
                <a:latin typeface="Arial" charset="0"/>
              </a:rPr>
              <a:t>Please indicate the importance of the following to you in relation to 		|</a:t>
            </a:r>
          </a:p>
          <a:p>
            <a:pPr marL="457200" indent="-457200">
              <a:tabLst>
                <a:tab pos="365125" algn="l"/>
                <a:tab pos="2697163" algn="l"/>
                <a:tab pos="3581400" algn="l"/>
                <a:tab pos="4313238" algn="l"/>
                <a:tab pos="5105400" algn="l"/>
                <a:tab pos="5837238" algn="l"/>
                <a:tab pos="6811963" algn="l"/>
              </a:tabLst>
            </a:pPr>
            <a:r>
              <a:rPr lang="en-AU" sz="1600" dirty="0">
                <a:latin typeface="Arial" charset="0"/>
              </a:rPr>
              <a:t>        campus life.							|</a:t>
            </a:r>
          </a:p>
          <a:p>
            <a:pPr marL="457200" indent="-457200">
              <a:tabLst>
                <a:tab pos="365125" algn="l"/>
                <a:tab pos="2697163" algn="l"/>
                <a:tab pos="3581400" algn="l"/>
                <a:tab pos="4313238" algn="l"/>
                <a:tab pos="5105400" algn="l"/>
                <a:tab pos="5837238" algn="l"/>
                <a:tab pos="6811963" algn="l"/>
              </a:tabLst>
            </a:pPr>
            <a:r>
              <a:rPr lang="en-AU" sz="1600" dirty="0">
                <a:latin typeface="Arial" charset="0"/>
              </a:rPr>
              <a:t>									|</a:t>
            </a:r>
          </a:p>
          <a:p>
            <a:pPr marL="457200" indent="-457200">
              <a:tabLst>
                <a:tab pos="365125" algn="l"/>
                <a:tab pos="2697163" algn="l"/>
                <a:tab pos="3581400" algn="l"/>
                <a:tab pos="4313238" algn="l"/>
                <a:tab pos="5105400" algn="l"/>
                <a:tab pos="5837238" algn="l"/>
                <a:tab pos="6811963" algn="l"/>
              </a:tabLst>
            </a:pPr>
            <a:r>
              <a:rPr lang="en-AU" sz="1600" dirty="0">
                <a:latin typeface="Arial" charset="0"/>
              </a:rPr>
              <a:t>			  Very	     Important	Not at all		|</a:t>
            </a:r>
          </a:p>
          <a:p>
            <a:pPr marL="457200" indent="-457200">
              <a:tabLst>
                <a:tab pos="365125" algn="l"/>
                <a:tab pos="2697163" algn="l"/>
                <a:tab pos="3581400" algn="l"/>
                <a:tab pos="4313238" algn="l"/>
                <a:tab pos="5105400" algn="l"/>
                <a:tab pos="5837238" algn="l"/>
                <a:tab pos="6811963" algn="l"/>
              </a:tabLst>
            </a:pPr>
            <a:r>
              <a:rPr lang="en-AU" sz="1600" dirty="0">
                <a:latin typeface="Arial" charset="0"/>
              </a:rPr>
              <a:t>			  important		</a:t>
            </a:r>
            <a:r>
              <a:rPr lang="en-AU" sz="1600" dirty="0" err="1">
                <a:latin typeface="Arial" charset="0"/>
              </a:rPr>
              <a:t>important</a:t>
            </a:r>
            <a:r>
              <a:rPr lang="en-AU" sz="1600" dirty="0">
                <a:latin typeface="Arial" charset="0"/>
              </a:rPr>
              <a:t>		|</a:t>
            </a:r>
          </a:p>
          <a:p>
            <a:pPr marL="457200" indent="-457200">
              <a:tabLst>
                <a:tab pos="365125" algn="l"/>
                <a:tab pos="2697163" algn="l"/>
                <a:tab pos="3581400" algn="l"/>
                <a:tab pos="4313238" algn="l"/>
                <a:tab pos="5105400" algn="l"/>
                <a:tab pos="5837238" algn="l"/>
                <a:tab pos="6811963" algn="l"/>
              </a:tabLst>
            </a:pPr>
            <a:r>
              <a:rPr lang="en-AU" sz="1600" dirty="0">
                <a:latin typeface="Arial" charset="0"/>
              </a:rPr>
              <a:t>	Relaxation opportunities	   </a:t>
            </a:r>
            <a:r>
              <a:rPr lang="en-AU" sz="2000" dirty="0">
                <a:solidFill>
                  <a:srgbClr val="000B34"/>
                </a:solidFill>
              </a:rPr>
              <a:t>□</a:t>
            </a:r>
            <a:r>
              <a:rPr lang="en-AU" sz="1200" dirty="0">
                <a:solidFill>
                  <a:srgbClr val="000B34"/>
                </a:solidFill>
                <a:latin typeface="Arial" charset="0"/>
              </a:rPr>
              <a:t>1</a:t>
            </a:r>
            <a:r>
              <a:rPr lang="en-AU" sz="1600" dirty="0">
                <a:solidFill>
                  <a:srgbClr val="000B34"/>
                </a:solidFill>
              </a:rPr>
              <a:t>	</a:t>
            </a:r>
            <a:r>
              <a:rPr lang="en-AU" sz="2000" dirty="0">
                <a:solidFill>
                  <a:srgbClr val="000B34"/>
                </a:solidFill>
              </a:rPr>
              <a:t>           □</a:t>
            </a:r>
            <a:r>
              <a:rPr lang="en-AU" sz="1200" dirty="0">
                <a:solidFill>
                  <a:srgbClr val="000B34"/>
                </a:solidFill>
                <a:latin typeface="Arial" charset="0"/>
              </a:rPr>
              <a:t>2	</a:t>
            </a:r>
            <a:r>
              <a:rPr lang="en-AU" sz="1600" dirty="0" smtClean="0">
                <a:latin typeface="Arial" charset="0"/>
                <a:sym typeface="Wingdings"/>
              </a:rPr>
              <a:t> </a:t>
            </a:r>
            <a:r>
              <a:rPr lang="en-AU" sz="1200" dirty="0" smtClean="0">
                <a:solidFill>
                  <a:srgbClr val="000B34"/>
                </a:solidFill>
                <a:latin typeface="Arial" charset="0"/>
              </a:rPr>
              <a:t>3</a:t>
            </a:r>
            <a:r>
              <a:rPr lang="en-AU" sz="1200" dirty="0">
                <a:latin typeface="Arial" charset="0"/>
              </a:rPr>
              <a:t>	</a:t>
            </a:r>
            <a:r>
              <a:rPr lang="en-AU" sz="1600" dirty="0">
                <a:latin typeface="Arial" charset="0"/>
              </a:rPr>
              <a:t>	</a:t>
            </a:r>
            <a:r>
              <a:rPr lang="en-AU" sz="1600" dirty="0" smtClean="0">
                <a:latin typeface="Arial" charset="0"/>
              </a:rPr>
              <a:t>         | </a:t>
            </a:r>
            <a:r>
              <a:rPr lang="en-AU" sz="1600" u="sng" dirty="0" smtClean="0">
                <a:latin typeface="Arial" charset="0"/>
              </a:rPr>
              <a:t> </a:t>
            </a:r>
            <a:r>
              <a:rPr lang="en-AU" sz="1600" b="1" i="1" u="sng" dirty="0">
                <a:latin typeface="Arial" charset="0"/>
              </a:rPr>
              <a:t>3</a:t>
            </a:r>
            <a:r>
              <a:rPr lang="en-AU" sz="1600" u="sng" dirty="0">
                <a:latin typeface="Arial" charset="0"/>
              </a:rPr>
              <a:t> </a:t>
            </a:r>
            <a:r>
              <a:rPr lang="en-AU" sz="1600" dirty="0">
                <a:latin typeface="Arial" charset="0"/>
              </a:rPr>
              <a:t>  relax</a:t>
            </a:r>
          </a:p>
          <a:p>
            <a:pPr marL="457200" indent="-457200">
              <a:tabLst>
                <a:tab pos="365125" algn="l"/>
                <a:tab pos="2697163" algn="l"/>
                <a:tab pos="3581400" algn="l"/>
                <a:tab pos="4313238" algn="l"/>
                <a:tab pos="5105400" algn="l"/>
                <a:tab pos="5837238" algn="l"/>
                <a:tab pos="6811963" algn="l"/>
              </a:tabLst>
            </a:pPr>
            <a:r>
              <a:rPr lang="en-AU" sz="1600" dirty="0">
                <a:latin typeface="Arial" charset="0"/>
              </a:rPr>
              <a:t>	Social interaction	</a:t>
            </a:r>
            <a:r>
              <a:rPr lang="en-AU" sz="2000" dirty="0" smtClean="0">
                <a:latin typeface="Arial" charset="0"/>
              </a:rPr>
              <a:t>  </a:t>
            </a:r>
            <a:r>
              <a:rPr lang="en-AU" sz="2000" dirty="0">
                <a:solidFill>
                  <a:srgbClr val="000B34"/>
                </a:solidFill>
              </a:rPr>
              <a:t>□</a:t>
            </a:r>
            <a:r>
              <a:rPr lang="en-AU" sz="1200" dirty="0">
                <a:solidFill>
                  <a:srgbClr val="000B34"/>
                </a:solidFill>
                <a:latin typeface="Arial" charset="0"/>
              </a:rPr>
              <a:t>1</a:t>
            </a:r>
            <a:r>
              <a:rPr lang="en-AU" sz="1600" dirty="0">
                <a:solidFill>
                  <a:srgbClr val="000B34"/>
                </a:solidFill>
              </a:rPr>
              <a:t>	</a:t>
            </a:r>
            <a:r>
              <a:rPr lang="en-AU" sz="2000" dirty="0">
                <a:solidFill>
                  <a:srgbClr val="000B34"/>
                </a:solidFill>
              </a:rPr>
              <a:t>           □</a:t>
            </a:r>
            <a:r>
              <a:rPr lang="en-AU" sz="1200" dirty="0">
                <a:solidFill>
                  <a:srgbClr val="000B34"/>
                </a:solidFill>
                <a:latin typeface="Arial" charset="0"/>
              </a:rPr>
              <a:t>2</a:t>
            </a:r>
            <a:r>
              <a:rPr lang="en-AU" sz="1600" dirty="0">
                <a:solidFill>
                  <a:srgbClr val="000B34"/>
                </a:solidFill>
              </a:rPr>
              <a:t>	</a:t>
            </a:r>
            <a:r>
              <a:rPr lang="en-AU" sz="1600" dirty="0" smtClean="0">
                <a:latin typeface="Arial" charset="0"/>
                <a:sym typeface="Wingdings"/>
              </a:rPr>
              <a:t> </a:t>
            </a:r>
            <a:r>
              <a:rPr lang="en-AU" sz="1200" dirty="0" smtClean="0">
                <a:solidFill>
                  <a:srgbClr val="000B34"/>
                </a:solidFill>
                <a:latin typeface="Arial" charset="0"/>
              </a:rPr>
              <a:t>3</a:t>
            </a:r>
            <a:r>
              <a:rPr lang="en-AU" sz="1200" dirty="0" smtClean="0">
                <a:latin typeface="Arial" charset="0"/>
              </a:rPr>
              <a:t> </a:t>
            </a:r>
            <a:r>
              <a:rPr lang="en-AU" sz="1200" dirty="0">
                <a:latin typeface="Arial" charset="0"/>
              </a:rPr>
              <a:t>	</a:t>
            </a:r>
            <a:r>
              <a:rPr lang="en-AU" sz="1600" dirty="0">
                <a:latin typeface="Arial" charset="0"/>
              </a:rPr>
              <a:t>	</a:t>
            </a:r>
            <a:r>
              <a:rPr lang="en-AU" sz="1600" dirty="0" smtClean="0">
                <a:latin typeface="Arial" charset="0"/>
              </a:rPr>
              <a:t>         | </a:t>
            </a:r>
            <a:r>
              <a:rPr lang="en-AU" sz="1600" u="sng" dirty="0" smtClean="0">
                <a:latin typeface="Arial" charset="0"/>
              </a:rPr>
              <a:t> </a:t>
            </a:r>
            <a:r>
              <a:rPr lang="en-AU" sz="1600" b="1" i="1" u="sng" dirty="0">
                <a:latin typeface="Arial" charset="0"/>
              </a:rPr>
              <a:t>3</a:t>
            </a:r>
            <a:r>
              <a:rPr lang="en-AU" sz="1600" u="sng" dirty="0">
                <a:latin typeface="Arial" charset="0"/>
              </a:rPr>
              <a:t> </a:t>
            </a:r>
            <a:r>
              <a:rPr lang="en-AU" sz="1600" dirty="0">
                <a:latin typeface="Arial" charset="0"/>
              </a:rPr>
              <a:t>  social</a:t>
            </a:r>
          </a:p>
          <a:p>
            <a:pPr marL="457200" indent="-457200">
              <a:tabLst>
                <a:tab pos="365125" algn="l"/>
                <a:tab pos="2697163" algn="l"/>
                <a:tab pos="3581400" algn="l"/>
                <a:tab pos="4313238" algn="l"/>
                <a:tab pos="5105400" algn="l"/>
                <a:tab pos="5837238" algn="l"/>
                <a:tab pos="6811963" algn="l"/>
              </a:tabLst>
            </a:pPr>
            <a:r>
              <a:rPr lang="en-AU" sz="1600" dirty="0">
                <a:latin typeface="Arial" charset="0"/>
              </a:rPr>
              <a:t>	</a:t>
            </a:r>
            <a:r>
              <a:rPr lang="en-AU" sz="1600" dirty="0" smtClean="0">
                <a:latin typeface="Arial" charset="0"/>
              </a:rPr>
              <a:t>Fitness</a:t>
            </a:r>
            <a:r>
              <a:rPr lang="en-AU" sz="1600" dirty="0">
                <a:latin typeface="Arial" charset="0"/>
              </a:rPr>
              <a:t>	 </a:t>
            </a:r>
            <a:r>
              <a:rPr lang="en-AU" sz="1600" dirty="0" smtClean="0">
                <a:latin typeface="Arial" charset="0"/>
              </a:rPr>
              <a:t> </a:t>
            </a:r>
            <a:r>
              <a:rPr lang="en-AU" sz="1600" dirty="0" smtClean="0">
                <a:latin typeface="Arial" charset="0"/>
                <a:sym typeface="Wingdings"/>
              </a:rPr>
              <a:t></a:t>
            </a:r>
            <a:r>
              <a:rPr lang="en-AU" sz="1200" dirty="0" smtClean="0">
                <a:solidFill>
                  <a:srgbClr val="000B34"/>
                </a:solidFill>
                <a:latin typeface="Arial" charset="0"/>
              </a:rPr>
              <a:t>1</a:t>
            </a:r>
            <a:r>
              <a:rPr lang="en-AU" sz="1600" dirty="0">
                <a:solidFill>
                  <a:srgbClr val="000B34"/>
                </a:solidFill>
                <a:latin typeface="Arial" charset="0"/>
              </a:rPr>
              <a:t>	</a:t>
            </a:r>
            <a:r>
              <a:rPr lang="en-AU" sz="1600" dirty="0">
                <a:solidFill>
                  <a:srgbClr val="000B34"/>
                </a:solidFill>
              </a:rPr>
              <a:t>          </a:t>
            </a:r>
            <a:r>
              <a:rPr lang="en-AU" sz="1600" dirty="0" smtClean="0">
                <a:solidFill>
                  <a:srgbClr val="000B34"/>
                </a:solidFill>
              </a:rPr>
              <a:t>  </a:t>
            </a:r>
            <a:r>
              <a:rPr lang="en-AU" sz="2000" dirty="0" smtClean="0">
                <a:solidFill>
                  <a:srgbClr val="000B34"/>
                </a:solidFill>
              </a:rPr>
              <a:t> </a:t>
            </a:r>
            <a:r>
              <a:rPr lang="en-AU" sz="2000" dirty="0">
                <a:solidFill>
                  <a:srgbClr val="000B34"/>
                </a:solidFill>
              </a:rPr>
              <a:t>□</a:t>
            </a:r>
            <a:r>
              <a:rPr lang="en-AU" sz="1200" dirty="0">
                <a:solidFill>
                  <a:srgbClr val="000B34"/>
                </a:solidFill>
                <a:latin typeface="Arial" charset="0"/>
              </a:rPr>
              <a:t>2</a:t>
            </a:r>
            <a:r>
              <a:rPr lang="en-AU" sz="1200" dirty="0">
                <a:solidFill>
                  <a:srgbClr val="000B34"/>
                </a:solidFill>
              </a:rPr>
              <a:t>	</a:t>
            </a:r>
            <a:r>
              <a:rPr lang="en-AU" sz="2000" dirty="0">
                <a:solidFill>
                  <a:srgbClr val="000B34"/>
                </a:solidFill>
              </a:rPr>
              <a:t>  </a:t>
            </a:r>
            <a:r>
              <a:rPr lang="en-AU" sz="2000" dirty="0" smtClean="0">
                <a:solidFill>
                  <a:srgbClr val="000B34"/>
                </a:solidFill>
              </a:rPr>
              <a:t>□</a:t>
            </a:r>
            <a:r>
              <a:rPr lang="en-AU" sz="1200" dirty="0">
                <a:solidFill>
                  <a:srgbClr val="000B34"/>
                </a:solidFill>
                <a:latin typeface="Arial" charset="0"/>
              </a:rPr>
              <a:t>3</a:t>
            </a:r>
            <a:r>
              <a:rPr lang="en-AU" sz="1200" dirty="0">
                <a:latin typeface="Arial" charset="0"/>
              </a:rPr>
              <a:t> </a:t>
            </a:r>
            <a:r>
              <a:rPr lang="en-AU" sz="1600" dirty="0">
                <a:latin typeface="Arial" charset="0"/>
              </a:rPr>
              <a:t>	      	</a:t>
            </a:r>
            <a:r>
              <a:rPr lang="en-AU" sz="1600" dirty="0" smtClean="0">
                <a:latin typeface="Arial" charset="0"/>
              </a:rPr>
              <a:t>         | </a:t>
            </a:r>
            <a:r>
              <a:rPr lang="en-AU" sz="1600" u="sng" dirty="0" smtClean="0">
                <a:latin typeface="Arial" charset="0"/>
              </a:rPr>
              <a:t> </a:t>
            </a:r>
            <a:r>
              <a:rPr lang="en-AU" sz="1600" b="1" i="1" u="sng" dirty="0">
                <a:latin typeface="Arial" charset="0"/>
              </a:rPr>
              <a:t>1 </a:t>
            </a:r>
            <a:r>
              <a:rPr lang="en-AU" sz="1600" dirty="0">
                <a:latin typeface="Arial" charset="0"/>
              </a:rPr>
              <a:t>  mental</a:t>
            </a:r>
          </a:p>
          <a:p>
            <a:pPr marL="457200" indent="-457200">
              <a:tabLst>
                <a:tab pos="365125" algn="l"/>
                <a:tab pos="2697163" algn="l"/>
                <a:tab pos="3581400" algn="l"/>
                <a:tab pos="4313238" algn="l"/>
                <a:tab pos="5105400" algn="l"/>
                <a:tab pos="5837238" algn="l"/>
                <a:tab pos="6811963" algn="l"/>
              </a:tabLst>
            </a:pPr>
            <a:r>
              <a:rPr lang="en-AU" sz="1600" dirty="0">
                <a:latin typeface="Arial" charset="0"/>
              </a:rPr>
              <a:t>									|</a:t>
            </a:r>
          </a:p>
          <a:p>
            <a:pPr marL="457200" indent="-457200" eaLnBrk="1" hangingPunct="1">
              <a:spcBef>
                <a:spcPct val="50000"/>
              </a:spcBef>
              <a:tabLst>
                <a:tab pos="365125" algn="l"/>
                <a:tab pos="2697163" algn="l"/>
                <a:tab pos="3581400" algn="l"/>
                <a:tab pos="4313238" algn="l"/>
                <a:tab pos="5105400" algn="l"/>
                <a:tab pos="5837238" algn="l"/>
                <a:tab pos="6811963" algn="l"/>
              </a:tabLst>
            </a:pPr>
            <a:r>
              <a:rPr lang="en-US" sz="1600" b="1" dirty="0">
                <a:solidFill>
                  <a:srgbClr val="396B66"/>
                </a:solidFill>
                <a:latin typeface="Arial" charset="0"/>
              </a:rPr>
              <a:t>THREE ANSWERS REQUIRED – THREE VARIABLES</a:t>
            </a:r>
          </a:p>
          <a:p>
            <a:pPr marL="457200" indent="-457200">
              <a:tabLst>
                <a:tab pos="365125" algn="l"/>
                <a:tab pos="2697163" algn="l"/>
                <a:tab pos="3581400" algn="l"/>
                <a:tab pos="4313238" algn="l"/>
                <a:tab pos="5105400" algn="l"/>
                <a:tab pos="5837238" algn="l"/>
                <a:tab pos="6811963" algn="l"/>
              </a:tabLst>
            </a:pPr>
            <a:endParaRPr lang="en-US" sz="16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396B66"/>
                </a:solidFill>
              </a:rPr>
              <a:t>Recording coded information </a:t>
            </a:r>
            <a:r>
              <a:rPr lang="en-AU" sz="3600" dirty="0" err="1" smtClean="0">
                <a:solidFill>
                  <a:srgbClr val="396B66"/>
                </a:solidFill>
              </a:rPr>
              <a:t>contd</a:t>
            </a:r>
            <a:endParaRPr lang="en-AU" sz="3600" dirty="0">
              <a:solidFill>
                <a:srgbClr val="396B66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1520" y="1628800"/>
            <a:ext cx="8713787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365125" algn="l"/>
              </a:tabLst>
            </a:pPr>
            <a:r>
              <a:rPr lang="en-AU" sz="1800" dirty="0">
                <a:latin typeface="Arial" charset="0"/>
              </a:rPr>
              <a:t>6.	What suggestions would you make for improving campus social life? |</a:t>
            </a:r>
          </a:p>
          <a:p>
            <a:pPr>
              <a:tabLst>
                <a:tab pos="365125" algn="l"/>
              </a:tabLst>
            </a:pPr>
            <a:r>
              <a:rPr lang="en-AU" sz="1800" dirty="0">
                <a:latin typeface="Arial" charset="0"/>
              </a:rPr>
              <a:t>									|</a:t>
            </a:r>
          </a:p>
          <a:p>
            <a:pPr>
              <a:tabLst>
                <a:tab pos="365125" algn="l"/>
              </a:tabLst>
            </a:pPr>
            <a:r>
              <a:rPr lang="en-AU" sz="1800" dirty="0">
                <a:latin typeface="Arial" charset="0"/>
              </a:rPr>
              <a:t>	</a:t>
            </a:r>
            <a:r>
              <a:rPr lang="en-AU" sz="1800" i="1" u="sng" dirty="0">
                <a:latin typeface="Arial" charset="0"/>
              </a:rPr>
              <a:t>  Provide more </a:t>
            </a:r>
            <a:r>
              <a:rPr lang="en-AU" sz="1800" i="1" u="sng" dirty="0" err="1" smtClean="0">
                <a:latin typeface="Arial" charset="0"/>
              </a:rPr>
              <a:t>flunchtime</a:t>
            </a:r>
            <a:r>
              <a:rPr lang="en-AU" sz="1800" i="1" u="sng" dirty="0" smtClean="0">
                <a:latin typeface="Arial" charset="0"/>
              </a:rPr>
              <a:t> sessions___ _________________</a:t>
            </a:r>
            <a:r>
              <a:rPr lang="en-AU" sz="1800" i="1" dirty="0" smtClean="0">
                <a:latin typeface="Arial" charset="0"/>
              </a:rPr>
              <a:t>	</a:t>
            </a:r>
            <a:r>
              <a:rPr lang="en-AU" sz="1800" dirty="0" smtClean="0">
                <a:latin typeface="Arial" charset="0"/>
              </a:rPr>
              <a:t>|</a:t>
            </a:r>
            <a:r>
              <a:rPr lang="en-AU" sz="1800" u="sng" dirty="0" smtClean="0">
                <a:latin typeface="Arial" charset="0"/>
              </a:rPr>
              <a:t> </a:t>
            </a:r>
            <a:r>
              <a:rPr lang="en-AU" sz="1800" b="1" i="1" u="sng" dirty="0">
                <a:latin typeface="Arial" charset="0"/>
              </a:rPr>
              <a:t>1</a:t>
            </a:r>
            <a:r>
              <a:rPr lang="en-AU" sz="1800" u="sng" dirty="0">
                <a:latin typeface="Arial" charset="0"/>
              </a:rPr>
              <a:t>  </a:t>
            </a:r>
            <a:r>
              <a:rPr lang="en-AU" sz="1800" dirty="0">
                <a:latin typeface="Arial" charset="0"/>
              </a:rPr>
              <a:t> sug1</a:t>
            </a:r>
            <a:r>
              <a:rPr lang="en-AU" sz="1800" u="sng" dirty="0">
                <a:latin typeface="Arial" charset="0"/>
              </a:rPr>
              <a:t> </a:t>
            </a:r>
            <a:r>
              <a:rPr lang="en-AU" sz="1800" dirty="0">
                <a:latin typeface="Arial" charset="0"/>
              </a:rPr>
              <a:t>	 ________________________________________________ 	| __ sug2</a:t>
            </a:r>
          </a:p>
          <a:p>
            <a:pPr>
              <a:tabLst>
                <a:tab pos="365125" algn="l"/>
              </a:tabLst>
            </a:pPr>
            <a:r>
              <a:rPr lang="en-AU" sz="1800" dirty="0">
                <a:latin typeface="Arial" charset="0"/>
              </a:rPr>
              <a:t>	</a:t>
            </a:r>
            <a:r>
              <a:rPr lang="en-AU" dirty="0"/>
              <a:t> ________________________________________	|</a:t>
            </a:r>
            <a:r>
              <a:rPr lang="en-AU" sz="1800" dirty="0">
                <a:latin typeface="Arial" charset="0"/>
              </a:rPr>
              <a:t> __ sug3</a:t>
            </a:r>
          </a:p>
          <a:p>
            <a:pPr>
              <a:tabLst>
                <a:tab pos="365125" algn="l"/>
              </a:tabLst>
            </a:pPr>
            <a:r>
              <a:rPr lang="en-AU" sz="1800" dirty="0">
                <a:latin typeface="Arial" charset="0"/>
              </a:rPr>
              <a:t>									|</a:t>
            </a:r>
          </a:p>
          <a:p>
            <a:pPr>
              <a:tabLst>
                <a:tab pos="365125" algn="l"/>
              </a:tabLst>
            </a:pPr>
            <a:r>
              <a:rPr lang="en-US" sz="1600" b="1" dirty="0">
                <a:solidFill>
                  <a:srgbClr val="396B66"/>
                </a:solidFill>
                <a:latin typeface="Arial" charset="0"/>
              </a:rPr>
              <a:t>OPEN-ENDED (CODING SEE Fig. </a:t>
            </a:r>
            <a:r>
              <a:rPr lang="en-US" sz="1600" b="1" dirty="0" smtClean="0">
                <a:solidFill>
                  <a:srgbClr val="396B66"/>
                </a:solidFill>
                <a:latin typeface="Arial" charset="0"/>
              </a:rPr>
              <a:t>10.19</a:t>
            </a:r>
            <a:r>
              <a:rPr lang="en-US" sz="1600" b="1" dirty="0">
                <a:solidFill>
                  <a:srgbClr val="396B66"/>
                </a:solidFill>
                <a:latin typeface="Arial" charset="0"/>
              </a:rPr>
              <a:t>) – UP TO THREE ANSWERS 		|</a:t>
            </a:r>
          </a:p>
          <a:p>
            <a:pPr>
              <a:tabLst>
                <a:tab pos="365125" algn="l"/>
              </a:tabLst>
            </a:pPr>
            <a:r>
              <a:rPr lang="en-US" sz="1600" b="1" dirty="0">
                <a:solidFill>
                  <a:srgbClr val="396B66"/>
                </a:solidFill>
                <a:latin typeface="Arial" charset="0"/>
              </a:rPr>
              <a:t>RECORDED = THREE VARIABLES</a:t>
            </a:r>
            <a:r>
              <a:rPr lang="en-AU" sz="1600" b="1" dirty="0">
                <a:solidFill>
                  <a:srgbClr val="396B66"/>
                </a:solidFill>
                <a:latin typeface="Arial" charset="0"/>
              </a:rPr>
              <a:t> </a:t>
            </a:r>
            <a:r>
              <a:rPr lang="en-AU" sz="1600" dirty="0">
                <a:solidFill>
                  <a:srgbClr val="396B66"/>
                </a:solidFill>
                <a:latin typeface="Arial" charset="0"/>
              </a:rPr>
              <a:t>	</a:t>
            </a:r>
            <a:r>
              <a:rPr lang="en-AU" sz="1800" dirty="0">
                <a:latin typeface="Arial" charset="0"/>
              </a:rPr>
              <a:t>				|</a:t>
            </a:r>
          </a:p>
          <a:p>
            <a:pPr>
              <a:tabLst>
                <a:tab pos="365125" algn="l"/>
              </a:tabLst>
            </a:pPr>
            <a:r>
              <a:rPr lang="en-AU" sz="1800" dirty="0">
                <a:latin typeface="Arial" charset="0"/>
              </a:rPr>
              <a:t>									|</a:t>
            </a:r>
          </a:p>
          <a:p>
            <a:pPr>
              <a:tabLst>
                <a:tab pos="365125" algn="l"/>
              </a:tabLst>
            </a:pPr>
            <a:r>
              <a:rPr lang="en-AU" sz="1800" dirty="0">
                <a:latin typeface="Arial" charset="0"/>
              </a:rPr>
              <a:t>7.  You are:   Male </a:t>
            </a:r>
            <a:r>
              <a:rPr lang="en-AU" sz="1800" dirty="0">
                <a:latin typeface="Arial" charset="0"/>
                <a:sym typeface="Wingdings" pitchFamily="2" charset="2"/>
              </a:rPr>
              <a:t></a:t>
            </a:r>
            <a:r>
              <a:rPr lang="en-AU" sz="1200" dirty="0">
                <a:latin typeface="Arial" charset="0"/>
              </a:rPr>
              <a:t>1   </a:t>
            </a:r>
            <a:r>
              <a:rPr lang="en-AU" sz="1800" dirty="0">
                <a:latin typeface="Arial" charset="0"/>
              </a:rPr>
              <a:t>  Female </a:t>
            </a:r>
            <a:r>
              <a:rPr lang="en-AU" dirty="0">
                <a:sym typeface="Wingdings" pitchFamily="2" charset="2"/>
              </a:rPr>
              <a:t></a:t>
            </a:r>
            <a:r>
              <a:rPr lang="en-AU" sz="1200" dirty="0">
                <a:sym typeface="Wingdings" pitchFamily="2" charset="2"/>
              </a:rPr>
              <a:t>2</a:t>
            </a:r>
            <a:r>
              <a:rPr lang="en-AU" sz="1800" dirty="0">
                <a:latin typeface="Arial" charset="0"/>
              </a:rPr>
              <a:t>					| </a:t>
            </a:r>
            <a:r>
              <a:rPr lang="en-AU" sz="1800" u="sng" dirty="0">
                <a:latin typeface="Arial" charset="0"/>
              </a:rPr>
              <a:t>  </a:t>
            </a:r>
            <a:r>
              <a:rPr lang="en-AU" sz="1800" b="1" i="1" u="sng" dirty="0">
                <a:latin typeface="Arial" charset="0"/>
              </a:rPr>
              <a:t>2</a:t>
            </a:r>
            <a:r>
              <a:rPr lang="en-AU" sz="1800" u="sng" dirty="0">
                <a:latin typeface="Arial" charset="0"/>
              </a:rPr>
              <a:t>  </a:t>
            </a:r>
            <a:r>
              <a:rPr lang="en-AU" sz="1800" dirty="0">
                <a:latin typeface="Arial" charset="0"/>
              </a:rPr>
              <a:t>gender</a:t>
            </a:r>
          </a:p>
          <a:p>
            <a:pPr>
              <a:tabLst>
                <a:tab pos="365125" algn="l"/>
              </a:tabLst>
            </a:pPr>
            <a:r>
              <a:rPr lang="en-AU" sz="1800" dirty="0">
                <a:latin typeface="Arial" charset="0"/>
              </a:rPr>
              <a:t>									|</a:t>
            </a:r>
          </a:p>
          <a:p>
            <a:pPr>
              <a:tabLst>
                <a:tab pos="365125" algn="l"/>
              </a:tabLst>
            </a:pPr>
            <a:r>
              <a:rPr lang="en-AU" sz="1800" dirty="0">
                <a:latin typeface="Arial" charset="0"/>
              </a:rPr>
              <a:t>8.  Your age last birthday was:    </a:t>
            </a:r>
            <a:r>
              <a:rPr lang="en-AU" sz="1800" u="sng" dirty="0">
                <a:latin typeface="Arial" charset="0"/>
              </a:rPr>
              <a:t>  </a:t>
            </a:r>
            <a:r>
              <a:rPr lang="en-AU" sz="1800" b="1" i="1" u="sng" dirty="0">
                <a:latin typeface="Arial" charset="0"/>
              </a:rPr>
              <a:t>22</a:t>
            </a:r>
            <a:r>
              <a:rPr lang="en-AU" sz="1800" u="sng" dirty="0">
                <a:latin typeface="Arial" charset="0"/>
              </a:rPr>
              <a:t>  </a:t>
            </a:r>
            <a:r>
              <a:rPr lang="en-AU" sz="1800" dirty="0">
                <a:latin typeface="Arial" charset="0"/>
              </a:rPr>
              <a:t> years				| </a:t>
            </a:r>
            <a:r>
              <a:rPr lang="en-AU" sz="1800" u="sng" dirty="0">
                <a:latin typeface="Arial" charset="0"/>
              </a:rPr>
              <a:t>  </a:t>
            </a:r>
            <a:r>
              <a:rPr lang="en-AU" sz="1800" b="1" i="1" u="sng" dirty="0">
                <a:latin typeface="Arial" charset="0"/>
              </a:rPr>
              <a:t>22</a:t>
            </a:r>
            <a:r>
              <a:rPr lang="en-AU" sz="1800" u="sng" dirty="0">
                <a:latin typeface="Arial" charset="0"/>
              </a:rPr>
              <a:t>  </a:t>
            </a:r>
            <a:r>
              <a:rPr lang="en-AU" sz="1800" dirty="0">
                <a:latin typeface="Arial" charset="0"/>
              </a:rPr>
              <a:t> age</a:t>
            </a:r>
          </a:p>
          <a:p>
            <a:pPr>
              <a:tabLst>
                <a:tab pos="365125" algn="l"/>
              </a:tabLst>
            </a:pPr>
            <a:r>
              <a:rPr lang="en-AU" sz="1800" dirty="0">
                <a:latin typeface="Arial" charset="0"/>
              </a:rPr>
              <a:t>				</a:t>
            </a:r>
            <a:r>
              <a:rPr lang="en-US" sz="1800" dirty="0">
                <a:latin typeface="Arial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396B66"/>
                </a:solidFill>
              </a:rPr>
              <a:t>Roles of questionnaire surveys</a:t>
            </a:r>
            <a:endParaRPr lang="en-AU" sz="3600" b="1" dirty="0">
              <a:solidFill>
                <a:srgbClr val="396B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Used when a specified range of information required</a:t>
            </a:r>
          </a:p>
          <a:p>
            <a:r>
              <a:rPr lang="en-US" sz="2800" dirty="0" smtClean="0"/>
              <a:t>Typically involve just a </a:t>
            </a:r>
            <a:r>
              <a:rPr lang="en-US" sz="2800" u="sng" dirty="0" smtClean="0"/>
              <a:t>sample</a:t>
            </a:r>
            <a:r>
              <a:rPr lang="en-US" sz="2800" dirty="0" smtClean="0"/>
              <a:t> of the </a:t>
            </a:r>
            <a:r>
              <a:rPr lang="en-US" sz="2800" u="sng" dirty="0" smtClean="0"/>
              <a:t>population</a:t>
            </a:r>
            <a:r>
              <a:rPr lang="en-US" sz="2800" dirty="0" smtClean="0"/>
              <a:t> being studied </a:t>
            </a:r>
          </a:p>
          <a:p>
            <a:pPr lvl="1"/>
            <a:r>
              <a:rPr lang="en-US" dirty="0" smtClean="0"/>
              <a:t>for implications see Ch. 13, Sampling</a:t>
            </a:r>
          </a:p>
          <a:p>
            <a:r>
              <a:rPr lang="en-US" sz="2800" dirty="0" smtClean="0"/>
              <a:t>But, the aim is to make inferred statements about the population as a whole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AU" sz="3200" dirty="0" smtClean="0">
                <a:solidFill>
                  <a:srgbClr val="396B66"/>
                </a:solidFill>
              </a:rPr>
              <a:t>Data from first completed questionnaire </a:t>
            </a:r>
            <a:r>
              <a:rPr lang="en-AU" sz="2400" dirty="0" smtClean="0">
                <a:solidFill>
                  <a:srgbClr val="396B66"/>
                </a:solidFill>
              </a:rPr>
              <a:t>(Fig. 10.21)</a:t>
            </a:r>
            <a:endParaRPr lang="en-AU" sz="2400" dirty="0">
              <a:solidFill>
                <a:srgbClr val="396B66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9512" y="2132856"/>
          <a:ext cx="8712972" cy="522058"/>
        </p:xfrm>
        <a:graphic>
          <a:graphicData uri="http://schemas.openxmlformats.org/drawingml/2006/table">
            <a:tbl>
              <a:tblPr/>
              <a:tblGrid>
                <a:gridCol w="288034"/>
                <a:gridCol w="504056"/>
                <a:gridCol w="519455"/>
                <a:gridCol w="438604"/>
                <a:gridCol w="383777"/>
                <a:gridCol w="458364"/>
                <a:gridCol w="432048"/>
                <a:gridCol w="535049"/>
                <a:gridCol w="585413"/>
                <a:gridCol w="391706"/>
                <a:gridCol w="485502"/>
                <a:gridCol w="438604"/>
                <a:gridCol w="372038"/>
                <a:gridCol w="450343"/>
                <a:gridCol w="493428"/>
                <a:gridCol w="401443"/>
                <a:gridCol w="383777"/>
                <a:gridCol w="383777"/>
                <a:gridCol w="366111"/>
                <a:gridCol w="401443"/>
              </a:tblGrid>
              <a:tr h="261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qno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status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cafebar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music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sport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travel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cheap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daytme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unusual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meet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quality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spend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relax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social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mental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sug1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sug2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sug3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gend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>
                          <a:latin typeface="Times New Roman"/>
                          <a:ea typeface="Times New Roman"/>
                          <a:cs typeface="Times New Roman"/>
                        </a:rPr>
                        <a:t>age</a:t>
                      </a:r>
                      <a:endParaRPr lang="en-A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12687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Variables</a:t>
            </a:r>
            <a:endParaRPr lang="en-AU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rot="16200000" flipH="1">
            <a:off x="3028474" y="1669450"/>
            <a:ext cx="494764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39752" y="314096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Data from one questionnaire (as in Fig 10.20)</a:t>
            </a:r>
            <a:endParaRPr lang="en-AU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3995936" y="2708920"/>
            <a:ext cx="576064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AU" sz="3200" dirty="0" smtClean="0">
                <a:solidFill>
                  <a:srgbClr val="396B66"/>
                </a:solidFill>
              </a:rPr>
              <a:t>Data from 15 completed questionnaires </a:t>
            </a:r>
            <a:r>
              <a:rPr lang="en-AU" sz="2400" dirty="0" smtClean="0">
                <a:solidFill>
                  <a:srgbClr val="396B66"/>
                </a:solidFill>
              </a:rPr>
              <a:t>(Fig. 10.21)</a:t>
            </a:r>
            <a:endParaRPr lang="en-AU" sz="2400" dirty="0">
              <a:solidFill>
                <a:srgbClr val="396B66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9510" y="1412776"/>
          <a:ext cx="8712972" cy="4176464"/>
        </p:xfrm>
        <a:graphic>
          <a:graphicData uri="http://schemas.openxmlformats.org/drawingml/2006/table">
            <a:tbl>
              <a:tblPr/>
              <a:tblGrid>
                <a:gridCol w="288034"/>
                <a:gridCol w="504056"/>
                <a:gridCol w="519455"/>
                <a:gridCol w="438604"/>
                <a:gridCol w="383777"/>
                <a:gridCol w="458364"/>
                <a:gridCol w="432048"/>
                <a:gridCol w="535049"/>
                <a:gridCol w="585413"/>
                <a:gridCol w="391706"/>
                <a:gridCol w="485502"/>
                <a:gridCol w="438604"/>
                <a:gridCol w="372038"/>
                <a:gridCol w="450343"/>
                <a:gridCol w="493428"/>
                <a:gridCol w="401443"/>
                <a:gridCol w="383777"/>
                <a:gridCol w="383777"/>
                <a:gridCol w="366111"/>
                <a:gridCol w="401443"/>
              </a:tblGrid>
              <a:tr h="261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qno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status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cafebar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music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sport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travel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cheap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daytme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unusual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meet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quality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spend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relax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social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mental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sug1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sug2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Times New Roman"/>
                          <a:ea typeface="Times New Roman"/>
                          <a:cs typeface="Times New Roman"/>
                        </a:rPr>
                        <a:t>sug3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gend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b="1">
                          <a:latin typeface="Times New Roman"/>
                          <a:ea typeface="Times New Roman"/>
                          <a:cs typeface="Times New Roman"/>
                        </a:rPr>
                        <a:t>age</a:t>
                      </a:r>
                      <a:endParaRPr lang="en-A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2360" marR="12360" marT="24720" marB="24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594928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</a:rPr>
              <a:t>Continued in Chapter  16</a:t>
            </a:r>
            <a:endParaRPr lang="en-A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2808312" cy="3168352"/>
          </a:xfrm>
        </p:spPr>
        <p:txBody>
          <a:bodyPr>
            <a:normAutofit/>
          </a:bodyPr>
          <a:lstStyle/>
          <a:p>
            <a:pPr algn="l"/>
            <a:r>
              <a:rPr lang="en-AU" sz="3200" dirty="0" smtClean="0">
                <a:solidFill>
                  <a:srgbClr val="396B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Validity/ reliability of questionnaire-based data</a:t>
            </a:r>
            <a:r>
              <a:rPr lang="en-AU" sz="2800" dirty="0" smtClean="0">
                <a:solidFill>
                  <a:srgbClr val="396B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AU" sz="2800" dirty="0" smtClean="0">
                <a:solidFill>
                  <a:srgbClr val="396B66"/>
                </a:solidFill>
              </a:rPr>
              <a:t/>
            </a:r>
            <a:br>
              <a:rPr lang="en-AU" sz="2800" dirty="0" smtClean="0">
                <a:solidFill>
                  <a:srgbClr val="396B66"/>
                </a:solidFill>
              </a:rPr>
            </a:br>
            <a:r>
              <a:rPr lang="en-AU" sz="2400" dirty="0" smtClean="0">
                <a:solidFill>
                  <a:srgbClr val="396B66"/>
                </a:solidFill>
              </a:rPr>
              <a:t>(Fig. 10.22) </a:t>
            </a:r>
            <a:endParaRPr lang="en-AU" sz="2400" dirty="0">
              <a:solidFill>
                <a:srgbClr val="396B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476672"/>
            <a:ext cx="5400600" cy="6120680"/>
          </a:xfrm>
        </p:spPr>
        <p:txBody>
          <a:bodyPr>
            <a:normAutofit fontScale="77500" lnSpcReduction="20000"/>
          </a:bodyPr>
          <a:lstStyle/>
          <a:p>
            <a:r>
              <a:rPr lang="en-AU" b="1" i="1" dirty="0" smtClean="0">
                <a:solidFill>
                  <a:srgbClr val="396B66"/>
                </a:solidFill>
              </a:rPr>
              <a:t>General:</a:t>
            </a:r>
          </a:p>
          <a:p>
            <a:r>
              <a:rPr lang="en-AU" dirty="0" smtClean="0"/>
              <a:t>Non-response</a:t>
            </a:r>
          </a:p>
          <a:p>
            <a:r>
              <a:rPr lang="en-AU" dirty="0" smtClean="0"/>
              <a:t>Questionnaire design: lack of clarity</a:t>
            </a:r>
          </a:p>
          <a:p>
            <a:r>
              <a:rPr lang="en-AU" dirty="0" smtClean="0"/>
              <a:t>Accuracy of recall</a:t>
            </a:r>
          </a:p>
          <a:p>
            <a:r>
              <a:rPr lang="en-AU" dirty="0" smtClean="0"/>
              <a:t>Desire to impress</a:t>
            </a:r>
          </a:p>
          <a:p>
            <a:r>
              <a:rPr lang="en-AU" dirty="0" smtClean="0"/>
              <a:t>Privacy concerns/sensitivity</a:t>
            </a:r>
          </a:p>
          <a:p>
            <a:r>
              <a:rPr lang="en-AU" dirty="0" smtClean="0"/>
              <a:t>Language/accent</a:t>
            </a:r>
          </a:p>
          <a:p>
            <a:r>
              <a:rPr lang="en-AU" dirty="0" smtClean="0"/>
              <a:t>Interviewee patience/fatigue</a:t>
            </a:r>
          </a:p>
          <a:p>
            <a:r>
              <a:rPr lang="en-AU" dirty="0" smtClean="0"/>
              <a:t>Physical context</a:t>
            </a:r>
          </a:p>
          <a:p>
            <a:r>
              <a:rPr lang="en-AU" b="1" i="1" dirty="0" smtClean="0">
                <a:solidFill>
                  <a:srgbClr val="396B66"/>
                </a:solidFill>
              </a:rPr>
              <a:t>Interviewer-administered</a:t>
            </a:r>
            <a:endParaRPr lang="en-AU" b="1" dirty="0" smtClean="0">
              <a:solidFill>
                <a:srgbClr val="396B66"/>
              </a:solidFill>
            </a:endParaRPr>
          </a:p>
          <a:p>
            <a:r>
              <a:rPr lang="en-AU" dirty="0" smtClean="0"/>
              <a:t>  Interviewer-respondent rapport</a:t>
            </a:r>
          </a:p>
          <a:p>
            <a:r>
              <a:rPr lang="en-AU" dirty="0" smtClean="0"/>
              <a:t>  Interviewer consistency</a:t>
            </a:r>
          </a:p>
          <a:p>
            <a:r>
              <a:rPr lang="en-AU" b="1" i="1" dirty="0" smtClean="0">
                <a:solidFill>
                  <a:srgbClr val="396B66"/>
                </a:solidFill>
              </a:rPr>
              <a:t>Respondent-completed</a:t>
            </a:r>
            <a:endParaRPr lang="en-AU" b="1" dirty="0" smtClean="0">
              <a:solidFill>
                <a:srgbClr val="396B66"/>
              </a:solidFill>
            </a:endParaRPr>
          </a:p>
          <a:p>
            <a:r>
              <a:rPr lang="en-AU" dirty="0" smtClean="0"/>
              <a:t>  Literacy</a:t>
            </a:r>
          </a:p>
          <a:p>
            <a:r>
              <a:rPr lang="en-AU" dirty="0" smtClean="0"/>
              <a:t>  Non-completion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396B66"/>
                </a:solidFill>
              </a:rPr>
              <a:t>Checking validity</a:t>
            </a:r>
            <a:endParaRPr lang="en-AU" sz="3600" dirty="0">
              <a:solidFill>
                <a:srgbClr val="396B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1"/>
            <a:ext cx="8229600" cy="2664296"/>
          </a:xfrm>
        </p:spPr>
        <p:txBody>
          <a:bodyPr/>
          <a:lstStyle/>
          <a:p>
            <a:r>
              <a:rPr lang="en-AU" dirty="0" smtClean="0"/>
              <a:t>Dummy questions or answer categories</a:t>
            </a:r>
          </a:p>
          <a:p>
            <a:r>
              <a:rPr lang="en-AU" dirty="0" smtClean="0"/>
              <a:t>Semi-disguised duplication of questions</a:t>
            </a:r>
          </a:p>
          <a:p>
            <a:r>
              <a:rPr lang="en-AU" dirty="0" smtClean="0"/>
              <a:t>Comparing participation time periods</a:t>
            </a:r>
          </a:p>
          <a:p>
            <a:r>
              <a:rPr lang="en-AU" dirty="0" smtClean="0"/>
              <a:t>Use of/comparing alternative data sources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>
                <a:solidFill>
                  <a:srgbClr val="396B66"/>
                </a:solidFill>
              </a:rPr>
              <a:t>Taking account of validity problems?</a:t>
            </a:r>
            <a:endParaRPr lang="en-AU" sz="3200" dirty="0">
              <a:solidFill>
                <a:srgbClr val="396B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Not much evidence in the literature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Conducting questionnaire surveys</a:t>
            </a:r>
            <a:endParaRPr lang="en-A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Planning fieldwork: tasks (Fig. 10.23)</a:t>
            </a:r>
          </a:p>
          <a:p>
            <a:pPr marL="514350" indent="-514350">
              <a:buFont typeface="+mj-lt"/>
              <a:buAutoNum type="alphaLcPeriod"/>
            </a:pPr>
            <a:r>
              <a:rPr lang="en-AU" sz="2800" dirty="0" smtClean="0"/>
              <a:t>Seek permissions - to visit sites, obtain records, etc. </a:t>
            </a:r>
          </a:p>
          <a:p>
            <a:pPr marL="514350" indent="-514350">
              <a:buFont typeface="+mj-lt"/>
              <a:buAutoNum type="alphaLcPeriod"/>
            </a:pPr>
            <a:r>
              <a:rPr lang="en-AU" sz="2800" dirty="0" smtClean="0"/>
              <a:t> Obtain lists for sampling – </a:t>
            </a:r>
            <a:r>
              <a:rPr lang="en-AU" sz="2800" dirty="0" err="1" smtClean="0"/>
              <a:t>eg</a:t>
            </a:r>
            <a:r>
              <a:rPr lang="en-AU" sz="2800" dirty="0" smtClean="0"/>
              <a:t>. voters lists</a:t>
            </a:r>
          </a:p>
          <a:p>
            <a:pPr marL="514350" indent="-514350">
              <a:buFont typeface="+mj-lt"/>
              <a:buAutoNum type="alphaLcPeriod"/>
            </a:pPr>
            <a:r>
              <a:rPr lang="en-AU" sz="2800" dirty="0" smtClean="0"/>
              <a:t> Arrange printing – of questionnaires etc. </a:t>
            </a:r>
          </a:p>
          <a:p>
            <a:pPr marL="514350" indent="-514350">
              <a:buFont typeface="+mj-lt"/>
              <a:buAutoNum type="alphaLcPeriod"/>
            </a:pPr>
            <a:r>
              <a:rPr lang="en-AU" sz="2800" dirty="0" smtClean="0"/>
              <a:t> Check insurance issues</a:t>
            </a:r>
          </a:p>
          <a:p>
            <a:pPr marL="514350" indent="-514350">
              <a:buFont typeface="+mj-lt"/>
              <a:buAutoNum type="alphaLcPeriod"/>
            </a:pPr>
            <a:r>
              <a:rPr lang="en-AU" sz="2800" dirty="0" smtClean="0"/>
              <a:t> Prepare written instructions for interviewers</a:t>
            </a:r>
          </a:p>
          <a:p>
            <a:pPr marL="514350" indent="-514350">
              <a:buFont typeface="+mj-lt"/>
              <a:buAutoNum type="alphaLcPeriod"/>
            </a:pPr>
            <a:r>
              <a:rPr lang="en-AU" sz="2800" dirty="0" smtClean="0"/>
              <a:t> Prepare identity badges/letters for interviewers</a:t>
            </a:r>
          </a:p>
          <a:p>
            <a:pPr marL="514350" indent="-514350">
              <a:buFont typeface="+mj-lt"/>
              <a:buAutoNum type="alphaLcPeriod"/>
            </a:pPr>
            <a:r>
              <a:rPr lang="en-AU" sz="2800" dirty="0" smtClean="0"/>
              <a:t> Recruit interviewers and supervisors</a:t>
            </a:r>
          </a:p>
          <a:p>
            <a:pPr marL="514350" indent="-514350">
              <a:buFont typeface="+mj-lt"/>
              <a:buAutoNum type="alphaLcPeriod"/>
            </a:pPr>
            <a:r>
              <a:rPr lang="en-AU" sz="2800" dirty="0" smtClean="0"/>
              <a:t> Train interviewers and supervisors </a:t>
            </a:r>
          </a:p>
          <a:p>
            <a:pPr marL="514350" indent="-514350">
              <a:buFont typeface="+mj-lt"/>
              <a:buAutoNum type="alphaLcPeriod"/>
            </a:pPr>
            <a:r>
              <a:rPr lang="en-AU" sz="2800" dirty="0" smtClean="0"/>
              <a:t> Obtain quotations for any fieldwork to be conducted by other organisations  </a:t>
            </a:r>
          </a:p>
          <a:p>
            <a:pPr marL="514350" indent="-514350">
              <a:buFont typeface="+mj-lt"/>
              <a:buAutoNum type="alphaLcPeriod"/>
            </a:pPr>
            <a:r>
              <a:rPr lang="en-AU" sz="2800" dirty="0" smtClean="0"/>
              <a:t> Appoint and train data coders/processor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396B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Conducting a pilot survey</a:t>
            </a:r>
            <a:endParaRPr lang="en-AU" sz="2400" b="1" dirty="0">
              <a:solidFill>
                <a:srgbClr val="396B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>
                <a:solidFill>
                  <a:srgbClr val="396B66"/>
                </a:solidFill>
              </a:rPr>
              <a:t>Pilot survey purposes </a:t>
            </a:r>
            <a:r>
              <a:rPr lang="en-AU" sz="2600" dirty="0" smtClean="0">
                <a:solidFill>
                  <a:srgbClr val="396B66"/>
                </a:solidFill>
              </a:rPr>
              <a:t>(Fig. 10.24)</a:t>
            </a:r>
          </a:p>
          <a:p>
            <a:pPr marL="514350" indent="-514350">
              <a:buFont typeface="+mj-lt"/>
              <a:buAutoNum type="alphaLcPeriod"/>
            </a:pPr>
            <a:r>
              <a:rPr lang="en-AU" sz="2800" dirty="0" smtClean="0"/>
              <a:t>Test questionnaire wording</a:t>
            </a:r>
          </a:p>
          <a:p>
            <a:pPr marL="514350" indent="-514350">
              <a:buFont typeface="+mj-lt"/>
              <a:buAutoNum type="alphaLcPeriod"/>
            </a:pPr>
            <a:r>
              <a:rPr lang="en-AU" sz="2800" dirty="0" smtClean="0"/>
              <a:t>Test question sequencing</a:t>
            </a:r>
          </a:p>
          <a:p>
            <a:pPr marL="514350" indent="-514350">
              <a:buFont typeface="+mj-lt"/>
              <a:buAutoNum type="alphaLcPeriod"/>
            </a:pPr>
            <a:r>
              <a:rPr lang="en-AU" sz="2800" dirty="0" smtClean="0"/>
              <a:t>Test questionnaire layout</a:t>
            </a:r>
          </a:p>
          <a:p>
            <a:pPr marL="514350" indent="-514350">
              <a:buFont typeface="+mj-lt"/>
              <a:buAutoNum type="alphaLcPeriod"/>
            </a:pPr>
            <a:r>
              <a:rPr lang="en-AU" sz="2800" dirty="0" smtClean="0"/>
              <a:t>Code open-ended questions</a:t>
            </a:r>
          </a:p>
          <a:p>
            <a:pPr marL="514350" indent="-514350">
              <a:buFont typeface="+mj-lt"/>
              <a:buAutoNum type="alphaLcPeriod"/>
            </a:pPr>
            <a:r>
              <a:rPr lang="en-AU" sz="2800" dirty="0" smtClean="0"/>
              <a:t>Gain familiarity with respondents</a:t>
            </a:r>
          </a:p>
          <a:p>
            <a:pPr marL="514350" indent="-514350">
              <a:buFont typeface="+mj-lt"/>
              <a:buAutoNum type="alphaLcPeriod"/>
            </a:pPr>
            <a:r>
              <a:rPr lang="en-AU" sz="2800" dirty="0" smtClean="0"/>
              <a:t>Test fieldwork arrangements</a:t>
            </a:r>
          </a:p>
          <a:p>
            <a:pPr marL="514350" indent="-514350">
              <a:buFont typeface="+mj-lt"/>
              <a:buAutoNum type="alphaLcPeriod"/>
            </a:pPr>
            <a:r>
              <a:rPr lang="en-AU" sz="2800" dirty="0" smtClean="0"/>
              <a:t>Train and test fieldworkers</a:t>
            </a:r>
          </a:p>
          <a:p>
            <a:pPr marL="514350" indent="-514350">
              <a:buFont typeface="+mj-lt"/>
              <a:buAutoNum type="alphaLcPeriod"/>
            </a:pPr>
            <a:r>
              <a:rPr lang="en-AU" sz="2800" dirty="0" smtClean="0"/>
              <a:t>Estimate response rate</a:t>
            </a:r>
          </a:p>
          <a:p>
            <a:pPr marL="514350" indent="-514350">
              <a:buFont typeface="+mj-lt"/>
              <a:buAutoNum type="alphaLcPeriod"/>
            </a:pPr>
            <a:r>
              <a:rPr lang="en-AU" sz="2800" dirty="0" smtClean="0"/>
              <a:t>Estimate interview etc. time</a:t>
            </a:r>
          </a:p>
          <a:p>
            <a:pPr marL="514350" indent="-514350">
              <a:buFont typeface="+mj-lt"/>
              <a:buAutoNum type="alphaLcPeriod"/>
            </a:pPr>
            <a:r>
              <a:rPr lang="en-AU" sz="2800" dirty="0" smtClean="0"/>
              <a:t>Test analysis procedures</a:t>
            </a:r>
          </a:p>
          <a:p>
            <a:endParaRPr lang="en-A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396B66"/>
                </a:solidFill>
              </a:rPr>
              <a:t>Merits of questionnaire surveys</a:t>
            </a:r>
            <a:endParaRPr lang="en-AU" sz="3600" b="1" dirty="0">
              <a:solidFill>
                <a:srgbClr val="396B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35280" cy="4525963"/>
          </a:xfrm>
        </p:spPr>
        <p:txBody>
          <a:bodyPr>
            <a:normAutofit/>
          </a:bodyPr>
          <a:lstStyle/>
          <a:p>
            <a:pPr marL="571500" indent="-571500">
              <a:lnSpc>
                <a:spcPct val="90000"/>
              </a:lnSpc>
            </a:pPr>
            <a:r>
              <a:rPr lang="en-US" sz="2800" dirty="0" smtClean="0"/>
              <a:t>An ideal method of providing policy-related data</a:t>
            </a:r>
          </a:p>
          <a:p>
            <a:pPr marL="571500" indent="-571500">
              <a:lnSpc>
                <a:spcPct val="90000"/>
              </a:lnSpc>
            </a:pPr>
            <a:r>
              <a:rPr lang="en-US" sz="2800" dirty="0" smtClean="0"/>
              <a:t>Transparent methodology</a:t>
            </a:r>
          </a:p>
          <a:p>
            <a:pPr marL="571500" indent="-571500">
              <a:lnSpc>
                <a:spcPct val="90000"/>
              </a:lnSpc>
            </a:pPr>
            <a:r>
              <a:rPr lang="en-US" sz="2800" dirty="0" smtClean="0"/>
              <a:t>Quantification easily communicated/understood</a:t>
            </a:r>
          </a:p>
          <a:p>
            <a:pPr marL="571500" indent="-571500">
              <a:lnSpc>
                <a:spcPct val="90000"/>
              </a:lnSpc>
            </a:pPr>
            <a:r>
              <a:rPr lang="en-US" sz="2800" dirty="0" smtClean="0"/>
              <a:t> Repeat surveys can study change over time</a:t>
            </a:r>
          </a:p>
          <a:p>
            <a:pPr marL="571500" indent="-571500">
              <a:lnSpc>
                <a:spcPct val="90000"/>
              </a:lnSpc>
            </a:pPr>
            <a:r>
              <a:rPr lang="en-US" sz="2800" dirty="0" smtClean="0"/>
              <a:t>Can cover a wide range of (sporting) activities</a:t>
            </a:r>
          </a:p>
          <a:p>
            <a:pPr marL="571500" indent="-571500">
              <a:lnSpc>
                <a:spcPct val="90000"/>
              </a:lnSpc>
            </a:pPr>
            <a:r>
              <a:rPr lang="en-US" sz="2800" dirty="0" smtClean="0"/>
              <a:t>Can study attitudes, meanings, perceptions of population as a whole</a:t>
            </a:r>
            <a:endParaRPr lang="en-A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396B66"/>
                </a:solidFill>
              </a:rPr>
              <a:t>Limitations of questionnaire surveys</a:t>
            </a:r>
            <a:endParaRPr lang="en-AU" sz="3600" dirty="0">
              <a:solidFill>
                <a:srgbClr val="396B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AU" sz="2800" dirty="0" smtClean="0"/>
              <a:t>Samples – see </a:t>
            </a:r>
            <a:r>
              <a:rPr lang="en-AU" sz="2800" dirty="0"/>
              <a:t>C</a:t>
            </a:r>
            <a:r>
              <a:rPr lang="en-AU" sz="2800" dirty="0" smtClean="0"/>
              <a:t>h. 13</a:t>
            </a:r>
          </a:p>
          <a:p>
            <a:r>
              <a:rPr lang="en-AU" sz="2800" dirty="0" smtClean="0"/>
              <a:t>Self-reported data</a:t>
            </a:r>
          </a:p>
          <a:p>
            <a:pPr lvl="1"/>
            <a:r>
              <a:rPr lang="en-AU" sz="2400" dirty="0" smtClean="0"/>
              <a:t>exaggeration/under-reporting</a:t>
            </a:r>
          </a:p>
          <a:p>
            <a:pPr lvl="1"/>
            <a:r>
              <a:rPr lang="en-AU" sz="2400" dirty="0" smtClean="0"/>
              <a:t>accuracy of recall</a:t>
            </a:r>
          </a:p>
          <a:p>
            <a:pPr lvl="1"/>
            <a:r>
              <a:rPr lang="en-AU" sz="2400" dirty="0" smtClean="0"/>
              <a:t>sensitivity to some questions</a:t>
            </a:r>
          </a:p>
          <a:p>
            <a:endParaRPr lang="en-A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Autofit/>
          </a:bodyPr>
          <a:lstStyle/>
          <a:p>
            <a:r>
              <a:rPr lang="en-AU" sz="2800" b="1" dirty="0" smtClean="0">
                <a:solidFill>
                  <a:srgbClr val="396B66"/>
                </a:solidFill>
              </a:rPr>
              <a:t>Interviewer-completion or respondent-completion?</a:t>
            </a:r>
            <a:endParaRPr lang="en-AU" sz="2800" b="1" dirty="0">
              <a:solidFill>
                <a:srgbClr val="396B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933367"/>
              </p:ext>
            </p:extLst>
          </p:nvPr>
        </p:nvGraphicFramePr>
        <p:xfrm>
          <a:off x="179512" y="1340768"/>
          <a:ext cx="8712968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3359160"/>
                <a:gridCol w="333758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rgbClr val="396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Interviewer-completion </a:t>
                      </a:r>
                    </a:p>
                  </a:txBody>
                  <a:tcPr horzOverflow="overflow">
                    <a:solidFill>
                      <a:srgbClr val="396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Respondent-completion</a:t>
                      </a:r>
                    </a:p>
                  </a:txBody>
                  <a:tcPr horzOverflow="overflow">
                    <a:solidFill>
                      <a:srgbClr val="396B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Advantages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More accuracy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Higher response rates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Fuller &amp; more complete answers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Design can be less 'user-friendly'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Cheaper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Quicker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Relatively anonymous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512" y="3861048"/>
          <a:ext cx="8712968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3384376"/>
                <a:gridCol w="331236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Disadvantages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Higher cost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Less anonymity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Patchy response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Incomplete response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Risk of frivolous responses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More care needed in design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396B66"/>
                </a:solidFill>
              </a:rPr>
              <a:t>Types of questionnaire survey </a:t>
            </a:r>
            <a:r>
              <a:rPr lang="en-AU" sz="2400" dirty="0" smtClean="0">
                <a:solidFill>
                  <a:srgbClr val="396B66"/>
                </a:solidFill>
              </a:rPr>
              <a:t>(Fig. 10.3) </a:t>
            </a:r>
            <a:endParaRPr lang="en-AU" sz="2400" dirty="0">
              <a:solidFill>
                <a:srgbClr val="396B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543460"/>
              </p:ext>
            </p:extLst>
          </p:nvPr>
        </p:nvGraphicFramePr>
        <p:xfrm>
          <a:off x="251520" y="1600200"/>
          <a:ext cx="8568952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809"/>
                <a:gridCol w="1827575"/>
                <a:gridCol w="1296144"/>
                <a:gridCol w="2160240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Type</a:t>
                      </a:r>
                      <a:endParaRPr lang="en-AU" sz="2400" dirty="0"/>
                    </a:p>
                  </a:txBody>
                  <a:tcPr>
                    <a:solidFill>
                      <a:srgbClr val="396B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Int. or resp.</a:t>
                      </a:r>
                    </a:p>
                    <a:p>
                      <a:r>
                        <a:rPr lang="en-AU" sz="2400" dirty="0" smtClean="0"/>
                        <a:t>completion</a:t>
                      </a:r>
                      <a:endParaRPr lang="en-AU" sz="2400" dirty="0"/>
                    </a:p>
                  </a:txBody>
                  <a:tcPr>
                    <a:solidFill>
                      <a:srgbClr val="396B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Cost</a:t>
                      </a:r>
                      <a:endParaRPr lang="en-AU" sz="2400" dirty="0"/>
                    </a:p>
                  </a:txBody>
                  <a:tcPr>
                    <a:solidFill>
                      <a:srgbClr val="396B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Sample drawn from:</a:t>
                      </a:r>
                      <a:endParaRPr lang="en-AU" sz="2400" dirty="0"/>
                    </a:p>
                  </a:txBody>
                  <a:tcPr>
                    <a:solidFill>
                      <a:srgbClr val="396B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Response rate</a:t>
                      </a:r>
                      <a:endParaRPr lang="en-AU" sz="2400" dirty="0"/>
                    </a:p>
                  </a:txBody>
                  <a:tcPr>
                    <a:solidFill>
                      <a:srgbClr val="396B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b="1" dirty="0" smtClean="0"/>
                        <a:t>Household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b="1" dirty="0" smtClean="0"/>
                        <a:t>    Standard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Either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High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Whole </a:t>
                      </a:r>
                      <a:r>
                        <a:rPr lang="en-AU" sz="2400" dirty="0" err="1" smtClean="0"/>
                        <a:t>popn</a:t>
                      </a:r>
                      <a:r>
                        <a:rPr lang="en-AU" sz="2400" dirty="0" smtClean="0"/>
                        <a:t>*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High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b="1" dirty="0" smtClean="0"/>
                        <a:t>    Time-use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Resp.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High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Whole </a:t>
                      </a:r>
                      <a:r>
                        <a:rPr lang="en-AU" sz="2400" dirty="0" err="1" smtClean="0"/>
                        <a:t>popn</a:t>
                      </a:r>
                      <a:r>
                        <a:rPr lang="en-AU" sz="2400" dirty="0" smtClean="0"/>
                        <a:t>*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High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b="1" dirty="0" smtClean="0"/>
                        <a:t>    Omnibus</a:t>
                      </a:r>
                      <a:endParaRPr lang="en-AU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Either</a:t>
                      </a:r>
                      <a:endParaRPr lang="en-AU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Medium</a:t>
                      </a:r>
                      <a:endParaRPr lang="en-AU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Whole </a:t>
                      </a:r>
                      <a:r>
                        <a:rPr lang="en-AU" sz="2400" dirty="0" err="1" smtClean="0"/>
                        <a:t>popn</a:t>
                      </a:r>
                      <a:r>
                        <a:rPr lang="en-AU" sz="2400" dirty="0" smtClean="0"/>
                        <a:t>*</a:t>
                      </a:r>
                      <a:endParaRPr lang="en-AU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High</a:t>
                      </a:r>
                      <a:endParaRPr lang="en-AU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39752" y="472514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* refers to population of subjects to be studied – see </a:t>
            </a:r>
            <a:r>
              <a:rPr lang="en-AU" sz="2000" dirty="0" err="1" smtClean="0"/>
              <a:t>ch</a:t>
            </a:r>
            <a:r>
              <a:rPr lang="en-AU" sz="2000" dirty="0" smtClean="0"/>
              <a:t>. 13</a:t>
            </a:r>
            <a:endParaRPr lang="en-A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3131" y="640716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6666"/>
                </a:solidFill>
              </a:rPr>
              <a:t>A. J. Veal &amp; S. Darcy (2014) </a:t>
            </a:r>
            <a:r>
              <a:rPr lang="en-AU" sz="1200" i="1" dirty="0" smtClean="0">
                <a:solidFill>
                  <a:srgbClr val="006666"/>
                </a:solidFill>
              </a:rPr>
              <a:t>Research Methods for Sport Studies and Sport Management: A practical guide</a:t>
            </a:r>
            <a:r>
              <a:rPr lang="en-AU" sz="1200" dirty="0" smtClean="0">
                <a:solidFill>
                  <a:srgbClr val="006666"/>
                </a:solidFill>
              </a:rPr>
              <a:t>. London: </a:t>
            </a:r>
            <a:r>
              <a:rPr lang="en-AU" sz="1200" dirty="0">
                <a:solidFill>
                  <a:srgbClr val="006666"/>
                </a:solidFill>
              </a:rPr>
              <a:t>R</a:t>
            </a:r>
            <a:r>
              <a:rPr lang="en-AU" sz="1200" dirty="0" smtClean="0">
                <a:solidFill>
                  <a:srgbClr val="006666"/>
                </a:solidFill>
              </a:rPr>
              <a:t>outledge</a:t>
            </a:r>
            <a:endParaRPr lang="en-AU" sz="1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4292</Words>
  <Application>Microsoft Office PowerPoint</Application>
  <PresentationFormat>On-screen Show (4:3)</PresentationFormat>
  <Paragraphs>1055</Paragraphs>
  <Slides>56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Drawing</vt:lpstr>
      <vt:lpstr>PowerPoint Presentation</vt:lpstr>
      <vt:lpstr>CONTENTS</vt:lpstr>
      <vt:lpstr>Introduction</vt:lpstr>
      <vt:lpstr>Definitions</vt:lpstr>
      <vt:lpstr>Roles of questionnaire surveys</vt:lpstr>
      <vt:lpstr>Merits of questionnaire surveys</vt:lpstr>
      <vt:lpstr>Limitations of questionnaire surveys</vt:lpstr>
      <vt:lpstr>Interviewer-completion or respondent-completion?</vt:lpstr>
      <vt:lpstr>Types of questionnaire survey (Fig. 10.3) </vt:lpstr>
      <vt:lpstr>Types of questionnaire survey contd (Fig. 10.3) </vt:lpstr>
      <vt:lpstr>Types of questionnaire survey contd (Fig. 10.3) </vt:lpstr>
      <vt:lpstr>Household survey</vt:lpstr>
      <vt:lpstr>Street surveys</vt:lpstr>
      <vt:lpstr>Telephone survey</vt:lpstr>
      <vt:lpstr>Mail/postal survey</vt:lpstr>
      <vt:lpstr>Factors affecting mail survey response rates (Fig. 10.4)</vt:lpstr>
      <vt:lpstr>Mail survey response pattern (Fig. 10.6)</vt:lpstr>
      <vt:lpstr>E-surveys</vt:lpstr>
      <vt:lpstr>Types of e-survey (Fig. 10.7)</vt:lpstr>
      <vt:lpstr>User/on-site/visitor surveys</vt:lpstr>
      <vt:lpstr>Uses of User/on-site/visitor surveys</vt:lpstr>
      <vt:lpstr>Captive group surveys</vt:lpstr>
      <vt:lpstr>Questionnaire design: Contents</vt:lpstr>
      <vt:lpstr>Questionnaire design: culmination of a process (Fig. 10.8)</vt:lpstr>
      <vt:lpstr>Example questionnaires: Case study 10.1</vt:lpstr>
      <vt:lpstr>General design issues: wording of questions (Fig. 10.9)</vt:lpstr>
      <vt:lpstr>General design issues: wording of questions (Fig. 10.9)</vt:lpstr>
      <vt:lpstr>General design issues: wording of questions (Fig. 10.9)</vt:lpstr>
      <vt:lpstr>General design issues: wording of questions (Fig. 10.9)</vt:lpstr>
      <vt:lpstr>Pre-coded vs open-ended questions (Fig. 10.10)</vt:lpstr>
      <vt:lpstr>Open-ended questions produce large numbers of answers (Fig. 10.11), which will require coding (see later)</vt:lpstr>
      <vt:lpstr>Types of information</vt:lpstr>
      <vt:lpstr>Activity/event/places questions</vt:lpstr>
      <vt:lpstr>Participation in sport etc. by reference period, Britain, 1987:  Table 10.1 (part)</vt:lpstr>
      <vt:lpstr>Respondent characteristics: range of data </vt:lpstr>
      <vt:lpstr>Attitude/opinion questions</vt:lpstr>
      <vt:lpstr>Attitude/opinion questions contd (Fig. 10.17)</vt:lpstr>
      <vt:lpstr>Attitude/opinion questions contd (Fig. 10.17)</vt:lpstr>
      <vt:lpstr>Attitude/opinion questions contd (Fig. 10.17) </vt:lpstr>
      <vt:lpstr>Attitude/opinion questions contd (Fig. 10.17)</vt:lpstr>
      <vt:lpstr>Attitude/opinion questions contd (Fig. 10.17)</vt:lpstr>
      <vt:lpstr>Introductory remarks, Ordering of questions</vt:lpstr>
      <vt:lpstr>Coding</vt:lpstr>
      <vt:lpstr>PowerPoint Presentation</vt:lpstr>
      <vt:lpstr>Recording coded information (Fig. 10.20)</vt:lpstr>
      <vt:lpstr>Recording coded information contd</vt:lpstr>
      <vt:lpstr>Recording coded information contd</vt:lpstr>
      <vt:lpstr>Recording coded information contd</vt:lpstr>
      <vt:lpstr>Recording coded information contd</vt:lpstr>
      <vt:lpstr>Data from first completed questionnaire (Fig. 10.21)</vt:lpstr>
      <vt:lpstr>Data from 15 completed questionnaires (Fig. 10.21)</vt:lpstr>
      <vt:lpstr>Validity/ reliability of questionnaire-based data   (Fig. 10.22) </vt:lpstr>
      <vt:lpstr>Checking validity</vt:lpstr>
      <vt:lpstr>Taking account of validity problems?</vt:lpstr>
      <vt:lpstr>Conducting questionnaire surveys</vt:lpstr>
      <vt:lpstr>Conducting a pilot survey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for Leisure and Tourism Fourth Edition </dc:title>
  <dc:creator> </dc:creator>
  <cp:lastModifiedBy>utsadmin</cp:lastModifiedBy>
  <cp:revision>20</cp:revision>
  <dcterms:created xsi:type="dcterms:W3CDTF">2011-03-05T03:04:03Z</dcterms:created>
  <dcterms:modified xsi:type="dcterms:W3CDTF">2014-03-17T05:16:40Z</dcterms:modified>
</cp:coreProperties>
</file>