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91" r:id="rId2"/>
    <p:sldMasterId id="2147483709" r:id="rId3"/>
    <p:sldMasterId id="2147483727" r:id="rId4"/>
  </p:sldMasterIdLst>
  <p:notesMasterIdLst>
    <p:notesMasterId r:id="rId20"/>
  </p:notesMasterIdLst>
  <p:sldIdLst>
    <p:sldId id="257" r:id="rId5"/>
    <p:sldId id="275" r:id="rId6"/>
    <p:sldId id="276" r:id="rId7"/>
    <p:sldId id="264" r:id="rId8"/>
    <p:sldId id="258" r:id="rId9"/>
    <p:sldId id="265" r:id="rId10"/>
    <p:sldId id="260" r:id="rId11"/>
    <p:sldId id="266" r:id="rId12"/>
    <p:sldId id="267" r:id="rId13"/>
    <p:sldId id="259" r:id="rId14"/>
    <p:sldId id="268" r:id="rId15"/>
    <p:sldId id="272" r:id="rId16"/>
    <p:sldId id="273" r:id="rId17"/>
    <p:sldId id="274" r:id="rId18"/>
    <p:sldId id="27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bacher, Terri, Ph.D." userId="11b8399c-f42a-4475-93a5-e858844c6a29" providerId="ADAL" clId="{9CCFB86B-1978-480C-B173-92639877615B}"/>
    <pc:docChg chg="undo custSel modSld">
      <pc:chgData name="Erbacher, Terri, Ph.D." userId="11b8399c-f42a-4475-93a5-e858844c6a29" providerId="ADAL" clId="{9CCFB86B-1978-480C-B173-92639877615B}" dt="2023-05-04T17:26:38.634" v="3" actId="20577"/>
      <pc:docMkLst>
        <pc:docMk/>
      </pc:docMkLst>
      <pc:sldChg chg="modSp mod">
        <pc:chgData name="Erbacher, Terri, Ph.D." userId="11b8399c-f42a-4475-93a5-e858844c6a29" providerId="ADAL" clId="{9CCFB86B-1978-480C-B173-92639877615B}" dt="2023-05-04T17:26:38.634" v="3" actId="20577"/>
        <pc:sldMkLst>
          <pc:docMk/>
          <pc:sldMk cId="0" sldId="257"/>
        </pc:sldMkLst>
        <pc:spChg chg="mod">
          <ac:chgData name="Erbacher, Terri, Ph.D." userId="11b8399c-f42a-4475-93a5-e858844c6a29" providerId="ADAL" clId="{9CCFB86B-1978-480C-B173-92639877615B}" dt="2023-05-04T17:26:38.634" v="3" actId="20577"/>
          <ac:spMkLst>
            <pc:docMk/>
            <pc:sldMk cId="0" sldId="257"/>
            <ac:spMk id="4" creationId="{7996C589-2E85-4641-ACC0-219CEB1FAE6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952C4-5E69-4CC2-8E95-6ED915F71AA1}" type="datetimeFigureOut">
              <a:rPr lang="en-US" smtClean="0"/>
              <a:t>5/4/2023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8E7A4-920D-4141-93C9-EE1506CC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534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982B9-0EBC-478D-B9AE-7F83A52CF08E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1999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6FC5-38C1-44F0-9336-FA2C0A963FE0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5353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27BB2-D9B0-490F-B03F-898A442F82F9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3553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fld id="{9CA6CF75-9902-4FF3-8DC3-DBF622F776C9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Erbacher, Singer &amp; Poland, 2022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145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8EE83-650B-4FDA-82C2-C3AFCAD7B3F0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4589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</p:spPr>
        <p:txBody>
          <a:bodyPr anchor="ctr" anchorCtr="0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76" y="2679192"/>
            <a:ext cx="3758184" cy="2286000"/>
          </a:xfrm>
        </p:spPr>
        <p:txBody>
          <a:bodyPr anchor="ctr" anchorCtr="0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905C4-6FAC-4451-A9A8-B979F6A37BA6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r>
              <a:rPr lang="en-US"/>
              <a:t>Erbacher, Singer &amp; Poland, 2022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717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8032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76" y="2603500"/>
            <a:ext cx="4828032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0F60A-1702-49E4-AD7A-7438E23CFABA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81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6579-E669-449A-B46A-91F778C1AD89}" type="datetime1">
              <a:rPr lang="en-US" smtClean="0"/>
              <a:t>5/4/2023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68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295-4712-4668-983D-685F43E50AA9}" type="datetime1">
              <a:rPr lang="en-US" smtClean="0"/>
              <a:t>5/4/2023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808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3E23-FA1A-4A6C-88EE-1EFDB336875B}" type="datetime1">
              <a:rPr lang="en-US" smtClean="0"/>
              <a:t>5/4/2023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Rectangle 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4102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447800"/>
            <a:ext cx="5195997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3" y="3129280"/>
            <a:ext cx="2793159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8095D-CC90-4C54-B62A-3A694531965B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10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9D076-1A3D-4EEF-BB95-C2C84AA4CF45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83011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5DFE7-993E-4B6D-A377-19BC025EFB36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4913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7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A9E2F-51FE-4D49-A4F5-53AF5E93F4BD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617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3547872"/>
            <a:ext cx="8825659" cy="2478024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EF79-E415-468C-8FF8-A45AD166CDA9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8021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2" name="TextBox 11"/>
          <p:cNvSpPr txBox="1"/>
          <p:nvPr/>
        </p:nvSpPr>
        <p:spPr bwMode="gray">
          <a:xfrm>
            <a:off x="898295" y="59676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 bwMode="gray">
          <a:xfrm>
            <a:off x="9715063" y="2629300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 bwMode="gray">
          <a:xfrm>
            <a:off x="1945945" y="3679987"/>
            <a:ext cx="7725772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4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8"/>
            <a:ext cx="8825659" cy="997858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B9352-9C69-4F20-9DE4-484840D53488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7143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9200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6E91-85D8-4161-A35A-18A536C7C121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1389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312916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79764"/>
            <a:ext cx="3129168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5380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4"/>
            <a:ext cx="3145380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595032"/>
            <a:ext cx="3161029" cy="58473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79764"/>
            <a:ext cx="3161029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991" y="2603500"/>
            <a:ext cx="32564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5824" y="2603500"/>
            <a:ext cx="0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E2CB-3052-45E6-971D-FE3D6EE07A3C}" type="datetime1">
              <a:rPr lang="en-US" smtClean="0"/>
              <a:t>5/4/2023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1075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 anchor="ctr" anchorCtr="0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5"/>
            <a:ext cx="3050438" cy="57626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0916"/>
            <a:ext cx="2691242" cy="158409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7"/>
            <a:ext cx="3050438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8"/>
            <a:ext cx="3050438" cy="91257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3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3" y="5109107"/>
            <a:ext cx="3050438" cy="91794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245" y="2603500"/>
            <a:ext cx="1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7352" y="2603500"/>
            <a:ext cx="0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6C0B-6C71-46CD-9F98-11D100CC2302}" type="datetime1">
              <a:rPr lang="en-US" smtClean="0"/>
              <a:t>5/4/2023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1449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595033"/>
            <a:ext cx="8825659" cy="3424768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9A661-BA37-4F22-9808-EE7C04F0AFD4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8743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6"/>
            <a:ext cx="1441567" cy="4748591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5"/>
            <a:ext cx="6256025" cy="474859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AC9C1-DAD9-4A69-A0A7-6DEEB216F761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7089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A639B786-3073-42A0-8A6C-1D71D26F756C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Erbacher, Singer &amp; Poland, 2022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876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99E7-71CB-4CE2-9B72-CE3B4CFF03E3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4627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F3BA-D773-4DFF-8213-A9D99FB9FBDE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196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498F7-9F52-4509-972E-0ED99D9187C8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9571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629F-47CC-4B5A-B28D-93911B62977E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8476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9EEB-675E-449B-BA74-BBE3AC33F181}" type="datetime1">
              <a:rPr lang="en-US" smtClean="0"/>
              <a:t>5/4/2023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1537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E413F-1BB6-4F84-9702-354289EFB614}" type="datetime1">
              <a:rPr lang="en-US" smtClean="0"/>
              <a:t>5/4/2023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5506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C181E-B3E4-4B21-8E76-7CD257F66067}" type="datetime1">
              <a:rPr lang="en-US" smtClean="0"/>
              <a:t>5/4/2023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934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69CD3-E6EA-4CA5-983D-FCDCBFE5E3F3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197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9AF9B-3D83-4709-A168-FECD0BDDCB43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4280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4B8E-3141-44C1-88AF-606EACD81EEF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227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E2F15-0081-41F5-BE9C-1D00DD2A1F88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05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36293-F628-494E-9EF5-60B453DF4540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26491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0A2F-34E4-4121-803A-2076E5278141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8087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A0538-07C5-473F-AC27-E19498C81507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2597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C98DF-98BF-44AB-BA5E-0B7E9A64B8B0}" type="datetime1">
              <a:rPr lang="en-US" smtClean="0"/>
              <a:t>5/4/2023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893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B4C8-38F1-41CE-BD5C-F9D1B9EA79F9}" type="datetime1">
              <a:rPr lang="en-US" smtClean="0"/>
              <a:t>5/4/2023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4011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83726-7616-4ED4-AD7D-D65B1B278DBD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3728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7EB9A-1331-4A9C-B245-C7EE1F464057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3956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B9C56-6A0C-4126-9A42-264C7E128F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495C9F-88F7-4643-807E-0DD20C48A4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0BB01E-F935-4D89-A24B-76F4A6A95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30942-9BC5-4EB5-9F78-7B5D06BC2240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B2E6-51C8-4EDC-AE66-D64B80C0D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945C2-177B-4BB0-B488-DAB978CF0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780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B9A4C-87D9-4AFB-85CF-9E77047DE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37FB7E-417D-4632-9A0F-98F56414C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E2F-DB99-4E44-BCFD-D66ACCEE5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D6B4E-901A-4D24-AACB-FA878E2CBFA4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221EB5-3D42-42BA-A922-5F214A702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6DF49-0FCA-4B4E-991C-69F17407D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23874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20B05-3A4B-4D64-A015-B942BAA8D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1ADB98-DEFE-4877-BB8A-EF412DDF27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EE5FB-5862-4F31-B48A-1C10BCA9D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553B6-3FEE-46B3-B51F-30A91C02B360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E18DF-A6A2-4E71-8036-9BB821D70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19403C-2C93-4FEB-877E-7BAF67388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3090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0287C-D890-40C1-B96F-AE150A7CA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2CAC4-18A8-41E7-A6A9-0E7A2BE758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4BF98B-D6BC-4E0F-83E3-B9BC71358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C9C4B9-A9F2-4737-B663-30887FA1B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15034-EB87-484B-BD29-D4E97FEC4E4B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A9D94D-BBC1-4170-8E59-98B5E2ABB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730027-B061-4D74-9BA5-69C1AE80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154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6174B-2F08-4660-8729-98F2C5D393B3}" type="datetime1">
              <a:rPr lang="en-US" smtClean="0"/>
              <a:t>5/4/2023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603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B5732-3710-44BC-B984-983A78155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004130-44CC-427C-8B28-8E9BA0CA06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7303B7-6395-4EB1-8317-F5E2402ABA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EB1E0-7A42-421F-9B09-E7AB55C901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7FA6CF-3431-4EA2-B328-29D3D072ED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180C3B-DDD8-4230-922E-F2969D56B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535C-C805-4530-B243-D927F3AC2788}" type="datetime1">
              <a:rPr lang="en-US" smtClean="0"/>
              <a:t>5/4/2023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3B3172-7F52-4E52-B795-B0FEC3F50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1D2004-4163-47D1-A7D4-E20155541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68974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D5787-A068-4759-AA1D-BFBB70A37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0EE2A1-1B1F-4520-945D-40A36BF4A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A39A-CFE1-4181-85A5-4EAE04A3BA66}" type="datetime1">
              <a:rPr lang="en-US" smtClean="0"/>
              <a:t>5/4/2023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4CF99-CB95-41F0-B88F-284E4F027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106A43-5040-4C46-990B-67E655B6F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34158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E790C8-785A-4395-B86F-577C14FB1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84466-D5B0-4875-86AE-9A609F1AE63A}" type="datetime1">
              <a:rPr lang="en-US" smtClean="0"/>
              <a:t>5/4/2023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2F8CAD-F1E9-4370-A1C8-97EDB5B97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258BA9-DF36-4F6B-8446-D4EAD412F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62485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6D29E-6CE4-4002-87AA-C29C0A0E3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253D17-52FB-420F-909A-845F88319F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3E6026-517A-4432-B636-C7313B2EEE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F0F834-0890-4F58-A162-8B377E28C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D1096-15C8-4B68-91F1-754409D37573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4208BA-5F52-46DB-A977-E0812E22C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470193-97BE-41E7-943D-71C6115F3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7668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E77F7-BB94-4A3D-B4E5-C15B31AB5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3D18A4-710E-43E0-B55C-69004F604F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E622DB-C864-439E-8DFA-E598ADB140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3CBD96-926F-4DE4-9B71-D6B37ACDF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B2A8E-E2AF-4A9C-B4A3-E99F1FD7979F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418A85-3E52-4308-87C6-8D39CCE5F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DE29A9-A8AB-4D9A-8CAB-EEA035B40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528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4E5D7-3025-4D7F-BE27-ABEFF6BF3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9DEB19-4F60-4C68-96E1-C1643EA899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BA887D-5D8F-482A-8E1D-ADE95E23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86E51-5E17-4779-8B15-EFFEEE1255A1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D3A113-DC4E-4FE5-AF06-B6AFC636B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2B8FB2-B801-4946-AD7A-966518CFD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2565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BF6A9B6-0EFA-42D2-B430-D568F3103B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DEA178-C2E2-40D3-AD79-5F95F9E22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E219D-4874-46A2-BD15-8C6EAEE43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73E0F-6188-448B-B340-AC1BEBD0107A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044464-0061-45BE-ACFD-5AF1694EA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92F19-03F4-4F85-ADD4-621DA9BC9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092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B2DB9-7569-4B69-97A0-2EB3A667DF60}" type="datetime1">
              <a:rPr lang="en-US" smtClean="0"/>
              <a:t>5/4/2023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9707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A1032-5B73-4608-B2E8-6DDAC62239C6}" type="datetime1">
              <a:rPr lang="en-US" smtClean="0"/>
              <a:t>5/4/2023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3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73AFF-4A21-4EE0-8B13-03253940D31F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7238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7F725FCD-66F2-4B20-AF64-1D4E95DCA70C}" type="datetime1">
              <a:rPr lang="en-US" smtClean="0"/>
              <a:t>5/4/2023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Erbacher, Singer &amp; Poland, 2022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1733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DDAD6-CC50-444F-B00B-9DA864CCDD1F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602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7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0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5C0E377-E5A9-4DAA-92AB-D68D8A939649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/>
              <a:t>Erbacher, Singer &amp; Poland, 2022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484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/>
              <a:t>Erbacher, Singer &amp; Poland, 2022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4DD84A81-E928-4F2D-B28F-4D01E5BD1AD7}" type="datetime1">
              <a:rPr lang="en-US" smtClean="0"/>
              <a:t>5/4/2023</a:t>
            </a:fld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4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9293C9-5236-444A-8D6D-8858C8EAE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E4A0E7-470E-4918-9602-239B87ADE3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6D52B5-A542-4659-9717-16B920A2A5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EFF67-0962-4C20-B855-F3170A950D5D}" type="datetime1">
              <a:rPr lang="en-US" smtClean="0"/>
              <a:t>5/4/2023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5F07D8-9B78-430A-8E90-7257F2A2F5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Erbacher, Singer &amp; Poland,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153BE-8BFA-4BEE-878A-2E103C480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4FE9F-5053-4FF8-89B7-2CAA5F0F7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360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A8DB9CD9-59B1-4D73-BC4C-98796A48E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874A6A9-41FF-4E33-AFA8-F9F81436A5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21D730E-1F97-4071-B143-B05E6D259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985"/>
            <a:chExt cx="9772765" cy="6858000"/>
          </a:xfrm>
        </p:grpSpPr>
        <p:sp>
          <p:nvSpPr>
            <p:cNvPr id="2052" name="Freeform: Shape 75">
              <a:extLst>
                <a:ext uri="{FF2B5EF4-FFF2-40B4-BE49-F238E27FC236}">
                  <a16:creationId xmlns:a16="http://schemas.microsoft.com/office/drawing/2014/main" id="{B3849C6A-9EE5-4604-8EAE-DD4796B79D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985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53" name="Freeform: Shape 76">
              <a:extLst>
                <a:ext uri="{FF2B5EF4-FFF2-40B4-BE49-F238E27FC236}">
                  <a16:creationId xmlns:a16="http://schemas.microsoft.com/office/drawing/2014/main" id="{308677BE-069B-4A4D-8732-E26B6EF567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985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54" name="Freeform: Shape 77">
              <a:extLst>
                <a:ext uri="{FF2B5EF4-FFF2-40B4-BE49-F238E27FC236}">
                  <a16:creationId xmlns:a16="http://schemas.microsoft.com/office/drawing/2014/main" id="{9A9A575B-DD07-4388-963B-0AF3FDDCF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985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55" name="Freeform: Shape 78">
              <a:extLst>
                <a:ext uri="{FF2B5EF4-FFF2-40B4-BE49-F238E27FC236}">
                  <a16:creationId xmlns:a16="http://schemas.microsoft.com/office/drawing/2014/main" id="{D55285E4-21EB-4EC1-AB8E-36E881E899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985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56" name="Freeform: Shape 79">
              <a:extLst>
                <a:ext uri="{FF2B5EF4-FFF2-40B4-BE49-F238E27FC236}">
                  <a16:creationId xmlns:a16="http://schemas.microsoft.com/office/drawing/2014/main" id="{6A0C77B5-3FAA-4D4F-9555-89D751608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985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057" name="Freeform: Shape 80">
              <a:extLst>
                <a:ext uri="{FF2B5EF4-FFF2-40B4-BE49-F238E27FC236}">
                  <a16:creationId xmlns:a16="http://schemas.microsoft.com/office/drawing/2014/main" id="{5F0C96D1-A8B7-4C8E-9997-D823FD1591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985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58" name="Freeform: Shape 81">
              <a:extLst>
                <a:ext uri="{FF2B5EF4-FFF2-40B4-BE49-F238E27FC236}">
                  <a16:creationId xmlns:a16="http://schemas.microsoft.com/office/drawing/2014/main" id="{DA46556D-445B-4CD0-87A0-02A30BD1B1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985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050" name="Rectangle 2">
            <a:extLst>
              <a:ext uri="{FF2B5EF4-FFF2-40B4-BE49-F238E27FC236}">
                <a16:creationId xmlns:a16="http://schemas.microsoft.com/office/drawing/2014/main" id="{D768A272-2447-47D0-8E63-1947F3A7426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215729" y="1764407"/>
            <a:ext cx="5760846" cy="2310312"/>
          </a:xfrm>
        </p:spPr>
        <p:txBody>
          <a:bodyPr>
            <a:normAutofit/>
          </a:bodyPr>
          <a:lstStyle/>
          <a:p>
            <a:r>
              <a:rPr lang="en-US" altLang="en-US" sz="5200">
                <a:solidFill>
                  <a:schemeClr val="tx2"/>
                </a:solidFill>
              </a:rPr>
              <a:t>Suicide Prevention 101: What teens need to know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28A6A8-F29F-4B3C-95CA-4DDA2F1E95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5729" y="4165152"/>
            <a:ext cx="5760846" cy="682079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tx2"/>
                </a:solidFill>
                <a:latin typeface="Monotype Corsiva" panose="03010101010201010101" pitchFamily="66" charset="0"/>
              </a:rPr>
              <a:t>[Add School District Name]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96C589-2E85-4641-ACC0-219CEB1FA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Erbacher, Singer &amp; Poland, 2022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55A19ADE-77D3-4887-B878-A56A2676D3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What are Suicide Warning Signs?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A7787DED-B773-4729-A349-C8AE2907A1D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Talking about or making plans for suicide</a:t>
            </a:r>
          </a:p>
          <a:p>
            <a:r>
              <a:rPr lang="en-US" dirty="0"/>
              <a:t>Expressing hopelessness about the future</a:t>
            </a:r>
          </a:p>
          <a:p>
            <a:r>
              <a:rPr lang="en-US" dirty="0"/>
              <a:t>Displaying severe/overwhelming emotional pain or distress</a:t>
            </a:r>
          </a:p>
          <a:p>
            <a:r>
              <a:rPr lang="en-US" dirty="0"/>
              <a:t>Showing worrisome behavioral cues or marked changes in behavior, particularly in the presence of the warning signs above. Specifically, this includes significant:</a:t>
            </a:r>
          </a:p>
          <a:p>
            <a:pPr lvl="1"/>
            <a:r>
              <a:rPr lang="en-US" dirty="0"/>
              <a:t>Withdrawal from or changing in social connections/situations</a:t>
            </a:r>
          </a:p>
          <a:p>
            <a:pPr lvl="1"/>
            <a:r>
              <a:rPr lang="en-US" dirty="0"/>
              <a:t>Changes in sleep (increased or decreased)</a:t>
            </a:r>
          </a:p>
          <a:p>
            <a:pPr lvl="1"/>
            <a:r>
              <a:rPr lang="en-US" dirty="0"/>
              <a:t>Anger or hostility that seems out of character or out of context</a:t>
            </a:r>
          </a:p>
          <a:p>
            <a:pPr lvl="1"/>
            <a:r>
              <a:rPr lang="en-US" dirty="0"/>
              <a:t>Recent increased agitation or irritability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034F12-8C55-4983-83F6-EB05A2691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BFC75137-91E0-4A71-BEC6-BC828E6A6F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If your friends says these things, it is time to act: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5D27C697-F43A-4649-8105-F23499B148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Disclosing suicidal thoughts or plans in texts, on social media, or in person</a:t>
            </a:r>
          </a:p>
          <a:p>
            <a:pPr lvl="1"/>
            <a:r>
              <a:rPr lang="en-US" altLang="en-US" dirty="0"/>
              <a:t>“I</a:t>
            </a:r>
            <a:r>
              <a:rPr lang="ja-JP" altLang="en-US" dirty="0"/>
              <a:t>’</a:t>
            </a:r>
            <a:r>
              <a:rPr lang="en-US" altLang="ja-JP" dirty="0"/>
              <a:t>d be better off dead” or “No one would care if I died.’</a:t>
            </a:r>
          </a:p>
          <a:p>
            <a:pPr lvl="1"/>
            <a:r>
              <a:rPr lang="en-US" altLang="en-US" dirty="0"/>
              <a:t>“I have no reason for living”</a:t>
            </a:r>
          </a:p>
          <a:p>
            <a:r>
              <a:rPr lang="en-US" altLang="en-US" dirty="0"/>
              <a:t>Describing a specific plan</a:t>
            </a:r>
          </a:p>
          <a:p>
            <a:pPr lvl="1"/>
            <a:r>
              <a:rPr lang="en-US" altLang="en-US" dirty="0"/>
              <a:t>“What can I use to kill myself?”</a:t>
            </a:r>
          </a:p>
          <a:p>
            <a:r>
              <a:rPr lang="en-US" altLang="en-US" dirty="0"/>
              <a:t>Talk about their own funeral</a:t>
            </a:r>
          </a:p>
          <a:p>
            <a:pPr lvl="1"/>
            <a:r>
              <a:rPr lang="en-US" altLang="en-US" dirty="0"/>
              <a:t>“What would you say at my funeral? Do you think anyone would come?”</a:t>
            </a:r>
          </a:p>
          <a:p>
            <a:endParaRPr lang="en-US" alt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6D6FC3-A7A4-409E-AD86-F59E8AB29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98" decel="100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98" decel="100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8" decel="100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9109F8C6-B0D9-4697-9E63-D479979037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What can I do?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8DBF4DDD-6B9C-49CD-91A3-AA5553FC8B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Take any warning signs or disclosures seriously</a:t>
            </a:r>
          </a:p>
          <a:p>
            <a:r>
              <a:rPr lang="en-US" altLang="en-US" dirty="0"/>
              <a:t>Ask: </a:t>
            </a:r>
          </a:p>
          <a:p>
            <a:pPr lvl="1"/>
            <a:r>
              <a:rPr lang="en-US" altLang="en-US" dirty="0"/>
              <a:t>Are you thinking about suicide?</a:t>
            </a:r>
          </a:p>
          <a:p>
            <a:pPr lvl="1"/>
            <a:r>
              <a:rPr lang="en-US" altLang="en-US" dirty="0"/>
              <a:t>Do you feel suicidal?</a:t>
            </a:r>
          </a:p>
          <a:p>
            <a:pPr lvl="1"/>
            <a:r>
              <a:rPr lang="en-US" altLang="en-US" dirty="0"/>
              <a:t>Are you thinking about ending your life?</a:t>
            </a:r>
          </a:p>
          <a:p>
            <a:r>
              <a:rPr lang="en-US" altLang="en-US" dirty="0"/>
              <a:t>Do not judge or minimize their feelings</a:t>
            </a:r>
          </a:p>
          <a:p>
            <a:r>
              <a:rPr lang="en-US" altLang="en-US" dirty="0"/>
              <a:t>Be willing to listen &amp; be available </a:t>
            </a:r>
          </a:p>
          <a:p>
            <a:r>
              <a:rPr lang="en-US" altLang="en-US" dirty="0"/>
              <a:t>Do express concern and show you care</a:t>
            </a:r>
          </a:p>
          <a:p>
            <a:r>
              <a:rPr lang="en-US" altLang="en-US" dirty="0"/>
              <a:t>Help peers feel connected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A7D92B-4EBC-4D65-BFE9-7D02C90E1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98" decel="100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98" decel="100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98" decel="100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98" decel="100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98" decel="100000" fill="hold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FE71435E-D205-477E-A1B9-4DD04DEC9D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You can be a lifesaver!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784A9C54-ADF4-4426-B752-133C2AF895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Say that emergency help is available</a:t>
            </a:r>
          </a:p>
          <a:p>
            <a:r>
              <a:rPr lang="en-US" altLang="en-US" dirty="0"/>
              <a:t>Do not leave them alone while you get help</a:t>
            </a:r>
          </a:p>
          <a:p>
            <a:r>
              <a:rPr lang="en-US" altLang="en-US" dirty="0"/>
              <a:t>Remove car keys, if possible</a:t>
            </a:r>
          </a:p>
          <a:p>
            <a:r>
              <a:rPr lang="en-US" altLang="en-US" dirty="0"/>
              <a:t>Take action…This person trusted you, so help them </a:t>
            </a:r>
          </a:p>
          <a:p>
            <a:r>
              <a:rPr lang="en-US" altLang="en-US" dirty="0"/>
              <a:t>Seek ADULT help immediately</a:t>
            </a:r>
          </a:p>
          <a:p>
            <a:r>
              <a:rPr lang="en-US" altLang="en-US" dirty="0"/>
              <a:t>Call 988</a:t>
            </a:r>
          </a:p>
          <a:p>
            <a:r>
              <a:rPr lang="en-US" altLang="en-US" dirty="0"/>
              <a:t>DO NOT KEEP IT A SECRET….               NO MATTER WHAT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8DFDF2-55DD-4A0B-AE13-2FDE06FFC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8" decel="1000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98" decel="1000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49537BAB-2B86-4D25-81F5-2751D0D745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What to say …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A8893DEF-587B-4A6D-8E69-D2BD75F1ED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I</a:t>
            </a:r>
            <a:r>
              <a:rPr lang="ja-JP" altLang="en-US"/>
              <a:t>’</a:t>
            </a:r>
            <a:r>
              <a:rPr lang="en-US" altLang="ja-JP"/>
              <a:t>m concerned about how you feel and don</a:t>
            </a:r>
            <a:r>
              <a:rPr lang="ja-JP" altLang="en-US"/>
              <a:t>’</a:t>
            </a:r>
            <a:r>
              <a:rPr lang="en-US" altLang="ja-JP"/>
              <a:t>t want anything to happen to you…</a:t>
            </a:r>
            <a:r>
              <a:rPr lang="ja-JP" altLang="en-US"/>
              <a:t>”</a:t>
            </a:r>
            <a:endParaRPr lang="en-US" altLang="ja-JP"/>
          </a:p>
          <a:p>
            <a:r>
              <a:rPr lang="ja-JP" altLang="en-US"/>
              <a:t>“</a:t>
            </a:r>
            <a:r>
              <a:rPr lang="en-US" altLang="ja-JP"/>
              <a:t>I care about what happens to you and I need help in dealing with this…</a:t>
            </a:r>
            <a:r>
              <a:rPr lang="ja-JP" altLang="en-US"/>
              <a:t>”</a:t>
            </a:r>
            <a:endParaRPr lang="en-US" altLang="ja-JP"/>
          </a:p>
          <a:p>
            <a:r>
              <a:rPr lang="ja-JP" altLang="en-US"/>
              <a:t>“</a:t>
            </a:r>
            <a:r>
              <a:rPr lang="en-US" altLang="ja-JP"/>
              <a:t>Thank you for confiding in me. I don</a:t>
            </a:r>
            <a:r>
              <a:rPr lang="ja-JP" altLang="en-US"/>
              <a:t>’</a:t>
            </a:r>
            <a:r>
              <a:rPr lang="en-US" altLang="ja-JP"/>
              <a:t>t want you to hurt yourself…</a:t>
            </a:r>
            <a:r>
              <a:rPr lang="ja-JP" altLang="en-US"/>
              <a:t>”</a:t>
            </a:r>
            <a:endParaRPr lang="en-US" altLang="ja-JP"/>
          </a:p>
          <a:p>
            <a:r>
              <a:rPr lang="ja-JP" altLang="en-US"/>
              <a:t>“</a:t>
            </a:r>
            <a:r>
              <a:rPr lang="en-US" altLang="ja-JP"/>
              <a:t>Thank you for trusting me…</a:t>
            </a:r>
            <a:r>
              <a:rPr lang="ja-JP" altLang="en-US"/>
              <a:t>”</a:t>
            </a:r>
            <a:endParaRPr lang="en-US" altLang="ja-JP"/>
          </a:p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64E05E-CC07-41E1-A9C6-03F1B799F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37E10B42-FDC3-4887-B0A3-E6119C4A36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Remember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F78EC401-EE30-4146-A71B-CC98526354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Teens do not WANT to die…They want to get rid of their emotional pain. </a:t>
            </a:r>
          </a:p>
          <a:p>
            <a:endParaRPr lang="en-US" altLang="en-US" dirty="0"/>
          </a:p>
          <a:p>
            <a:r>
              <a:rPr lang="en-US" altLang="en-US" dirty="0"/>
              <a:t>Get adult help, even if you are unsure:</a:t>
            </a:r>
          </a:p>
          <a:p>
            <a:pPr lvl="1"/>
            <a:r>
              <a:rPr lang="en-US" altLang="en-US" dirty="0"/>
              <a:t>Parent</a:t>
            </a:r>
          </a:p>
          <a:p>
            <a:pPr lvl="1"/>
            <a:r>
              <a:rPr lang="en-US" altLang="en-US" dirty="0"/>
              <a:t>Counselor</a:t>
            </a:r>
          </a:p>
          <a:p>
            <a:pPr lvl="1"/>
            <a:r>
              <a:rPr lang="en-US" altLang="en-US" dirty="0"/>
              <a:t>Teacher/Coach/Administrator</a:t>
            </a:r>
          </a:p>
          <a:p>
            <a:pPr lvl="1"/>
            <a:r>
              <a:rPr lang="en-US" altLang="en-US" dirty="0"/>
              <a:t>Crisis center, National Suicide Prevention Lifeline (</a:t>
            </a:r>
            <a:r>
              <a:rPr lang="en-US" altLang="en-US"/>
              <a:t>988) or... </a:t>
            </a:r>
            <a:endParaRPr lang="en-US" alt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8EBFE1-E98F-49B7-AB3F-A8195F6D4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  <p:pic>
        <p:nvPicPr>
          <p:cNvPr id="5" name="Google Shape;144;p27">
            <a:extLst>
              <a:ext uri="{FF2B5EF4-FFF2-40B4-BE49-F238E27FC236}">
                <a16:creationId xmlns:a16="http://schemas.microsoft.com/office/drawing/2014/main" id="{AEB2E403-893E-4AE4-9551-F640378131E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4820" t="7221" r="4575" b="10811"/>
          <a:stretch/>
        </p:blipFill>
        <p:spPr>
          <a:xfrm>
            <a:off x="2959739" y="5321181"/>
            <a:ext cx="1942718" cy="998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45;p27">
            <a:extLst>
              <a:ext uri="{FF2B5EF4-FFF2-40B4-BE49-F238E27FC236}">
                <a16:creationId xmlns:a16="http://schemas.microsoft.com/office/drawing/2014/main" id="{41DEB7F8-80B0-41D2-8547-8DA4EF97CFE1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18496" y="5321182"/>
            <a:ext cx="1901453" cy="9982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8873D23-2DCF-4B31-A009-95721C06E8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3EF075-D4EF-4929-ADBC-91B27DA199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AA26DFA-AAB2-4973-9C17-16D587C7B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1863" y="508838"/>
            <a:ext cx="5217958" cy="6239661"/>
            <a:chOff x="-19221" y="251144"/>
            <a:chExt cx="5217958" cy="623966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F407F11-7321-4BF6-8536-CCE8E34245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6AC5DCC-C3CC-4FD5-AD4E-13A1BE5F7F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BBCC2F4-EFA7-4AF4-B538-AC4022D90F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A9D1364-B6A3-44CB-9FBA-C528F0CE90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9FF35B7-C5CC-4E80-9F76-503B98712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43013"/>
            <a:ext cx="3855720" cy="4371974"/>
          </a:xfrm>
        </p:spPr>
        <p:txBody>
          <a:bodyPr>
            <a:normAutofit/>
          </a:bodyPr>
          <a:lstStyle/>
          <a:p>
            <a:r>
              <a:rPr lang="en-US" sz="3600">
                <a:solidFill>
                  <a:schemeClr val="tx2"/>
                </a:solidFill>
              </a:rPr>
              <a:t>About this slide deck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EDE548-91CD-4C36-BE87-56F8C9B1BC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2200" y="804672"/>
            <a:ext cx="5221224" cy="5230368"/>
          </a:xfrm>
        </p:spPr>
        <p:txBody>
          <a:bodyPr anchor="ctr">
            <a:normAutofit/>
          </a:bodyPr>
          <a:lstStyle/>
          <a:p>
            <a:r>
              <a:rPr lang="en-US" sz="1800" dirty="0">
                <a:solidFill>
                  <a:schemeClr val="tx2"/>
                </a:solidFill>
              </a:rPr>
              <a:t>We (Terri and Jonathan) created this slide deck as a resource that you can use in whatever way best fits your programming needs. The deck includes: </a:t>
            </a:r>
          </a:p>
          <a:p>
            <a:pPr lvl="1"/>
            <a:r>
              <a:rPr lang="en-US" sz="1800" dirty="0">
                <a:solidFill>
                  <a:schemeClr val="tx2"/>
                </a:solidFill>
              </a:rPr>
              <a:t>Suicide Myths and Facts</a:t>
            </a:r>
          </a:p>
          <a:p>
            <a:pPr lvl="1"/>
            <a:r>
              <a:rPr lang="en-US" sz="1800" dirty="0">
                <a:solidFill>
                  <a:schemeClr val="tx2"/>
                </a:solidFill>
              </a:rPr>
              <a:t>Suicide Warning Signs</a:t>
            </a:r>
          </a:p>
          <a:p>
            <a:pPr lvl="1"/>
            <a:r>
              <a:rPr lang="en-US" sz="1800" dirty="0">
                <a:solidFill>
                  <a:schemeClr val="tx2"/>
                </a:solidFill>
              </a:rPr>
              <a:t>What to say and do when a friend might be suicidal</a:t>
            </a:r>
            <a:endParaRPr lang="en-US" sz="2200" dirty="0">
              <a:solidFill>
                <a:schemeClr val="tx2"/>
              </a:solidFill>
            </a:endParaRPr>
          </a:p>
          <a:p>
            <a:pPr lvl="1"/>
            <a:endParaRPr lang="en-US" sz="1800" dirty="0">
              <a:solidFill>
                <a:schemeClr val="tx2"/>
              </a:solidFill>
            </a:endParaRPr>
          </a:p>
          <a:p>
            <a:endParaRPr lang="en-US" sz="1800" dirty="0">
              <a:solidFill>
                <a:schemeClr val="tx2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BD5538-6F2B-4755-90C4-E99030E0A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</p:spTree>
    <p:extLst>
      <p:ext uri="{BB962C8B-B14F-4D97-AF65-F5344CB8AC3E}">
        <p14:creationId xmlns:p14="http://schemas.microsoft.com/office/powerpoint/2010/main" val="3408322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D095B41-7312-4603-9F0F-93387C3531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Magnifying glass on clear background">
            <a:extLst>
              <a:ext uri="{FF2B5EF4-FFF2-40B4-BE49-F238E27FC236}">
                <a16:creationId xmlns:a16="http://schemas.microsoft.com/office/drawing/2014/main" id="{C5FCB1E1-FEC7-47A7-9E2F-325F2ACE15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</a:blip>
          <a:srcRect r="-1" b="15728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042C936-444C-4F0D-9737-291EAFE1E7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>
                  <a:alpha val="8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12A575A-73E1-4346-8084-68FDD22E41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Myth or fact?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E299662-CD74-4958-8C62-E5EE154847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>
            <a:normAutofit/>
          </a:bodyPr>
          <a:lstStyle/>
          <a:p>
            <a:endParaRPr lang="en-US"/>
          </a:p>
        </p:txBody>
      </p:sp>
      <p:cxnSp>
        <p:nvCxnSpPr>
          <p:cNvPr id="24" name="Straight Connector 14">
            <a:extLst>
              <a:ext uri="{FF2B5EF4-FFF2-40B4-BE49-F238E27FC236}">
                <a16:creationId xmlns:a16="http://schemas.microsoft.com/office/drawing/2014/main" id="{B61C4D9F-F4AF-4ED2-9310-56EB2E19C0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3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419FDB25-3050-4009-9806-3000DDD1C0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063EF0F-7BC0-4CFB-AB98-20A8DD91D7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F882F8-0612-4CCF-9B93-517BD32C2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</p:spTree>
    <p:extLst>
      <p:ext uri="{BB962C8B-B14F-4D97-AF65-F5344CB8AC3E}">
        <p14:creationId xmlns:p14="http://schemas.microsoft.com/office/powerpoint/2010/main" val="213318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FCAD0B59-C87F-4ED4-BD53-0F422C2FA6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Myth or Fact?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CE19F763-2C95-4EE6-8FB0-CD9ADE240E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800" dirty="0"/>
              <a:t>If we talk about suicide or ask a friend if they are feeling suicidal, we may give them the idea to do it.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sz="4000" dirty="0"/>
              <a:t>Myth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EB41CA-6841-4007-A9D6-A3A9E8967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9131734-7A02-45F1-A278-036ED10F3C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Myth or Fact?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1A05EAFD-6668-4EDB-9938-81378B29FB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altLang="en-US" sz="2800" dirty="0"/>
              <a:t>People who talk about attempting suicide </a:t>
            </a:r>
            <a:r>
              <a:rPr lang="en-US" altLang="en-US" sz="2800" dirty="0" err="1"/>
              <a:t>aren</a:t>
            </a:r>
            <a:r>
              <a:rPr lang="ja-JP" altLang="en-US" sz="2800" dirty="0"/>
              <a:t>’</a:t>
            </a:r>
            <a:r>
              <a:rPr lang="en-US" altLang="ja-JP" sz="2800" dirty="0"/>
              <a:t>t the ones who do it.</a:t>
            </a:r>
          </a:p>
          <a:p>
            <a:pPr marL="0" indent="0">
              <a:buNone/>
            </a:pPr>
            <a:endParaRPr lang="en-US" altLang="en-US" sz="2800" dirty="0"/>
          </a:p>
          <a:p>
            <a:pPr marL="0" indent="0" algn="ctr">
              <a:buNone/>
            </a:pPr>
            <a:r>
              <a:rPr lang="en-US" altLang="en-US" sz="4000" dirty="0"/>
              <a:t>Myth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4628CC-76E2-4FAE-9267-4582BC9BB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5F84A6FD-C417-4641-A9FB-29C61DDB2B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Myth or Fact? 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095E7233-1D7B-4BFD-94AC-3C52465308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800" dirty="0"/>
              <a:t>There are not usually warning signs that an individual is feeling suicidal.</a:t>
            </a:r>
          </a:p>
          <a:p>
            <a:pPr marL="0" indent="0" algn="ctr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4000" dirty="0"/>
              <a:t>Myth</a:t>
            </a:r>
          </a:p>
          <a:p>
            <a:pPr algn="ctr"/>
            <a:endParaRPr lang="en-US" dirty="0"/>
          </a:p>
        </p:txBody>
      </p:sp>
      <p:sp>
        <p:nvSpPr>
          <p:cNvPr id="21508" name="Text Box 6">
            <a:extLst>
              <a:ext uri="{FF2B5EF4-FFF2-40B4-BE49-F238E27FC236}">
                <a16:creationId xmlns:a16="http://schemas.microsoft.com/office/drawing/2014/main" id="{EA876A70-1CE8-45CC-BA31-99BFD1396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5334000"/>
            <a:ext cx="4343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4400" b="1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DA9E8F-77CF-4CB5-B201-C1A5F8EB4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AB6A905B-747E-4EFB-AD07-26706EDEAC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Myth or Fact?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F8B946C5-E004-453E-9F34-3F1025EAD0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800" dirty="0"/>
              <a:t>Most people who attempt or die by suicide do not want to die. They are seeking freedom from emotional pain. </a:t>
            </a:r>
          </a:p>
          <a:p>
            <a:pPr marL="0" indent="0" algn="ctr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4000" dirty="0"/>
              <a:t>FACT</a:t>
            </a:r>
          </a:p>
          <a:p>
            <a:pPr algn="ctr"/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1ADF79-9C1B-4D9A-8E64-D1231ED44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5F05AAC3-E139-42E2-935C-891E2C51D9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Myth or Fact?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C7893D0F-A57A-4A8A-BE00-338D09770A8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800" dirty="0"/>
              <a:t>People who attempt or die by suicide all have a mental illness.</a:t>
            </a:r>
          </a:p>
          <a:p>
            <a:pPr marL="0" indent="0" algn="ctr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4000" dirty="0"/>
              <a:t>Myth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F53C9BD-BCAE-4615-914C-117A48716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6A91CE86-2561-47FB-95B8-DB73A55F6F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Myth or Fact?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2552BA1B-F076-414D-B09E-014857D836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altLang="en-US" sz="2800" dirty="0"/>
              <a:t>Only experts can prevent suicide.</a:t>
            </a:r>
          </a:p>
          <a:p>
            <a:pPr marL="0" indent="0" algn="ctr">
              <a:buNone/>
            </a:pPr>
            <a:endParaRPr lang="en-US" altLang="en-US" dirty="0"/>
          </a:p>
          <a:p>
            <a:pPr marL="0" indent="0" algn="ctr">
              <a:buNone/>
            </a:pPr>
            <a:r>
              <a:rPr lang="en-US" altLang="en-US" sz="4000" dirty="0"/>
              <a:t>Myth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168D40-64E5-4A99-AB86-7290BF989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Erbacher, Singer &amp; Poland, 2022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1_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ppt/theme/theme3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F1C4790-FE3C-4020-8CA7-00621DA7BBB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703</Words>
  <Application>Microsoft Office PowerPoint</Application>
  <PresentationFormat>Widescreen</PresentationFormat>
  <Paragraphs>97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Gill Sans MT</vt:lpstr>
      <vt:lpstr>Monotype Corsiva</vt:lpstr>
      <vt:lpstr>Verdana</vt:lpstr>
      <vt:lpstr>Wingdings 3</vt:lpstr>
      <vt:lpstr>Gallery</vt:lpstr>
      <vt:lpstr>1_Ion Boardroom</vt:lpstr>
      <vt:lpstr>Ion Boardroom</vt:lpstr>
      <vt:lpstr>Office Theme</vt:lpstr>
      <vt:lpstr>Suicide Prevention 101: What teens need to know</vt:lpstr>
      <vt:lpstr>About this slide deck</vt:lpstr>
      <vt:lpstr>Myth or fact?</vt:lpstr>
      <vt:lpstr>Myth or Fact?</vt:lpstr>
      <vt:lpstr>Myth or Fact?</vt:lpstr>
      <vt:lpstr>Myth or Fact? </vt:lpstr>
      <vt:lpstr>Myth or Fact?</vt:lpstr>
      <vt:lpstr>Myth or Fact?</vt:lpstr>
      <vt:lpstr>Myth or Fact?</vt:lpstr>
      <vt:lpstr>What are Suicide Warning Signs?</vt:lpstr>
      <vt:lpstr>If your friends says these things, it is time to act:</vt:lpstr>
      <vt:lpstr>What can I do?</vt:lpstr>
      <vt:lpstr>You can be a lifesaver!</vt:lpstr>
      <vt:lpstr>What to say …</vt:lpstr>
      <vt:lpstr>Remember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Suicide Prevention 101: What teens need to know</dc:title>
  <dc:creator>Singer, Jonathan</dc:creator>
  <cp:lastModifiedBy>Erbacher, Terri, Ph.D.</cp:lastModifiedBy>
  <cp:revision>6</cp:revision>
  <dcterms:created xsi:type="dcterms:W3CDTF">2021-10-14T13:15:40Z</dcterms:created>
  <dcterms:modified xsi:type="dcterms:W3CDTF">2023-05-04T17:26:40Z</dcterms:modified>
</cp:coreProperties>
</file>