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handoutMasterIdLst>
    <p:handoutMasterId r:id="rId162"/>
  </p:handoutMasterIdLst>
  <p:sldIdLst>
    <p:sldId id="256" r:id="rId2"/>
    <p:sldId id="257" r:id="rId3"/>
    <p:sldId id="258" r:id="rId4"/>
    <p:sldId id="259" r:id="rId5"/>
    <p:sldId id="260" r:id="rId6"/>
    <p:sldId id="261" r:id="rId7"/>
    <p:sldId id="262" r:id="rId8"/>
    <p:sldId id="263" r:id="rId9"/>
    <p:sldId id="264" r:id="rId10"/>
    <p:sldId id="265" r:id="rId11"/>
    <p:sldId id="266" r:id="rId12"/>
    <p:sldId id="279"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281" r:id="rId27"/>
    <p:sldId id="282" r:id="rId28"/>
    <p:sldId id="283" r:id="rId29"/>
    <p:sldId id="284" r:id="rId30"/>
    <p:sldId id="424" r:id="rId31"/>
    <p:sldId id="285" r:id="rId32"/>
    <p:sldId id="286" r:id="rId33"/>
    <p:sldId id="287" r:id="rId34"/>
    <p:sldId id="288" r:id="rId35"/>
    <p:sldId id="289" r:id="rId36"/>
    <p:sldId id="290" r:id="rId37"/>
    <p:sldId id="291"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425" r:id="rId70"/>
    <p:sldId id="324" r:id="rId71"/>
    <p:sldId id="325" r:id="rId72"/>
    <p:sldId id="326" r:id="rId73"/>
    <p:sldId id="327" r:id="rId74"/>
    <p:sldId id="328" r:id="rId75"/>
    <p:sldId id="329" r:id="rId76"/>
    <p:sldId id="330" r:id="rId77"/>
    <p:sldId id="331" r:id="rId78"/>
    <p:sldId id="332" r:id="rId79"/>
    <p:sldId id="333" r:id="rId80"/>
    <p:sldId id="426"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7" r:id="rId95"/>
    <p:sldId id="348" r:id="rId96"/>
    <p:sldId id="349" r:id="rId97"/>
    <p:sldId id="350" r:id="rId98"/>
    <p:sldId id="351" r:id="rId99"/>
    <p:sldId id="352" r:id="rId100"/>
    <p:sldId id="353" r:id="rId101"/>
    <p:sldId id="354" r:id="rId102"/>
    <p:sldId id="355" r:id="rId103"/>
    <p:sldId id="356" r:id="rId104"/>
    <p:sldId id="357" r:id="rId105"/>
    <p:sldId id="358" r:id="rId106"/>
    <p:sldId id="359" r:id="rId107"/>
    <p:sldId id="429" r:id="rId108"/>
    <p:sldId id="428" r:id="rId109"/>
    <p:sldId id="360" r:id="rId110"/>
    <p:sldId id="361" r:id="rId111"/>
    <p:sldId id="362" r:id="rId112"/>
    <p:sldId id="363" r:id="rId113"/>
    <p:sldId id="365" r:id="rId114"/>
    <p:sldId id="366" r:id="rId115"/>
    <p:sldId id="367" r:id="rId116"/>
    <p:sldId id="368" r:id="rId117"/>
    <p:sldId id="369" r:id="rId118"/>
    <p:sldId id="370" r:id="rId119"/>
    <p:sldId id="372" r:id="rId120"/>
    <p:sldId id="373" r:id="rId121"/>
    <p:sldId id="374" r:id="rId122"/>
    <p:sldId id="377" r:id="rId123"/>
    <p:sldId id="379" r:id="rId124"/>
    <p:sldId id="380" r:id="rId125"/>
    <p:sldId id="381" r:id="rId126"/>
    <p:sldId id="382" r:id="rId127"/>
    <p:sldId id="383" r:id="rId128"/>
    <p:sldId id="384" r:id="rId129"/>
    <p:sldId id="385" r:id="rId130"/>
    <p:sldId id="430" r:id="rId131"/>
    <p:sldId id="386" r:id="rId132"/>
    <p:sldId id="387" r:id="rId133"/>
    <p:sldId id="388" r:id="rId134"/>
    <p:sldId id="389" r:id="rId135"/>
    <p:sldId id="421" r:id="rId136"/>
    <p:sldId id="391" r:id="rId137"/>
    <p:sldId id="392" r:id="rId138"/>
    <p:sldId id="393" r:id="rId139"/>
    <p:sldId id="394" r:id="rId140"/>
    <p:sldId id="395" r:id="rId141"/>
    <p:sldId id="396" r:id="rId142"/>
    <p:sldId id="397" r:id="rId143"/>
    <p:sldId id="398" r:id="rId144"/>
    <p:sldId id="399" r:id="rId145"/>
    <p:sldId id="422" r:id="rId146"/>
    <p:sldId id="402" r:id="rId147"/>
    <p:sldId id="403" r:id="rId148"/>
    <p:sldId id="405" r:id="rId149"/>
    <p:sldId id="406" r:id="rId150"/>
    <p:sldId id="407" r:id="rId151"/>
    <p:sldId id="408" r:id="rId152"/>
    <p:sldId id="409" r:id="rId153"/>
    <p:sldId id="423" r:id="rId154"/>
    <p:sldId id="410" r:id="rId155"/>
    <p:sldId id="411" r:id="rId156"/>
    <p:sldId id="412" r:id="rId157"/>
    <p:sldId id="413" r:id="rId158"/>
    <p:sldId id="414" r:id="rId159"/>
    <p:sldId id="415" r:id="rId160"/>
    <p:sldId id="416" r:id="rId1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7696" autoAdjust="0"/>
  </p:normalViewPr>
  <p:slideViewPr>
    <p:cSldViewPr showGuides="1">
      <p:cViewPr varScale="1">
        <p:scale>
          <a:sx n="68" d="100"/>
          <a:sy n="68" d="100"/>
        </p:scale>
        <p:origin x="1626" y="48"/>
      </p:cViewPr>
      <p:guideLst>
        <p:guide orient="horz" pos="2160"/>
        <p:guide pos="2880"/>
      </p:guideLst>
    </p:cSldViewPr>
  </p:slideViewPr>
  <p:notesTextViewPr>
    <p:cViewPr>
      <p:scale>
        <a:sx n="1" d="1"/>
        <a:sy n="1" d="1"/>
      </p:scale>
      <p:origin x="0" y="0"/>
    </p:cViewPr>
  </p:notesTextViewPr>
  <p:notesViewPr>
    <p:cSldViewPr showGuides="1">
      <p:cViewPr varScale="1">
        <p:scale>
          <a:sx n="49" d="100"/>
          <a:sy n="49" d="100"/>
        </p:scale>
        <p:origin x="-2318"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7D0EB2F-A2E6-4F7B-B0D5-186E8DDDA6A2}" type="datetimeFigureOut">
              <a:rPr lang="en-US" smtClean="0"/>
              <a:t>7/9/2019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B1B130-DE75-4BAB-95F6-C83884BDFB0F}" type="slidenum">
              <a:rPr lang="en-US" smtClean="0"/>
              <a:t>‹#›</a:t>
            </a:fld>
            <a:endParaRPr lang="en-US"/>
          </a:p>
        </p:txBody>
      </p:sp>
    </p:spTree>
    <p:extLst>
      <p:ext uri="{BB962C8B-B14F-4D97-AF65-F5344CB8AC3E}">
        <p14:creationId xmlns:p14="http://schemas.microsoft.com/office/powerpoint/2010/main" val="50738326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276331-96A5-47C6-A696-6DA7DBABB5E9}"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D583C-8F17-4138-8544-0489F9F218B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76331-96A5-47C6-A696-6DA7DBABB5E9}"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D583C-8F17-4138-8544-0489F9F218B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C276331-96A5-47C6-A696-6DA7DBABB5E9}"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D583C-8F17-4138-8544-0489F9F218BC}"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76331-96A5-47C6-A696-6DA7DBABB5E9}"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D583C-8F17-4138-8544-0489F9F218BC}"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276331-96A5-47C6-A696-6DA7DBABB5E9}" type="datetimeFigureOut">
              <a:rPr lang="en-US" smtClean="0"/>
              <a:t>7/9/2019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D583C-8F17-4138-8544-0489F9F218B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FC276331-96A5-47C6-A696-6DA7DBABB5E9}"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D583C-8F17-4138-8544-0489F9F218BC}"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276331-96A5-47C6-A696-6DA7DBABB5E9}" type="datetimeFigureOut">
              <a:rPr lang="en-US" smtClean="0"/>
              <a:t>7/9/2019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9D583C-8F17-4138-8544-0489F9F218B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276331-96A5-47C6-A696-6DA7DBABB5E9}" type="datetimeFigureOut">
              <a:rPr lang="en-US" smtClean="0"/>
              <a:t>7/9/2019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9D583C-8F17-4138-8544-0489F9F218B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FC276331-96A5-47C6-A696-6DA7DBABB5E9}" type="datetimeFigureOut">
              <a:rPr lang="en-US" smtClean="0"/>
              <a:t>7/9/2019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9D583C-8F17-4138-8544-0489F9F218B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C276331-96A5-47C6-A696-6DA7DBABB5E9}"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D583C-8F17-4138-8544-0489F9F218BC}"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276331-96A5-47C6-A696-6DA7DBABB5E9}" type="datetimeFigureOut">
              <a:rPr lang="en-US" smtClean="0"/>
              <a:t>7/9/2019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D583C-8F17-4138-8544-0489F9F218BC}"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C276331-96A5-47C6-A696-6DA7DBABB5E9}" type="datetimeFigureOut">
              <a:rPr lang="en-US" smtClean="0"/>
              <a:t>7/9/2019</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A39D583C-8F17-4138-8544-0489F9F218BC}"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MSIPCMContentMarking" descr="{&quot;HashCode&quot;:1561593418,&quot;Placement&quot;:&quot;Footer&quot;}">
            <a:extLst>
              <a:ext uri="{FF2B5EF4-FFF2-40B4-BE49-F238E27FC236}">
                <a16:creationId xmlns:a16="http://schemas.microsoft.com/office/drawing/2014/main" id="{4FE35FCB-37E4-4936-9E20-4D22DE8B16A0}"/>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0"/>
            <a:ext cx="7772400" cy="1780108"/>
          </a:xfrm>
        </p:spPr>
        <p:txBody>
          <a:bodyPr>
            <a:normAutofit fontScale="90000"/>
          </a:bodyPr>
          <a:lstStyle/>
          <a:p>
            <a:r>
              <a:rPr lang="en-US" b="1" dirty="0"/>
              <a:t>Core Principles of Group Psychotherapy</a:t>
            </a:r>
            <a:br>
              <a:rPr lang="en-US" b="1" dirty="0"/>
            </a:br>
            <a:r>
              <a:rPr lang="en-US" sz="3600" b="1" dirty="0"/>
              <a:t>An Integrated Theory, Research, and Practice Training Manual</a:t>
            </a:r>
            <a:br>
              <a:rPr lang="en-US" sz="3600" dirty="0"/>
            </a:br>
            <a:r>
              <a:rPr lang="en-US" b="1" dirty="0"/>
              <a:t> </a:t>
            </a:r>
            <a:br>
              <a:rPr lang="en-US" dirty="0"/>
            </a:br>
            <a:endParaRPr lang="en-US" dirty="0"/>
          </a:p>
        </p:txBody>
      </p:sp>
      <p:sp>
        <p:nvSpPr>
          <p:cNvPr id="3" name="Subtitle 2"/>
          <p:cNvSpPr>
            <a:spLocks noGrp="1"/>
          </p:cNvSpPr>
          <p:nvPr>
            <p:ph type="subTitle" idx="1"/>
          </p:nvPr>
        </p:nvSpPr>
        <p:spPr>
          <a:xfrm>
            <a:off x="1371600" y="4191000"/>
            <a:ext cx="6400800" cy="1473200"/>
          </a:xfrm>
        </p:spPr>
        <p:txBody>
          <a:bodyPr/>
          <a:lstStyle/>
          <a:p>
            <a:r>
              <a:rPr lang="en-US" b="1" dirty="0"/>
              <a:t>Francis J. Kaklauskas and Les R. Greene, Editors</a:t>
            </a:r>
            <a:endParaRPr lang="en-US" dirty="0"/>
          </a:p>
        </p:txBody>
      </p:sp>
    </p:spTree>
    <p:extLst>
      <p:ext uri="{BB962C8B-B14F-4D97-AF65-F5344CB8AC3E}">
        <p14:creationId xmlns:p14="http://schemas.microsoft.com/office/powerpoint/2010/main" val="110639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40339"/>
            <a:ext cx="7315200" cy="5632311"/>
          </a:xfrm>
          <a:prstGeom prst="rect">
            <a:avLst/>
          </a:prstGeom>
        </p:spPr>
        <p:txBody>
          <a:bodyPr wrap="square">
            <a:spAutoFit/>
          </a:bodyPr>
          <a:lstStyle/>
          <a:p>
            <a:pPr marL="228600" lvl="0"/>
            <a:r>
              <a:rPr lang="en-US" b="1" dirty="0"/>
              <a:t>D.  Modern Psychoanalytic</a:t>
            </a:r>
            <a:endParaRPr lang="en-US" dirty="0"/>
          </a:p>
          <a:p>
            <a:pPr marL="228600"/>
            <a:r>
              <a:rPr lang="en-US" dirty="0"/>
              <a:t> </a:t>
            </a:r>
          </a:p>
          <a:p>
            <a:pPr marL="514350" lvl="0" indent="-285750" fontAlgn="base">
              <a:buFont typeface="Arial" panose="020B0604020202020204" pitchFamily="34" charset="0"/>
              <a:buChar char="•"/>
            </a:pPr>
            <a:r>
              <a:rPr lang="en-US" b="1" dirty="0"/>
              <a:t>Progressive communication: </a:t>
            </a:r>
            <a:r>
              <a:rPr lang="en-US" dirty="0"/>
              <a:t>constructive</a:t>
            </a:r>
            <a:r>
              <a:rPr lang="en-US" b="1" dirty="0"/>
              <a:t> </a:t>
            </a:r>
            <a:r>
              <a:rPr lang="en-US" dirty="0"/>
              <a:t>building on interpersonal messages; not getting stuck in repetitive relational patterns or impasses. </a:t>
            </a:r>
          </a:p>
          <a:p>
            <a:pPr marL="514350" lvl="0" indent="-285750" fontAlgn="base">
              <a:buFont typeface="Arial" panose="020B0604020202020204" pitchFamily="34" charset="0"/>
              <a:buChar char="•"/>
            </a:pPr>
            <a:r>
              <a:rPr lang="en-US" b="1" dirty="0"/>
              <a:t>Bridging:</a:t>
            </a:r>
            <a:r>
              <a:rPr lang="en-US" dirty="0"/>
              <a:t> encouraging members to talk directly to each other, focusing </a:t>
            </a:r>
            <a:r>
              <a:rPr lang="en-US" b="1" dirty="0"/>
              <a:t>immediacy</a:t>
            </a:r>
            <a:r>
              <a:rPr lang="en-US" dirty="0"/>
              <a:t> of relationships.</a:t>
            </a:r>
          </a:p>
          <a:p>
            <a:pPr marL="514350" lvl="0" indent="-285750" fontAlgn="base">
              <a:buFont typeface="Arial" panose="020B0604020202020204" pitchFamily="34" charset="0"/>
              <a:buChar char="•"/>
            </a:pPr>
            <a:r>
              <a:rPr lang="en-US" b="1" dirty="0"/>
              <a:t>Emotional insulation:</a:t>
            </a:r>
            <a:r>
              <a:rPr lang="en-US" dirty="0"/>
              <a:t> helps members not get overly wounded in the lively exchanges of the group.</a:t>
            </a:r>
          </a:p>
          <a:p>
            <a:pPr marL="228600" lvl="0" fontAlgn="base"/>
            <a:endParaRPr lang="en-US" dirty="0"/>
          </a:p>
          <a:p>
            <a:pPr marL="228600" lvl="0"/>
            <a:r>
              <a:rPr lang="en-US" b="1" dirty="0"/>
              <a:t>E.  Interpersonal Group Psychotherapy</a:t>
            </a:r>
            <a:endParaRPr lang="en-US" dirty="0"/>
          </a:p>
          <a:p>
            <a:pPr marL="228600"/>
            <a:r>
              <a:rPr lang="en-US" i="1" dirty="0"/>
              <a:t> </a:t>
            </a:r>
            <a:endParaRPr lang="en-US" dirty="0"/>
          </a:p>
          <a:p>
            <a:pPr marL="514350" lvl="0" indent="-285750" fontAlgn="base">
              <a:buFont typeface="Arial" panose="020B0604020202020204" pitchFamily="34" charset="0"/>
              <a:buChar char="•"/>
            </a:pPr>
            <a:r>
              <a:rPr lang="en-US" dirty="0"/>
              <a:t>Here-and-now focus</a:t>
            </a:r>
          </a:p>
          <a:p>
            <a:pPr marL="514350" lvl="0" indent="-285750" fontAlgn="base">
              <a:buFont typeface="Arial" panose="020B0604020202020204" pitchFamily="34" charset="0"/>
              <a:buChar char="•"/>
            </a:pPr>
            <a:r>
              <a:rPr lang="en-US" dirty="0"/>
              <a:t>Group as a social microcosm</a:t>
            </a:r>
          </a:p>
          <a:p>
            <a:pPr marL="514350" lvl="0" indent="-285750" fontAlgn="base">
              <a:buFont typeface="Arial" panose="020B0604020202020204" pitchFamily="34" charset="0"/>
              <a:buChar char="•"/>
            </a:pPr>
            <a:r>
              <a:rPr lang="en-US" dirty="0"/>
              <a:t>Primary foci on interpersonal disputes (such as unmet expectations), role transitions (entailing changes in primary roles), grief (emotional reactions to loss), and interpersonal deficits (such as poor communication skills). </a:t>
            </a:r>
          </a:p>
          <a:p>
            <a:pPr marL="228600"/>
            <a:r>
              <a:rPr lang="en-US" dirty="0"/>
              <a:t>    </a:t>
            </a:r>
          </a:p>
          <a:p>
            <a:pPr lvl="0" fontAlgn="base"/>
            <a:endParaRPr lang="en-US" dirty="0"/>
          </a:p>
        </p:txBody>
      </p:sp>
    </p:spTree>
    <p:extLst>
      <p:ext uri="{BB962C8B-B14F-4D97-AF65-F5344CB8AC3E}">
        <p14:creationId xmlns:p14="http://schemas.microsoft.com/office/powerpoint/2010/main" val="7973108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0872" y="762000"/>
            <a:ext cx="7315200" cy="4801314"/>
          </a:xfrm>
          <a:prstGeom prst="rect">
            <a:avLst/>
          </a:prstGeom>
        </p:spPr>
        <p:txBody>
          <a:bodyPr wrap="square">
            <a:spAutoFit/>
          </a:bodyPr>
          <a:lstStyle/>
          <a:p>
            <a:r>
              <a:rPr lang="en-US" dirty="0"/>
              <a:t>Often the member who is the target of transference reactions will need emotional support from the leader who can: </a:t>
            </a:r>
          </a:p>
          <a:p>
            <a:pPr marL="285750" lvl="0" indent="-285750">
              <a:buFont typeface="Arial" panose="020B0604020202020204" pitchFamily="34" charset="0"/>
              <a:buChar char="•"/>
            </a:pPr>
            <a:r>
              <a:rPr lang="en-US" dirty="0"/>
              <a:t>Encourage the member to express the experience of being seen in this manner (e.g. “How does it feel to be perceived in this way?” )</a:t>
            </a:r>
          </a:p>
          <a:p>
            <a:pPr marL="285750" lvl="0" indent="-285750">
              <a:buFont typeface="Arial" panose="020B0604020202020204" pitchFamily="34" charset="0"/>
              <a:buChar char="•"/>
            </a:pPr>
            <a:r>
              <a:rPr lang="en-US" dirty="0"/>
              <a:t>Emphasize that just because someone experiences the member in a particular way, doesn’t mean that the perception (projection) is accurate.  Ask “Does this perception of you fit?”</a:t>
            </a:r>
          </a:p>
          <a:p>
            <a:pPr marL="285750" lvl="0" indent="-285750">
              <a:buFont typeface="Arial" panose="020B0604020202020204" pitchFamily="34" charset="0"/>
              <a:buChar char="•"/>
            </a:pPr>
            <a:r>
              <a:rPr lang="en-US" dirty="0"/>
              <a:t>Point out how those who are projecting onto the member also likely project similar attributes onto others in their lives, thus encouraging the member not to take the perceptions personally.</a:t>
            </a:r>
          </a:p>
          <a:p>
            <a:pPr marL="285750" lvl="0" indent="-285750">
              <a:buFont typeface="Arial" panose="020B0604020202020204" pitchFamily="34" charset="0"/>
              <a:buChar char="•"/>
            </a:pPr>
            <a:r>
              <a:rPr lang="en-US" dirty="0"/>
              <a:t>Join with the member by pointing out that you too have been perceived in a similar way, thus turning attention of the transference work towards yourself</a:t>
            </a:r>
          </a:p>
          <a:p>
            <a:pPr marL="285750" lvl="0" indent="-285750">
              <a:buFont typeface="Arial" panose="020B0604020202020204" pitchFamily="34" charset="0"/>
              <a:buChar char="•"/>
            </a:pPr>
            <a:r>
              <a:rPr lang="en-US" dirty="0"/>
              <a:t>Help to shift the focus away from content to process by focusing on the need for emotional regulation and effective and constructive interpersonal communication.</a:t>
            </a:r>
          </a:p>
          <a:p>
            <a:r>
              <a:rPr lang="en-US" dirty="0"/>
              <a:t> </a:t>
            </a:r>
          </a:p>
        </p:txBody>
      </p:sp>
    </p:spTree>
    <p:extLst>
      <p:ext uri="{BB962C8B-B14F-4D97-AF65-F5344CB8AC3E}">
        <p14:creationId xmlns:p14="http://schemas.microsoft.com/office/powerpoint/2010/main" val="29921742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3693319"/>
          </a:xfrm>
          <a:prstGeom prst="rect">
            <a:avLst/>
          </a:prstGeom>
        </p:spPr>
        <p:txBody>
          <a:bodyPr wrap="square">
            <a:spAutoFit/>
          </a:bodyPr>
          <a:lstStyle/>
          <a:p>
            <a:r>
              <a:rPr lang="en-US" dirty="0"/>
              <a:t>It is important to remember that being </a:t>
            </a:r>
            <a:r>
              <a:rPr lang="en-US" b="1" dirty="0"/>
              <a:t>the object of affectively charged negative transferences, particularly when presented without empathy or with limited reality testing, can be one of the most painful experiences for group members</a:t>
            </a:r>
            <a:r>
              <a:rPr lang="en-US" dirty="0"/>
              <a:t>.  </a:t>
            </a:r>
          </a:p>
          <a:p>
            <a:endParaRPr lang="en-US" dirty="0"/>
          </a:p>
          <a:p>
            <a:r>
              <a:rPr lang="en-US" dirty="0"/>
              <a:t>At times, we will need to step in strongly to protect the group as a place to work and explore our lives and interpersonal relationships and not to discharge destructively towards one another.</a:t>
            </a:r>
          </a:p>
          <a:p>
            <a:endParaRPr lang="en-US" dirty="0"/>
          </a:p>
          <a:p>
            <a:r>
              <a:rPr lang="en-US" dirty="0"/>
              <a:t>While clearly not every form of group therapy entails transference exploration and analysis, in those groups where it is part of the therapeutic work, the process is usually experienced as powerful, moving, and deeply authentic.</a:t>
            </a:r>
          </a:p>
        </p:txBody>
      </p:sp>
    </p:spTree>
    <p:extLst>
      <p:ext uri="{BB962C8B-B14F-4D97-AF65-F5344CB8AC3E}">
        <p14:creationId xmlns:p14="http://schemas.microsoft.com/office/powerpoint/2010/main" val="20676764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0872" y="797510"/>
            <a:ext cx="7315200" cy="6186309"/>
          </a:xfrm>
          <a:prstGeom prst="rect">
            <a:avLst/>
          </a:prstGeom>
        </p:spPr>
        <p:txBody>
          <a:bodyPr wrap="square">
            <a:spAutoFit/>
          </a:bodyPr>
          <a:lstStyle/>
          <a:p>
            <a:r>
              <a:rPr lang="en-US" b="1" dirty="0"/>
              <a:t>C.  Group-as-a-whole and Subgroup Transferences</a:t>
            </a:r>
            <a:endParaRPr lang="en-US" dirty="0"/>
          </a:p>
          <a:p>
            <a:r>
              <a:rPr lang="en-US" dirty="0"/>
              <a:t>Members will project not only onto the leader or individual members but also onto subgroups and the group-as a-whole affects, motives and attributes derived from their early life experience.  When members experience that the group-as-a-whole is against them or hold some other destructive perception of the group, they are at risk for dropping out, withdrawing, and withholding a commitment to the group.  </a:t>
            </a:r>
          </a:p>
          <a:p>
            <a:endParaRPr lang="en-US" dirty="0"/>
          </a:p>
          <a:p>
            <a:r>
              <a:rPr lang="en-US" b="1" dirty="0"/>
              <a:t>IV. Group-as-a-Whole and Subgroup Interventions</a:t>
            </a:r>
            <a:endParaRPr lang="en-US" dirty="0"/>
          </a:p>
          <a:p>
            <a:endParaRPr lang="en-US" dirty="0"/>
          </a:p>
          <a:p>
            <a:r>
              <a:rPr lang="en-US" dirty="0"/>
              <a:t>Most group therapists acknowledge the presence of group-as-a-whole processes and the need to monitor them.   </a:t>
            </a:r>
            <a:r>
              <a:rPr lang="en-US" b="1" dirty="0"/>
              <a:t>Identifying or interpreting group-as-a-whole processes is particularly useful when collective forces are impeding the work of the group</a:t>
            </a:r>
            <a:r>
              <a:rPr lang="en-US" dirty="0"/>
              <a:t>, as when: </a:t>
            </a:r>
          </a:p>
          <a:p>
            <a:pPr marL="285750" lvl="0" indent="-285750">
              <a:buFont typeface="Arial" panose="020B0604020202020204" pitchFamily="34" charset="0"/>
              <a:buChar char="•"/>
            </a:pPr>
            <a:r>
              <a:rPr lang="en-US" dirty="0"/>
              <a:t>the group is relying upon rigid defenses such as avoidance or denial to cope with some underlying shared anxiety  </a:t>
            </a:r>
          </a:p>
          <a:p>
            <a:endParaRPr lang="en-US" dirty="0"/>
          </a:p>
          <a:p>
            <a:pPr marL="285750" lvl="0" indent="-285750">
              <a:buFont typeface="Arial" panose="020B0604020202020204" pitchFamily="34" charset="0"/>
              <a:buChar char="•"/>
            </a:pPr>
            <a:r>
              <a:rPr lang="en-US" dirty="0"/>
              <a:t>when the group has adopted some rigid anti-therapeutic norm such as “taking turns” to minimize the risks of spontaneity </a:t>
            </a:r>
          </a:p>
          <a:p>
            <a:endParaRPr lang="en-US" dirty="0"/>
          </a:p>
          <a:p>
            <a:pPr marL="285750" lvl="0" indent="-285750">
              <a:buFont typeface="Arial" panose="020B0604020202020204" pitchFamily="34" charset="0"/>
              <a:buChar char="•"/>
            </a:pPr>
            <a:r>
              <a:rPr lang="en-US" dirty="0"/>
              <a:t>when the group is grappling with some common, but as yet unidentified, emotional issue. </a:t>
            </a:r>
          </a:p>
        </p:txBody>
      </p:sp>
    </p:spTree>
    <p:extLst>
      <p:ext uri="{BB962C8B-B14F-4D97-AF65-F5344CB8AC3E}">
        <p14:creationId xmlns:p14="http://schemas.microsoft.com/office/powerpoint/2010/main" val="11116683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95372"/>
            <a:ext cx="7315200" cy="6186309"/>
          </a:xfrm>
          <a:prstGeom prst="rect">
            <a:avLst/>
          </a:prstGeom>
        </p:spPr>
        <p:txBody>
          <a:bodyPr wrap="square">
            <a:spAutoFit/>
          </a:bodyPr>
          <a:lstStyle/>
          <a:p>
            <a:r>
              <a:rPr lang="en-US" dirty="0"/>
              <a:t>A group-as-a-whole conception can help members in:</a:t>
            </a:r>
          </a:p>
          <a:p>
            <a:pPr marL="285750" indent="-285750">
              <a:buFont typeface="Arial" panose="020B0604020202020204" pitchFamily="34" charset="0"/>
              <a:buChar char="•"/>
            </a:pPr>
            <a:r>
              <a:rPr lang="en-US" dirty="0"/>
              <a:t>Identifying underlying group-wide themes or dynamics, </a:t>
            </a:r>
          </a:p>
          <a:p>
            <a:pPr marL="285750" lvl="0" indent="-285750">
              <a:buFont typeface="Arial" panose="020B0604020202020204" pitchFamily="34" charset="0"/>
              <a:buChar char="•"/>
            </a:pPr>
            <a:r>
              <a:rPr lang="en-US" dirty="0"/>
              <a:t>Exploring the symbolic meanings of the language or imagery being used in the group,</a:t>
            </a:r>
          </a:p>
          <a:p>
            <a:pPr marL="285750" lvl="0" indent="-285750">
              <a:buFont typeface="Arial" panose="020B0604020202020204" pitchFamily="34" charset="0"/>
              <a:buChar char="•"/>
            </a:pPr>
            <a:r>
              <a:rPr lang="en-US" dirty="0"/>
              <a:t>Assessing the general emotional climate or “pulse” of the group, </a:t>
            </a:r>
          </a:p>
          <a:p>
            <a:pPr marL="285750" lvl="0" indent="-285750">
              <a:buFont typeface="Arial" panose="020B0604020202020204" pitchFamily="34" charset="0"/>
              <a:buChar char="•"/>
            </a:pPr>
            <a:r>
              <a:rPr lang="en-US" dirty="0"/>
              <a:t>Commenting on how the embedding organization or socio-political environment may be impacting the group.  </a:t>
            </a:r>
          </a:p>
          <a:p>
            <a:pPr marL="285750" lvl="0" indent="-285750">
              <a:buFont typeface="Arial" panose="020B0604020202020204" pitchFamily="34" charset="0"/>
              <a:buChar char="•"/>
            </a:pPr>
            <a:endParaRPr lang="en-US" dirty="0"/>
          </a:p>
          <a:p>
            <a:r>
              <a:rPr lang="en-US" b="1" dirty="0"/>
              <a:t>Group-as-a-whole interventions can help the group begin to see the forest from the trees</a:t>
            </a:r>
            <a:r>
              <a:rPr lang="en-US" dirty="0"/>
              <a:t>.  If the leader is able to pull together the more global themes that are occurring in the specific interchanges, it allows for the group to work more deeply with what are likely underlying tensions and issues affecting the whole group.  </a:t>
            </a:r>
          </a:p>
          <a:p>
            <a:endParaRPr lang="en-US" dirty="0"/>
          </a:p>
          <a:p>
            <a:r>
              <a:rPr lang="en-US" b="1" dirty="0"/>
              <a:t>Subgroups are an important way for members to begin to feel understood and not alone in the group</a:t>
            </a:r>
            <a:r>
              <a:rPr lang="en-US" dirty="0"/>
              <a:t>. Working with </a:t>
            </a:r>
            <a:r>
              <a:rPr lang="en-US" b="1" dirty="0"/>
              <a:t>functional subgroups</a:t>
            </a:r>
            <a:r>
              <a:rPr lang="en-US" dirty="0"/>
              <a:t> (i.e., those formed on the basis of here-and-now needs, beliefs, and affects) is a powerful tool that can help build both </a:t>
            </a:r>
            <a:r>
              <a:rPr lang="en-US" b="1" dirty="0"/>
              <a:t>cohesion</a:t>
            </a:r>
            <a:r>
              <a:rPr lang="en-US" dirty="0"/>
              <a:t> as members feel connected with others in their various subgroups, as well as </a:t>
            </a:r>
            <a:r>
              <a:rPr lang="en-US" b="1" dirty="0"/>
              <a:t>integration</a:t>
            </a:r>
            <a:r>
              <a:rPr lang="en-US" dirty="0"/>
              <a:t>, as members discover that they have commonalities with members of other subgroups who were initially seen as very different.</a:t>
            </a:r>
          </a:p>
        </p:txBody>
      </p:sp>
    </p:spTree>
    <p:extLst>
      <p:ext uri="{BB962C8B-B14F-4D97-AF65-F5344CB8AC3E}">
        <p14:creationId xmlns:p14="http://schemas.microsoft.com/office/powerpoint/2010/main" val="6607411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186309"/>
          </a:xfrm>
          <a:prstGeom prst="rect">
            <a:avLst/>
          </a:prstGeom>
        </p:spPr>
        <p:txBody>
          <a:bodyPr wrap="square">
            <a:spAutoFit/>
          </a:bodyPr>
          <a:lstStyle/>
          <a:p>
            <a:r>
              <a:rPr lang="en-US" b="1" dirty="0"/>
              <a:t>    V.  Utilizing Countertransference </a:t>
            </a:r>
            <a:endParaRPr lang="en-US" dirty="0"/>
          </a:p>
          <a:p>
            <a:r>
              <a:rPr lang="en-US" dirty="0"/>
              <a:t> </a:t>
            </a:r>
          </a:p>
          <a:p>
            <a:r>
              <a:rPr lang="en-US" dirty="0"/>
              <a:t>Ideas about countertransference have evolved to now include all conscious and unconscious reactions within the therapist.  It is now seen as not only inevitable but potentially helpful.  Feelings about our patients are not something to get rid of, but to be explored for what they signify about the patient’s needs, and relationships.  Useful to distinguish:</a:t>
            </a:r>
          </a:p>
          <a:p>
            <a:r>
              <a:rPr lang="en-US" dirty="0"/>
              <a:t> </a:t>
            </a:r>
          </a:p>
          <a:p>
            <a:pPr marL="285750" indent="-285750">
              <a:buFont typeface="Arial" panose="020B0604020202020204" pitchFamily="34" charset="0"/>
              <a:buChar char="•"/>
            </a:pPr>
            <a:r>
              <a:rPr lang="en-US" b="1" dirty="0"/>
              <a:t>Objective Countertransference (</a:t>
            </a:r>
            <a:r>
              <a:rPr lang="en-US" dirty="0"/>
              <a:t>when the therapist’s feelings and reactions to a patient are similar to those of most of the group members, forming a kind of consensual validation.) </a:t>
            </a:r>
          </a:p>
          <a:p>
            <a:r>
              <a:rPr lang="en-US" dirty="0"/>
              <a:t> </a:t>
            </a:r>
          </a:p>
          <a:p>
            <a:pPr marL="285750" lvl="0" indent="-285750">
              <a:buFont typeface="Arial" panose="020B0604020202020204" pitchFamily="34" charset="0"/>
              <a:buChar char="•"/>
            </a:pPr>
            <a:r>
              <a:rPr lang="en-US" b="1" dirty="0"/>
              <a:t>Subjective Countertransference (</a:t>
            </a:r>
            <a:r>
              <a:rPr lang="en-US" dirty="0"/>
              <a:t>a unique and idiosyncratic reaction based in the therapist’s  personal history and personality.) </a:t>
            </a:r>
          </a:p>
          <a:p>
            <a:r>
              <a:rPr lang="en-US" dirty="0"/>
              <a:t> </a:t>
            </a:r>
          </a:p>
          <a:p>
            <a:pPr marL="285750" lvl="0" indent="-285750">
              <a:buFont typeface="Arial" panose="020B0604020202020204" pitchFamily="34" charset="0"/>
              <a:buChar char="•"/>
            </a:pPr>
            <a:r>
              <a:rPr lang="en-US" b="1" dirty="0"/>
              <a:t>Concordant identification (</a:t>
            </a:r>
            <a:r>
              <a:rPr lang="en-US" dirty="0"/>
              <a:t>having feelings similar to the client’s current sense of self)</a:t>
            </a:r>
          </a:p>
          <a:p>
            <a:r>
              <a:rPr lang="en-US" dirty="0"/>
              <a:t> </a:t>
            </a:r>
          </a:p>
          <a:p>
            <a:pPr marL="285750" lvl="0" indent="-285750">
              <a:buFont typeface="Arial" panose="020B0604020202020204" pitchFamily="34" charset="0"/>
              <a:buChar char="•"/>
            </a:pPr>
            <a:r>
              <a:rPr lang="en-US" b="1" dirty="0"/>
              <a:t>Complementary identification (</a:t>
            </a:r>
            <a:r>
              <a:rPr lang="en-US" dirty="0"/>
              <a:t>identifying with some split off part of the patient’s internal world and accepting the ‘invitation’ to enact a unique role relationship with the patient, such as victim-tormentor.</a:t>
            </a:r>
          </a:p>
        </p:txBody>
      </p:sp>
    </p:spTree>
    <p:extLst>
      <p:ext uri="{BB962C8B-B14F-4D97-AF65-F5344CB8AC3E}">
        <p14:creationId xmlns:p14="http://schemas.microsoft.com/office/powerpoint/2010/main" val="155000968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85800"/>
            <a:ext cx="7315200" cy="6186309"/>
          </a:xfrm>
          <a:prstGeom prst="rect">
            <a:avLst/>
          </a:prstGeom>
        </p:spPr>
        <p:txBody>
          <a:bodyPr wrap="square">
            <a:spAutoFit/>
          </a:bodyPr>
          <a:lstStyle/>
          <a:p>
            <a:r>
              <a:rPr lang="en-US" dirty="0"/>
              <a:t>We want to find a way to work with objective countertransference reactions and bring our subjective countertransference reactions to our own therapy and supervision.  </a:t>
            </a:r>
          </a:p>
          <a:p>
            <a:r>
              <a:rPr lang="en-US" dirty="0"/>
              <a:t>Of paramount importance is </a:t>
            </a:r>
            <a:r>
              <a:rPr lang="en-US" b="1" dirty="0"/>
              <a:t>countertransference management</a:t>
            </a:r>
            <a:r>
              <a:rPr lang="en-US" dirty="0"/>
              <a:t>, a process that refers to the </a:t>
            </a:r>
            <a:r>
              <a:rPr lang="en-US" b="1" dirty="0"/>
              <a:t>exploration of one’s cognitive-affective reactions to our members or the group, without defensive avoidance, on one hand, or collusive enactments, on  the other hand.</a:t>
            </a:r>
            <a:r>
              <a:rPr lang="en-US" dirty="0"/>
              <a:t>  Successful countertransference management entails:</a:t>
            </a:r>
          </a:p>
          <a:p>
            <a:r>
              <a:rPr lang="en-US" dirty="0"/>
              <a:t> </a:t>
            </a:r>
          </a:p>
          <a:p>
            <a:pPr marL="285750" lvl="0" indent="-285750">
              <a:buFont typeface="Arial" panose="020B0604020202020204" pitchFamily="34" charset="0"/>
              <a:buChar char="•"/>
            </a:pPr>
            <a:r>
              <a:rPr lang="en-US" b="1" dirty="0"/>
              <a:t>Self-insight:</a:t>
            </a:r>
            <a:r>
              <a:rPr lang="en-US" dirty="0"/>
              <a:t> the therapists’ awareness and understanding of their own feelings, attitudes, personalities, motives, and histories. </a:t>
            </a:r>
          </a:p>
          <a:p>
            <a:endParaRPr lang="en-US" dirty="0"/>
          </a:p>
          <a:p>
            <a:pPr marL="285750" lvl="0" indent="-285750">
              <a:buFont typeface="Arial" panose="020B0604020202020204" pitchFamily="34" charset="0"/>
              <a:buChar char="•"/>
            </a:pPr>
            <a:r>
              <a:rPr lang="en-US" b="1" dirty="0"/>
              <a:t>Self-integration:</a:t>
            </a:r>
            <a:r>
              <a:rPr lang="en-US" dirty="0"/>
              <a:t> possession of a healthy character structure. </a:t>
            </a:r>
          </a:p>
          <a:p>
            <a:endParaRPr lang="en-US" dirty="0"/>
          </a:p>
          <a:p>
            <a:pPr marL="285750" lvl="0" indent="-285750">
              <a:buFont typeface="Arial" panose="020B0604020202020204" pitchFamily="34" charset="0"/>
              <a:buChar char="•"/>
            </a:pPr>
            <a:r>
              <a:rPr lang="en-US" b="1" dirty="0"/>
              <a:t>Anxiety management:</a:t>
            </a:r>
            <a:r>
              <a:rPr lang="en-US" dirty="0"/>
              <a:t> ability to control and understand one’s own anxieties. </a:t>
            </a:r>
          </a:p>
          <a:p>
            <a:endParaRPr lang="en-US" dirty="0"/>
          </a:p>
          <a:p>
            <a:pPr marL="285750" lvl="0" indent="-285750">
              <a:buFont typeface="Arial" panose="020B0604020202020204" pitchFamily="34" charset="0"/>
              <a:buChar char="•"/>
            </a:pPr>
            <a:r>
              <a:rPr lang="en-US" b="1" dirty="0"/>
              <a:t>Maintaining Empathy: </a:t>
            </a:r>
            <a:r>
              <a:rPr lang="en-US" dirty="0"/>
              <a:t>the ability to partially identify with a member. </a:t>
            </a:r>
          </a:p>
          <a:p>
            <a:endParaRPr lang="en-US" dirty="0"/>
          </a:p>
          <a:p>
            <a:pPr marL="285750" lvl="0" indent="-285750">
              <a:buFont typeface="Arial" panose="020B0604020202020204" pitchFamily="34" charset="0"/>
              <a:buChar char="•"/>
            </a:pPr>
            <a:r>
              <a:rPr lang="en-US" b="1" dirty="0"/>
              <a:t>Conceptualizing ability:</a:t>
            </a:r>
            <a:r>
              <a:rPr lang="en-US" dirty="0"/>
              <a:t> the therapist's ability to draw on theory and understand the patient's role in the therapeutic relationship</a:t>
            </a:r>
          </a:p>
        </p:txBody>
      </p:sp>
    </p:spTree>
    <p:extLst>
      <p:ext uri="{BB962C8B-B14F-4D97-AF65-F5344CB8AC3E}">
        <p14:creationId xmlns:p14="http://schemas.microsoft.com/office/powerpoint/2010/main" val="38758056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186309"/>
          </a:xfrm>
          <a:prstGeom prst="rect">
            <a:avLst/>
          </a:prstGeom>
        </p:spPr>
        <p:txBody>
          <a:bodyPr wrap="square">
            <a:spAutoFit/>
          </a:bodyPr>
          <a:lstStyle/>
          <a:p>
            <a:r>
              <a:rPr lang="en-US" dirty="0"/>
              <a:t>Research suggests that </a:t>
            </a:r>
            <a:r>
              <a:rPr lang="en-US" b="1" dirty="0"/>
              <a:t>competent countertransference management leads to better therapeutic outcomes</a:t>
            </a:r>
            <a:r>
              <a:rPr lang="en-US" dirty="0"/>
              <a:t>.  The therapist </a:t>
            </a:r>
            <a:r>
              <a:rPr lang="en-US" b="1" dirty="0"/>
              <a:t>needs to routinely ask</a:t>
            </a:r>
            <a:r>
              <a:rPr lang="en-US" dirty="0"/>
              <a:t>:</a:t>
            </a:r>
          </a:p>
          <a:p>
            <a:r>
              <a:rPr lang="en-US" dirty="0"/>
              <a:t> </a:t>
            </a:r>
          </a:p>
          <a:p>
            <a:pPr marL="285750" lvl="0" indent="-285750">
              <a:buFont typeface="Arial" panose="020B0604020202020204" pitchFamily="34" charset="0"/>
              <a:buChar char="•"/>
            </a:pPr>
            <a:r>
              <a:rPr lang="en-US" b="1" dirty="0"/>
              <a:t>What am I feeling</a:t>
            </a:r>
            <a:r>
              <a:rPr lang="en-US" dirty="0"/>
              <a:t> at this moment?</a:t>
            </a:r>
          </a:p>
          <a:p>
            <a:r>
              <a:rPr lang="en-US" dirty="0"/>
              <a:t> </a:t>
            </a:r>
          </a:p>
          <a:p>
            <a:pPr marL="285750" lvl="0" indent="-285750">
              <a:buFont typeface="Arial" panose="020B0604020202020204" pitchFamily="34" charset="0"/>
              <a:buChar char="•"/>
            </a:pPr>
            <a:r>
              <a:rPr lang="en-US" b="1" dirty="0"/>
              <a:t>Where are the feelings coming from</a:t>
            </a:r>
            <a:r>
              <a:rPr lang="en-US" dirty="0"/>
              <a:t>?  Are these familiar feelings that are evoked in many situations and that derive from some early emotional issues within me or are they being induced in me by this particular patient, subgroup, or group as a whole?  </a:t>
            </a:r>
          </a:p>
          <a:p>
            <a:pPr marL="28575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Would other therapists feel similarly</a:t>
            </a:r>
            <a:r>
              <a:rPr lang="en-US" dirty="0"/>
              <a:t> (consensual validation) or are my reactions idiosyncratic?</a:t>
            </a:r>
          </a:p>
          <a:p>
            <a:endParaRPr lang="en-US" dirty="0"/>
          </a:p>
          <a:p>
            <a:pPr marL="285750" lvl="0" indent="-285750">
              <a:buFont typeface="Arial" panose="020B0604020202020204" pitchFamily="34" charset="0"/>
              <a:buChar char="•"/>
            </a:pPr>
            <a:r>
              <a:rPr lang="en-US" b="1" dirty="0"/>
              <a:t>What do I do with these feelings</a:t>
            </a:r>
            <a:r>
              <a:rPr lang="en-US" dirty="0"/>
              <a:t>?  Can I use them to help me gain a better dynamic understanding of the patients and/or the group?  Can they serve as the basis for a question or interpretation about what is happening in the group?</a:t>
            </a:r>
          </a:p>
          <a:p>
            <a:r>
              <a:rPr lang="en-US" dirty="0"/>
              <a:t> </a:t>
            </a:r>
          </a:p>
          <a:p>
            <a:r>
              <a:rPr lang="en-US" b="1" dirty="0"/>
              <a:t>Countertransference is a source of information that can be used to understand your members and your groups, to more deeply attune to them, and to help us be responsive and not reactive.</a:t>
            </a:r>
            <a:endParaRPr lang="en-US" dirty="0"/>
          </a:p>
        </p:txBody>
      </p:sp>
    </p:spTree>
    <p:extLst>
      <p:ext uri="{BB962C8B-B14F-4D97-AF65-F5344CB8AC3E}">
        <p14:creationId xmlns:p14="http://schemas.microsoft.com/office/powerpoint/2010/main" val="17295965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7448" y="685800"/>
            <a:ext cx="7315200" cy="6463308"/>
          </a:xfrm>
          <a:prstGeom prst="rect">
            <a:avLst/>
          </a:prstGeom>
        </p:spPr>
        <p:txBody>
          <a:bodyPr wrap="square">
            <a:spAutoFit/>
          </a:bodyPr>
          <a:lstStyle/>
          <a:p>
            <a:r>
              <a:rPr lang="en-US" b="1" dirty="0"/>
              <a:t>VI. Co-leadership</a:t>
            </a:r>
            <a:endParaRPr lang="en-US" sz="1050" dirty="0"/>
          </a:p>
          <a:p>
            <a:r>
              <a:rPr lang="en-US" b="1" dirty="0"/>
              <a:t> </a:t>
            </a:r>
            <a:endParaRPr lang="en-US" sz="1050" dirty="0"/>
          </a:p>
          <a:p>
            <a:r>
              <a:rPr lang="en-US" dirty="0"/>
              <a:t>Co-leadership offers a number of potential benefits but also poses several challenges to leadership.  Among its advantages are:</a:t>
            </a:r>
            <a:endParaRPr lang="en-US" sz="1200" dirty="0"/>
          </a:p>
          <a:p>
            <a:r>
              <a:rPr lang="en-US" dirty="0"/>
              <a:t> </a:t>
            </a:r>
            <a:endParaRPr lang="en-US" sz="1200" dirty="0"/>
          </a:p>
          <a:p>
            <a:pPr lvl="0"/>
            <a:r>
              <a:rPr lang="en-US" dirty="0"/>
              <a:t>Feelings of support, relational connectedness, and the rewards of positive collaboration</a:t>
            </a:r>
          </a:p>
          <a:p>
            <a:pPr lvl="0"/>
            <a:r>
              <a:rPr lang="en-US" dirty="0"/>
              <a:t>Decreased fatigue, effort, and anxiety by sharing the responsibilities</a:t>
            </a:r>
          </a:p>
          <a:p>
            <a:pPr lvl="0"/>
            <a:r>
              <a:rPr lang="en-US" dirty="0"/>
              <a:t>Another set of eyes to decrease a co-leader’s subjectivity and bias, as well as capturing a fuller range of group dynamics</a:t>
            </a:r>
          </a:p>
          <a:p>
            <a:pPr lvl="0"/>
            <a:r>
              <a:rPr lang="en-US" dirty="0"/>
              <a:t>Ongoing learning from the close collaboration with another clinician</a:t>
            </a:r>
          </a:p>
          <a:p>
            <a:pPr lvl="0"/>
            <a:r>
              <a:rPr lang="en-US" dirty="0"/>
              <a:t>A wider range of transference and countertransference reactions available for exploration</a:t>
            </a:r>
          </a:p>
          <a:p>
            <a:pPr lvl="0"/>
            <a:r>
              <a:rPr lang="en-US" dirty="0"/>
              <a:t>Sharing the transferences, countertransference inductions, projective identifications, and other potential stressors of leadership</a:t>
            </a:r>
          </a:p>
          <a:p>
            <a:pPr lvl="0"/>
            <a:r>
              <a:rPr lang="en-US" dirty="0"/>
              <a:t>Increased variety of intervention styles to address the different ways members may progress</a:t>
            </a:r>
          </a:p>
          <a:p>
            <a:pPr lvl="0"/>
            <a:r>
              <a:rPr lang="en-US" dirty="0"/>
              <a:t>Ability to positively model collegial support, communication and conflict resolution skills, acceptance and respect for differences, and a full variety of relational dynamics</a:t>
            </a:r>
            <a:endParaRPr lang="en-US" sz="2800" dirty="0"/>
          </a:p>
          <a:p>
            <a:pPr lvl="0"/>
            <a:r>
              <a:rPr lang="en-US" dirty="0"/>
              <a:t>greater member satisfaction and less relational avoidance</a:t>
            </a:r>
          </a:p>
          <a:p>
            <a:r>
              <a:rPr lang="en-US" dirty="0"/>
              <a:t> </a:t>
            </a:r>
          </a:p>
          <a:p>
            <a:r>
              <a:rPr lang="en-US" dirty="0"/>
              <a:t> </a:t>
            </a:r>
          </a:p>
        </p:txBody>
      </p:sp>
    </p:spTree>
    <p:extLst>
      <p:ext uri="{BB962C8B-B14F-4D97-AF65-F5344CB8AC3E}">
        <p14:creationId xmlns:p14="http://schemas.microsoft.com/office/powerpoint/2010/main" val="5723081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7824" y="762000"/>
            <a:ext cx="7315200" cy="5909310"/>
          </a:xfrm>
          <a:prstGeom prst="rect">
            <a:avLst/>
          </a:prstGeom>
        </p:spPr>
        <p:txBody>
          <a:bodyPr wrap="square">
            <a:spAutoFit/>
          </a:bodyPr>
          <a:lstStyle/>
          <a:p>
            <a:r>
              <a:rPr lang="en-US" dirty="0"/>
              <a:t>The primary challenge has to do with both </a:t>
            </a:r>
            <a:r>
              <a:rPr lang="en-US" b="1" dirty="0"/>
              <a:t>real differences</a:t>
            </a:r>
            <a:r>
              <a:rPr lang="en-US" dirty="0"/>
              <a:t> between the therapists (in values, orientation and style) and </a:t>
            </a:r>
            <a:r>
              <a:rPr lang="en-US" b="1" dirty="0"/>
              <a:t>perceived differences,</a:t>
            </a:r>
            <a:r>
              <a:rPr lang="en-US" dirty="0"/>
              <a:t> based on projections onto them from the group. </a:t>
            </a:r>
            <a:r>
              <a:rPr lang="en-US" b="1" dirty="0"/>
              <a:t>How these differences are coped with</a:t>
            </a:r>
            <a:r>
              <a:rPr lang="en-US" dirty="0"/>
              <a:t> – in an open, </a:t>
            </a:r>
            <a:r>
              <a:rPr lang="en-US" dirty="0" err="1"/>
              <a:t>nondefensive</a:t>
            </a:r>
            <a:r>
              <a:rPr lang="en-US" dirty="0"/>
              <a:t>, exploratory mode versus a denied, avoided, </a:t>
            </a:r>
            <a:r>
              <a:rPr lang="en-US" dirty="0" err="1"/>
              <a:t>countertransferentially</a:t>
            </a:r>
            <a:r>
              <a:rPr lang="en-US" dirty="0"/>
              <a:t> enacted or conflicted fashion – effects therapeutic work and outcome.</a:t>
            </a:r>
            <a:endParaRPr lang="en-US" sz="1200" dirty="0"/>
          </a:p>
          <a:p>
            <a:endParaRPr lang="en-US" dirty="0"/>
          </a:p>
          <a:p>
            <a:r>
              <a:rPr lang="en-US" dirty="0"/>
              <a:t>Co-leadership demands commitment to exploring the co-therapy relationship as a source of information about here-and-now dynamics.   </a:t>
            </a:r>
            <a:endParaRPr lang="en-US" sz="1200" dirty="0"/>
          </a:p>
          <a:p>
            <a:pPr lvl="0"/>
            <a:r>
              <a:rPr lang="en-US" dirty="0"/>
              <a:t>Respecting each other’s views and ideas</a:t>
            </a:r>
          </a:p>
          <a:p>
            <a:pPr lvl="0"/>
            <a:r>
              <a:rPr lang="en-US" dirty="0"/>
              <a:t>Having an open communicative relationship</a:t>
            </a:r>
          </a:p>
          <a:p>
            <a:pPr lvl="0"/>
            <a:r>
              <a:rPr lang="en-US" dirty="0"/>
              <a:t>Agreeing on how to share the leadership, work load, and talking time</a:t>
            </a:r>
          </a:p>
          <a:p>
            <a:pPr lvl="0"/>
            <a:r>
              <a:rPr lang="en-US" dirty="0"/>
              <a:t>Concurring on the type of culture to be created, change processes to be emphasized, and boundaries to be managed. </a:t>
            </a:r>
          </a:p>
          <a:p>
            <a:pPr lvl="0"/>
            <a:r>
              <a:rPr lang="en-US" dirty="0"/>
              <a:t>Managing competitive feelings</a:t>
            </a:r>
          </a:p>
          <a:p>
            <a:pPr lvl="0"/>
            <a:r>
              <a:rPr lang="en-US" dirty="0"/>
              <a:t>Having good conflict resolution skills.</a:t>
            </a:r>
          </a:p>
          <a:p>
            <a:pPr lvl="0"/>
            <a:r>
              <a:rPr lang="en-US" dirty="0"/>
              <a:t>Agreeing on a process for making clinically-relevant decisions.</a:t>
            </a:r>
          </a:p>
          <a:p>
            <a:pPr lvl="0"/>
            <a:r>
              <a:rPr lang="en-US" dirty="0"/>
              <a:t>A willingness to seek outside supervision and consultation.</a:t>
            </a:r>
          </a:p>
          <a:p>
            <a:pPr lvl="0"/>
            <a:r>
              <a:rPr lang="en-US" dirty="0"/>
              <a:t>Devoting time between groups to review the previous session and plan for the upcoming one. </a:t>
            </a:r>
          </a:p>
        </p:txBody>
      </p:sp>
    </p:spTree>
    <p:extLst>
      <p:ext uri="{BB962C8B-B14F-4D97-AF65-F5344CB8AC3E}">
        <p14:creationId xmlns:p14="http://schemas.microsoft.com/office/powerpoint/2010/main" val="8235194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186309"/>
          </a:xfrm>
          <a:prstGeom prst="rect">
            <a:avLst/>
          </a:prstGeom>
        </p:spPr>
        <p:txBody>
          <a:bodyPr wrap="square">
            <a:spAutoFit/>
          </a:bodyPr>
          <a:lstStyle/>
          <a:p>
            <a:r>
              <a:rPr lang="en-US" b="1" dirty="0"/>
              <a:t>    VII.  Tracking progress and process</a:t>
            </a:r>
            <a:endParaRPr lang="en-US" dirty="0"/>
          </a:p>
          <a:p>
            <a:r>
              <a:rPr lang="en-US" dirty="0"/>
              <a:t> </a:t>
            </a:r>
          </a:p>
          <a:p>
            <a:r>
              <a:rPr lang="en-US" dirty="0"/>
              <a:t>Increasingly we are called upon to document therapeutic progress and be accountable for our therapeutic work.  Therapeutic change can be assessed along such dimensions as: </a:t>
            </a:r>
          </a:p>
          <a:p>
            <a:endParaRPr lang="en-US" dirty="0"/>
          </a:p>
          <a:p>
            <a:pPr marL="285750" lvl="0" indent="-285750">
              <a:buFont typeface="Arial" panose="020B0604020202020204" pitchFamily="34" charset="0"/>
              <a:buChar char="•"/>
            </a:pPr>
            <a:r>
              <a:rPr lang="en-US" dirty="0"/>
              <a:t>attainment of the group member’s </a:t>
            </a:r>
            <a:r>
              <a:rPr lang="en-US" b="1" dirty="0"/>
              <a:t>personally defined goals</a:t>
            </a:r>
            <a:r>
              <a:rPr lang="en-US" dirty="0"/>
              <a:t>, such as increased self esteem or better anger management skills.  </a:t>
            </a:r>
          </a:p>
          <a:p>
            <a:endParaRPr lang="en-US" dirty="0"/>
          </a:p>
          <a:p>
            <a:pPr marL="285750" lvl="0" indent="-285750">
              <a:buFont typeface="Arial" panose="020B0604020202020204" pitchFamily="34" charset="0"/>
              <a:buChar char="•"/>
            </a:pPr>
            <a:r>
              <a:rPr lang="en-US" b="1" dirty="0"/>
              <a:t>symptomatic change</a:t>
            </a:r>
            <a:r>
              <a:rPr lang="en-US" dirty="0"/>
              <a:t> (as in fewer panic attacks, decreased suicidal thoughts, or brighter mood) </a:t>
            </a:r>
          </a:p>
          <a:p>
            <a:endParaRPr lang="en-US" dirty="0"/>
          </a:p>
          <a:p>
            <a:pPr marL="285750" lvl="0" indent="-285750">
              <a:buFont typeface="Arial" panose="020B0604020202020204" pitchFamily="34" charset="0"/>
              <a:buChar char="•"/>
            </a:pPr>
            <a:r>
              <a:rPr lang="en-US" b="1" dirty="0"/>
              <a:t>increased psychological vocabulary</a:t>
            </a:r>
            <a:r>
              <a:rPr lang="en-US" dirty="0"/>
              <a:t>, such as an understanding of triggers</a:t>
            </a:r>
          </a:p>
          <a:p>
            <a:endParaRPr lang="en-US" dirty="0"/>
          </a:p>
          <a:p>
            <a:pPr marL="285750" lvl="0" indent="-285750">
              <a:buFont typeface="Arial" panose="020B0604020202020204" pitchFamily="34" charset="0"/>
              <a:buChar char="•"/>
            </a:pPr>
            <a:r>
              <a:rPr lang="en-US" b="1" dirty="0"/>
              <a:t>shift in prominent cognitions</a:t>
            </a:r>
            <a:r>
              <a:rPr lang="en-US" dirty="0"/>
              <a:t> (from pathogenic beliefs to more realistic thoughts) </a:t>
            </a:r>
          </a:p>
          <a:p>
            <a:r>
              <a:rPr lang="en-US" dirty="0"/>
              <a:t> </a:t>
            </a:r>
          </a:p>
          <a:p>
            <a:pPr marL="285750" lvl="0" indent="-285750">
              <a:buFont typeface="Arial" panose="020B0604020202020204" pitchFamily="34" charset="0"/>
              <a:buChar char="•"/>
            </a:pPr>
            <a:r>
              <a:rPr lang="en-US" b="1" dirty="0"/>
              <a:t>increased insight, self awareness or psychological truths,</a:t>
            </a:r>
            <a:r>
              <a:rPr lang="en-US" dirty="0"/>
              <a:t> including clearer awareness of desires, values, anxieties, and defensive patterns. </a:t>
            </a:r>
          </a:p>
          <a:p>
            <a:r>
              <a:rPr lang="en-US" dirty="0"/>
              <a:t> </a:t>
            </a:r>
          </a:p>
        </p:txBody>
      </p:sp>
    </p:spTree>
    <p:extLst>
      <p:ext uri="{BB962C8B-B14F-4D97-AF65-F5344CB8AC3E}">
        <p14:creationId xmlns:p14="http://schemas.microsoft.com/office/powerpoint/2010/main" val="3194771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355312"/>
          </a:xfrm>
          <a:prstGeom prst="rect">
            <a:avLst/>
          </a:prstGeom>
        </p:spPr>
        <p:txBody>
          <a:bodyPr wrap="square">
            <a:spAutoFit/>
          </a:bodyPr>
          <a:lstStyle/>
          <a:p>
            <a:pPr marL="228600" lvl="0"/>
            <a:r>
              <a:rPr lang="en-US" b="1" dirty="0"/>
              <a:t>F.  Relational Group Psychotherapy</a:t>
            </a:r>
            <a:endParaRPr lang="en-US" dirty="0"/>
          </a:p>
          <a:p>
            <a:pPr marL="228600"/>
            <a:r>
              <a:rPr lang="en-US" dirty="0"/>
              <a:t> </a:t>
            </a:r>
          </a:p>
          <a:p>
            <a:pPr marL="514350" indent="-285750">
              <a:buFont typeface="Arial" panose="020B0604020202020204" pitchFamily="34" charset="0"/>
              <a:buChar char="•"/>
            </a:pPr>
            <a:r>
              <a:rPr lang="en-US" dirty="0"/>
              <a:t>The impact of early relational experiences on personality</a:t>
            </a:r>
          </a:p>
          <a:p>
            <a:pPr marL="514350" lvl="0" indent="-285750" fontAlgn="base">
              <a:buFont typeface="Arial" panose="020B0604020202020204" pitchFamily="34" charset="0"/>
              <a:buChar char="•"/>
            </a:pPr>
            <a:r>
              <a:rPr lang="en-US" dirty="0"/>
              <a:t>The inevitable subjectivity of the group therapist; not a ‘blank screen</a:t>
            </a:r>
          </a:p>
          <a:p>
            <a:pPr marL="514350" lvl="0" indent="-285750" fontAlgn="base">
              <a:buFont typeface="Arial" panose="020B0604020202020204" pitchFamily="34" charset="0"/>
              <a:buChar char="•"/>
            </a:pPr>
            <a:r>
              <a:rPr lang="en-US" dirty="0"/>
              <a:t>Leaders and group members are encouraged to be authentic</a:t>
            </a:r>
          </a:p>
          <a:p>
            <a:pPr marL="514350" lvl="0" indent="-285750" fontAlgn="base">
              <a:buFont typeface="Arial" panose="020B0604020202020204" pitchFamily="34" charset="0"/>
              <a:buChar char="•"/>
            </a:pPr>
            <a:r>
              <a:rPr lang="en-US" dirty="0"/>
              <a:t>Behavior can be understood from many invariably incomplete paradigms</a:t>
            </a:r>
          </a:p>
          <a:p>
            <a:pPr marL="514350" lvl="0" indent="-285750" fontAlgn="base">
              <a:buFont typeface="Arial" panose="020B0604020202020204" pitchFamily="34" charset="0"/>
              <a:buChar char="•"/>
            </a:pPr>
            <a:r>
              <a:rPr lang="en-US" dirty="0"/>
              <a:t>An unfolding, less structured approach</a:t>
            </a:r>
          </a:p>
          <a:p>
            <a:pPr marL="514350" lvl="0" indent="-285750" fontAlgn="base">
              <a:buFont typeface="Arial" panose="020B0604020202020204" pitchFamily="34" charset="0"/>
              <a:buChar char="•"/>
            </a:pPr>
            <a:r>
              <a:rPr lang="en-US" dirty="0"/>
              <a:t>Personal phenomenological examinations are valued</a:t>
            </a:r>
          </a:p>
          <a:p>
            <a:pPr marL="514350" lvl="0" indent="-285750" fontAlgn="base">
              <a:buFont typeface="Arial" panose="020B0604020202020204" pitchFamily="34" charset="0"/>
              <a:buChar char="•"/>
            </a:pPr>
            <a:r>
              <a:rPr lang="en-US" dirty="0"/>
              <a:t>Curiosity is fostered: what is occurring; why is it occurring; and what is its impact on everyone</a:t>
            </a:r>
          </a:p>
          <a:p>
            <a:r>
              <a:rPr lang="en-US" dirty="0"/>
              <a:t> </a:t>
            </a:r>
          </a:p>
          <a:p>
            <a:pPr marL="228600" lvl="0"/>
            <a:r>
              <a:rPr lang="en-US" b="1" dirty="0"/>
              <a:t>G.  Summary Psychodynamic Group models</a:t>
            </a:r>
            <a:r>
              <a:rPr lang="en-US" i="1" dirty="0"/>
              <a:t>.</a:t>
            </a:r>
            <a:endParaRPr lang="en-US" dirty="0"/>
          </a:p>
          <a:p>
            <a:pPr marL="228600"/>
            <a:r>
              <a:rPr lang="en-US" dirty="0"/>
              <a:t> </a:t>
            </a:r>
          </a:p>
          <a:p>
            <a:pPr marL="228600"/>
            <a:r>
              <a:rPr lang="en-US" b="1" dirty="0"/>
              <a:t>All psychodynamic groups work from a framework of unconscious beliefs, conflicts and motivations, transference enactments, dynamic relational patterns (motivations and needs) and defense strategies</a:t>
            </a:r>
            <a:r>
              <a:rPr lang="en-US" dirty="0"/>
              <a:t>.  </a:t>
            </a:r>
          </a:p>
        </p:txBody>
      </p:sp>
    </p:spTree>
    <p:extLst>
      <p:ext uri="{BB962C8B-B14F-4D97-AF65-F5344CB8AC3E}">
        <p14:creationId xmlns:p14="http://schemas.microsoft.com/office/powerpoint/2010/main" val="10747147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5256" y="685800"/>
            <a:ext cx="7315200" cy="5632311"/>
          </a:xfrm>
          <a:prstGeom prst="rect">
            <a:avLst/>
          </a:prstGeom>
        </p:spPr>
        <p:txBody>
          <a:bodyPr wrap="square">
            <a:spAutoFit/>
          </a:bodyPr>
          <a:lstStyle/>
          <a:p>
            <a:pPr marL="285750" lvl="0" indent="-285750">
              <a:buFont typeface="Arial" panose="020B0604020202020204" pitchFamily="34" charset="0"/>
              <a:buChar char="•"/>
            </a:pPr>
            <a:r>
              <a:rPr lang="en-US" b="1" dirty="0"/>
              <a:t>change in interpersonal behavior and dynamics</a:t>
            </a:r>
            <a:r>
              <a:rPr lang="en-US" dirty="0"/>
              <a:t> (from problematic relations to more authentic, communicative and adaptive ones) </a:t>
            </a:r>
          </a:p>
          <a:p>
            <a:endParaRPr lang="en-US" dirty="0"/>
          </a:p>
          <a:p>
            <a:pPr marL="285750" lvl="0" indent="-285750">
              <a:buFont typeface="Arial" panose="020B0604020202020204" pitchFamily="34" charset="0"/>
              <a:buChar char="•"/>
            </a:pPr>
            <a:r>
              <a:rPr lang="en-US" b="1" dirty="0"/>
              <a:t>enhanced emotional regulation, emotional intelligence, impulse control</a:t>
            </a:r>
            <a:endParaRPr lang="en-US" dirty="0"/>
          </a:p>
          <a:p>
            <a:endParaRPr lang="en-US" dirty="0"/>
          </a:p>
          <a:p>
            <a:pPr marL="285750" lvl="0" indent="-285750">
              <a:buFont typeface="Arial" panose="020B0604020202020204" pitchFamily="34" charset="0"/>
              <a:buChar char="•"/>
            </a:pPr>
            <a:r>
              <a:rPr lang="en-US" b="1" dirty="0"/>
              <a:t>more adaptive and enhanced psychological resources</a:t>
            </a:r>
            <a:r>
              <a:rPr lang="en-US" dirty="0"/>
              <a:t> such as empathy; capacities for mindfulness and reflection, tolerance for ambiguity, sense of humor, regression in the service of the ego,, self efficacy, self soothing, stress tolerance. </a:t>
            </a:r>
          </a:p>
          <a:p>
            <a:endParaRPr lang="en-US" dirty="0"/>
          </a:p>
          <a:p>
            <a:pPr marL="285750" lvl="0" indent="-285750">
              <a:buFont typeface="Arial" panose="020B0604020202020204" pitchFamily="34" charset="0"/>
              <a:buChar char="•"/>
            </a:pPr>
            <a:r>
              <a:rPr lang="en-US" b="1" dirty="0"/>
              <a:t>Client satisfaction with the therapeutic work</a:t>
            </a:r>
            <a:endParaRPr lang="en-US" dirty="0"/>
          </a:p>
          <a:p>
            <a:r>
              <a:rPr lang="en-US" dirty="0"/>
              <a:t> </a:t>
            </a:r>
          </a:p>
          <a:p>
            <a:r>
              <a:rPr lang="en-US" dirty="0"/>
              <a:t>It is important for the group therapist to track therapeutic change for each group member, through </a:t>
            </a:r>
            <a:r>
              <a:rPr lang="en-US" b="1" dirty="0"/>
              <a:t>clinical observation </a:t>
            </a:r>
            <a:r>
              <a:rPr lang="en-US" dirty="0"/>
              <a:t>or </a:t>
            </a:r>
            <a:r>
              <a:rPr lang="en-US" b="1" dirty="0"/>
              <a:t>formal assessment </a:t>
            </a:r>
            <a:r>
              <a:rPr lang="en-US" dirty="0"/>
              <a:t>or both, to consider whether:</a:t>
            </a:r>
          </a:p>
          <a:p>
            <a:pPr marL="285750" lvl="0" indent="-285750">
              <a:buFont typeface="Arial" panose="020B0604020202020204" pitchFamily="34" charset="0"/>
              <a:buChar char="•"/>
            </a:pPr>
            <a:r>
              <a:rPr lang="en-US" b="1" dirty="0"/>
              <a:t>Therapeutic progress is being achieved,</a:t>
            </a:r>
          </a:p>
          <a:p>
            <a:pPr marL="285750" lvl="0" indent="-285750">
              <a:buFont typeface="Arial" panose="020B0604020202020204" pitchFamily="34" charset="0"/>
              <a:buChar char="•"/>
            </a:pPr>
            <a:r>
              <a:rPr lang="en-US" b="1" dirty="0"/>
              <a:t>No change is occurring, or </a:t>
            </a:r>
          </a:p>
          <a:p>
            <a:pPr marL="285750" lvl="0" indent="-285750">
              <a:buFont typeface="Arial" panose="020B0604020202020204" pitchFamily="34" charset="0"/>
              <a:buChar char="•"/>
            </a:pPr>
            <a:r>
              <a:rPr lang="en-US" b="1" dirty="0"/>
              <a:t>Signs of deterioration are present</a:t>
            </a:r>
            <a:r>
              <a:rPr lang="en-US" dirty="0"/>
              <a:t>. </a:t>
            </a:r>
          </a:p>
        </p:txBody>
      </p:sp>
    </p:spTree>
    <p:extLst>
      <p:ext uri="{BB962C8B-B14F-4D97-AF65-F5344CB8AC3E}">
        <p14:creationId xmlns:p14="http://schemas.microsoft.com/office/powerpoint/2010/main" val="23702718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85800"/>
            <a:ext cx="7315200" cy="6463308"/>
          </a:xfrm>
          <a:prstGeom prst="rect">
            <a:avLst/>
          </a:prstGeom>
        </p:spPr>
        <p:txBody>
          <a:bodyPr wrap="square">
            <a:spAutoFit/>
          </a:bodyPr>
          <a:lstStyle/>
          <a:p>
            <a:r>
              <a:rPr lang="en-US" dirty="0"/>
              <a:t>A recent trend, somewhat controversial, is the routine administration of tests and inventories to assess the progress of each patient over the course of the group.  Advocates for this procedure argue that administering measures and receiving feedback routinely can: </a:t>
            </a:r>
          </a:p>
          <a:p>
            <a:pPr marL="285750" lvl="0" indent="-285750">
              <a:buFont typeface="Arial" panose="020B0604020202020204" pitchFamily="34" charset="0"/>
              <a:buChar char="•"/>
            </a:pPr>
            <a:r>
              <a:rPr lang="en-US" dirty="0"/>
              <a:t>increase the group therapist’s awareness of where the group is emotionally and developmentally,</a:t>
            </a:r>
          </a:p>
          <a:p>
            <a:pPr marL="285750" lvl="0" indent="-285750">
              <a:buFont typeface="Arial" panose="020B0604020202020204" pitchFamily="34" charset="0"/>
              <a:buChar char="•"/>
            </a:pPr>
            <a:r>
              <a:rPr lang="en-US" dirty="0"/>
              <a:t>can help the therapist proactively plan interventions, </a:t>
            </a:r>
          </a:p>
          <a:p>
            <a:pPr marL="285750" lvl="0" indent="-285750">
              <a:buFont typeface="Arial" panose="020B0604020202020204" pitchFamily="34" charset="0"/>
              <a:buChar char="•"/>
            </a:pPr>
            <a:r>
              <a:rPr lang="en-US" dirty="0"/>
              <a:t> can allow the therapist to bring this information back to the group in varying degrees of explicitness,</a:t>
            </a:r>
          </a:p>
          <a:p>
            <a:pPr marL="285750" lvl="0" indent="-285750">
              <a:buFont typeface="Arial" panose="020B0604020202020204" pitchFamily="34" charset="0"/>
              <a:buChar char="•"/>
            </a:pPr>
            <a:r>
              <a:rPr lang="en-US" dirty="0"/>
              <a:t>can track problematic cases and situations over time that might otherwise lead to treatment failures or drop outs and can thus provide opportunities to amend or alter treatment</a:t>
            </a:r>
          </a:p>
          <a:p>
            <a:pPr marL="285750" lvl="0" indent="-285750">
              <a:buFont typeface="Arial" panose="020B0604020202020204" pitchFamily="34" charset="0"/>
              <a:buChar char="•"/>
            </a:pPr>
            <a:endParaRPr lang="en-US" dirty="0"/>
          </a:p>
          <a:p>
            <a:r>
              <a:rPr lang="en-US" dirty="0"/>
              <a:t>There is general agreement that </a:t>
            </a:r>
            <a:r>
              <a:rPr lang="en-US" b="1" dirty="0"/>
              <a:t>the use of instruments to ‘take the pulse of the group’ should supplement, not supplant, clinical observation and judgment</a:t>
            </a:r>
            <a:r>
              <a:rPr lang="en-US" dirty="0"/>
              <a:t>. The idea is </a:t>
            </a:r>
            <a:r>
              <a:rPr lang="en-US" b="1" dirty="0"/>
              <a:t>not to take the test responses as the absolute truth but rather to be curious and exploratory about what discrepancies between clinical observation and test data might mean</a:t>
            </a:r>
            <a:r>
              <a:rPr lang="en-US" dirty="0"/>
              <a:t>. One mode of communication and expression  (in vivo versus self-report measure) is not more valid than the other; they</a:t>
            </a:r>
            <a:r>
              <a:rPr lang="en-US" b="1" dirty="0"/>
              <a:t> may well reflect different but equally valid interpersonal needs and agendas</a:t>
            </a:r>
            <a:r>
              <a:rPr lang="en-US" dirty="0"/>
              <a:t>. </a:t>
            </a:r>
          </a:p>
          <a:p>
            <a:pPr marL="285750" lvl="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725386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632311"/>
          </a:xfrm>
          <a:prstGeom prst="rect">
            <a:avLst/>
          </a:prstGeom>
        </p:spPr>
        <p:txBody>
          <a:bodyPr wrap="square">
            <a:spAutoFit/>
          </a:bodyPr>
          <a:lstStyle/>
          <a:p>
            <a:r>
              <a:rPr lang="en-US" b="1" dirty="0"/>
              <a:t>VIII. Concluding Thoughts: </a:t>
            </a:r>
            <a:endParaRPr lang="en-US" dirty="0"/>
          </a:p>
          <a:p>
            <a:endParaRPr lang="en-US" dirty="0"/>
          </a:p>
          <a:p>
            <a:r>
              <a:rPr lang="en-US" dirty="0"/>
              <a:t>One never finishes building one’s skills to a finite place of completion.  Continual opportunities arise for expansion into new areas that can make the career journey enlivening, exciting, and endlessly interesting, but also challenging, imprecise, and unpredictable.  Areas of life long development for group leaders can include refining our interpersonal skills, deepening our ability at case conceptualization, building realistic collaborative goals and timelines with members, honing our presentation of didactic material to match a variety of learning styles and cultural locations, increasing our cultural proficiency, mentoring younger leaders, and onward.  </a:t>
            </a:r>
          </a:p>
          <a:p>
            <a:r>
              <a:rPr lang="en-US" dirty="0"/>
              <a:t>Advanced skills and mastery take time.  Since the journey is never ending, one task that becomes paramount is the pacing and enjoyment of the journey.  And it should include growing in our private lives through sustaining mutual caring relationships, work-life balance, social advocacy, personal enjoyments, and other enriching experiences that provide us with meaning and purpose. To be our best healthy selves, and to foster that in our members, is also an advanced skill.</a:t>
            </a:r>
          </a:p>
        </p:txBody>
      </p:sp>
    </p:spTree>
    <p:extLst>
      <p:ext uri="{BB962C8B-B14F-4D97-AF65-F5344CB8AC3E}">
        <p14:creationId xmlns:p14="http://schemas.microsoft.com/office/powerpoint/2010/main" val="13321715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4985980"/>
          </a:xfrm>
          <a:prstGeom prst="rect">
            <a:avLst/>
          </a:prstGeom>
        </p:spPr>
        <p:txBody>
          <a:bodyPr wrap="square">
            <a:spAutoFit/>
          </a:bodyPr>
          <a:lstStyle/>
          <a:p>
            <a:r>
              <a:rPr lang="en-US" sz="2000" b="1" dirty="0"/>
              <a:t>Chapter</a:t>
            </a:r>
            <a:r>
              <a:rPr lang="en-US" sz="2000" dirty="0"/>
              <a:t> </a:t>
            </a:r>
            <a:r>
              <a:rPr lang="en-US" sz="2000" b="1" dirty="0"/>
              <a:t>10: The Ethical Group Psychotherapist</a:t>
            </a:r>
            <a:endParaRPr lang="en-US" sz="2000" dirty="0"/>
          </a:p>
          <a:p>
            <a:r>
              <a:rPr lang="en-US" sz="2000" b="1" dirty="0"/>
              <a:t> </a:t>
            </a:r>
            <a:endParaRPr lang="en-US" sz="2000" dirty="0"/>
          </a:p>
          <a:p>
            <a:r>
              <a:rPr lang="en-US" sz="2000" b="1" dirty="0"/>
              <a:t>I. Introduction</a:t>
            </a:r>
            <a:endParaRPr lang="en-US" sz="2000" dirty="0"/>
          </a:p>
          <a:p>
            <a:endParaRPr lang="en-US" sz="2000" i="1" dirty="0"/>
          </a:p>
          <a:p>
            <a:r>
              <a:rPr lang="en-US" sz="2000" i="1" dirty="0"/>
              <a:t> </a:t>
            </a:r>
          </a:p>
          <a:p>
            <a:pPr marL="342900" indent="-342900">
              <a:buFont typeface="Arial"/>
              <a:buChar char="•"/>
            </a:pPr>
            <a:r>
              <a:rPr lang="en-US" sz="2000" i="1" dirty="0"/>
              <a:t>Educating the mind without educating the heart is no education at all.   Aristotle</a:t>
            </a:r>
          </a:p>
          <a:p>
            <a:endParaRPr lang="en-US" sz="2000" dirty="0"/>
          </a:p>
          <a:p>
            <a:pPr marL="342900" indent="-342900">
              <a:buFont typeface="Arial"/>
              <a:buChar char="•"/>
            </a:pPr>
            <a:r>
              <a:rPr lang="en-US" sz="2000" dirty="0"/>
              <a:t>Ethics are central to all psychological processes and procedures, and should not been seen as an “add on.”</a:t>
            </a:r>
            <a:r>
              <a:rPr lang="en-US" sz="2000" b="1" dirty="0"/>
              <a:t> </a:t>
            </a:r>
            <a:endParaRPr lang="en-US" sz="2000" dirty="0"/>
          </a:p>
          <a:p>
            <a:r>
              <a:rPr lang="en-US" sz="2000" dirty="0"/>
              <a:t> </a:t>
            </a:r>
          </a:p>
          <a:p>
            <a:pPr marL="342900" indent="-342900">
              <a:buFont typeface="Arial"/>
              <a:buChar char="•"/>
            </a:pPr>
            <a:r>
              <a:rPr lang="en-US" sz="2000" dirty="0"/>
              <a:t>State and federal governing bodies have increased their focus on ethical practice in recent years and have </a:t>
            </a:r>
            <a:r>
              <a:rPr lang="en-US" sz="2000" b="1" dirty="0"/>
              <a:t>stiffened the penalties and sanctions for unethical behavior</a:t>
            </a:r>
            <a:r>
              <a:rPr lang="en-US" sz="2000" dirty="0"/>
              <a:t> </a:t>
            </a:r>
          </a:p>
          <a:p>
            <a:endParaRPr lang="en-US" sz="2000" dirty="0"/>
          </a:p>
          <a:p>
            <a:endParaRPr lang="en-US" dirty="0"/>
          </a:p>
        </p:txBody>
      </p:sp>
    </p:spTree>
    <p:extLst>
      <p:ext uri="{BB962C8B-B14F-4D97-AF65-F5344CB8AC3E}">
        <p14:creationId xmlns:p14="http://schemas.microsoft.com/office/powerpoint/2010/main" val="38615187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4678204"/>
          </a:xfrm>
          <a:prstGeom prst="rect">
            <a:avLst/>
          </a:prstGeom>
        </p:spPr>
        <p:txBody>
          <a:bodyPr wrap="square">
            <a:spAutoFit/>
          </a:bodyPr>
          <a:lstStyle/>
          <a:p>
            <a:r>
              <a:rPr lang="en-US" sz="2000" b="1" dirty="0"/>
              <a:t>Chapter</a:t>
            </a:r>
            <a:r>
              <a:rPr lang="en-US" sz="2000" dirty="0"/>
              <a:t> </a:t>
            </a:r>
            <a:r>
              <a:rPr lang="en-US" sz="2000" b="1" dirty="0"/>
              <a:t>10: The Ethical Group Psychotherapist</a:t>
            </a:r>
            <a:endParaRPr lang="en-US" sz="2000" dirty="0"/>
          </a:p>
          <a:p>
            <a:r>
              <a:rPr lang="en-US" sz="2000" b="1" dirty="0"/>
              <a:t> </a:t>
            </a:r>
            <a:endParaRPr lang="en-US" sz="2000" dirty="0"/>
          </a:p>
          <a:p>
            <a:endParaRPr lang="en-US" sz="2000" i="1" dirty="0"/>
          </a:p>
          <a:p>
            <a:r>
              <a:rPr lang="en-US" sz="2000" i="1" dirty="0"/>
              <a:t> </a:t>
            </a:r>
          </a:p>
          <a:p>
            <a:pPr marL="342900" indent="-342900">
              <a:buFont typeface="Arial"/>
              <a:buChar char="•"/>
            </a:pPr>
            <a:r>
              <a:rPr lang="en-US" sz="2000" i="1" dirty="0"/>
              <a:t>Educating the mind without educating the heart is no education at all.   Aristotle</a:t>
            </a:r>
          </a:p>
          <a:p>
            <a:endParaRPr lang="en-US" sz="2000" dirty="0"/>
          </a:p>
          <a:p>
            <a:pPr marL="342900" indent="-342900">
              <a:buFont typeface="Arial"/>
              <a:buChar char="•"/>
            </a:pPr>
            <a:r>
              <a:rPr lang="en-US" sz="2000" dirty="0"/>
              <a:t>Ethics are central to all psychological processes and procedures, and should not been seen as an “add on.”</a:t>
            </a:r>
            <a:r>
              <a:rPr lang="en-US" sz="2000" b="1" dirty="0"/>
              <a:t> </a:t>
            </a:r>
            <a:endParaRPr lang="en-US" sz="2000" dirty="0"/>
          </a:p>
          <a:p>
            <a:r>
              <a:rPr lang="en-US" sz="2000" dirty="0"/>
              <a:t> </a:t>
            </a:r>
          </a:p>
          <a:p>
            <a:pPr marL="342900" indent="-342900">
              <a:buFont typeface="Arial"/>
              <a:buChar char="•"/>
            </a:pPr>
            <a:r>
              <a:rPr lang="en-US" sz="2000" dirty="0"/>
              <a:t>State and federal governing bodies have increased their focus on ethical practice in recent years and have </a:t>
            </a:r>
            <a:r>
              <a:rPr lang="en-US" sz="2000" b="1" dirty="0"/>
              <a:t>stiffened the penalties and sanctions for unethical behavior</a:t>
            </a:r>
            <a:r>
              <a:rPr lang="en-US" sz="2000" dirty="0"/>
              <a:t> </a:t>
            </a:r>
          </a:p>
          <a:p>
            <a:endParaRPr lang="en-US" sz="2000" dirty="0"/>
          </a:p>
          <a:p>
            <a:endParaRPr lang="en-US" dirty="0"/>
          </a:p>
        </p:txBody>
      </p:sp>
    </p:spTree>
    <p:extLst>
      <p:ext uri="{BB962C8B-B14F-4D97-AF65-F5344CB8AC3E}">
        <p14:creationId xmlns:p14="http://schemas.microsoft.com/office/powerpoint/2010/main" val="386151874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832" y="685800"/>
            <a:ext cx="7315200" cy="5293757"/>
          </a:xfrm>
          <a:prstGeom prst="rect">
            <a:avLst/>
          </a:prstGeom>
        </p:spPr>
        <p:txBody>
          <a:bodyPr wrap="square">
            <a:spAutoFit/>
          </a:bodyPr>
          <a:lstStyle/>
          <a:p>
            <a:r>
              <a:rPr lang="en-US" sz="2000" i="1" dirty="0"/>
              <a:t> </a:t>
            </a:r>
          </a:p>
          <a:p>
            <a:pPr marL="342900" indent="-342900">
              <a:buFont typeface="Arial"/>
              <a:buChar char="•"/>
            </a:pPr>
            <a:r>
              <a:rPr lang="en-US" sz="2000" dirty="0"/>
              <a:t>Group therapists are frequently confronted with disturbing stories that can include criminal behaviors, child and elder abuse, substance misuse, secret affairs, bigotry, and abuses of power and privilege. </a:t>
            </a:r>
            <a:br>
              <a:rPr lang="en-US" sz="2000" dirty="0"/>
            </a:br>
            <a:endParaRPr lang="en-US" sz="2000" dirty="0"/>
          </a:p>
          <a:p>
            <a:pPr marL="342900" indent="-342900">
              <a:buFont typeface="Arial"/>
              <a:buChar char="•"/>
            </a:pPr>
            <a:r>
              <a:rPr lang="en-US" sz="2000" dirty="0"/>
              <a:t>Group therapist need to manage challenging and complex  situations </a:t>
            </a:r>
            <a:br>
              <a:rPr lang="en-US" sz="2000" dirty="0"/>
            </a:br>
            <a:r>
              <a:rPr lang="en-US" sz="2000" b="1" dirty="0"/>
              <a:t>ethically,</a:t>
            </a:r>
            <a:br>
              <a:rPr lang="en-US" sz="2000" b="1" dirty="0"/>
            </a:br>
            <a:r>
              <a:rPr lang="en-US" sz="2000" b="1" dirty="0"/>
              <a:t>legally, </a:t>
            </a:r>
            <a:br>
              <a:rPr lang="en-US" sz="2000" b="1" dirty="0"/>
            </a:br>
            <a:r>
              <a:rPr lang="en-US" sz="2000" b="1" dirty="0"/>
              <a:t>clinically, </a:t>
            </a:r>
            <a:r>
              <a:rPr lang="en-US" sz="2000" dirty="0"/>
              <a:t>and </a:t>
            </a:r>
            <a:br>
              <a:rPr lang="en-US" sz="2000" dirty="0"/>
            </a:br>
            <a:r>
              <a:rPr lang="en-US" sz="2000" b="1" dirty="0"/>
              <a:t>personally (stress, guilt, fear, time intensive) </a:t>
            </a:r>
          </a:p>
          <a:p>
            <a:endParaRPr lang="en-US" sz="2000" dirty="0"/>
          </a:p>
          <a:p>
            <a:pPr marL="342900" indent="-342900">
              <a:buFont typeface="Arial"/>
              <a:buChar char="•"/>
            </a:pPr>
            <a:r>
              <a:rPr lang="en-US" sz="2000" dirty="0"/>
              <a:t>The group therapist is </a:t>
            </a:r>
            <a:r>
              <a:rPr lang="en-US" sz="2000" b="1" dirty="0"/>
              <a:t>uniquely prepared to address ethical dilemmas</a:t>
            </a:r>
            <a:r>
              <a:rPr lang="en-US" sz="2000" dirty="0"/>
              <a:t> given their experience examining situations from </a:t>
            </a:r>
            <a:r>
              <a:rPr lang="en-US" sz="2000" b="1" dirty="0"/>
              <a:t>multiple perspectives</a:t>
            </a:r>
            <a:r>
              <a:rPr lang="en-US" sz="2000" dirty="0"/>
              <a:t>.</a:t>
            </a:r>
            <a:br>
              <a:rPr lang="en-US" sz="2000" dirty="0"/>
            </a:br>
            <a:endParaRPr lang="en-US" dirty="0"/>
          </a:p>
        </p:txBody>
      </p:sp>
    </p:spTree>
    <p:extLst>
      <p:ext uri="{BB962C8B-B14F-4D97-AF65-F5344CB8AC3E}">
        <p14:creationId xmlns:p14="http://schemas.microsoft.com/office/powerpoint/2010/main" val="6425867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4708981"/>
          </a:xfrm>
          <a:prstGeom prst="rect">
            <a:avLst/>
          </a:prstGeom>
        </p:spPr>
        <p:txBody>
          <a:bodyPr wrap="square">
            <a:spAutoFit/>
          </a:bodyPr>
          <a:lstStyle/>
          <a:p>
            <a:r>
              <a:rPr lang="en-US" sz="2000" i="1" dirty="0"/>
              <a:t> </a:t>
            </a:r>
          </a:p>
          <a:p>
            <a:pPr marL="342900" indent="-342900">
              <a:buFont typeface="Arial"/>
              <a:buChar char="•"/>
            </a:pPr>
            <a:endParaRPr lang="en-US" sz="2000" dirty="0"/>
          </a:p>
          <a:p>
            <a:pPr marL="342900" indent="-342900">
              <a:buFont typeface="Arial"/>
              <a:buChar char="•"/>
            </a:pPr>
            <a:r>
              <a:rPr lang="en-US" sz="2000" b="1" dirty="0"/>
              <a:t>Derive from religious and philosophical traditions</a:t>
            </a:r>
            <a:r>
              <a:rPr lang="en-US" sz="2000" dirty="0"/>
              <a:t> that attempt to outline </a:t>
            </a:r>
            <a:r>
              <a:rPr lang="en-US" sz="2000" b="1" dirty="0"/>
              <a:t>proper, just, and beneficial behaviors.</a:t>
            </a:r>
          </a:p>
          <a:p>
            <a:pPr marL="342900" indent="-342900">
              <a:buFont typeface="Arial"/>
              <a:buChar char="•"/>
            </a:pPr>
            <a:endParaRPr lang="en-US" sz="2000" b="1" dirty="0"/>
          </a:p>
          <a:p>
            <a:pPr marL="342900" indent="-342900">
              <a:buFont typeface="Arial"/>
              <a:buChar char="•"/>
            </a:pPr>
            <a:r>
              <a:rPr lang="en-US" sz="2000" b="1" dirty="0"/>
              <a:t>The primary purpose of ethical standards is to protect clients</a:t>
            </a:r>
          </a:p>
          <a:p>
            <a:pPr marL="342900" indent="-342900">
              <a:buFont typeface="Arial"/>
              <a:buChar char="•"/>
            </a:pPr>
            <a:endParaRPr lang="en-US" sz="2000" b="1" dirty="0"/>
          </a:p>
          <a:p>
            <a:pPr marL="342900" indent="-342900">
              <a:buFont typeface="Arial"/>
              <a:buChar char="•"/>
            </a:pPr>
            <a:r>
              <a:rPr lang="en-GB" sz="2000" b="1" dirty="0"/>
              <a:t>Principles-based </a:t>
            </a:r>
            <a:r>
              <a:rPr lang="en-GB" sz="2000" dirty="0"/>
              <a:t>code of ethical behaviour highlight rules and duties while v</a:t>
            </a:r>
            <a:r>
              <a:rPr lang="en-GB" sz="2000" b="1" dirty="0"/>
              <a:t>irtue-based </a:t>
            </a:r>
            <a:r>
              <a:rPr lang="en-GB" sz="2000" dirty="0"/>
              <a:t>ethics focus on the moral character of the person carrying out an action</a:t>
            </a:r>
            <a:endParaRPr lang="en-US" sz="2000" dirty="0"/>
          </a:p>
          <a:p>
            <a:pPr marL="342900" indent="-342900">
              <a:buFont typeface="Arial"/>
              <a:buChar char="•"/>
            </a:pPr>
            <a:endParaRPr lang="en-US" sz="2000" b="1" dirty="0"/>
          </a:p>
          <a:p>
            <a:pPr marL="342900" indent="-342900">
              <a:buFont typeface="Arial"/>
              <a:buChar char="•"/>
            </a:pPr>
            <a:endParaRPr lang="en-US" sz="2000" dirty="0"/>
          </a:p>
          <a:p>
            <a:pPr marL="342900" indent="-342900">
              <a:buFont typeface="Arial"/>
              <a:buChar char="•"/>
            </a:pPr>
            <a:endParaRPr lang="en-US" sz="2000" dirty="0"/>
          </a:p>
          <a:p>
            <a:endParaRPr lang="en-US" sz="2000" dirty="0"/>
          </a:p>
        </p:txBody>
      </p:sp>
      <p:sp>
        <p:nvSpPr>
          <p:cNvPr id="3" name="Title 2"/>
          <p:cNvSpPr>
            <a:spLocks noGrp="1"/>
          </p:cNvSpPr>
          <p:nvPr>
            <p:ph type="ctrTitle" idx="4294967295"/>
          </p:nvPr>
        </p:nvSpPr>
        <p:spPr>
          <a:xfrm>
            <a:off x="0" y="304800"/>
            <a:ext cx="7772400" cy="838200"/>
          </a:xfrm>
        </p:spPr>
        <p:txBody>
          <a:bodyPr>
            <a:normAutofit/>
          </a:bodyPr>
          <a:lstStyle/>
          <a:p>
            <a:pPr algn="l"/>
            <a:r>
              <a:rPr lang="en-US" sz="2000" dirty="0">
                <a:solidFill>
                  <a:schemeClr val="tx1"/>
                </a:solidFill>
              </a:rPr>
              <a:t>	II.</a:t>
            </a:r>
            <a:r>
              <a:rPr lang="en-US" sz="2000" b="1" dirty="0"/>
              <a:t> </a:t>
            </a:r>
            <a:r>
              <a:rPr lang="en-US" sz="2000" b="1" dirty="0">
                <a:solidFill>
                  <a:schemeClr val="tx1"/>
                </a:solidFill>
              </a:rPr>
              <a:t>Principle-based and virtue ethics.</a:t>
            </a:r>
            <a:r>
              <a:rPr lang="en-US" sz="2000" dirty="0">
                <a:solidFill>
                  <a:schemeClr val="tx1"/>
                </a:solidFill>
              </a:rPr>
              <a:t> </a:t>
            </a:r>
          </a:p>
        </p:txBody>
      </p:sp>
    </p:spTree>
    <p:extLst>
      <p:ext uri="{BB962C8B-B14F-4D97-AF65-F5344CB8AC3E}">
        <p14:creationId xmlns:p14="http://schemas.microsoft.com/office/powerpoint/2010/main" val="8116541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6592" y="762000"/>
            <a:ext cx="7315200" cy="5632311"/>
          </a:xfrm>
          <a:prstGeom prst="rect">
            <a:avLst/>
          </a:prstGeom>
        </p:spPr>
        <p:txBody>
          <a:bodyPr wrap="square">
            <a:spAutoFit/>
          </a:bodyPr>
          <a:lstStyle/>
          <a:p>
            <a:pPr marL="342900" indent="-342900">
              <a:buFont typeface="Arial"/>
              <a:buChar char="•"/>
            </a:pPr>
            <a:r>
              <a:rPr lang="en-US" sz="2000" b="1" dirty="0"/>
              <a:t>Five core principles:</a:t>
            </a:r>
          </a:p>
          <a:p>
            <a:endParaRPr lang="en-US" sz="2000" b="1" dirty="0"/>
          </a:p>
          <a:p>
            <a:pPr marL="457200" lvl="0" indent="-342900">
              <a:buFont typeface="Arial" panose="020B0604020202020204" pitchFamily="34" charset="0"/>
              <a:buChar char="•"/>
            </a:pPr>
            <a:r>
              <a:rPr lang="en-US" sz="2000" b="1" dirty="0"/>
              <a:t>Autonomy </a:t>
            </a:r>
            <a:r>
              <a:rPr lang="en-US" sz="2000" dirty="0"/>
              <a:t>encourages clients’ independence and freedom to choose their own course of action. Given peer pressure, groupthink and other group dynamics, t</a:t>
            </a:r>
            <a:r>
              <a:rPr lang="en-US" sz="2000" b="1" dirty="0"/>
              <a:t>he leader must work diligently to help members retain their own power of choice and autonomy</a:t>
            </a:r>
            <a:r>
              <a:rPr lang="en-US" sz="2000" dirty="0"/>
              <a:t>.</a:t>
            </a:r>
          </a:p>
          <a:p>
            <a:pPr marL="114300" lvl="0"/>
            <a:endParaRPr lang="en-US" sz="2000" b="1" dirty="0"/>
          </a:p>
          <a:p>
            <a:pPr marL="342900" lvl="0" indent="-342900">
              <a:buFont typeface="Arial" panose="020B0604020202020204" pitchFamily="34" charset="0"/>
              <a:buChar char="•"/>
            </a:pPr>
            <a:r>
              <a:rPr lang="en-US" sz="2000" b="1" dirty="0" err="1"/>
              <a:t>Nonmaleficence</a:t>
            </a:r>
            <a:r>
              <a:rPr lang="en-US" sz="2000" i="1" dirty="0"/>
              <a:t> </a:t>
            </a:r>
            <a:r>
              <a:rPr lang="en-US" sz="2000" dirty="0"/>
              <a:t>harkens back to the often quoted maxim, "</a:t>
            </a:r>
            <a:r>
              <a:rPr lang="en-US" sz="2000" i="1" dirty="0" err="1"/>
              <a:t>primum</a:t>
            </a:r>
            <a:r>
              <a:rPr lang="en-US" sz="2000" i="1" dirty="0"/>
              <a:t> non </a:t>
            </a:r>
            <a:r>
              <a:rPr lang="en-US" sz="2000" i="1" dirty="0" err="1"/>
              <a:t>nocere</a:t>
            </a:r>
            <a:r>
              <a:rPr lang="en-US" sz="2000" i="1" dirty="0"/>
              <a:t>” (do no harm).  </a:t>
            </a:r>
            <a:r>
              <a:rPr lang="en-US" sz="2000" dirty="0"/>
              <a:t>This goes beyond the prohibition of inflicting intentional harm, but also brings forth the idea of increasing one’s awareness to foresee and prevent situations that could inadvertently harm.  </a:t>
            </a:r>
            <a:r>
              <a:rPr lang="en-US" sz="2000" b="1" dirty="0"/>
              <a:t>Leaders must stay sensitive to how much each group member can tolerate and interrupt scapegoating, verbal attacks, unhelpful guidance, or emotional flooding.</a:t>
            </a:r>
          </a:p>
          <a:p>
            <a:pPr marL="342900" lvl="0" indent="-342900">
              <a:buFont typeface="Arial"/>
              <a:buChar char="•"/>
            </a:pPr>
            <a:endParaRPr lang="en-US" sz="2000" dirty="0"/>
          </a:p>
          <a:p>
            <a:pPr marL="342900" indent="-342900">
              <a:buFont typeface="Arial"/>
              <a:buChar char="•"/>
            </a:pPr>
            <a:endParaRPr lang="en-US" sz="2000" dirty="0"/>
          </a:p>
        </p:txBody>
      </p:sp>
    </p:spTree>
    <p:extLst>
      <p:ext uri="{BB962C8B-B14F-4D97-AF65-F5344CB8AC3E}">
        <p14:creationId xmlns:p14="http://schemas.microsoft.com/office/powerpoint/2010/main" val="29301051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7478970"/>
          </a:xfrm>
          <a:prstGeom prst="rect">
            <a:avLst/>
          </a:prstGeom>
        </p:spPr>
        <p:txBody>
          <a:bodyPr wrap="square">
            <a:spAutoFit/>
          </a:bodyPr>
          <a:lstStyle/>
          <a:p>
            <a:pPr marL="342900" indent="-342900">
              <a:buFont typeface="Arial" panose="020B0604020202020204" pitchFamily="34" charset="0"/>
              <a:buChar char="•"/>
            </a:pPr>
            <a:r>
              <a:rPr lang="en-US" sz="2000" b="1" dirty="0"/>
              <a:t>Beneficence</a:t>
            </a:r>
            <a:r>
              <a:rPr lang="en-US" sz="2000" dirty="0"/>
              <a:t> speaks to working for the benefit of our clients.  Including finding the best group fit for our members, continuing our education and training, managing our countertransference feelings, and assisting members towards making progress towards their goals.</a:t>
            </a:r>
          </a:p>
          <a:p>
            <a:endParaRPr lang="en-US" sz="2000" dirty="0"/>
          </a:p>
          <a:p>
            <a:r>
              <a:rPr lang="en-US" sz="2000" dirty="0"/>
              <a:t>Finding the </a:t>
            </a:r>
            <a:r>
              <a:rPr lang="en-US" sz="2000" b="1" dirty="0"/>
              <a:t>balance between </a:t>
            </a:r>
            <a:r>
              <a:rPr lang="en-US" sz="2000" b="1" dirty="0" err="1"/>
              <a:t>nonmaleficence</a:t>
            </a:r>
            <a:r>
              <a:rPr lang="en-US" sz="2000" b="1" dirty="0"/>
              <a:t> </a:t>
            </a:r>
            <a:r>
              <a:rPr lang="en-US" sz="2000" dirty="0"/>
              <a:t>and</a:t>
            </a:r>
            <a:r>
              <a:rPr lang="en-US" sz="2000" b="1" dirty="0"/>
              <a:t> beneficence </a:t>
            </a:r>
            <a:r>
              <a:rPr lang="en-US" sz="2000" dirty="0"/>
              <a:t>can be challenging as group clinicians should explore whether they tend towards leaning to one at the expense of the other.</a:t>
            </a:r>
            <a:r>
              <a:rPr lang="en-US" sz="2000" b="1" dirty="0"/>
              <a:t> </a:t>
            </a:r>
            <a:endParaRPr lang="en-US" sz="2000" dirty="0"/>
          </a:p>
          <a:p>
            <a:pPr marL="342900" indent="-342900">
              <a:buFont typeface="Arial"/>
              <a:buChar char="•"/>
            </a:pPr>
            <a:endParaRPr lang="en-US" sz="2000" b="1" dirty="0"/>
          </a:p>
          <a:p>
            <a:pPr marL="342900" indent="-342900">
              <a:buFont typeface="Arial"/>
              <a:buChar char="•"/>
            </a:pPr>
            <a:r>
              <a:rPr lang="en-US" sz="2000" b="1" dirty="0"/>
              <a:t>Justice</a:t>
            </a:r>
            <a:r>
              <a:rPr lang="en-US" sz="2000" dirty="0"/>
              <a:t> guides clinicians towards fair, non-biased, and equivalent treatment for all clients.  Increasingly clinicians are encouraged to engage in advocacy for clients.</a:t>
            </a:r>
          </a:p>
          <a:p>
            <a:pPr marL="342900" indent="-342900">
              <a:buFont typeface="Arial"/>
              <a:buChar char="•"/>
            </a:pPr>
            <a:endParaRPr lang="en-US" sz="2000" dirty="0"/>
          </a:p>
          <a:p>
            <a:pPr marL="342900" indent="-342900">
              <a:buFont typeface="Arial"/>
              <a:buChar char="•"/>
            </a:pPr>
            <a:r>
              <a:rPr lang="en-US" sz="2000" b="1" dirty="0"/>
              <a:t>Fidelity</a:t>
            </a:r>
            <a:r>
              <a:rPr lang="en-US" sz="2000" dirty="0"/>
              <a:t> refers to faithfulness and loyalty.  Group therapists must honor their commitments and follow through with mutually agreed upon obligations with their clients. The group therapist is professional in working towards clients’ long term well being.</a:t>
            </a:r>
          </a:p>
          <a:p>
            <a:endParaRPr lang="en-US" sz="2000" dirty="0"/>
          </a:p>
          <a:p>
            <a:br>
              <a:rPr lang="en-US" sz="2000" dirty="0"/>
            </a:br>
            <a:endParaRPr lang="en-US" sz="2000" dirty="0"/>
          </a:p>
          <a:p>
            <a:pPr marL="342900" lvl="0" indent="-342900">
              <a:buFont typeface="Arial"/>
              <a:buChar char="•"/>
            </a:pPr>
            <a:endParaRPr lang="en-US" sz="2000" dirty="0"/>
          </a:p>
        </p:txBody>
      </p:sp>
    </p:spTree>
    <p:extLst>
      <p:ext uri="{BB962C8B-B14F-4D97-AF65-F5344CB8AC3E}">
        <p14:creationId xmlns:p14="http://schemas.microsoft.com/office/powerpoint/2010/main" val="28447349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766732"/>
            <a:ext cx="7391400" cy="5632311"/>
          </a:xfrm>
          <a:prstGeom prst="rect">
            <a:avLst/>
          </a:prstGeom>
        </p:spPr>
        <p:txBody>
          <a:bodyPr wrap="square">
            <a:spAutoFit/>
          </a:bodyPr>
          <a:lstStyle/>
          <a:p>
            <a:r>
              <a:rPr lang="en-US" sz="2000" dirty="0"/>
              <a:t> </a:t>
            </a:r>
            <a:r>
              <a:rPr lang="en-US" sz="2000" b="1" dirty="0"/>
              <a:t>Virtue-based guidelines</a:t>
            </a:r>
            <a:r>
              <a:rPr lang="en-US" sz="2000" dirty="0"/>
              <a:t> identify core character traits </a:t>
            </a:r>
            <a:r>
              <a:rPr lang="en-US" sz="2000" b="1" dirty="0"/>
              <a:t>for the moral practitioner</a:t>
            </a:r>
            <a:r>
              <a:rPr lang="en-US" sz="2000" dirty="0"/>
              <a:t>: </a:t>
            </a:r>
          </a:p>
          <a:p>
            <a:endParaRPr lang="en-US" sz="2000" dirty="0"/>
          </a:p>
          <a:p>
            <a:pPr marL="342900" indent="-342900">
              <a:buFont typeface="Arial" panose="020B0604020202020204" pitchFamily="34" charset="0"/>
              <a:buChar char="•"/>
            </a:pPr>
            <a:r>
              <a:rPr lang="en-US" sz="2000" b="1" dirty="0"/>
              <a:t>Compassion</a:t>
            </a:r>
            <a:r>
              <a:rPr lang="en-US" sz="2000" dirty="0"/>
              <a:t> is a prerequisite for effective therapy and  group leadership.  The ability to empathize and connect with our group members facilitates the therapeutic alliance and bonding. Knowing that the leader cares can help members endure the challenging aspects of group work.</a:t>
            </a:r>
          </a:p>
          <a:p>
            <a:endParaRPr lang="en-US" sz="2000" dirty="0"/>
          </a:p>
          <a:p>
            <a:pPr marL="342900" indent="-342900">
              <a:buFont typeface="Arial" panose="020B0604020202020204" pitchFamily="34" charset="0"/>
              <a:buChar char="•"/>
            </a:pPr>
            <a:r>
              <a:rPr lang="en-US" sz="2000" b="1" dirty="0"/>
              <a:t>Discernment </a:t>
            </a:r>
            <a:r>
              <a:rPr lang="en-US" sz="2000" dirty="0"/>
              <a:t>requires</a:t>
            </a:r>
            <a:r>
              <a:rPr lang="en-US" sz="2000" b="1" dirty="0"/>
              <a:t> </a:t>
            </a:r>
            <a:r>
              <a:rPr lang="en-US" sz="2000" dirty="0"/>
              <a:t>the ability to think critically and rationally and to be able to carefully weigh the best interests of the varied stakeholders and the legal requirements of any specific clinical situation.</a:t>
            </a:r>
            <a:endParaRPr lang="en-US" sz="2000" b="1" dirty="0"/>
          </a:p>
          <a:p>
            <a:endParaRPr lang="en-US" sz="2000" b="1" dirty="0"/>
          </a:p>
          <a:p>
            <a:pPr marL="342900" indent="-342900">
              <a:buFont typeface="Arial" panose="020B0604020202020204" pitchFamily="34" charset="0"/>
              <a:buChar char="•"/>
            </a:pPr>
            <a:r>
              <a:rPr lang="en-US" sz="2000" b="1" dirty="0"/>
              <a:t>Trustworthiness </a:t>
            </a:r>
            <a:r>
              <a:rPr lang="en-US" sz="2000" dirty="0"/>
              <a:t>refers to the leader’s ability to weigh complex factors for the best possible outcome of all involved. It may be demonstrated by consistent effort, professionalism, and clearly articulated boundaries.  </a:t>
            </a:r>
          </a:p>
        </p:txBody>
      </p:sp>
    </p:spTree>
    <p:extLst>
      <p:ext uri="{BB962C8B-B14F-4D97-AF65-F5344CB8AC3E}">
        <p14:creationId xmlns:p14="http://schemas.microsoft.com/office/powerpoint/2010/main" val="1113783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4524315"/>
          </a:xfrm>
          <a:prstGeom prst="rect">
            <a:avLst/>
          </a:prstGeom>
        </p:spPr>
        <p:txBody>
          <a:bodyPr wrap="square">
            <a:spAutoFit/>
          </a:bodyPr>
          <a:lstStyle/>
          <a:p>
            <a:r>
              <a:rPr lang="en-US" b="1" dirty="0"/>
              <a:t>IX. Humanistic/Existential/Transpersonal Group Psychotherapy</a:t>
            </a:r>
            <a:endParaRPr lang="en-US" dirty="0"/>
          </a:p>
          <a:p>
            <a:r>
              <a:rPr lang="en-US" dirty="0"/>
              <a:t> </a:t>
            </a:r>
          </a:p>
          <a:p>
            <a:r>
              <a:rPr lang="en-US" dirty="0"/>
              <a:t>For the </a:t>
            </a:r>
            <a:r>
              <a:rPr lang="en-US" b="1" dirty="0"/>
              <a:t>humanistic</a:t>
            </a:r>
            <a:r>
              <a:rPr lang="en-US" dirty="0"/>
              <a:t> tradition, the principles of </a:t>
            </a:r>
            <a:r>
              <a:rPr lang="en-US" b="1" dirty="0"/>
              <a:t>unconditional positive regard, personal growth, and authenticity</a:t>
            </a:r>
            <a:r>
              <a:rPr lang="en-US" dirty="0"/>
              <a:t> associated with the work of Carl Rogers are valued. </a:t>
            </a:r>
          </a:p>
          <a:p>
            <a:r>
              <a:rPr lang="en-US" dirty="0"/>
              <a:t> </a:t>
            </a:r>
          </a:p>
          <a:p>
            <a:r>
              <a:rPr lang="en-US" dirty="0" err="1"/>
              <a:t>Yalom</a:t>
            </a:r>
            <a:r>
              <a:rPr lang="en-US" dirty="0"/>
              <a:t> (1980) built an existential therapy that addresses such themes as the inevitability of death, limitedness, existential isolation or solitude, meaning versus meaninglessness, and freedom and its consequent responsibility.  Through deeply exploring these realms one can move towards the “good life” of choice, self-mastery, meaning, and connectedness.   </a:t>
            </a:r>
          </a:p>
          <a:p>
            <a:r>
              <a:rPr lang="en-US" dirty="0"/>
              <a:t> </a:t>
            </a:r>
          </a:p>
          <a:p>
            <a:r>
              <a:rPr lang="en-US" dirty="0"/>
              <a:t>The transpersonal tradition associated with Abraham Maslow focuses on human potential and spirituality in the group process. </a:t>
            </a:r>
          </a:p>
          <a:p>
            <a:endParaRPr lang="en-US" dirty="0"/>
          </a:p>
        </p:txBody>
      </p:sp>
    </p:spTree>
    <p:extLst>
      <p:ext uri="{BB962C8B-B14F-4D97-AF65-F5344CB8AC3E}">
        <p14:creationId xmlns:p14="http://schemas.microsoft.com/office/powerpoint/2010/main" val="32182687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91400" cy="3477875"/>
          </a:xfrm>
          <a:prstGeom prst="rect">
            <a:avLst/>
          </a:prstGeom>
        </p:spPr>
        <p:txBody>
          <a:bodyPr wrap="square">
            <a:spAutoFit/>
          </a:bodyPr>
          <a:lstStyle/>
          <a:p>
            <a:pPr marL="342900" indent="-342900">
              <a:buFont typeface="Arial"/>
              <a:buChar char="•"/>
            </a:pPr>
            <a:r>
              <a:rPr lang="en-US" sz="2000" dirty="0"/>
              <a:t> </a:t>
            </a:r>
            <a:r>
              <a:rPr lang="en-US" sz="2000" b="1" dirty="0"/>
              <a:t>Integrity </a:t>
            </a:r>
            <a:r>
              <a:rPr lang="en-US" sz="2000" dirty="0"/>
              <a:t>is the ability to avoid duplicitous, reactive, biased, or destructive behaviors.  The group leader acts in manner that serves everyone’s best interest, and does not take action based on the therapist’s personal or defensive needs.  </a:t>
            </a:r>
          </a:p>
          <a:p>
            <a:r>
              <a:rPr lang="en-US" sz="2000" dirty="0"/>
              <a:t> </a:t>
            </a:r>
          </a:p>
          <a:p>
            <a:pPr marL="342900" lvl="0" indent="-342900">
              <a:buFont typeface="Arial"/>
              <a:buChar char="•"/>
            </a:pPr>
            <a:r>
              <a:rPr lang="en-US" sz="2000" b="1" dirty="0"/>
              <a:t>Conscientiousness </a:t>
            </a:r>
            <a:r>
              <a:rPr lang="en-US" sz="2000" dirty="0"/>
              <a:t>reflects a keen awareness and anticipation of how actual or potential group processes could impact group members.  A conscientious leader is often able to avoid ethical and legal dilemmas by maintaining a </a:t>
            </a:r>
            <a:r>
              <a:rPr lang="en-US" sz="2000" b="1" dirty="0"/>
              <a:t>predictive, thoughtful, and reflective attitude</a:t>
            </a:r>
            <a:r>
              <a:rPr lang="en-US" sz="2000" dirty="0"/>
              <a:t> even in the emotional storms of group life.</a:t>
            </a:r>
          </a:p>
        </p:txBody>
      </p:sp>
    </p:spTree>
    <p:extLst>
      <p:ext uri="{BB962C8B-B14F-4D97-AF65-F5344CB8AC3E}">
        <p14:creationId xmlns:p14="http://schemas.microsoft.com/office/powerpoint/2010/main" val="41043285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6186309"/>
          </a:xfrm>
          <a:prstGeom prst="rect">
            <a:avLst/>
          </a:prstGeom>
        </p:spPr>
        <p:txBody>
          <a:bodyPr wrap="square">
            <a:spAutoFit/>
          </a:bodyPr>
          <a:lstStyle/>
          <a:p>
            <a:r>
              <a:rPr lang="en-US" b="1" dirty="0"/>
              <a:t> III. Ethical Decision Making models.</a:t>
            </a:r>
          </a:p>
          <a:p>
            <a:endParaRPr lang="en-US" b="1" dirty="0"/>
          </a:p>
          <a:p>
            <a:r>
              <a:rPr lang="en-US" dirty="0"/>
              <a:t>Clinical situations that demand ethical and legal considerations can be </a:t>
            </a:r>
            <a:r>
              <a:rPr lang="en-US" b="1" dirty="0"/>
              <a:t>emotionally charged</a:t>
            </a:r>
            <a:r>
              <a:rPr lang="en-US" dirty="0"/>
              <a:t> for both group members and leaders. Having a </a:t>
            </a:r>
            <a:r>
              <a:rPr lang="en-US" b="1" dirty="0"/>
              <a:t>structured procedure </a:t>
            </a:r>
            <a:r>
              <a:rPr lang="en-US" dirty="0"/>
              <a:t>for addressing such situations assists in creating </a:t>
            </a:r>
            <a:r>
              <a:rPr lang="en-US" b="1" dirty="0"/>
              <a:t>the best course of action.</a:t>
            </a:r>
            <a:r>
              <a:rPr lang="en-US" dirty="0"/>
              <a:t>  </a:t>
            </a:r>
          </a:p>
          <a:p>
            <a:endParaRPr lang="en-US" dirty="0"/>
          </a:p>
          <a:p>
            <a:r>
              <a:rPr lang="en-US" dirty="0"/>
              <a:t>The</a:t>
            </a:r>
            <a:r>
              <a:rPr lang="en-US" b="1" dirty="0"/>
              <a:t> five general steps </a:t>
            </a:r>
            <a:r>
              <a:rPr lang="en-US" dirty="0"/>
              <a:t>useful in ethical decision making: </a:t>
            </a:r>
          </a:p>
          <a:p>
            <a:endParaRPr lang="en-US" dirty="0"/>
          </a:p>
          <a:p>
            <a:pPr marL="285750" lvl="0" indent="-285750">
              <a:buFont typeface="Arial" panose="020B0604020202020204" pitchFamily="34" charset="0"/>
              <a:buChar char="•"/>
            </a:pPr>
            <a:r>
              <a:rPr lang="en-US" b="1" dirty="0"/>
              <a:t>Identification of the Problem.  </a:t>
            </a:r>
          </a:p>
          <a:p>
            <a:pPr marL="457200" lvl="0" indent="-285750">
              <a:buFont typeface="Arial" panose="020B0604020202020204" pitchFamily="34" charset="0"/>
              <a:buChar char="•"/>
            </a:pPr>
            <a:r>
              <a:rPr lang="en-US" dirty="0"/>
              <a:t>What is the problem and who does it involve? One member, a pair,  the whole group? The group therapist? Another professional? The agency in which the treatment is conducted? Any other possible stakeholders?</a:t>
            </a:r>
          </a:p>
          <a:p>
            <a:pPr marL="285750" lvl="0" indent="-285750">
              <a:buFont typeface="Arial"/>
              <a:buChar char="•"/>
            </a:pPr>
            <a:endParaRPr lang="en-US" dirty="0"/>
          </a:p>
          <a:p>
            <a:pPr marL="457200" indent="-285750">
              <a:buFont typeface="Arial"/>
              <a:buChar char="•"/>
            </a:pPr>
            <a:r>
              <a:rPr lang="en-US" dirty="0"/>
              <a:t>Gather as much information as possible.</a:t>
            </a:r>
          </a:p>
          <a:p>
            <a:pPr marL="457200" lvl="0" indent="-285750">
              <a:buFont typeface="Arial"/>
              <a:buChar char="•"/>
            </a:pPr>
            <a:endParaRPr lang="en-US" dirty="0"/>
          </a:p>
          <a:p>
            <a:pPr marL="457200" lvl="0" indent="-285750">
              <a:buFont typeface="Arial"/>
              <a:buChar char="•"/>
            </a:pPr>
            <a:r>
              <a:rPr lang="en-US" dirty="0"/>
              <a:t>Help maintain rationality in emotionally charged situations.</a:t>
            </a:r>
          </a:p>
          <a:p>
            <a:pPr marL="171450" lvl="0"/>
            <a:endParaRPr lang="en-US" dirty="0"/>
          </a:p>
          <a:p>
            <a:pPr marL="457200" lvl="0" indent="-285750">
              <a:buFont typeface="Arial"/>
              <a:buChar char="•"/>
            </a:pPr>
            <a:r>
              <a:rPr lang="en-US" dirty="0"/>
              <a:t>Distinguish between </a:t>
            </a:r>
            <a:r>
              <a:rPr lang="en-US" b="1" dirty="0"/>
              <a:t>facts,</a:t>
            </a:r>
            <a:r>
              <a:rPr lang="en-US" dirty="0"/>
              <a:t> innuendoes, or impressions.</a:t>
            </a:r>
          </a:p>
          <a:p>
            <a:pPr marL="171450" lvl="0"/>
            <a:endParaRPr lang="en-US" dirty="0"/>
          </a:p>
          <a:p>
            <a:pPr marL="457200" lvl="0" indent="-285750">
              <a:buFont typeface="Arial"/>
              <a:buChar char="•"/>
            </a:pPr>
            <a:r>
              <a:rPr lang="en-US" dirty="0"/>
              <a:t>What are the emotional responses of those involved? </a:t>
            </a:r>
          </a:p>
        </p:txBody>
      </p:sp>
    </p:spTree>
    <p:extLst>
      <p:ext uri="{BB962C8B-B14F-4D97-AF65-F5344CB8AC3E}">
        <p14:creationId xmlns:p14="http://schemas.microsoft.com/office/powerpoint/2010/main" val="266458666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6186309"/>
          </a:xfrm>
          <a:prstGeom prst="rect">
            <a:avLst/>
          </a:prstGeom>
        </p:spPr>
        <p:txBody>
          <a:bodyPr wrap="square">
            <a:spAutoFit/>
          </a:bodyPr>
          <a:lstStyle/>
          <a:p>
            <a:pPr lvl="0"/>
            <a:endParaRPr lang="en-US" b="1" dirty="0"/>
          </a:p>
          <a:p>
            <a:pPr lvl="0"/>
            <a:endParaRPr lang="en-US" b="1" dirty="0"/>
          </a:p>
          <a:p>
            <a:pPr marL="285750" lvl="0" indent="-285750">
              <a:buFont typeface="Arial" panose="020B0604020202020204" pitchFamily="34" charset="0"/>
              <a:buChar char="•"/>
            </a:pPr>
            <a:r>
              <a:rPr lang="en-US" b="1" dirty="0"/>
              <a:t> Development of Alternatives</a:t>
            </a:r>
            <a:r>
              <a:rPr lang="en-US" dirty="0"/>
              <a:t>. </a:t>
            </a:r>
          </a:p>
          <a:p>
            <a:pPr lvl="0"/>
            <a:endParaRPr lang="en-US" dirty="0"/>
          </a:p>
          <a:p>
            <a:pPr marL="457200" lvl="0" indent="-285750">
              <a:buFont typeface="Arial"/>
              <a:buChar char="•"/>
            </a:pPr>
            <a:r>
              <a:rPr lang="en-US" dirty="0"/>
              <a:t>Review notes, correspondences, relevant policy and procedures, as well as relevant ethical principles, virtues, and legal issues.</a:t>
            </a:r>
          </a:p>
          <a:p>
            <a:pPr marL="171450" lvl="0"/>
            <a:endParaRPr lang="en-US" dirty="0"/>
          </a:p>
          <a:p>
            <a:pPr marL="457200" lvl="0" indent="-285750">
              <a:buFont typeface="Arial"/>
              <a:buChar char="•"/>
            </a:pPr>
            <a:r>
              <a:rPr lang="en-US" dirty="0"/>
              <a:t>Brain storm potential courses of actions.</a:t>
            </a:r>
          </a:p>
          <a:p>
            <a:pPr marL="171450" lvl="0"/>
            <a:endParaRPr lang="en-US" dirty="0"/>
          </a:p>
          <a:p>
            <a:pPr marL="457200" lvl="0" indent="-285750">
              <a:buFont typeface="Arial"/>
              <a:buChar char="•"/>
            </a:pPr>
            <a:r>
              <a:rPr lang="en-US" dirty="0"/>
              <a:t>List all potential courses of actions </a:t>
            </a:r>
          </a:p>
          <a:p>
            <a:pPr marL="457200" lvl="0" indent="-285750">
              <a:buFont typeface="Arial"/>
              <a:buChar char="•"/>
            </a:pPr>
            <a:endParaRPr lang="en-US" dirty="0"/>
          </a:p>
          <a:p>
            <a:pPr marL="285750" indent="-285750">
              <a:buFont typeface="Arial" panose="020B0604020202020204" pitchFamily="34" charset="0"/>
              <a:buChar char="•"/>
            </a:pPr>
            <a:r>
              <a:rPr lang="en-US" b="1" dirty="0"/>
              <a:t>Evaluation of Alternatives. </a:t>
            </a:r>
          </a:p>
          <a:p>
            <a:endParaRPr lang="en-US" b="1" dirty="0"/>
          </a:p>
          <a:p>
            <a:pPr marL="457200" indent="-285750">
              <a:buFont typeface="Arial"/>
              <a:buChar char="•"/>
            </a:pPr>
            <a:r>
              <a:rPr lang="en-US" dirty="0"/>
              <a:t>Think through or envision think through the likely impact and consequences of each plan for all stakeholders involved, including short term and long term potential outcomes</a:t>
            </a:r>
          </a:p>
          <a:p>
            <a:pPr marL="457200" indent="-285750">
              <a:buFont typeface="Arial"/>
              <a:buChar char="•"/>
            </a:pPr>
            <a:endParaRPr lang="en-US" dirty="0"/>
          </a:p>
          <a:p>
            <a:pPr marL="457200" indent="-285750">
              <a:buFont typeface="Arial"/>
              <a:buChar char="•"/>
            </a:pPr>
            <a:r>
              <a:rPr lang="en-US" dirty="0"/>
              <a:t>Remove plans that are unlikely to yield positive results or that may cause harm. </a:t>
            </a:r>
          </a:p>
          <a:p>
            <a:pPr marL="457200" indent="-285750">
              <a:buFont typeface="Arial"/>
              <a:buChar char="•"/>
            </a:pPr>
            <a:endParaRPr lang="en-US" dirty="0"/>
          </a:p>
          <a:p>
            <a:pPr marL="457200" indent="-285750">
              <a:buFont typeface="Arial"/>
              <a:buChar char="•"/>
            </a:pPr>
            <a:r>
              <a:rPr lang="en-US" dirty="0"/>
              <a:t> As the list of plans gets shorter, you may need to get creative and  combine aspects of several plans. </a:t>
            </a:r>
          </a:p>
        </p:txBody>
      </p:sp>
    </p:spTree>
    <p:extLst>
      <p:ext uri="{BB962C8B-B14F-4D97-AF65-F5344CB8AC3E}">
        <p14:creationId xmlns:p14="http://schemas.microsoft.com/office/powerpoint/2010/main" val="318109589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5078313"/>
          </a:xfrm>
          <a:prstGeom prst="rect">
            <a:avLst/>
          </a:prstGeom>
        </p:spPr>
        <p:txBody>
          <a:bodyPr wrap="square">
            <a:spAutoFit/>
          </a:bodyPr>
          <a:lstStyle/>
          <a:p>
            <a:pPr lvl="0"/>
            <a:endParaRPr lang="en-US" b="1" dirty="0"/>
          </a:p>
          <a:p>
            <a:pPr marL="285750" lvl="0" indent="-285750">
              <a:buFont typeface="Arial" panose="020B0604020202020204" pitchFamily="34" charset="0"/>
              <a:buChar char="•"/>
            </a:pPr>
            <a:r>
              <a:rPr lang="en-US" b="1" dirty="0"/>
              <a:t>Implement the Best Option. </a:t>
            </a:r>
          </a:p>
          <a:p>
            <a:pPr lvl="0"/>
            <a:endParaRPr lang="en-US" b="1" dirty="0"/>
          </a:p>
          <a:p>
            <a:pPr marL="457200" lvl="0" indent="-285750">
              <a:buFont typeface="Arial" panose="020B0604020202020204" pitchFamily="34" charset="0"/>
              <a:buChar char="•"/>
            </a:pPr>
            <a:r>
              <a:rPr lang="en-US" dirty="0"/>
              <a:t>Often no choice seems perfect or without limitations</a:t>
            </a:r>
          </a:p>
          <a:p>
            <a:pPr marL="457200" lvl="0" indent="-285750">
              <a:buFont typeface="Arial"/>
              <a:buChar char="•"/>
            </a:pPr>
            <a:r>
              <a:rPr lang="en-US" b="1" dirty="0"/>
              <a:t> </a:t>
            </a:r>
            <a:r>
              <a:rPr lang="en-US" dirty="0"/>
              <a:t>Would you recommend a similar course of action to another therapist?</a:t>
            </a:r>
          </a:p>
          <a:p>
            <a:pPr marL="457200" lvl="0" indent="-285750">
              <a:buFont typeface="Arial"/>
              <a:buChar char="•"/>
            </a:pPr>
            <a:r>
              <a:rPr lang="en-US" dirty="0"/>
              <a:t>Would you treat other clients in this same situation similarly?</a:t>
            </a:r>
          </a:p>
          <a:p>
            <a:pPr marL="457200" lvl="0" indent="-285750">
              <a:buFont typeface="Arial"/>
              <a:buChar char="•"/>
            </a:pPr>
            <a:r>
              <a:rPr lang="en-US" dirty="0"/>
              <a:t>If this became public are you satisfied with your course of action? </a:t>
            </a:r>
          </a:p>
          <a:p>
            <a:pPr marL="285750" lvl="0" indent="-285750">
              <a:buFont typeface="Arial"/>
              <a:buChar char="•"/>
            </a:pPr>
            <a:endParaRPr lang="en-US" dirty="0"/>
          </a:p>
          <a:p>
            <a:r>
              <a:rPr lang="en-US" dirty="0"/>
              <a:t>Knowing you have diligently and strategically evaluated the situation along with support from colleagues makes it easier to put the plan into action. </a:t>
            </a:r>
          </a:p>
          <a:p>
            <a:endParaRPr lang="en-US" dirty="0"/>
          </a:p>
          <a:p>
            <a:pPr marL="285750" lvl="0" indent="-285750">
              <a:buFont typeface="Arial" panose="020B0604020202020204" pitchFamily="34" charset="0"/>
              <a:buChar char="•"/>
            </a:pPr>
            <a:r>
              <a:rPr lang="en-US" b="1" dirty="0"/>
              <a:t>Ongoing Evaluating the Results</a:t>
            </a:r>
          </a:p>
          <a:p>
            <a:pPr lvl="0"/>
            <a:endParaRPr lang="en-US" b="1" dirty="0"/>
          </a:p>
          <a:p>
            <a:pPr lvl="0"/>
            <a:r>
              <a:rPr lang="en-US" dirty="0"/>
              <a:t>Once a plan begins to move into action the therapist should follow its impact to see if any unforeseen adverse events have occurred that require revisions or extensions of the plan.  </a:t>
            </a:r>
          </a:p>
        </p:txBody>
      </p:sp>
    </p:spTree>
    <p:extLst>
      <p:ext uri="{BB962C8B-B14F-4D97-AF65-F5344CB8AC3E}">
        <p14:creationId xmlns:p14="http://schemas.microsoft.com/office/powerpoint/2010/main" val="39485337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4801314"/>
          </a:xfrm>
          <a:prstGeom prst="rect">
            <a:avLst/>
          </a:prstGeom>
        </p:spPr>
        <p:txBody>
          <a:bodyPr wrap="square">
            <a:spAutoFit/>
          </a:bodyPr>
          <a:lstStyle/>
          <a:p>
            <a:r>
              <a:rPr lang="en-US" b="1" dirty="0"/>
              <a:t>IV. General Practice Principles</a:t>
            </a:r>
          </a:p>
          <a:p>
            <a:endParaRPr lang="en-US" dirty="0"/>
          </a:p>
          <a:p>
            <a:r>
              <a:rPr lang="en-US" b="1" dirty="0"/>
              <a:t>  A.  Disclosure Forms and Confidentiality</a:t>
            </a:r>
          </a:p>
          <a:p>
            <a:pPr marL="457200" indent="-285750">
              <a:buFont typeface="Arial"/>
              <a:buChar char="•"/>
            </a:pPr>
            <a:r>
              <a:rPr lang="en-US" dirty="0"/>
              <a:t>Providing a disclosure is the law and best practice</a:t>
            </a:r>
          </a:p>
          <a:p>
            <a:pPr marL="457200" indent="-285750">
              <a:buFont typeface="Arial"/>
              <a:buChar char="•"/>
            </a:pPr>
            <a:r>
              <a:rPr lang="en-US" dirty="0"/>
              <a:t>Review your disclosure form annually</a:t>
            </a:r>
          </a:p>
          <a:p>
            <a:pPr marL="285750" indent="-285750">
              <a:buFont typeface="Arial"/>
              <a:buChar char="•"/>
            </a:pPr>
            <a:endParaRPr lang="en-US" dirty="0"/>
          </a:p>
          <a:p>
            <a:r>
              <a:rPr lang="en-US" dirty="0"/>
              <a:t>Check with state and national organizations, but typically disclosure forms include:</a:t>
            </a:r>
          </a:p>
          <a:p>
            <a:pPr marL="457200" lvl="0" indent="-285750">
              <a:buFont typeface="Arial"/>
              <a:buChar char="•"/>
            </a:pPr>
            <a:r>
              <a:rPr lang="en-US" dirty="0"/>
              <a:t>Name, Degrees and Institutions, Licenses</a:t>
            </a:r>
          </a:p>
          <a:p>
            <a:pPr marL="457200" lvl="0" indent="-285750">
              <a:buFont typeface="Arial"/>
              <a:buChar char="•"/>
            </a:pPr>
            <a:r>
              <a:rPr lang="en-US" dirty="0"/>
              <a:t>Fees, billing, and scheduling practices </a:t>
            </a:r>
          </a:p>
          <a:p>
            <a:pPr marL="457200" lvl="0" indent="-285750">
              <a:buFont typeface="Arial"/>
              <a:buChar char="•"/>
            </a:pPr>
            <a:r>
              <a:rPr lang="en-US" dirty="0"/>
              <a:t>Brief description of practice and specialty areas </a:t>
            </a:r>
          </a:p>
          <a:p>
            <a:pPr marL="457200" lvl="0" indent="-285750">
              <a:buFont typeface="Arial"/>
              <a:buChar char="•"/>
            </a:pPr>
            <a:r>
              <a:rPr lang="en-US" dirty="0"/>
              <a:t>Confidentiality and its limits.</a:t>
            </a:r>
          </a:p>
          <a:p>
            <a:pPr marL="457200" lvl="0" indent="-285750">
              <a:buFont typeface="Arial"/>
              <a:buChar char="•"/>
            </a:pPr>
            <a:r>
              <a:rPr lang="en-US" dirty="0"/>
              <a:t>Names and contact information of relevant regulatory agencies </a:t>
            </a:r>
          </a:p>
          <a:p>
            <a:pPr marL="457200" lvl="0" indent="-285750">
              <a:buFont typeface="Arial"/>
              <a:buChar char="•"/>
            </a:pPr>
            <a:r>
              <a:rPr lang="en-US" dirty="0"/>
              <a:t>The risks and benefits, rights and obligations as a group member</a:t>
            </a:r>
          </a:p>
          <a:p>
            <a:pPr marL="457200" lvl="0" indent="-285750">
              <a:buFont typeface="Arial"/>
              <a:buChar char="•"/>
            </a:pPr>
            <a:r>
              <a:rPr lang="en-US" dirty="0"/>
              <a:t>Dated signatures of client and therapist</a:t>
            </a:r>
          </a:p>
          <a:p>
            <a:pPr marL="285750" indent="-285750">
              <a:buFont typeface="Arial"/>
              <a:buChar char="•"/>
            </a:pPr>
            <a:endParaRPr lang="en-US" dirty="0"/>
          </a:p>
          <a:p>
            <a:endParaRPr lang="en-US" dirty="0"/>
          </a:p>
        </p:txBody>
      </p:sp>
    </p:spTree>
    <p:extLst>
      <p:ext uri="{BB962C8B-B14F-4D97-AF65-F5344CB8AC3E}">
        <p14:creationId xmlns:p14="http://schemas.microsoft.com/office/powerpoint/2010/main" val="219308728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94158"/>
            <a:ext cx="7315200" cy="5909310"/>
          </a:xfrm>
          <a:prstGeom prst="rect">
            <a:avLst/>
          </a:prstGeom>
        </p:spPr>
        <p:txBody>
          <a:bodyPr wrap="square">
            <a:spAutoFit/>
          </a:bodyPr>
          <a:lstStyle/>
          <a:p>
            <a:r>
              <a:rPr lang="en-US" b="1" dirty="0"/>
              <a:t>Confidentiality is vitally important to most clients</a:t>
            </a:r>
            <a:r>
              <a:rPr lang="en-US" dirty="0"/>
              <a:t>. </a:t>
            </a:r>
          </a:p>
          <a:p>
            <a:endParaRPr lang="en-US" dirty="0"/>
          </a:p>
          <a:p>
            <a:r>
              <a:rPr lang="en-US" dirty="0"/>
              <a:t>"Effective psychotherapy…depends upon an atmosphere of confidence and trust in which the patient is willing to make a frank and complete disclosure of facts, emotions, memories, and fears. Because of the sensitive nature of the problems for which individuals consult psychotherapists, disclosure of confidential communications made during counseling sessions may cause embarrassment or disgrace.  For this reason, the mere possibility of disclosure may impede development of the confidential relationship necessary for successful treatment." (Jaffe v Redmond</a:t>
            </a:r>
            <a:r>
              <a:rPr lang="en-US" i="1" dirty="0"/>
              <a:t>,</a:t>
            </a:r>
            <a:r>
              <a:rPr lang="en-US" dirty="0"/>
              <a:t> 2017).  </a:t>
            </a:r>
          </a:p>
          <a:p>
            <a:endParaRPr lang="en-US" dirty="0"/>
          </a:p>
          <a:p>
            <a:r>
              <a:rPr lang="en-US" b="1" dirty="0"/>
              <a:t>Limits to confidentiality</a:t>
            </a:r>
            <a:r>
              <a:rPr lang="en-US" dirty="0"/>
              <a:t> should be explicitly listed and discussed. </a:t>
            </a:r>
          </a:p>
          <a:p>
            <a:endParaRPr lang="en-US" dirty="0"/>
          </a:p>
          <a:p>
            <a:r>
              <a:rPr lang="en-US" dirty="0"/>
              <a:t>Conditions that limit confidentiality include</a:t>
            </a:r>
          </a:p>
          <a:p>
            <a:pPr marL="285750" lvl="0" indent="-285750">
              <a:buFont typeface="Arial"/>
              <a:buChar char="•"/>
            </a:pPr>
            <a:r>
              <a:rPr lang="en-US" dirty="0"/>
              <a:t>The presence of suicidal or homicidal ideation </a:t>
            </a:r>
          </a:p>
          <a:p>
            <a:pPr marL="285750" lvl="0" indent="-285750">
              <a:buFont typeface="Arial"/>
              <a:buChar char="•"/>
            </a:pPr>
            <a:r>
              <a:rPr lang="en-US" dirty="0"/>
              <a:t>Child or elder abuse </a:t>
            </a:r>
          </a:p>
          <a:p>
            <a:pPr marL="285750" lvl="0" indent="-285750">
              <a:buFont typeface="Arial"/>
              <a:buChar char="•"/>
            </a:pPr>
            <a:r>
              <a:rPr lang="en-US" dirty="0"/>
              <a:t>Grave disability </a:t>
            </a:r>
          </a:p>
          <a:p>
            <a:pPr marL="285750" lvl="0" indent="-285750">
              <a:buFont typeface="Arial"/>
              <a:buChar char="•"/>
            </a:pPr>
            <a:r>
              <a:rPr lang="en-US" dirty="0"/>
              <a:t>Terrorist threats </a:t>
            </a:r>
          </a:p>
          <a:p>
            <a:r>
              <a:rPr lang="en-US" dirty="0"/>
              <a:t> </a:t>
            </a:r>
          </a:p>
          <a:p>
            <a:pPr lvl="0"/>
            <a:endParaRPr lang="en-US" b="1" dirty="0"/>
          </a:p>
        </p:txBody>
      </p:sp>
    </p:spTree>
    <p:extLst>
      <p:ext uri="{BB962C8B-B14F-4D97-AF65-F5344CB8AC3E}">
        <p14:creationId xmlns:p14="http://schemas.microsoft.com/office/powerpoint/2010/main" val="328771803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6740307"/>
          </a:xfrm>
          <a:prstGeom prst="rect">
            <a:avLst/>
          </a:prstGeom>
        </p:spPr>
        <p:txBody>
          <a:bodyPr wrap="square">
            <a:spAutoFit/>
          </a:bodyPr>
          <a:lstStyle/>
          <a:p>
            <a:r>
              <a:rPr lang="en-US" b="1" dirty="0"/>
              <a:t>  B. Confidentiality and group psychotherapy</a:t>
            </a:r>
          </a:p>
          <a:p>
            <a:endParaRPr lang="en-US" dirty="0"/>
          </a:p>
          <a:p>
            <a:r>
              <a:rPr lang="en-US" dirty="0"/>
              <a:t>Group leaders are required to respect confidentiality</a:t>
            </a:r>
          </a:p>
          <a:p>
            <a:endParaRPr lang="en-US" dirty="0"/>
          </a:p>
          <a:p>
            <a:r>
              <a:rPr lang="en-US" dirty="0"/>
              <a:t>However, </a:t>
            </a:r>
            <a:r>
              <a:rPr lang="en-US" b="1" dirty="0"/>
              <a:t>our clients are not legally bound</a:t>
            </a:r>
            <a:r>
              <a:rPr lang="en-US" dirty="0"/>
              <a:t>.  When there are two or more clients involved in the same treatment (group, couple, and family therapies) courts have upheld decisions that other clients are not bound by confidentiality.</a:t>
            </a:r>
          </a:p>
          <a:p>
            <a:endParaRPr lang="en-US" dirty="0"/>
          </a:p>
          <a:p>
            <a:r>
              <a:rPr lang="en-US" dirty="0"/>
              <a:t>While we can strongly encourage our clients to uphold confidentiality and provide a compelling rationale for doing so, we </a:t>
            </a:r>
            <a:r>
              <a:rPr lang="en-US" b="1" dirty="0"/>
              <a:t>cannot secure confidentiality from group members</a:t>
            </a:r>
            <a:r>
              <a:rPr lang="en-US" dirty="0"/>
              <a:t>.  </a:t>
            </a:r>
          </a:p>
          <a:p>
            <a:endParaRPr lang="en-US" dirty="0"/>
          </a:p>
          <a:p>
            <a:r>
              <a:rPr lang="en-US" dirty="0"/>
              <a:t>It is important to repeatedly stress this point to your clients so they can reveal at a level and rate that feel best for them.  Members may decline to participate in certain activities, exercises or discussions, and should be supported in their autonomous choices.  </a:t>
            </a:r>
          </a:p>
          <a:p>
            <a:endParaRPr lang="en-US" dirty="0"/>
          </a:p>
          <a:p>
            <a:r>
              <a:rPr lang="en-US" dirty="0"/>
              <a:t>In rare cases, group members could be called into court by a judge’s order to testify about disclosures made by other members.  </a:t>
            </a:r>
          </a:p>
          <a:p>
            <a:endParaRPr lang="en-US" dirty="0"/>
          </a:p>
          <a:p>
            <a:endParaRPr lang="en-US" dirty="0"/>
          </a:p>
          <a:p>
            <a:r>
              <a:rPr lang="en-US" dirty="0"/>
              <a:t> </a:t>
            </a:r>
          </a:p>
          <a:p>
            <a:pPr lvl="0"/>
            <a:endParaRPr lang="en-US" b="1" dirty="0"/>
          </a:p>
        </p:txBody>
      </p:sp>
    </p:spTree>
    <p:extLst>
      <p:ext uri="{BB962C8B-B14F-4D97-AF65-F5344CB8AC3E}">
        <p14:creationId xmlns:p14="http://schemas.microsoft.com/office/powerpoint/2010/main" val="34273748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5632311"/>
          </a:xfrm>
          <a:prstGeom prst="rect">
            <a:avLst/>
          </a:prstGeom>
        </p:spPr>
        <p:txBody>
          <a:bodyPr wrap="square">
            <a:spAutoFit/>
          </a:bodyPr>
          <a:lstStyle/>
          <a:p>
            <a:r>
              <a:rPr lang="en-US" b="1" dirty="0"/>
              <a:t>  C. Release of Information </a:t>
            </a:r>
            <a:endParaRPr lang="en-US" dirty="0"/>
          </a:p>
          <a:p>
            <a:r>
              <a:rPr lang="en-US" dirty="0"/>
              <a:t>Release of information forms should include</a:t>
            </a:r>
          </a:p>
          <a:p>
            <a:pPr marL="457200" lvl="0" indent="-285750">
              <a:buFont typeface="Arial"/>
              <a:buChar char="•"/>
            </a:pPr>
            <a:r>
              <a:rPr lang="en-US" dirty="0"/>
              <a:t>Purpose of release</a:t>
            </a:r>
          </a:p>
          <a:p>
            <a:pPr marL="457200" lvl="0" indent="-285750">
              <a:buFont typeface="Arial"/>
              <a:buChar char="•"/>
            </a:pPr>
            <a:r>
              <a:rPr lang="en-US" dirty="0"/>
              <a:t>Identification of the specific person(s) to receive the information </a:t>
            </a:r>
          </a:p>
          <a:p>
            <a:pPr marL="457200" lvl="0" indent="-285750">
              <a:buFont typeface="Arial"/>
              <a:buChar char="•"/>
            </a:pPr>
            <a:r>
              <a:rPr lang="en-US" dirty="0"/>
              <a:t>Specific information that can or can not be released</a:t>
            </a:r>
          </a:p>
          <a:p>
            <a:pPr marL="457200" lvl="0" indent="-285750">
              <a:buFont typeface="Arial"/>
              <a:buChar char="•"/>
            </a:pPr>
            <a:r>
              <a:rPr lang="en-US" dirty="0"/>
              <a:t>Expiration dates</a:t>
            </a:r>
          </a:p>
          <a:p>
            <a:pPr marL="457200" lvl="0" indent="-285750">
              <a:buFont typeface="Arial"/>
              <a:buChar char="•"/>
            </a:pPr>
            <a:r>
              <a:rPr lang="en-US" dirty="0"/>
              <a:t>Signature of a witness </a:t>
            </a:r>
          </a:p>
          <a:p>
            <a:pPr marL="285750" lvl="0" indent="-285750">
              <a:buFont typeface="Arial"/>
              <a:buChar char="•"/>
            </a:pPr>
            <a:endParaRPr lang="en-US" dirty="0"/>
          </a:p>
          <a:p>
            <a:r>
              <a:rPr lang="en-US" b="1" dirty="0"/>
              <a:t>D. Documentation </a:t>
            </a:r>
            <a:endParaRPr lang="en-US" dirty="0"/>
          </a:p>
          <a:p>
            <a:r>
              <a:rPr lang="en-US" dirty="0"/>
              <a:t>Documentation of clients’ progress is part of ethical professional practice, serving to explicate treatment needs, goals, plan and progress  </a:t>
            </a:r>
          </a:p>
          <a:p>
            <a:endParaRPr lang="en-US" dirty="0"/>
          </a:p>
          <a:p>
            <a:r>
              <a:rPr lang="en-US" b="1" dirty="0"/>
              <a:t>Notes can include:</a:t>
            </a:r>
          </a:p>
          <a:p>
            <a:pPr marL="285750" indent="-285750">
              <a:buFont typeface="Arial" panose="020B0604020202020204" pitchFamily="34" charset="0"/>
              <a:buChar char="•"/>
            </a:pPr>
            <a:r>
              <a:rPr lang="en-US" dirty="0"/>
              <a:t>Updates of goals and plans to achieve them </a:t>
            </a:r>
          </a:p>
          <a:p>
            <a:pPr marL="285750" indent="-285750">
              <a:buFont typeface="Arial" panose="020B0604020202020204" pitchFamily="34" charset="0"/>
              <a:buChar char="•"/>
            </a:pPr>
            <a:r>
              <a:rPr lang="en-US" dirty="0"/>
              <a:t>Progress towards goals.</a:t>
            </a:r>
          </a:p>
          <a:p>
            <a:pPr marL="285750" indent="-285750">
              <a:buFont typeface="Arial" panose="020B0604020202020204" pitchFamily="34" charset="0"/>
              <a:buChar char="•"/>
            </a:pPr>
            <a:r>
              <a:rPr lang="en-US" dirty="0"/>
              <a:t>Level and type of participation.</a:t>
            </a:r>
          </a:p>
          <a:p>
            <a:pPr marL="285750" lvl="0" indent="-285750">
              <a:buFont typeface="Arial" panose="020B0604020202020204" pitchFamily="34" charset="0"/>
              <a:buChar char="•"/>
            </a:pPr>
            <a:r>
              <a:rPr lang="en-US" dirty="0"/>
              <a:t>Sense of therapeutic alliance</a:t>
            </a:r>
          </a:p>
          <a:p>
            <a:pPr marL="285750" lvl="0" indent="-285750">
              <a:buFont typeface="Arial" panose="020B0604020202020204" pitchFamily="34" charset="0"/>
              <a:buChar char="•"/>
            </a:pPr>
            <a:r>
              <a:rPr lang="en-US" dirty="0"/>
              <a:t>Risk assessment as needed </a:t>
            </a:r>
          </a:p>
          <a:p>
            <a:pPr marL="285750" lvl="0" indent="-285750">
              <a:buFont typeface="Arial" panose="020B0604020202020204" pitchFamily="34" charset="0"/>
              <a:buChar char="•"/>
            </a:pPr>
            <a:r>
              <a:rPr lang="en-US" dirty="0"/>
              <a:t>Relevant cultural and sociopolitical factors </a:t>
            </a:r>
          </a:p>
        </p:txBody>
      </p:sp>
    </p:spTree>
    <p:extLst>
      <p:ext uri="{BB962C8B-B14F-4D97-AF65-F5344CB8AC3E}">
        <p14:creationId xmlns:p14="http://schemas.microsoft.com/office/powerpoint/2010/main" val="34254164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5078313"/>
          </a:xfrm>
          <a:prstGeom prst="rect">
            <a:avLst/>
          </a:prstGeom>
        </p:spPr>
        <p:txBody>
          <a:bodyPr wrap="square">
            <a:spAutoFit/>
          </a:bodyPr>
          <a:lstStyle/>
          <a:p>
            <a:r>
              <a:rPr lang="en-US" b="1" dirty="0"/>
              <a:t>  F. Impaired Professionals </a:t>
            </a:r>
            <a:endParaRPr lang="en-US" dirty="0"/>
          </a:p>
          <a:p>
            <a:r>
              <a:rPr lang="en-US" dirty="0"/>
              <a:t>Group psychotherapy leadership is intense, emotional, and complex. </a:t>
            </a:r>
          </a:p>
          <a:p>
            <a:endParaRPr lang="en-US" dirty="0"/>
          </a:p>
          <a:p>
            <a:r>
              <a:rPr lang="en-US" dirty="0"/>
              <a:t>Risks of this work include substance abuse, secondary trauma reactions, burnout, and  other mental health challenges.</a:t>
            </a:r>
          </a:p>
          <a:p>
            <a:endParaRPr lang="en-US" dirty="0"/>
          </a:p>
          <a:p>
            <a:r>
              <a:rPr lang="en-US" b="1" dirty="0"/>
              <a:t>Continual self care</a:t>
            </a:r>
            <a:r>
              <a:rPr lang="en-US" dirty="0"/>
              <a:t> </a:t>
            </a:r>
            <a:r>
              <a:rPr lang="en-US" b="1" dirty="0"/>
              <a:t>is a core part of our vocation.</a:t>
            </a:r>
            <a:endParaRPr lang="en-US" dirty="0"/>
          </a:p>
          <a:p>
            <a:r>
              <a:rPr lang="en-US" b="1" dirty="0"/>
              <a:t> </a:t>
            </a:r>
            <a:endParaRPr lang="en-US" dirty="0"/>
          </a:p>
          <a:p>
            <a:r>
              <a:rPr lang="en-US" b="1" dirty="0"/>
              <a:t>  G. Boundary violations cover a wide range of activities, including:</a:t>
            </a:r>
          </a:p>
          <a:p>
            <a:endParaRPr lang="en-US" dirty="0"/>
          </a:p>
          <a:p>
            <a:pPr marL="285750" indent="-285750">
              <a:buFont typeface="Arial"/>
              <a:buChar char="•"/>
            </a:pPr>
            <a:r>
              <a:rPr lang="en-US" dirty="0"/>
              <a:t>Minor infractions such as laxness around maintaining group structures or session preparation.</a:t>
            </a:r>
          </a:p>
          <a:p>
            <a:pPr marL="285750" indent="-285750">
              <a:buFont typeface="Arial"/>
              <a:buChar char="•"/>
            </a:pPr>
            <a:r>
              <a:rPr lang="en-US" dirty="0"/>
              <a:t>Exploiting the situation to satisfy one’s own emotional needs.</a:t>
            </a:r>
          </a:p>
          <a:p>
            <a:pPr marL="285750" indent="-285750">
              <a:buFont typeface="Arial"/>
              <a:buChar char="•"/>
            </a:pPr>
            <a:r>
              <a:rPr lang="en-US" dirty="0"/>
              <a:t>Intimate and sexual relationships with the group members.</a:t>
            </a:r>
          </a:p>
          <a:p>
            <a:pPr marL="285750" indent="-285750">
              <a:buFont typeface="Arial"/>
              <a:buChar char="•"/>
            </a:pPr>
            <a:endParaRPr lang="en-US" dirty="0"/>
          </a:p>
          <a:p>
            <a:r>
              <a:rPr lang="en-US" dirty="0"/>
              <a:t>Continuous supervision and consultation in a forum where a therapist can be completely honest is essential to avoid boundary violations.   </a:t>
            </a:r>
          </a:p>
        </p:txBody>
      </p:sp>
    </p:spTree>
    <p:extLst>
      <p:ext uri="{BB962C8B-B14F-4D97-AF65-F5344CB8AC3E}">
        <p14:creationId xmlns:p14="http://schemas.microsoft.com/office/powerpoint/2010/main" val="19954573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6186309"/>
          </a:xfrm>
          <a:prstGeom prst="rect">
            <a:avLst/>
          </a:prstGeom>
        </p:spPr>
        <p:txBody>
          <a:bodyPr wrap="square">
            <a:spAutoFit/>
          </a:bodyPr>
          <a:lstStyle/>
          <a:p>
            <a:r>
              <a:rPr lang="en-US" b="1" dirty="0"/>
              <a:t>H. Concurrent Therapies</a:t>
            </a:r>
            <a:endParaRPr lang="en-US" dirty="0"/>
          </a:p>
          <a:p>
            <a:r>
              <a:rPr lang="en-US" dirty="0"/>
              <a:t> </a:t>
            </a:r>
          </a:p>
          <a:p>
            <a:r>
              <a:rPr lang="en-US" dirty="0"/>
              <a:t>Concurrent therapies </a:t>
            </a:r>
            <a:r>
              <a:rPr lang="mr-IN" dirty="0"/>
              <a:t>–</a:t>
            </a:r>
            <a:r>
              <a:rPr lang="en-US" dirty="0"/>
              <a:t> where the same patient is treated in two modalities.</a:t>
            </a:r>
          </a:p>
          <a:p>
            <a:endParaRPr lang="en-US" dirty="0"/>
          </a:p>
          <a:p>
            <a:r>
              <a:rPr lang="en-US" dirty="0"/>
              <a:t>Combined  - Same therapist  in both modalities</a:t>
            </a:r>
          </a:p>
          <a:p>
            <a:endParaRPr lang="en-US" dirty="0"/>
          </a:p>
          <a:p>
            <a:pPr marL="285750" indent="-285750">
              <a:buFont typeface="Arial"/>
              <a:buChar char="•"/>
            </a:pPr>
            <a:r>
              <a:rPr lang="en-US" dirty="0"/>
              <a:t>Depth of intrapsychic and interpersonal understanding	</a:t>
            </a:r>
          </a:p>
          <a:p>
            <a:pPr marL="285750" indent="-285750">
              <a:buFont typeface="Arial"/>
              <a:buChar char="•"/>
            </a:pPr>
            <a:r>
              <a:rPr lang="en-US" dirty="0"/>
              <a:t>Complex transference</a:t>
            </a:r>
          </a:p>
          <a:p>
            <a:pPr marL="285750" indent="-285750">
              <a:buFont typeface="Arial"/>
              <a:buChar char="•"/>
            </a:pPr>
            <a:r>
              <a:rPr lang="en-US" dirty="0"/>
              <a:t>Potentially high dependency needs</a:t>
            </a:r>
          </a:p>
          <a:p>
            <a:pPr marL="285750" indent="-285750">
              <a:buFont typeface="Arial"/>
              <a:buChar char="•"/>
            </a:pPr>
            <a:r>
              <a:rPr lang="en-US" dirty="0"/>
              <a:t>Confidentiality errors can be made	</a:t>
            </a:r>
          </a:p>
          <a:p>
            <a:endParaRPr lang="en-US" dirty="0"/>
          </a:p>
          <a:p>
            <a:r>
              <a:rPr lang="en-US" dirty="0"/>
              <a:t>Conjoint </a:t>
            </a:r>
            <a:r>
              <a:rPr lang="mr-IN" dirty="0"/>
              <a:t>–</a:t>
            </a:r>
            <a:r>
              <a:rPr lang="en-US" dirty="0"/>
              <a:t> Different therapists over the two modalities </a:t>
            </a:r>
          </a:p>
          <a:p>
            <a:endParaRPr lang="en-US" dirty="0"/>
          </a:p>
          <a:p>
            <a:pPr marL="285750" lvl="0" indent="-285750">
              <a:buFont typeface="Arial"/>
              <a:buChar char="•"/>
            </a:pPr>
            <a:r>
              <a:rPr lang="en-US" dirty="0"/>
              <a:t>Treatment providers should have releases of information to coordinate treatment goals </a:t>
            </a:r>
          </a:p>
          <a:p>
            <a:pPr marL="285750" lvl="0" indent="-285750">
              <a:buFont typeface="Arial"/>
              <a:buChar char="•"/>
            </a:pPr>
            <a:r>
              <a:rPr lang="en-US" dirty="0"/>
              <a:t>Potential splitting dynamics can occur across the modalities</a:t>
            </a:r>
          </a:p>
          <a:p>
            <a:pPr marL="285750" lvl="0" indent="-285750">
              <a:buFont typeface="Arial"/>
              <a:buChar char="•"/>
            </a:pPr>
            <a:r>
              <a:rPr lang="en-US" dirty="0"/>
              <a:t>Often entails group therapy and support groups such as Alcoholics Anonymous </a:t>
            </a:r>
          </a:p>
          <a:p>
            <a:pPr marL="285750" lvl="0" indent="-285750">
              <a:buFont typeface="Arial"/>
              <a:buChar char="•"/>
            </a:pPr>
            <a:r>
              <a:rPr lang="en-US" dirty="0"/>
              <a:t>Useful to explore with the patient whether the treatments are experienced as reinforcing each other or in conflict.</a:t>
            </a:r>
          </a:p>
          <a:p>
            <a:r>
              <a:rPr lang="en-US" dirty="0"/>
              <a:t> </a:t>
            </a:r>
          </a:p>
        </p:txBody>
      </p:sp>
    </p:spTree>
    <p:extLst>
      <p:ext uri="{BB962C8B-B14F-4D97-AF65-F5344CB8AC3E}">
        <p14:creationId xmlns:p14="http://schemas.microsoft.com/office/powerpoint/2010/main" val="1429628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6186309"/>
          </a:xfrm>
          <a:prstGeom prst="rect">
            <a:avLst/>
          </a:prstGeom>
        </p:spPr>
        <p:txBody>
          <a:bodyPr wrap="square">
            <a:spAutoFit/>
          </a:bodyPr>
          <a:lstStyle/>
          <a:p>
            <a:r>
              <a:rPr lang="en-US" b="1" dirty="0"/>
              <a:t>X. Psychoeducational Groups</a:t>
            </a:r>
            <a:endParaRPr lang="en-US" dirty="0"/>
          </a:p>
          <a:p>
            <a:r>
              <a:rPr lang="en-US" dirty="0"/>
              <a:t> </a:t>
            </a:r>
          </a:p>
          <a:p>
            <a:pPr marL="285750" indent="-285750">
              <a:buFont typeface="Arial" panose="020B0604020202020204" pitchFamily="34" charset="0"/>
              <a:buChar char="•"/>
            </a:pPr>
            <a:r>
              <a:rPr lang="en-US" dirty="0"/>
              <a:t>Teaching concepts (e.g. ‘triggers’) and coping strategies</a:t>
            </a:r>
          </a:p>
          <a:p>
            <a:pPr marL="285750" lvl="0" indent="-285750" fontAlgn="base">
              <a:buFont typeface="Arial" panose="020B0604020202020204" pitchFamily="34" charset="0"/>
              <a:buChar char="•"/>
            </a:pPr>
            <a:r>
              <a:rPr lang="en-US" dirty="0"/>
              <a:t>Providing support, fostering connections and reducing isolation</a:t>
            </a:r>
          </a:p>
          <a:p>
            <a:pPr marL="285750" lvl="0" indent="-285750" fontAlgn="base">
              <a:buFont typeface="Arial" panose="020B0604020202020204" pitchFamily="34" charset="0"/>
              <a:buChar char="•"/>
            </a:pPr>
            <a:r>
              <a:rPr lang="en-US" dirty="0"/>
              <a:t>Expressing emotions in a safe place</a:t>
            </a:r>
          </a:p>
          <a:p>
            <a:pPr marL="285750" lvl="0" indent="-285750" fontAlgn="base">
              <a:buFont typeface="Arial" panose="020B0604020202020204" pitchFamily="34" charset="0"/>
              <a:buChar char="•"/>
            </a:pPr>
            <a:r>
              <a:rPr lang="en-US" dirty="0"/>
              <a:t>Enhancing self agency </a:t>
            </a:r>
          </a:p>
          <a:p>
            <a:pPr marL="285750" lvl="0" indent="-285750" fontAlgn="base">
              <a:buFont typeface="Arial" panose="020B0604020202020204" pitchFamily="34" charset="0"/>
              <a:buChar char="•"/>
            </a:pPr>
            <a:r>
              <a:rPr lang="en-US" dirty="0"/>
              <a:t>Increasing hope and reduction in symptoms</a:t>
            </a:r>
          </a:p>
          <a:p>
            <a:pPr marL="285750" lvl="0" indent="-285750" fontAlgn="base">
              <a:buFont typeface="Arial" panose="020B0604020202020204" pitchFamily="34" charset="0"/>
              <a:buChar char="•"/>
            </a:pPr>
            <a:r>
              <a:rPr lang="en-US" dirty="0"/>
              <a:t>Providing support and education for family members </a:t>
            </a:r>
          </a:p>
          <a:p>
            <a:pPr marL="228600" lvl="0" indent="-228600" fontAlgn="base">
              <a:buFont typeface="Arial" panose="020B0604020202020204" pitchFamily="34" charset="0"/>
              <a:buChar char="•"/>
            </a:pPr>
            <a:r>
              <a:rPr lang="en-US" dirty="0"/>
              <a:t>Groups for  Medical illnesses, Psychiatric disorders, Quality of life improvement; addictions.</a:t>
            </a:r>
          </a:p>
          <a:p>
            <a:pPr lvl="0" fontAlgn="base"/>
            <a:r>
              <a:rPr lang="en-US" dirty="0"/>
              <a:t> </a:t>
            </a:r>
          </a:p>
          <a:p>
            <a:r>
              <a:rPr lang="en-US" b="1" dirty="0"/>
              <a:t>Competencies</a:t>
            </a:r>
            <a:r>
              <a:rPr lang="en-US" dirty="0"/>
              <a:t> for leading such groups (Nina Brown, 2011); </a:t>
            </a:r>
          </a:p>
          <a:p>
            <a:pPr marL="285750" lvl="0" indent="-285750" fontAlgn="base">
              <a:buFont typeface="Arial" panose="020B0604020202020204" pitchFamily="34" charset="0"/>
              <a:buChar char="•"/>
            </a:pPr>
            <a:r>
              <a:rPr lang="en-US" b="1" dirty="0"/>
              <a:t>Knowledge: </a:t>
            </a:r>
            <a:r>
              <a:rPr lang="en-US" dirty="0"/>
              <a:t> of group process and development, ethics, instructional methods, learning theories and the specific group topic. </a:t>
            </a:r>
          </a:p>
          <a:p>
            <a:pPr marL="285750" lvl="0" indent="-285750" fontAlgn="base">
              <a:buFont typeface="Arial" panose="020B0604020202020204" pitchFamily="34" charset="0"/>
              <a:buChar char="•"/>
            </a:pPr>
            <a:r>
              <a:rPr lang="en-US" b="1" dirty="0"/>
              <a:t>Art:</a:t>
            </a:r>
            <a:r>
              <a:rPr lang="en-US" dirty="0"/>
              <a:t> creative use of self, presence, warmth, and attunement. </a:t>
            </a:r>
          </a:p>
          <a:p>
            <a:pPr marL="285750" lvl="0" indent="-285750" fontAlgn="base">
              <a:buFont typeface="Arial" panose="020B0604020202020204" pitchFamily="34" charset="0"/>
              <a:buChar char="•"/>
            </a:pPr>
            <a:r>
              <a:rPr lang="en-US" b="1" dirty="0"/>
              <a:t>Science:  </a:t>
            </a:r>
            <a:r>
              <a:rPr lang="en-US" dirty="0"/>
              <a:t>ability to plan, organize curricula with clarity and accuracy and evaluate members’ strengths, needs, and progress. </a:t>
            </a:r>
          </a:p>
          <a:p>
            <a:pPr marL="285750" lvl="0" indent="-285750" fontAlgn="base">
              <a:buFont typeface="Arial" panose="020B0604020202020204" pitchFamily="34" charset="0"/>
              <a:buChar char="•"/>
            </a:pPr>
            <a:r>
              <a:rPr lang="en-US" b="1" dirty="0"/>
              <a:t>Skills:</a:t>
            </a:r>
            <a:r>
              <a:rPr lang="en-US" dirty="0"/>
              <a:t> proficiencies both in </a:t>
            </a:r>
            <a:r>
              <a:rPr lang="en-US" b="1" dirty="0"/>
              <a:t>group leadership and in teaching</a:t>
            </a:r>
            <a:r>
              <a:rPr lang="en-US" dirty="0"/>
              <a:t>.   </a:t>
            </a:r>
          </a:p>
          <a:p>
            <a:pPr marL="285750" lvl="0" indent="-285750" fontAlgn="base">
              <a:buFont typeface="Arial" panose="020B0604020202020204" pitchFamily="34" charset="0"/>
              <a:buChar char="•"/>
            </a:pPr>
            <a:r>
              <a:rPr lang="en-US" b="1" dirty="0"/>
              <a:t>Techniques:</a:t>
            </a:r>
            <a:r>
              <a:rPr lang="en-US" dirty="0"/>
              <a:t> effective use of exercises, role-plays, and discussions and effective use of teaching materials (e.g. handouts, video and homework. </a:t>
            </a:r>
          </a:p>
        </p:txBody>
      </p:sp>
    </p:spTree>
    <p:extLst>
      <p:ext uri="{BB962C8B-B14F-4D97-AF65-F5344CB8AC3E}">
        <p14:creationId xmlns:p14="http://schemas.microsoft.com/office/powerpoint/2010/main" val="190918619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8784" y="762000"/>
            <a:ext cx="7315200" cy="6186309"/>
          </a:xfrm>
          <a:prstGeom prst="rect">
            <a:avLst/>
          </a:prstGeom>
        </p:spPr>
        <p:txBody>
          <a:bodyPr wrap="square">
            <a:spAutoFit/>
          </a:bodyPr>
          <a:lstStyle/>
          <a:p>
            <a:r>
              <a:rPr lang="en-US" b="1" dirty="0"/>
              <a:t>H. Internet Groups</a:t>
            </a:r>
          </a:p>
          <a:p>
            <a:r>
              <a:rPr lang="en-US" dirty="0"/>
              <a:t> </a:t>
            </a:r>
          </a:p>
          <a:p>
            <a:r>
              <a:rPr lang="en-US" dirty="0"/>
              <a:t>Internet groups emerged in the early eighties and the clinical-theoretical literature shows an increasing interest and exploration of their use.  Developing research into their effectiveness and comparability to in-person groups has been promising and studies of therapeutic processes such as the therapeutic alliance and patient satisfaction suggest considerable, although not complete, overlap in change mechanisms between in-person and online groups.  Clearly more conceptual and empirical study of the ways in which therapeutic change is effected in online groups is needed. </a:t>
            </a:r>
          </a:p>
          <a:p>
            <a:r>
              <a:rPr lang="en-US" dirty="0"/>
              <a:t> </a:t>
            </a:r>
          </a:p>
          <a:p>
            <a:r>
              <a:rPr lang="en-US" dirty="0"/>
              <a:t>Legal statutes and ethical practice considerations for Internet group therapy vary across states and countries and have not kept up with the rate of technology advancement and utilization.  In general, the clinician needs to follow procedures as similar as possible to in-person therapy practice.  Online resources from state licensing boards and professional organizations should be consulted to keep abreast of ethical and legal considerations. </a:t>
            </a:r>
            <a:r>
              <a:rPr lang="en-US" b="1" dirty="0"/>
              <a:t>Supervision with a clinician with expertise in this area is strongly recommended as well as</a:t>
            </a:r>
            <a:r>
              <a:rPr lang="en-US" dirty="0"/>
              <a:t> </a:t>
            </a:r>
            <a:r>
              <a:rPr lang="en-US" b="1" dirty="0"/>
              <a:t>consultation with a knowledgeable telecommunication attorney.  </a:t>
            </a:r>
          </a:p>
          <a:p>
            <a:r>
              <a:rPr lang="en-US" dirty="0"/>
              <a:t> </a:t>
            </a:r>
          </a:p>
        </p:txBody>
      </p:sp>
    </p:spTree>
    <p:extLst>
      <p:ext uri="{BB962C8B-B14F-4D97-AF65-F5344CB8AC3E}">
        <p14:creationId xmlns:p14="http://schemas.microsoft.com/office/powerpoint/2010/main" val="143931270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3970318"/>
          </a:xfrm>
          <a:prstGeom prst="rect">
            <a:avLst/>
          </a:prstGeom>
        </p:spPr>
        <p:txBody>
          <a:bodyPr wrap="square">
            <a:spAutoFit/>
          </a:bodyPr>
          <a:lstStyle/>
          <a:p>
            <a:r>
              <a:rPr lang="en-US" b="1" dirty="0"/>
              <a:t>I. Standards of Care </a:t>
            </a:r>
            <a:r>
              <a:rPr lang="mr-IN" b="1" dirty="0"/>
              <a:t>–</a:t>
            </a:r>
            <a:r>
              <a:rPr lang="en-US" dirty="0"/>
              <a:t>  </a:t>
            </a:r>
            <a:r>
              <a:rPr lang="en-US" b="1" dirty="0"/>
              <a:t>Best Practice </a:t>
            </a:r>
          </a:p>
          <a:p>
            <a:endParaRPr lang="en-US" b="1" dirty="0"/>
          </a:p>
          <a:p>
            <a:pPr marL="285750" lvl="0" indent="-285750">
              <a:buFont typeface="Arial"/>
              <a:buChar char="•"/>
            </a:pPr>
            <a:r>
              <a:rPr lang="en-US" dirty="0"/>
              <a:t>Gaining a full history, including previous mental health treatment, to provide a detailed case conceptualization and </a:t>
            </a:r>
            <a:r>
              <a:rPr lang="en-US" dirty="0" err="1"/>
              <a:t>psychodiagnostic</a:t>
            </a:r>
            <a:r>
              <a:rPr lang="en-US" dirty="0"/>
              <a:t> formulation</a:t>
            </a:r>
          </a:p>
          <a:p>
            <a:pPr marL="285750" lvl="0" indent="-285750">
              <a:buFont typeface="Arial"/>
              <a:buChar char="•"/>
            </a:pPr>
            <a:endParaRPr lang="en-US" dirty="0"/>
          </a:p>
          <a:p>
            <a:pPr marL="285750" lvl="0" indent="-285750">
              <a:buFont typeface="Arial"/>
              <a:buChar char="•"/>
            </a:pPr>
            <a:r>
              <a:rPr lang="en-US" dirty="0"/>
              <a:t>Documenting of treatment plan and its rationale, therapeutic goals, and progress. </a:t>
            </a:r>
          </a:p>
          <a:p>
            <a:pPr marL="285750" lvl="0" indent="-285750">
              <a:buFont typeface="Arial"/>
              <a:buChar char="•"/>
            </a:pPr>
            <a:endParaRPr lang="en-US" dirty="0"/>
          </a:p>
          <a:p>
            <a:pPr marL="285750" lvl="0" indent="-285750">
              <a:buFont typeface="Arial"/>
              <a:buChar char="•"/>
            </a:pPr>
            <a:r>
              <a:rPr lang="en-US" dirty="0"/>
              <a:t>Incorporating evidence supported approaches to meet client needs including culturally informed approaches.  </a:t>
            </a:r>
          </a:p>
          <a:p>
            <a:pPr marL="285750" lvl="0" indent="-285750">
              <a:buFont typeface="Arial"/>
              <a:buChar char="•"/>
            </a:pPr>
            <a:endParaRPr lang="en-US" dirty="0"/>
          </a:p>
          <a:p>
            <a:pPr marL="285750" lvl="0" indent="-285750">
              <a:buFont typeface="Arial"/>
              <a:buChar char="•"/>
            </a:pPr>
            <a:r>
              <a:rPr lang="en-US" dirty="0"/>
              <a:t>Keeping well-informed of the recent theoretical, practical and empirical advances in the field </a:t>
            </a:r>
          </a:p>
        </p:txBody>
      </p:sp>
    </p:spTree>
    <p:extLst>
      <p:ext uri="{BB962C8B-B14F-4D97-AF65-F5344CB8AC3E}">
        <p14:creationId xmlns:p14="http://schemas.microsoft.com/office/powerpoint/2010/main" val="41699827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4247317"/>
          </a:xfrm>
          <a:prstGeom prst="rect">
            <a:avLst/>
          </a:prstGeom>
        </p:spPr>
        <p:txBody>
          <a:bodyPr wrap="square">
            <a:spAutoFit/>
          </a:bodyPr>
          <a:lstStyle/>
          <a:p>
            <a:r>
              <a:rPr lang="en-US" b="1" dirty="0"/>
              <a:t>V. Concluding Thoughts</a:t>
            </a:r>
            <a:endParaRPr lang="en-US" dirty="0"/>
          </a:p>
          <a:p>
            <a:endParaRPr lang="en-US" dirty="0"/>
          </a:p>
          <a:p>
            <a:r>
              <a:rPr lang="en-US" dirty="0"/>
              <a:t>Five domains to ensure ethical practice.</a:t>
            </a:r>
          </a:p>
          <a:p>
            <a:endParaRPr lang="en-US" dirty="0"/>
          </a:p>
          <a:p>
            <a:pPr marL="285750" lvl="0" indent="-285750">
              <a:buFont typeface="Arial" panose="020B0604020202020204" pitchFamily="34" charset="0"/>
              <a:buChar char="•"/>
            </a:pPr>
            <a:r>
              <a:rPr lang="en-US" b="1" dirty="0"/>
              <a:t>Acquiring solid understanding</a:t>
            </a:r>
            <a:r>
              <a:rPr lang="en-US" dirty="0"/>
              <a:t> of ethical principles and virtues</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The Person of the Group Therapist </a:t>
            </a:r>
            <a:r>
              <a:rPr lang="en-US" dirty="0"/>
              <a:t>refers to such virtues as </a:t>
            </a:r>
          </a:p>
          <a:p>
            <a:pPr lvl="0"/>
            <a:r>
              <a:rPr lang="en-US" dirty="0"/>
              <a:t>Courage,  Humility, Multicultural Curiosity and Knowledge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Self Awareness</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a:t>Examining Information Within a Larger Context</a:t>
            </a:r>
            <a:r>
              <a:rPr lang="en-US" dirty="0"/>
              <a:t> to consider any situation from multiple perspectives.</a:t>
            </a:r>
          </a:p>
          <a:p>
            <a:pPr marL="285750" lvl="0" indent="-285750">
              <a:buFont typeface="Arial" panose="020B0604020202020204" pitchFamily="34" charset="0"/>
              <a:buChar char="•"/>
            </a:pPr>
            <a:endParaRPr lang="en-US" b="1" dirty="0"/>
          </a:p>
          <a:p>
            <a:pPr marL="285750" lvl="0" indent="-285750">
              <a:buFont typeface="Arial" panose="020B0604020202020204" pitchFamily="34" charset="0"/>
              <a:buChar char="•"/>
            </a:pPr>
            <a:r>
              <a:rPr lang="en-US" b="1" dirty="0"/>
              <a:t>A continuous rather than episodic focus on ethical issues</a:t>
            </a:r>
            <a:endParaRPr lang="en-US" dirty="0"/>
          </a:p>
        </p:txBody>
      </p:sp>
    </p:spTree>
    <p:extLst>
      <p:ext uri="{BB962C8B-B14F-4D97-AF65-F5344CB8AC3E}">
        <p14:creationId xmlns:p14="http://schemas.microsoft.com/office/powerpoint/2010/main" val="306938136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0"/>
            <a:ext cx="7391400" cy="6247864"/>
          </a:xfrm>
          <a:prstGeom prst="rect">
            <a:avLst/>
          </a:prstGeom>
        </p:spPr>
        <p:txBody>
          <a:bodyPr wrap="square">
            <a:spAutoFit/>
          </a:bodyPr>
          <a:lstStyle/>
          <a:p>
            <a:r>
              <a:rPr lang="en-US" sz="2000" b="1" dirty="0"/>
              <a:t>Chapter 11:  Implications of Neuroscience for Group Psychotherapy</a:t>
            </a:r>
            <a:r>
              <a:rPr lang="en-US" sz="2000" dirty="0"/>
              <a:t> </a:t>
            </a:r>
            <a:br>
              <a:rPr lang="en-US" sz="2000" dirty="0"/>
            </a:br>
            <a:endParaRPr lang="en-US" sz="2000" dirty="0"/>
          </a:p>
          <a:p>
            <a:r>
              <a:rPr lang="en-US" sz="2000" b="1" dirty="0"/>
              <a:t>I.  Introduction</a:t>
            </a:r>
          </a:p>
          <a:p>
            <a:endParaRPr lang="en-US" sz="2000" dirty="0"/>
          </a:p>
          <a:p>
            <a:r>
              <a:rPr lang="en-US" sz="2000" b="1" dirty="0"/>
              <a:t>Thesis:  Group psychotherapy, with its emphasis on here-and-now interpersonal experience that can activate new neural firing patterns, provides a uniquely rich environment for neuropsychological healing</a:t>
            </a:r>
            <a:r>
              <a:rPr lang="en-US" sz="2000" dirty="0"/>
              <a:t>. </a:t>
            </a:r>
          </a:p>
          <a:p>
            <a:endParaRPr lang="en-US" sz="2000" dirty="0"/>
          </a:p>
          <a:p>
            <a:r>
              <a:rPr lang="en-US" sz="2000" b="1" dirty="0"/>
              <a:t>The literature suggests that the specific therapeutic conditions that promote neural development and integration are</a:t>
            </a:r>
            <a:r>
              <a:rPr lang="en-US" sz="2000" dirty="0"/>
              <a:t>:</a:t>
            </a:r>
          </a:p>
          <a:p>
            <a:pPr marL="342900" lvl="0" indent="-342900">
              <a:buFont typeface="Arial" panose="020B0604020202020204" pitchFamily="34" charset="0"/>
              <a:buChar char="•"/>
            </a:pPr>
            <a:r>
              <a:rPr lang="en-US" sz="2000" dirty="0"/>
              <a:t>A therapeutic situation composed of safe, trusting and attuned interpersonal relationships </a:t>
            </a:r>
          </a:p>
          <a:p>
            <a:pPr marL="342900" lvl="0" indent="-342900">
              <a:buFont typeface="Arial" panose="020B0604020202020204" pitchFamily="34" charset="0"/>
              <a:buChar char="•"/>
            </a:pPr>
            <a:r>
              <a:rPr lang="en-US" sz="2000" dirty="0"/>
              <a:t>With a climate of moderate emotional arousal, </a:t>
            </a:r>
          </a:p>
          <a:p>
            <a:pPr marL="342900" lvl="0" indent="-342900">
              <a:buFont typeface="Arial" panose="020B0604020202020204" pitchFamily="34" charset="0"/>
              <a:buChar char="•"/>
            </a:pPr>
            <a:r>
              <a:rPr lang="en-US" sz="2000" dirty="0"/>
              <a:t>And the provision of emotional support for experiential awareness of significant early personal memories </a:t>
            </a:r>
          </a:p>
          <a:p>
            <a:pPr marL="342900" lvl="0" indent="-342900">
              <a:buFont typeface="Arial" panose="020B0604020202020204" pitchFamily="34" charset="0"/>
              <a:buChar char="•"/>
            </a:pPr>
            <a:r>
              <a:rPr lang="en-US" sz="2000" dirty="0"/>
              <a:t>And opportunities to acquire new experiences that disconfirm earlier implicit memories, beliefs and assumptions.</a:t>
            </a:r>
          </a:p>
        </p:txBody>
      </p:sp>
      <p:sp>
        <p:nvSpPr>
          <p:cNvPr id="3" name="Title 2"/>
          <p:cNvSpPr>
            <a:spLocks noGrp="1"/>
          </p:cNvSpPr>
          <p:nvPr>
            <p:ph type="ctrTitle" idx="4294967295"/>
          </p:nvPr>
        </p:nvSpPr>
        <p:spPr>
          <a:xfrm>
            <a:off x="152400" y="152400"/>
            <a:ext cx="7772400" cy="1219200"/>
          </a:xfrm>
        </p:spPr>
        <p:txBody>
          <a:bodyPr>
            <a:noAutofit/>
          </a:bodyPr>
          <a:lstStyle/>
          <a:p>
            <a:pPr algn="l"/>
            <a:r>
              <a:rPr lang="en-US" sz="2000" dirty="0">
                <a:solidFill>
                  <a:schemeClr val="tx1"/>
                </a:solidFill>
              </a:rPr>
              <a:t> </a:t>
            </a:r>
          </a:p>
        </p:txBody>
      </p:sp>
    </p:spTree>
    <p:extLst>
      <p:ext uri="{BB962C8B-B14F-4D97-AF65-F5344CB8AC3E}">
        <p14:creationId xmlns:p14="http://schemas.microsoft.com/office/powerpoint/2010/main" val="60752372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609600"/>
            <a:ext cx="7315200" cy="5943600"/>
          </a:xfrm>
        </p:spPr>
        <p:txBody>
          <a:bodyPr>
            <a:normAutofit/>
          </a:bodyPr>
          <a:lstStyle/>
          <a:p>
            <a:pPr algn="l"/>
            <a:r>
              <a:rPr lang="en-US" sz="1800" b="1" dirty="0">
                <a:solidFill>
                  <a:schemeClr val="tx1"/>
                </a:solidFill>
              </a:rPr>
              <a:t>II. Brain Models for conceptualizing the relationship between brain functioning and group psychotherapy</a:t>
            </a:r>
            <a:br>
              <a:rPr lang="en-US" sz="1800" b="1" dirty="0">
                <a:solidFill>
                  <a:schemeClr val="tx1"/>
                </a:solidFill>
              </a:rPr>
            </a:br>
            <a:br>
              <a:rPr lang="en-US" sz="1800" dirty="0">
                <a:solidFill>
                  <a:schemeClr val="tx1"/>
                </a:solidFill>
              </a:rPr>
            </a:br>
            <a:r>
              <a:rPr lang="en-US" sz="1800" dirty="0">
                <a:solidFill>
                  <a:schemeClr val="tx1"/>
                </a:solidFill>
              </a:rPr>
              <a:t>    </a:t>
            </a:r>
            <a:r>
              <a:rPr lang="en-US" sz="1800" b="1" dirty="0">
                <a:solidFill>
                  <a:schemeClr val="tx1"/>
                </a:solidFill>
              </a:rPr>
              <a:t>A. The Triune Brain. </a:t>
            </a:r>
            <a:br>
              <a:rPr lang="en-US" sz="1800" dirty="0">
                <a:solidFill>
                  <a:schemeClr val="tx1"/>
                </a:solidFill>
              </a:rPr>
            </a:br>
            <a:br>
              <a:rPr lang="en-US" sz="1800" dirty="0">
                <a:solidFill>
                  <a:schemeClr val="tx1"/>
                </a:solidFill>
              </a:rPr>
            </a:br>
            <a:r>
              <a:rPr lang="en-US" sz="1800" dirty="0">
                <a:solidFill>
                  <a:schemeClr val="tx1"/>
                </a:solidFill>
              </a:rPr>
              <a:t>Three components:</a:t>
            </a:r>
            <a:br>
              <a:rPr lang="en-US" sz="1800" dirty="0">
                <a:solidFill>
                  <a:schemeClr val="tx1"/>
                </a:solidFill>
              </a:rPr>
            </a:br>
            <a:r>
              <a:rPr lang="en-US" sz="1800" dirty="0">
                <a:solidFill>
                  <a:schemeClr val="tx1"/>
                </a:solidFill>
              </a:rPr>
              <a:t> </a:t>
            </a:r>
            <a:br>
              <a:rPr lang="en-US" sz="1800" dirty="0">
                <a:solidFill>
                  <a:schemeClr val="tx1"/>
                </a:solidFill>
              </a:rPr>
            </a:br>
            <a:r>
              <a:rPr lang="en-US" sz="1800" dirty="0">
                <a:solidFill>
                  <a:schemeClr val="tx1"/>
                </a:solidFill>
              </a:rPr>
              <a:t>The </a:t>
            </a:r>
            <a:r>
              <a:rPr lang="en-US" sz="1800" b="1" dirty="0">
                <a:solidFill>
                  <a:schemeClr val="tx1"/>
                </a:solidFill>
              </a:rPr>
              <a:t>brain stem: </a:t>
            </a:r>
            <a:r>
              <a:rPr lang="en-US" sz="1800" dirty="0">
                <a:solidFill>
                  <a:schemeClr val="tx1"/>
                </a:solidFill>
              </a:rPr>
              <a:t>processes and regulates the basic physiological state of the body, such as breathing, heart rate, blood pressure and is involved in quick responses about safety or danger.</a:t>
            </a:r>
            <a:br>
              <a:rPr lang="en-US" sz="1800" dirty="0">
                <a:solidFill>
                  <a:schemeClr val="tx1"/>
                </a:solidFill>
              </a:rPr>
            </a:br>
            <a:br>
              <a:rPr lang="en-US" sz="1800" dirty="0">
                <a:solidFill>
                  <a:schemeClr val="tx1"/>
                </a:solidFill>
              </a:rPr>
            </a:br>
            <a:r>
              <a:rPr lang="en-US" sz="1800" dirty="0">
                <a:solidFill>
                  <a:schemeClr val="tx1"/>
                </a:solidFill>
              </a:rPr>
              <a:t>Immediately adjacent is the </a:t>
            </a:r>
            <a:r>
              <a:rPr lang="en-US" sz="1800" b="1" dirty="0">
                <a:solidFill>
                  <a:schemeClr val="tx1"/>
                </a:solidFill>
              </a:rPr>
              <a:t>limbic brain</a:t>
            </a:r>
            <a:r>
              <a:rPr lang="en-US" sz="1800" dirty="0">
                <a:solidFill>
                  <a:schemeClr val="tx1"/>
                </a:solidFill>
              </a:rPr>
              <a:t>, often called the emotional brain, where significant emotional processing happens in the hippocampus (compiles explicit memories starting around the age of 18-24 months), thalamus, hypothalamus, amygdala (implicit memory and quick judgment of safety or danger), and other structures. </a:t>
            </a:r>
            <a:br>
              <a:rPr lang="en-US" sz="1800" dirty="0">
                <a:solidFill>
                  <a:schemeClr val="tx1"/>
                </a:solidFill>
              </a:rPr>
            </a:br>
            <a:br>
              <a:rPr lang="en-US" sz="1800" dirty="0">
                <a:solidFill>
                  <a:schemeClr val="tx1"/>
                </a:solidFill>
              </a:rPr>
            </a:br>
            <a:r>
              <a:rPr lang="en-US" sz="1800" dirty="0">
                <a:solidFill>
                  <a:schemeClr val="tx1"/>
                </a:solidFill>
              </a:rPr>
              <a:t>The </a:t>
            </a:r>
            <a:r>
              <a:rPr lang="en-US" sz="1800" b="1" dirty="0">
                <a:solidFill>
                  <a:schemeClr val="tx1"/>
                </a:solidFill>
              </a:rPr>
              <a:t>cerebral cortex:</a:t>
            </a:r>
            <a:r>
              <a:rPr lang="en-US" sz="1800" dirty="0">
                <a:solidFill>
                  <a:schemeClr val="tx1"/>
                </a:solidFill>
              </a:rPr>
              <a:t> the site of what is called executive action and especially important in emotional regulation of limbic activation, attachment, integrating memories and modulating fear as well as in attuned communication and empathy. </a:t>
            </a:r>
            <a:r>
              <a:rPr lang="en-US" sz="1800" dirty="0"/>
              <a:t>(</a:t>
            </a:r>
            <a:endParaRPr lang="en-US" sz="2000" dirty="0">
              <a:solidFill>
                <a:schemeClr val="tx1"/>
              </a:solidFill>
              <a:latin typeface="+mn-lt"/>
            </a:endParaRPr>
          </a:p>
        </p:txBody>
      </p:sp>
    </p:spTree>
    <p:extLst>
      <p:ext uri="{BB962C8B-B14F-4D97-AF65-F5344CB8AC3E}">
        <p14:creationId xmlns:p14="http://schemas.microsoft.com/office/powerpoint/2010/main" val="15322776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5416868"/>
          </a:xfrm>
          <a:prstGeom prst="rect">
            <a:avLst/>
          </a:prstGeom>
        </p:spPr>
        <p:txBody>
          <a:bodyPr wrap="square">
            <a:spAutoFit/>
          </a:bodyPr>
          <a:lstStyle/>
          <a:p>
            <a:r>
              <a:rPr lang="en-US" sz="2000" dirty="0"/>
              <a:t>  </a:t>
            </a:r>
            <a:r>
              <a:rPr lang="en-US" sz="1600" b="1" dirty="0"/>
              <a:t>B.  The Social Brain</a:t>
            </a:r>
            <a:br>
              <a:rPr lang="en-US" sz="1600" b="1" dirty="0"/>
            </a:br>
            <a:br>
              <a:rPr lang="en-US" sz="2000" dirty="0"/>
            </a:br>
            <a:r>
              <a:rPr lang="en-US" dirty="0"/>
              <a:t>Brains hypothesized to have evolved to manage complexities of social groups. </a:t>
            </a:r>
            <a:br>
              <a:rPr lang="en-US" dirty="0"/>
            </a:br>
            <a:br>
              <a:rPr lang="en-US" dirty="0"/>
            </a:br>
            <a:r>
              <a:rPr lang="en-US" dirty="0"/>
              <a:t>Brains are always adapting to our social groups and in interactions with others beginning with the caregiver</a:t>
            </a:r>
            <a:r>
              <a:rPr lang="mr-IN" dirty="0"/>
              <a:t>–</a:t>
            </a:r>
            <a:r>
              <a:rPr lang="en-US" dirty="0"/>
              <a:t>infant relationship.</a:t>
            </a:r>
            <a:br>
              <a:rPr lang="en-US" dirty="0"/>
            </a:br>
            <a:br>
              <a:rPr lang="en-US" dirty="0"/>
            </a:br>
            <a:r>
              <a:rPr lang="en-US" dirty="0"/>
              <a:t>Empathic and authentic connections (therapeutic relationships) help sculpt neural structures necessary for:</a:t>
            </a:r>
            <a:br>
              <a:rPr lang="en-US" dirty="0"/>
            </a:br>
            <a:r>
              <a:rPr lang="en-US" dirty="0"/>
              <a:t> </a:t>
            </a:r>
            <a:br>
              <a:rPr lang="en-US" dirty="0"/>
            </a:br>
            <a:r>
              <a:rPr lang="en-US" dirty="0"/>
              <a:t>auto-regulation, </a:t>
            </a:r>
            <a:br>
              <a:rPr lang="en-US" dirty="0"/>
            </a:br>
            <a:r>
              <a:rPr lang="en-US" dirty="0"/>
              <a:t>anxiety and fear management, </a:t>
            </a:r>
            <a:br>
              <a:rPr lang="en-US" dirty="0"/>
            </a:br>
            <a:r>
              <a:rPr lang="en-US" dirty="0"/>
              <a:t>cognitive flexibility,</a:t>
            </a:r>
            <a:br>
              <a:rPr lang="en-US" dirty="0"/>
            </a:br>
            <a:r>
              <a:rPr lang="en-US" dirty="0"/>
              <a:t>risk taking, </a:t>
            </a:r>
            <a:br>
              <a:rPr lang="en-US" dirty="0"/>
            </a:br>
            <a:r>
              <a:rPr lang="en-US" dirty="0"/>
              <a:t>relationship satisfaction and reciprocity, </a:t>
            </a:r>
            <a:br>
              <a:rPr lang="en-US" dirty="0"/>
            </a:br>
            <a:r>
              <a:rPr lang="en-US" dirty="0"/>
              <a:t>&amp; neural integration.</a:t>
            </a:r>
            <a:br>
              <a:rPr lang="en-US" dirty="0"/>
            </a:br>
            <a:br>
              <a:rPr lang="en-US" dirty="0"/>
            </a:br>
            <a:endParaRPr lang="en-US" dirty="0"/>
          </a:p>
        </p:txBody>
      </p:sp>
    </p:spTree>
    <p:extLst>
      <p:ext uri="{BB962C8B-B14F-4D97-AF65-F5344CB8AC3E}">
        <p14:creationId xmlns:p14="http://schemas.microsoft.com/office/powerpoint/2010/main" val="28463200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632312"/>
          </a:xfrm>
          <a:prstGeom prst="rect">
            <a:avLst/>
          </a:prstGeom>
        </p:spPr>
        <p:txBody>
          <a:bodyPr wrap="square">
            <a:spAutoFit/>
          </a:bodyPr>
          <a:lstStyle/>
          <a:p>
            <a:r>
              <a:rPr lang="en-US" b="1" dirty="0"/>
              <a:t>  C. Right and Left Brain Function.</a:t>
            </a:r>
          </a:p>
          <a:p>
            <a:endParaRPr lang="en-US" dirty="0"/>
          </a:p>
          <a:p>
            <a:r>
              <a:rPr lang="en-US" dirty="0"/>
              <a:t>Very generally, the right hemisphere focuses on sensory, emotional, and contextual processing, in assessing the emotions of others and attending to what is emerging in the present moment, including the sense of being in connection with each other.  </a:t>
            </a:r>
          </a:p>
          <a:p>
            <a:endParaRPr lang="en-US" dirty="0"/>
          </a:p>
          <a:p>
            <a:r>
              <a:rPr lang="en-US" dirty="0"/>
              <a:t>In contrast the left hemisphere attends more to what has already been experienced, to specific details and to problem solving by logically putting pieces together.</a:t>
            </a:r>
          </a:p>
          <a:p>
            <a:endParaRPr lang="en-US" dirty="0"/>
          </a:p>
          <a:p>
            <a:r>
              <a:rPr lang="en-US" dirty="0"/>
              <a:t>“Neither way of attending is sufficient unto itself. When left hemisphere attending is disconnected from the right, we lose our sense of the context and our resonance and connectedness with others. When right hemisphere attending is not integrated with left brain function, we lose our ability to observe and reality-test our right brain sense” (Gantt &amp; </a:t>
            </a:r>
            <a:r>
              <a:rPr lang="en-US" dirty="0" err="1"/>
              <a:t>Badenoch</a:t>
            </a:r>
            <a:r>
              <a:rPr lang="en-US" dirty="0"/>
              <a:t>, 2017).</a:t>
            </a:r>
          </a:p>
          <a:p>
            <a:r>
              <a:rPr lang="en-US" dirty="0"/>
              <a:t> </a:t>
            </a:r>
          </a:p>
          <a:p>
            <a:r>
              <a:rPr lang="en-US" b="1" dirty="0"/>
              <a:t>Different kinds of groups may differentially influence the two hemispheres.</a:t>
            </a:r>
            <a:r>
              <a:rPr lang="en-US" dirty="0"/>
              <a:t>  </a:t>
            </a:r>
          </a:p>
        </p:txBody>
      </p:sp>
    </p:spTree>
    <p:extLst>
      <p:ext uri="{BB962C8B-B14F-4D97-AF65-F5344CB8AC3E}">
        <p14:creationId xmlns:p14="http://schemas.microsoft.com/office/powerpoint/2010/main" val="343690550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1" y="685800"/>
            <a:ext cx="7315199" cy="4801314"/>
          </a:xfrm>
          <a:prstGeom prst="rect">
            <a:avLst/>
          </a:prstGeom>
        </p:spPr>
        <p:txBody>
          <a:bodyPr wrap="square">
            <a:spAutoFit/>
          </a:bodyPr>
          <a:lstStyle/>
          <a:p>
            <a:r>
              <a:rPr lang="en-US" b="1" dirty="0"/>
              <a:t>  III. </a:t>
            </a:r>
            <a:r>
              <a:rPr lang="en-US" b="1" dirty="0" err="1"/>
              <a:t>Polyvagal</a:t>
            </a:r>
            <a:r>
              <a:rPr lang="en-US" b="1" dirty="0"/>
              <a:t> Theory</a:t>
            </a:r>
            <a:endParaRPr lang="en-US" dirty="0"/>
          </a:p>
          <a:p>
            <a:endParaRPr lang="en-US" dirty="0"/>
          </a:p>
          <a:p>
            <a:r>
              <a:rPr lang="en-US" dirty="0"/>
              <a:t>Recent research on the autonomic nervous system by </a:t>
            </a:r>
            <a:r>
              <a:rPr lang="en-US" dirty="0" err="1"/>
              <a:t>Porges</a:t>
            </a:r>
            <a:r>
              <a:rPr lang="en-US" dirty="0"/>
              <a:t> moves beyond sympathetic and parasympathetic nervous systems and identifies a third branch involved with as </a:t>
            </a:r>
            <a:r>
              <a:rPr lang="en-US" b="1" dirty="0"/>
              <a:t>social engagement</a:t>
            </a:r>
            <a:r>
              <a:rPr lang="en-US" dirty="0"/>
              <a:t> where we first look to others to see if they are present or absent, friend or foe so to speak.  </a:t>
            </a:r>
          </a:p>
          <a:p>
            <a:endParaRPr lang="en-US" dirty="0"/>
          </a:p>
          <a:p>
            <a:r>
              <a:rPr lang="en-US" dirty="0" err="1"/>
              <a:t>Porges</a:t>
            </a:r>
            <a:r>
              <a:rPr lang="en-US" dirty="0"/>
              <a:t> calls this process of assessing others as “</a:t>
            </a:r>
            <a:r>
              <a:rPr lang="en-US" b="1" dirty="0" err="1"/>
              <a:t>neuroception</a:t>
            </a:r>
            <a:r>
              <a:rPr lang="en-US" dirty="0"/>
              <a:t>,” in that it is largely not in our consciousness but, as we look and listen, we pick up cues in others’ faces and tone about whether we are safe or not, whether to protect or open. </a:t>
            </a:r>
          </a:p>
          <a:p>
            <a:r>
              <a:rPr lang="en-US" dirty="0"/>
              <a:t> </a:t>
            </a:r>
          </a:p>
          <a:p>
            <a:r>
              <a:rPr lang="en-US" b="1" dirty="0"/>
              <a:t>These newer understandings provide important guidance for group leaders in recognizing the autonomic nervous system conditions in groups that promote open exploration versus those that activate the physiology of old survivor roles.</a:t>
            </a:r>
            <a:r>
              <a:rPr lang="en-US" dirty="0"/>
              <a:t>  </a:t>
            </a:r>
            <a:endParaRPr lang="en-US" b="1" dirty="0"/>
          </a:p>
        </p:txBody>
      </p:sp>
    </p:spTree>
    <p:extLst>
      <p:ext uri="{BB962C8B-B14F-4D97-AF65-F5344CB8AC3E}">
        <p14:creationId xmlns:p14="http://schemas.microsoft.com/office/powerpoint/2010/main" val="30779075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85800"/>
            <a:ext cx="7315200" cy="4801315"/>
          </a:xfrm>
          <a:prstGeom prst="rect">
            <a:avLst/>
          </a:prstGeom>
        </p:spPr>
        <p:txBody>
          <a:bodyPr wrap="square">
            <a:spAutoFit/>
          </a:bodyPr>
          <a:lstStyle/>
          <a:p>
            <a:r>
              <a:rPr lang="en-US" b="1" dirty="0"/>
              <a:t>IV. Resonance Circuitry, Mirror Neurons, and Brain Coupling</a:t>
            </a:r>
            <a:endParaRPr lang="en-US" dirty="0"/>
          </a:p>
          <a:p>
            <a:r>
              <a:rPr lang="en-US" dirty="0"/>
              <a:t> </a:t>
            </a:r>
          </a:p>
          <a:p>
            <a:pPr marL="285750" indent="-285750">
              <a:buFont typeface="Arial" panose="020B0604020202020204" pitchFamily="34" charset="0"/>
              <a:buChar char="•"/>
            </a:pPr>
            <a:r>
              <a:rPr lang="en-US" b="1" dirty="0"/>
              <a:t>Mirror Neurons </a:t>
            </a:r>
          </a:p>
          <a:p>
            <a:endParaRPr lang="en-US" dirty="0"/>
          </a:p>
          <a:p>
            <a:r>
              <a:rPr lang="en-US" dirty="0"/>
              <a:t>Mirror neurons were identified in the 1990’s when researchers discovered that when a monkey saw a researcher eating a peanut a part of its brain fired as if the monkey was also eating a peanut.  </a:t>
            </a:r>
          </a:p>
          <a:p>
            <a:pPr lvl="0"/>
            <a:endParaRPr lang="en-US" dirty="0"/>
          </a:p>
          <a:p>
            <a:pPr lvl="0"/>
            <a:r>
              <a:rPr lang="en-US" dirty="0"/>
              <a:t>Mirror neurons code facial movements suggesting that mirror neurons facilitate emotional understandings between people. </a:t>
            </a:r>
          </a:p>
          <a:p>
            <a:pPr lvl="0"/>
            <a:endParaRPr lang="en-US" dirty="0"/>
          </a:p>
          <a:p>
            <a:pPr lvl="0"/>
            <a:r>
              <a:rPr lang="en-US" dirty="0"/>
              <a:t>Imitating begins in infants and leads to increased liking and empathy for others. </a:t>
            </a:r>
          </a:p>
          <a:p>
            <a:pPr lvl="0"/>
            <a:endParaRPr lang="en-US" dirty="0"/>
          </a:p>
          <a:p>
            <a:pPr lvl="0"/>
            <a:r>
              <a:rPr lang="en-US" dirty="0"/>
              <a:t>Group psychotherapy is considered a rich environment for being able to learn by imitating in the context of social support </a:t>
            </a:r>
          </a:p>
          <a:p>
            <a:r>
              <a:rPr lang="en-US" dirty="0"/>
              <a:t> </a:t>
            </a:r>
          </a:p>
        </p:txBody>
      </p:sp>
    </p:spTree>
    <p:extLst>
      <p:ext uri="{BB962C8B-B14F-4D97-AF65-F5344CB8AC3E}">
        <p14:creationId xmlns:p14="http://schemas.microsoft.com/office/powerpoint/2010/main" val="15261790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62000"/>
            <a:ext cx="7315200" cy="6186309"/>
          </a:xfrm>
          <a:prstGeom prst="rect">
            <a:avLst/>
          </a:prstGeom>
        </p:spPr>
        <p:txBody>
          <a:bodyPr wrap="square">
            <a:spAutoFit/>
          </a:bodyPr>
          <a:lstStyle/>
          <a:p>
            <a:endParaRPr lang="en-US" dirty="0"/>
          </a:p>
          <a:p>
            <a:pPr marL="285750" indent="-285750">
              <a:buFont typeface="Arial" panose="020B0604020202020204" pitchFamily="34" charset="0"/>
              <a:buChar char="•"/>
            </a:pPr>
            <a:r>
              <a:rPr lang="en-US" b="1" dirty="0"/>
              <a:t>Resonance circuitry </a:t>
            </a:r>
            <a:r>
              <a:rPr lang="en-US" dirty="0"/>
              <a:t>refers to not only the mirror neurons but to the larger circuitry involved with resonance with others including the insula, limbic, brainstem, and prefrontal cortex.  </a:t>
            </a:r>
          </a:p>
          <a:p>
            <a:endParaRPr lang="en-US" dirty="0"/>
          </a:p>
          <a:p>
            <a:r>
              <a:rPr lang="en-US" dirty="0"/>
              <a:t>Mirror neuron firing patterns stimulate and shape our subcortical feeling so that we feel similarly to the other person.  These feelings may enable us to map in our middle prefrontal cortex the other’s experiences and thus feel compassion, resonance, and empathy.</a:t>
            </a:r>
          </a:p>
          <a:p>
            <a:r>
              <a:rPr lang="en-US" dirty="0"/>
              <a:t> </a:t>
            </a:r>
          </a:p>
          <a:p>
            <a:pPr marL="285750" indent="-285750">
              <a:buFont typeface="Arial" panose="020B0604020202020204" pitchFamily="34" charset="0"/>
              <a:buChar char="•"/>
            </a:pPr>
            <a:r>
              <a:rPr lang="en-US" b="1" dirty="0"/>
              <a:t>Brain coupling </a:t>
            </a:r>
            <a:r>
              <a:rPr lang="en-US" dirty="0"/>
              <a:t>is the phenomenon when the brain of a listener begins to fire in synchrony with the brain of a speaker when the listener is understanding the speaker.  When there is little understanding, the brains do not fire in alignment. </a:t>
            </a:r>
          </a:p>
          <a:p>
            <a:endParaRPr lang="en-US" dirty="0"/>
          </a:p>
          <a:p>
            <a:r>
              <a:rPr lang="en-US" b="1" dirty="0"/>
              <a:t>The implication for group therapy is the importance of managing differences in interpersonal relations since reactions to differences can readily activate our sympathetic nervous system and lead to fight-flight behavior with little opportunity to explore the differences and understand each other.</a:t>
            </a:r>
          </a:p>
          <a:p>
            <a:endParaRPr lang="en-US" dirty="0"/>
          </a:p>
          <a:p>
            <a:endParaRPr lang="en-US" dirty="0"/>
          </a:p>
        </p:txBody>
      </p:sp>
    </p:spTree>
    <p:extLst>
      <p:ext uri="{BB962C8B-B14F-4D97-AF65-F5344CB8AC3E}">
        <p14:creationId xmlns:p14="http://schemas.microsoft.com/office/powerpoint/2010/main" val="1780694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9014" y="609600"/>
            <a:ext cx="7315200" cy="6186309"/>
          </a:xfrm>
          <a:prstGeom prst="rect">
            <a:avLst/>
          </a:prstGeom>
        </p:spPr>
        <p:txBody>
          <a:bodyPr wrap="square">
            <a:spAutoFit/>
          </a:bodyPr>
          <a:lstStyle/>
          <a:p>
            <a:r>
              <a:rPr lang="en-US" b="1" dirty="0"/>
              <a:t>XI. Systems-centered groups.</a:t>
            </a:r>
            <a:endParaRPr lang="en-US" dirty="0"/>
          </a:p>
          <a:p>
            <a:r>
              <a:rPr lang="en-US" dirty="0"/>
              <a:t> </a:t>
            </a:r>
          </a:p>
          <a:p>
            <a:pPr marL="285750" indent="-285750">
              <a:buFont typeface="Arial" panose="020B0604020202020204" pitchFamily="34" charset="0"/>
              <a:buChar char="•"/>
            </a:pPr>
            <a:r>
              <a:rPr lang="en-US" dirty="0"/>
              <a:t>Developed by Yvonne </a:t>
            </a:r>
            <a:r>
              <a:rPr lang="en-US" dirty="0" err="1"/>
              <a:t>Agazarian</a:t>
            </a:r>
            <a:r>
              <a:rPr lang="en-US" dirty="0"/>
              <a:t> </a:t>
            </a:r>
          </a:p>
          <a:p>
            <a:pPr marL="285750" indent="-285750">
              <a:buFont typeface="Arial" panose="020B0604020202020204" pitchFamily="34" charset="0"/>
              <a:buChar char="•"/>
            </a:pPr>
            <a:r>
              <a:rPr lang="en-US" dirty="0"/>
              <a:t>Human systems develop progressively from simple to increasingly complex through the </a:t>
            </a:r>
            <a:r>
              <a:rPr lang="en-US" b="1" dirty="0"/>
              <a:t>differentiation and integration of information</a:t>
            </a:r>
            <a:r>
              <a:rPr lang="en-US" dirty="0"/>
              <a:t>. </a:t>
            </a:r>
          </a:p>
          <a:p>
            <a:pPr marL="285750" lvl="0" indent="-285750" fontAlgn="base">
              <a:buFont typeface="Arial" panose="020B0604020202020204" pitchFamily="34" charset="0"/>
              <a:buChar char="•"/>
            </a:pPr>
            <a:r>
              <a:rPr lang="en-US" dirty="0"/>
              <a:t>Systems can be as small as one individual or couple and as large as a group or an organization; theoretical and therapeutic principles apply equally to all systems. </a:t>
            </a:r>
          </a:p>
          <a:p>
            <a:pPr marL="285750" lvl="0" indent="-285750" fontAlgn="base">
              <a:buFont typeface="Arial" panose="020B0604020202020204" pitchFamily="34" charset="0"/>
              <a:buChar char="•"/>
            </a:pPr>
            <a:r>
              <a:rPr lang="en-US" dirty="0"/>
              <a:t>Communications and information exchange within systems can contain the “noise” of contradiction, ambiguities and redundancies that impede development and jeopardize survival.</a:t>
            </a:r>
          </a:p>
          <a:p>
            <a:pPr marL="285750" lvl="0" indent="-285750" fontAlgn="base">
              <a:buFont typeface="Arial" panose="020B0604020202020204" pitchFamily="34" charset="0"/>
              <a:buChar char="•"/>
            </a:pPr>
            <a:r>
              <a:rPr lang="en-US" b="1" dirty="0" err="1"/>
              <a:t>Isomorphy</a:t>
            </a:r>
            <a:r>
              <a:rPr lang="en-US" dirty="0"/>
              <a:t>: a hierarchy of interrelated systems (from subsystem to system to </a:t>
            </a:r>
            <a:r>
              <a:rPr lang="en-US" dirty="0" err="1"/>
              <a:t>suprasystem</a:t>
            </a:r>
            <a:r>
              <a:rPr lang="en-US" dirty="0"/>
              <a:t>) that share similar structural and functional properties; changes that occur at one level induce similar changes at other levels in the hierarchy. </a:t>
            </a:r>
          </a:p>
          <a:p>
            <a:r>
              <a:rPr lang="en-US" dirty="0"/>
              <a:t> </a:t>
            </a:r>
          </a:p>
          <a:p>
            <a:r>
              <a:rPr lang="en-US" b="1" dirty="0"/>
              <a:t>Functional subgrouping: </a:t>
            </a:r>
            <a:r>
              <a:rPr lang="en-US" dirty="0"/>
              <a:t>exploration of similarities and differences of attitudes, beliefs, needs and feelings across members and subgroups.  The goal is to </a:t>
            </a:r>
            <a:r>
              <a:rPr lang="en-US" b="1" dirty="0"/>
              <a:t>explore, identify and integrate differences</a:t>
            </a:r>
            <a:r>
              <a:rPr lang="en-US" dirty="0"/>
              <a:t>,.  </a:t>
            </a:r>
          </a:p>
          <a:p>
            <a:r>
              <a:rPr lang="en-US" dirty="0"/>
              <a:t> </a:t>
            </a:r>
          </a:p>
        </p:txBody>
      </p:sp>
    </p:spTree>
    <p:extLst>
      <p:ext uri="{BB962C8B-B14F-4D97-AF65-F5344CB8AC3E}">
        <p14:creationId xmlns:p14="http://schemas.microsoft.com/office/powerpoint/2010/main" val="28838493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751344"/>
            <a:ext cx="7620000" cy="5355312"/>
          </a:xfrm>
          <a:prstGeom prst="rect">
            <a:avLst/>
          </a:prstGeom>
        </p:spPr>
        <p:txBody>
          <a:bodyPr wrap="square">
            <a:spAutoFit/>
          </a:bodyPr>
          <a:lstStyle/>
          <a:p>
            <a:r>
              <a:rPr lang="en-US" b="1" dirty="0"/>
              <a:t>V. Instinctive Emotional Patterns</a:t>
            </a:r>
          </a:p>
          <a:p>
            <a:endParaRPr lang="en-US" b="1" dirty="0"/>
          </a:p>
          <a:p>
            <a:r>
              <a:rPr lang="en-US" dirty="0" err="1"/>
              <a:t>Panksepp</a:t>
            </a:r>
            <a:r>
              <a:rPr lang="en-US" dirty="0"/>
              <a:t> identified seven primary mammal emotional systems: </a:t>
            </a:r>
          </a:p>
          <a:p>
            <a:endParaRPr lang="en-US" dirty="0">
              <a:solidFill>
                <a:srgbClr val="000000"/>
              </a:solidFill>
            </a:endParaRPr>
          </a:p>
          <a:p>
            <a:pPr lvl="0"/>
            <a:r>
              <a:rPr lang="en-US" b="1" dirty="0">
                <a:solidFill>
                  <a:srgbClr val="000000"/>
                </a:solidFill>
              </a:rPr>
              <a:t>SEEKING/desire system</a:t>
            </a:r>
            <a:r>
              <a:rPr lang="en-US" dirty="0"/>
              <a:t>. Activates searching for resources and sense of purpose.  </a:t>
            </a:r>
          </a:p>
          <a:p>
            <a:pPr lvl="0"/>
            <a:r>
              <a:rPr lang="en-US" b="1" dirty="0"/>
              <a:t>CARE/maternal nurturance system</a:t>
            </a:r>
            <a:r>
              <a:rPr lang="en-US" dirty="0"/>
              <a:t>. Related to protection and care of offspring.</a:t>
            </a:r>
          </a:p>
          <a:p>
            <a:pPr lvl="0"/>
            <a:r>
              <a:rPr lang="en-US" b="1" dirty="0"/>
              <a:t>GRIEF/separation distress</a:t>
            </a:r>
            <a:r>
              <a:rPr lang="en-US" dirty="0"/>
              <a:t>. Activated by loss of nurturance; often functions to restore social-attachment bonding.</a:t>
            </a:r>
          </a:p>
          <a:p>
            <a:pPr lvl="0"/>
            <a:r>
              <a:rPr lang="en-US" b="1" dirty="0"/>
              <a:t>FEAR/anxiety</a:t>
            </a:r>
            <a:r>
              <a:rPr lang="en-US" dirty="0"/>
              <a:t>. System goal is protection from pain and destruction.</a:t>
            </a:r>
          </a:p>
          <a:p>
            <a:pPr lvl="0"/>
            <a:r>
              <a:rPr lang="en-US" b="1" dirty="0"/>
              <a:t>RAGE/anger system</a:t>
            </a:r>
            <a:r>
              <a:rPr lang="en-US" dirty="0"/>
              <a:t>. Activates aggressive energy and is aroused when freedom of action, often related to seeking, is thwarted. Intense psychological energy from this system. Situated close to and interacts with FEAR system.  </a:t>
            </a:r>
          </a:p>
          <a:p>
            <a:pPr lvl="0"/>
            <a:r>
              <a:rPr lang="en-US" b="1" dirty="0"/>
              <a:t>PLAY/social engagement system</a:t>
            </a:r>
            <a:r>
              <a:rPr lang="en-US" dirty="0"/>
              <a:t>. Enables learning social rules of interaction. Assertive energy to go back and forth with others, usually with positive feelings, sometimes joy.</a:t>
            </a:r>
          </a:p>
          <a:p>
            <a:pPr lvl="0"/>
            <a:r>
              <a:rPr lang="en-US" b="1" dirty="0"/>
              <a:t>LUST/sexual system</a:t>
            </a:r>
            <a:r>
              <a:rPr lang="en-US" dirty="0"/>
              <a:t>. Activates search for sexual rewards.</a:t>
            </a:r>
          </a:p>
        </p:txBody>
      </p:sp>
    </p:spTree>
    <p:extLst>
      <p:ext uri="{BB962C8B-B14F-4D97-AF65-F5344CB8AC3E}">
        <p14:creationId xmlns:p14="http://schemas.microsoft.com/office/powerpoint/2010/main" val="81943794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457200"/>
            <a:ext cx="7620000" cy="4801314"/>
          </a:xfrm>
          <a:prstGeom prst="rect">
            <a:avLst/>
          </a:prstGeom>
        </p:spPr>
        <p:txBody>
          <a:bodyPr wrap="square">
            <a:spAutoFit/>
          </a:bodyPr>
          <a:lstStyle/>
          <a:p>
            <a:r>
              <a:rPr lang="en-US" dirty="0"/>
              <a:t>In </a:t>
            </a:r>
            <a:r>
              <a:rPr lang="en-US" dirty="0" err="1"/>
              <a:t>groujp</a:t>
            </a:r>
            <a:r>
              <a:rPr lang="en-US" dirty="0"/>
              <a:t> therapy, these systems interact within the individual group member, between group members, and between members and the group leader.</a:t>
            </a:r>
          </a:p>
          <a:p>
            <a:endParaRPr lang="en-US" dirty="0"/>
          </a:p>
          <a:p>
            <a:r>
              <a:rPr lang="en-US" dirty="0"/>
              <a:t>For example, when a group member experiences grief over separation, others’ responses of care or even joining with curiosity lower the pain of grief and offer experiencing of grief linked with support. In effect, the CARE system activation in response to the GRIEF system provides needed relief. </a:t>
            </a:r>
          </a:p>
          <a:p>
            <a:endParaRPr lang="en-US" dirty="0"/>
          </a:p>
          <a:p>
            <a:r>
              <a:rPr lang="en-US" dirty="0"/>
              <a:t> In contrast, disruptive encounters in the group can activate the FEAR and RAGE systems, manifested in a group’s flight-fight pattern..  </a:t>
            </a:r>
          </a:p>
          <a:p>
            <a:endParaRPr lang="en-US" b="1" dirty="0"/>
          </a:p>
          <a:p>
            <a:r>
              <a:rPr lang="en-US" b="1" dirty="0"/>
              <a:t>Importantly when SEEKING is evidenced, manifested by curiosity and exploration, the activation of FEAR and RAGE systems may typically be lowered.</a:t>
            </a:r>
            <a:endParaRPr lang="en-US" dirty="0"/>
          </a:p>
          <a:p>
            <a:endParaRPr lang="en-US" dirty="0"/>
          </a:p>
        </p:txBody>
      </p:sp>
    </p:spTree>
    <p:extLst>
      <p:ext uri="{BB962C8B-B14F-4D97-AF65-F5344CB8AC3E}">
        <p14:creationId xmlns:p14="http://schemas.microsoft.com/office/powerpoint/2010/main" val="73068255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612844"/>
            <a:ext cx="7620000" cy="6186309"/>
          </a:xfrm>
          <a:prstGeom prst="rect">
            <a:avLst/>
          </a:prstGeom>
        </p:spPr>
        <p:txBody>
          <a:bodyPr wrap="square">
            <a:spAutoFit/>
          </a:bodyPr>
          <a:lstStyle/>
          <a:p>
            <a:r>
              <a:rPr lang="en-US" b="1" dirty="0"/>
              <a:t>VI. Implicit Memory and Top-Down Emotional Regulation</a:t>
            </a:r>
            <a:endParaRPr lang="en-US" dirty="0"/>
          </a:p>
          <a:p>
            <a:endParaRPr lang="en-US" b="1" dirty="0"/>
          </a:p>
          <a:p>
            <a:r>
              <a:rPr lang="en-US" b="1" dirty="0"/>
              <a:t>Two kinds of memory:  </a:t>
            </a:r>
          </a:p>
          <a:p>
            <a:endParaRPr lang="en-US" b="1" dirty="0"/>
          </a:p>
          <a:p>
            <a:r>
              <a:rPr lang="en-US" b="1" dirty="0"/>
              <a:t>Explicit memory</a:t>
            </a:r>
            <a:r>
              <a:rPr lang="en-US" dirty="0"/>
              <a:t>  specific conscious experiences start 12-18 months.</a:t>
            </a:r>
          </a:p>
          <a:p>
            <a:endParaRPr lang="en-US" dirty="0"/>
          </a:p>
          <a:p>
            <a:r>
              <a:rPr lang="en-US" b="1" dirty="0"/>
              <a:t>Implicit memories</a:t>
            </a:r>
            <a:r>
              <a:rPr lang="en-US" dirty="0"/>
              <a:t>  are encoded as </a:t>
            </a:r>
            <a:r>
              <a:rPr lang="en-US" dirty="0" err="1"/>
              <a:t>unverbalized</a:t>
            </a:r>
            <a:r>
              <a:rPr lang="en-US" dirty="0"/>
              <a:t> impulses, emotions, sensations, perceptions, and images.  Implicit memories are the neural substrate through which we experience and relate to the world and are indirectly manifested through </a:t>
            </a:r>
          </a:p>
          <a:p>
            <a:pPr marL="457200" indent="-285750">
              <a:buFont typeface="Arial"/>
              <a:buChar char="•"/>
            </a:pPr>
            <a:r>
              <a:rPr lang="en-US" dirty="0"/>
              <a:t>our assumptions about,</a:t>
            </a:r>
          </a:p>
          <a:p>
            <a:pPr marL="457200" indent="-285750">
              <a:buFont typeface="Arial"/>
              <a:buChar char="•"/>
            </a:pPr>
            <a:r>
              <a:rPr lang="en-US" dirty="0"/>
              <a:t> attitudes towards and perceptions of the world, </a:t>
            </a:r>
          </a:p>
          <a:p>
            <a:pPr marL="457200" lvl="0" indent="-285750">
              <a:buFont typeface="Arial"/>
              <a:buChar char="•"/>
            </a:pPr>
            <a:r>
              <a:rPr lang="en-US" dirty="0"/>
              <a:t>our beliefs about ourselves and our relationships, </a:t>
            </a:r>
          </a:p>
          <a:p>
            <a:pPr marL="457200" lvl="0" indent="-285750">
              <a:buFont typeface="Arial"/>
              <a:buChar char="•"/>
            </a:pPr>
            <a:r>
              <a:rPr lang="en-US" dirty="0"/>
              <a:t>and our sense of our trust in the world. </a:t>
            </a:r>
          </a:p>
          <a:p>
            <a:pPr lvl="0"/>
            <a:endParaRPr lang="en-US" dirty="0"/>
          </a:p>
          <a:p>
            <a:r>
              <a:rPr lang="en-US" b="1" dirty="0"/>
              <a:t>The therapy group serves as a unique context for identifying implicit memories</a:t>
            </a:r>
            <a:r>
              <a:rPr lang="en-US" dirty="0"/>
              <a:t>.  For example, a group member who describes the leader as being cold and unavailable while other group members experience the group leader as very present may be enacting a deep basic mistrust derived from implicit experience.</a:t>
            </a:r>
          </a:p>
          <a:p>
            <a:endParaRPr lang="en-US" dirty="0"/>
          </a:p>
          <a:p>
            <a:r>
              <a:rPr lang="en-US" dirty="0"/>
              <a:t> </a:t>
            </a:r>
          </a:p>
        </p:txBody>
      </p:sp>
    </p:spTree>
    <p:extLst>
      <p:ext uri="{BB962C8B-B14F-4D97-AF65-F5344CB8AC3E}">
        <p14:creationId xmlns:p14="http://schemas.microsoft.com/office/powerpoint/2010/main" val="255057382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457200"/>
            <a:ext cx="7620000" cy="6463308"/>
          </a:xfrm>
          <a:prstGeom prst="rect">
            <a:avLst/>
          </a:prstGeom>
        </p:spPr>
        <p:txBody>
          <a:bodyPr wrap="square">
            <a:spAutoFit/>
          </a:bodyPr>
          <a:lstStyle/>
          <a:p>
            <a:r>
              <a:rPr lang="en-US" b="1" dirty="0"/>
              <a:t>Bottom Up</a:t>
            </a:r>
          </a:p>
          <a:p>
            <a:endParaRPr lang="en-US" dirty="0"/>
          </a:p>
          <a:p>
            <a:r>
              <a:rPr lang="en-US" dirty="0"/>
              <a:t>Co-regulation of affect is thought to occur throughout lifetime, including in the therapeutic interaction between patient and therapist in their right brain to right brain communications, enhancing emotional regulatory capacities that are further stored in implicit memory</a:t>
            </a:r>
            <a:r>
              <a:rPr lang="en-US" b="1" dirty="0"/>
              <a:t>.</a:t>
            </a:r>
            <a:r>
              <a:rPr lang="en-US" dirty="0"/>
              <a:t>  </a:t>
            </a:r>
          </a:p>
          <a:p>
            <a:endParaRPr lang="en-US" dirty="0"/>
          </a:p>
          <a:p>
            <a:r>
              <a:rPr lang="en-US" b="1" dirty="0"/>
              <a:t>Top Down</a:t>
            </a:r>
          </a:p>
          <a:p>
            <a:r>
              <a:rPr lang="en-US" dirty="0"/>
              <a:t> </a:t>
            </a:r>
          </a:p>
          <a:p>
            <a:r>
              <a:rPr lang="en-US" dirty="0"/>
              <a:t>A second kind of emotional regulation repair focuses on improving executive function of the prefrontal cortex.  For instance, mindfulness training strengthens this function of our middle prefrontal cortex to enable us to better control strong emotion.  Similarly, in cognitive behavioral groups members modify maladaptive thought patterns that create fear and anxiety and to learn soothing thoughts to calm themselves when anxious.</a:t>
            </a:r>
          </a:p>
          <a:p>
            <a:endParaRPr lang="en-US" dirty="0"/>
          </a:p>
          <a:p>
            <a:r>
              <a:rPr lang="en-US" b="1" dirty="0"/>
              <a:t>Group therapy offers potential for both kinds (i.e., right brain to right brain co-regulation and top down prefrontal cortex containment of the limbic system) of repair to our emotional processing systems. </a:t>
            </a:r>
          </a:p>
          <a:p>
            <a:endParaRPr lang="en-US" dirty="0"/>
          </a:p>
          <a:p>
            <a:r>
              <a:rPr lang="en-US" dirty="0"/>
              <a:t> </a:t>
            </a:r>
          </a:p>
        </p:txBody>
      </p:sp>
    </p:spTree>
    <p:extLst>
      <p:ext uri="{BB962C8B-B14F-4D97-AF65-F5344CB8AC3E}">
        <p14:creationId xmlns:p14="http://schemas.microsoft.com/office/powerpoint/2010/main" val="365724181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6928" y="685800"/>
            <a:ext cx="7620000" cy="6463308"/>
          </a:xfrm>
          <a:prstGeom prst="rect">
            <a:avLst/>
          </a:prstGeom>
        </p:spPr>
        <p:txBody>
          <a:bodyPr wrap="square">
            <a:spAutoFit/>
          </a:bodyPr>
          <a:lstStyle/>
          <a:p>
            <a:r>
              <a:rPr lang="en-US" b="1" dirty="0"/>
              <a:t>VII. Memory Reconsolidation</a:t>
            </a:r>
          </a:p>
          <a:p>
            <a:endParaRPr lang="en-US" dirty="0"/>
          </a:p>
          <a:p>
            <a:r>
              <a:rPr lang="en-US" dirty="0"/>
              <a:t>Implicit memories are now thought to be modifiable. Change or memory reconsolidation occurs when we identify an implicit memory entailing some implicit interpersonal schema and beliefs about self and the world, and re-experience the implicit memory within the context of a secure relationship and emotional connection that simultaneously provide what is called a “disconfirming reparative experience.”</a:t>
            </a:r>
          </a:p>
          <a:p>
            <a:endParaRPr lang="en-US" dirty="0"/>
          </a:p>
          <a:p>
            <a:r>
              <a:rPr lang="en-US" b="1" dirty="0"/>
              <a:t>VIII. Developing Mindfulness and the Group Mind</a:t>
            </a:r>
            <a:endParaRPr lang="en-US" dirty="0"/>
          </a:p>
          <a:p>
            <a:r>
              <a:rPr lang="en-US" dirty="0"/>
              <a:t> </a:t>
            </a:r>
          </a:p>
          <a:p>
            <a:r>
              <a:rPr lang="en-US" dirty="0"/>
              <a:t>“Mindfulness … is about waking up from life on automatic, and being sensitive to novelty in our everyday experiences</a:t>
            </a:r>
            <a:r>
              <a:rPr lang="mr-IN" dirty="0"/>
              <a:t>…</a:t>
            </a:r>
            <a:r>
              <a:rPr lang="en-US" dirty="0"/>
              <a:t>How we focus attention helps directly shape the mind.  When we develop a certain form of attention to our here-and-now experiences and to the nature of our mind itself, we create the special form of awareness, mindfulness.” (Siegel, 2007) </a:t>
            </a:r>
          </a:p>
          <a:p>
            <a:endParaRPr lang="en-US" dirty="0"/>
          </a:p>
          <a:p>
            <a:r>
              <a:rPr lang="en-US" b="1" dirty="0"/>
              <a:t>Neuroscience enables us as group therapists to think through how to heighten the mindful function of our groups and strengthen the capacity of our groups to shape the minds of their members</a:t>
            </a:r>
            <a:r>
              <a:rPr lang="en-US" dirty="0"/>
              <a:t>. </a:t>
            </a:r>
          </a:p>
          <a:p>
            <a:endParaRPr lang="en-US" dirty="0"/>
          </a:p>
          <a:p>
            <a:r>
              <a:rPr lang="en-US" dirty="0"/>
              <a:t> </a:t>
            </a:r>
          </a:p>
        </p:txBody>
      </p:sp>
    </p:spTree>
    <p:extLst>
      <p:ext uri="{BB962C8B-B14F-4D97-AF65-F5344CB8AC3E}">
        <p14:creationId xmlns:p14="http://schemas.microsoft.com/office/powerpoint/2010/main" val="99391198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186309"/>
          </a:xfrm>
          <a:prstGeom prst="rect">
            <a:avLst/>
          </a:prstGeom>
        </p:spPr>
        <p:txBody>
          <a:bodyPr wrap="square">
            <a:spAutoFit/>
          </a:bodyPr>
          <a:lstStyle/>
          <a:p>
            <a:r>
              <a:rPr lang="en-US" b="1" dirty="0"/>
              <a:t>IX. Concluding Thoughts:</a:t>
            </a:r>
            <a:endParaRPr lang="en-US" dirty="0"/>
          </a:p>
          <a:p>
            <a:r>
              <a:rPr lang="en-US" dirty="0"/>
              <a:t> </a:t>
            </a:r>
          </a:p>
          <a:p>
            <a:r>
              <a:rPr lang="en-US" dirty="0"/>
              <a:t>Group psychotherapy with its breadth and depth of interpersonal processes may provide a rich resource for changing the function and structure of our brains toward greater neural integration, and specifically greater:</a:t>
            </a:r>
          </a:p>
          <a:p>
            <a:r>
              <a:rPr lang="en-US" dirty="0"/>
              <a:t> </a:t>
            </a:r>
          </a:p>
          <a:p>
            <a:pPr marL="285750" lvl="0" indent="-285750">
              <a:buFont typeface="Arial" panose="020B0604020202020204" pitchFamily="34" charset="0"/>
              <a:buChar char="•"/>
            </a:pPr>
            <a:r>
              <a:rPr lang="en-US" dirty="0"/>
              <a:t>right and left hemispheric integration</a:t>
            </a:r>
          </a:p>
          <a:p>
            <a:pPr marL="285750" lvl="0" indent="-285750">
              <a:buFont typeface="Arial" panose="020B0604020202020204" pitchFamily="34" charset="0"/>
              <a:buChar char="•"/>
            </a:pPr>
            <a:r>
              <a:rPr lang="en-US" dirty="0"/>
              <a:t>vertical integration from the vagal nerve to the brain stem to the limbic and into the cortex; </a:t>
            </a:r>
          </a:p>
          <a:p>
            <a:pPr marL="285750" lvl="0" indent="-285750">
              <a:buFont typeface="Arial" panose="020B0604020202020204" pitchFamily="34" charset="0"/>
              <a:buChar char="•"/>
            </a:pPr>
            <a:r>
              <a:rPr lang="en-US" dirty="0"/>
              <a:t>interpersonal integration making greater use of our social brain function and building the sense of “we” </a:t>
            </a:r>
          </a:p>
          <a:p>
            <a:pPr marL="285750" lvl="0" indent="-285750">
              <a:buFont typeface="Arial" panose="020B0604020202020204" pitchFamily="34" charset="0"/>
              <a:buChar char="•"/>
            </a:pPr>
            <a:r>
              <a:rPr lang="en-US" dirty="0"/>
              <a:t>integration of implicit and explicit memories </a:t>
            </a:r>
          </a:p>
          <a:p>
            <a:pPr marL="285750" lvl="0" indent="-285750">
              <a:buFont typeface="Arial" panose="020B0604020202020204" pitchFamily="34" charset="0"/>
              <a:buChar char="•"/>
            </a:pPr>
            <a:r>
              <a:rPr lang="en-US" dirty="0"/>
              <a:t>secure attachment patterns reflective of emotional integration </a:t>
            </a:r>
          </a:p>
          <a:p>
            <a:pPr marL="285750" lvl="0" indent="-285750">
              <a:buFont typeface="Arial" panose="020B0604020202020204" pitchFamily="34" charset="0"/>
              <a:buChar char="•"/>
            </a:pPr>
            <a:r>
              <a:rPr lang="en-US" dirty="0"/>
              <a:t>capacity for emotional co-regulation with increasingly wider range of emotional experiences and greater development and use of our social brains . </a:t>
            </a:r>
          </a:p>
          <a:p>
            <a:r>
              <a:rPr lang="en-US" dirty="0"/>
              <a:t> </a:t>
            </a:r>
          </a:p>
          <a:p>
            <a:r>
              <a:rPr lang="en-US" b="1" dirty="0"/>
              <a:t>Understanding contemporary neuroscience enables group leaders to deliberately enhance the impact of psychotherapeutic processes on neuroplasticity and neural integration, and emotional co-regulation and our attachment patterns</a:t>
            </a:r>
            <a:r>
              <a:rPr lang="en-US" dirty="0"/>
              <a:t>. </a:t>
            </a:r>
          </a:p>
        </p:txBody>
      </p:sp>
    </p:spTree>
    <p:extLst>
      <p:ext uri="{BB962C8B-B14F-4D97-AF65-F5344CB8AC3E}">
        <p14:creationId xmlns:p14="http://schemas.microsoft.com/office/powerpoint/2010/main" val="12601551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4985980"/>
          </a:xfrm>
          <a:prstGeom prst="rect">
            <a:avLst/>
          </a:prstGeom>
        </p:spPr>
        <p:txBody>
          <a:bodyPr wrap="square">
            <a:spAutoFit/>
          </a:bodyPr>
          <a:lstStyle/>
          <a:p>
            <a:r>
              <a:rPr lang="en-US" sz="2000" b="1" dirty="0"/>
              <a:t>Chapter 12: Finding the Leader in You</a:t>
            </a:r>
            <a:endParaRPr lang="en-US" sz="2000" dirty="0"/>
          </a:p>
          <a:p>
            <a:r>
              <a:rPr lang="en-US" sz="2000" b="1" dirty="0"/>
              <a:t> </a:t>
            </a:r>
            <a:r>
              <a:rPr lang="en-US" sz="2000" dirty="0"/>
              <a:t> </a:t>
            </a:r>
          </a:p>
          <a:p>
            <a:r>
              <a:rPr lang="en-US" sz="2000" i="1" dirty="0"/>
              <a:t>If you must walk in someone's shadow make sure it's your own</a:t>
            </a:r>
            <a:r>
              <a:rPr lang="en-US" sz="2000" dirty="0"/>
              <a:t>.</a:t>
            </a:r>
          </a:p>
          <a:p>
            <a:r>
              <a:rPr lang="en-US" sz="2000" dirty="0"/>
              <a:t>					</a:t>
            </a:r>
            <a:r>
              <a:rPr lang="en-US" sz="2000" i="1" dirty="0" err="1"/>
              <a:t>Rasheed</a:t>
            </a:r>
            <a:r>
              <a:rPr lang="en-US" sz="2000" i="1" dirty="0"/>
              <a:t> </a:t>
            </a:r>
            <a:r>
              <a:rPr lang="en-US" sz="2000" i="1" dirty="0" err="1"/>
              <a:t>Ogunlaru</a:t>
            </a:r>
            <a:endParaRPr lang="en-US" sz="2000" i="1" dirty="0"/>
          </a:p>
          <a:p>
            <a:endParaRPr lang="en-US" sz="2000" dirty="0"/>
          </a:p>
          <a:p>
            <a:r>
              <a:rPr lang="en-US" sz="2000" dirty="0"/>
              <a:t>Developing proficiency as a group leader requires</a:t>
            </a:r>
          </a:p>
          <a:p>
            <a:r>
              <a:rPr lang="en-US" sz="2000" dirty="0"/>
              <a:t> </a:t>
            </a:r>
          </a:p>
          <a:p>
            <a:pPr marL="342900" indent="-342900">
              <a:buFont typeface="Arial"/>
              <a:buChar char="•"/>
            </a:pPr>
            <a:r>
              <a:rPr lang="en-US" sz="2000" dirty="0"/>
              <a:t>desire,</a:t>
            </a:r>
          </a:p>
          <a:p>
            <a:pPr marL="342900" indent="-342900">
              <a:buFont typeface="Arial"/>
              <a:buChar char="•"/>
            </a:pPr>
            <a:r>
              <a:rPr lang="en-US" sz="2000" dirty="0"/>
              <a:t>effort </a:t>
            </a:r>
          </a:p>
          <a:p>
            <a:pPr marL="342900" indent="-342900">
              <a:buFont typeface="Arial"/>
              <a:buChar char="•"/>
            </a:pPr>
            <a:r>
              <a:rPr lang="en-US" sz="2000" dirty="0"/>
              <a:t>practice</a:t>
            </a:r>
          </a:p>
          <a:p>
            <a:pPr marL="342900" indent="-342900">
              <a:buFont typeface="Arial"/>
              <a:buChar char="•"/>
            </a:pPr>
            <a:r>
              <a:rPr lang="en-US" sz="2000" dirty="0"/>
              <a:t>patience </a:t>
            </a:r>
          </a:p>
          <a:p>
            <a:pPr marL="342900" indent="-342900">
              <a:buFont typeface="Arial"/>
              <a:buChar char="•"/>
            </a:pPr>
            <a:r>
              <a:rPr lang="en-US" sz="2000" dirty="0"/>
              <a:t>openness to new ideas</a:t>
            </a:r>
          </a:p>
          <a:p>
            <a:pPr marL="342900" indent="-342900">
              <a:buFont typeface="Arial"/>
              <a:buChar char="•"/>
            </a:pPr>
            <a:r>
              <a:rPr lang="en-US" sz="2000" dirty="0"/>
              <a:t>a willingness to make mistakes</a:t>
            </a:r>
          </a:p>
          <a:p>
            <a:pPr marL="342900" indent="-342900">
              <a:buFont typeface="Arial"/>
              <a:buChar char="•"/>
            </a:pPr>
            <a:r>
              <a:rPr lang="en-US" sz="2000" dirty="0"/>
              <a:t>trust in oneself </a:t>
            </a:r>
          </a:p>
          <a:p>
            <a:pPr marL="342900" indent="-342900">
              <a:buFont typeface="Arial"/>
              <a:buChar char="•"/>
            </a:pPr>
            <a:r>
              <a:rPr lang="en-US" sz="2000" dirty="0"/>
              <a:t>consistent seeking of support and guidance. </a:t>
            </a:r>
            <a:endParaRPr lang="en-US" sz="2000" b="1" dirty="0"/>
          </a:p>
          <a:p>
            <a:endParaRPr lang="en-US" dirty="0"/>
          </a:p>
        </p:txBody>
      </p:sp>
    </p:spTree>
    <p:extLst>
      <p:ext uri="{BB962C8B-B14F-4D97-AF65-F5344CB8AC3E}">
        <p14:creationId xmlns:p14="http://schemas.microsoft.com/office/powerpoint/2010/main" val="14416466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5324535"/>
          </a:xfrm>
          <a:prstGeom prst="rect">
            <a:avLst/>
          </a:prstGeom>
        </p:spPr>
        <p:txBody>
          <a:bodyPr wrap="square">
            <a:spAutoFit/>
          </a:bodyPr>
          <a:lstStyle/>
          <a:p>
            <a:pPr marL="514350" indent="-514350">
              <a:buAutoNum type="romanUcPeriod"/>
            </a:pPr>
            <a:r>
              <a:rPr lang="en-US" sz="2000" b="1" dirty="0"/>
              <a:t>Training Recommendations</a:t>
            </a:r>
            <a:endParaRPr lang="en-US" sz="2000" dirty="0"/>
          </a:p>
          <a:p>
            <a:r>
              <a:rPr lang="en-US" sz="2000" b="1" dirty="0"/>
              <a:t> </a:t>
            </a:r>
          </a:p>
          <a:p>
            <a:r>
              <a:rPr lang="en-US" sz="2000" dirty="0"/>
              <a:t>The two unique knowledge domains that need to be acquired to achieve group leadership competency:  </a:t>
            </a:r>
          </a:p>
          <a:p>
            <a:endParaRPr lang="en-US" sz="2000" dirty="0"/>
          </a:p>
          <a:p>
            <a:pPr lvl="0"/>
            <a:r>
              <a:rPr lang="en-US" sz="2000" b="1" dirty="0"/>
              <a:t>Foundational knowledge:</a:t>
            </a:r>
            <a:r>
              <a:rPr lang="en-US" sz="2000" dirty="0"/>
              <a:t> a mastery of </a:t>
            </a:r>
            <a:r>
              <a:rPr lang="en-US" sz="2000" dirty="0" err="1"/>
              <a:t>sociopsychological</a:t>
            </a:r>
            <a:r>
              <a:rPr lang="en-US" sz="2000" dirty="0"/>
              <a:t> theory such as recognizing the complex relationships among personality, role, and group dynamics for each group member.  </a:t>
            </a:r>
          </a:p>
          <a:p>
            <a:pPr lvl="0"/>
            <a:endParaRPr lang="en-US" sz="2000" dirty="0"/>
          </a:p>
          <a:p>
            <a:pPr lvl="0"/>
            <a:r>
              <a:rPr lang="en-US" sz="2000" b="1" dirty="0"/>
              <a:t>Functional competencies:</a:t>
            </a:r>
            <a:r>
              <a:rPr lang="en-US" sz="2000" dirty="0"/>
              <a:t> capacities to formulate meaningful and effective clinical interventions ranging from establishing a positive therapeutic culture to individual, dyadic, subgroup,  and group-as-a-whole interventions.</a:t>
            </a:r>
          </a:p>
          <a:p>
            <a:endParaRPr lang="en-US" sz="2000" dirty="0"/>
          </a:p>
          <a:p>
            <a:r>
              <a:rPr lang="en-US" sz="2000" dirty="0"/>
              <a:t> The path towards proficiency is</a:t>
            </a:r>
          </a:p>
          <a:p>
            <a:pPr marL="342900" indent="-342900">
              <a:buFont typeface="Arial"/>
              <a:buChar char="•"/>
            </a:pPr>
            <a:r>
              <a:rPr lang="en-US" sz="2000" dirty="0"/>
              <a:t>unique for each person,</a:t>
            </a:r>
          </a:p>
          <a:p>
            <a:pPr marL="342900" indent="-342900">
              <a:buFont typeface="Arial"/>
              <a:buChar char="•"/>
            </a:pPr>
            <a:r>
              <a:rPr lang="en-US" sz="2000" dirty="0"/>
              <a:t>but the journeys often share some common elements.  </a:t>
            </a:r>
          </a:p>
        </p:txBody>
      </p:sp>
    </p:spTree>
    <p:extLst>
      <p:ext uri="{BB962C8B-B14F-4D97-AF65-F5344CB8AC3E}">
        <p14:creationId xmlns:p14="http://schemas.microsoft.com/office/powerpoint/2010/main" val="375485499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6247864"/>
          </a:xfrm>
          <a:prstGeom prst="rect">
            <a:avLst/>
          </a:prstGeom>
        </p:spPr>
        <p:txBody>
          <a:bodyPr wrap="square">
            <a:spAutoFit/>
          </a:bodyPr>
          <a:lstStyle/>
          <a:p>
            <a:r>
              <a:rPr lang="en-US" sz="2000" dirty="0" err="1"/>
              <a:t>Brabender’s</a:t>
            </a:r>
            <a:r>
              <a:rPr lang="en-US" sz="2000" dirty="0"/>
              <a:t> (2010) model for the development of group leadership skills:  </a:t>
            </a:r>
          </a:p>
          <a:p>
            <a:pPr lvl="0"/>
            <a:endParaRPr lang="en-US" sz="2000" dirty="0"/>
          </a:p>
          <a:p>
            <a:pPr marL="342900" lvl="0" indent="-342900">
              <a:buFont typeface="Arial" panose="020B0604020202020204" pitchFamily="34" charset="0"/>
              <a:buChar char="•"/>
            </a:pPr>
            <a:r>
              <a:rPr lang="en-US" sz="2000" dirty="0"/>
              <a:t>a </a:t>
            </a:r>
            <a:r>
              <a:rPr lang="en-US" sz="2000" b="1" dirty="0"/>
              <a:t>decisional-anticipatory stage </a:t>
            </a:r>
            <a:r>
              <a:rPr lang="en-US" sz="2000" dirty="0"/>
              <a:t>where the idea of pursuing work in group psychotherapy is initially formed</a:t>
            </a:r>
          </a:p>
          <a:p>
            <a:pPr marL="342900" lvl="0" indent="-342900">
              <a:buFont typeface="Arial" panose="020B0604020202020204" pitchFamily="34" charset="0"/>
              <a:buChar char="•"/>
            </a:pPr>
            <a:r>
              <a:rPr lang="en-US" sz="2000" dirty="0"/>
              <a:t>a </a:t>
            </a:r>
            <a:r>
              <a:rPr lang="en-US" sz="2000" b="1" dirty="0"/>
              <a:t>basic training stage </a:t>
            </a:r>
            <a:r>
              <a:rPr lang="en-US" sz="2000" dirty="0"/>
              <a:t>where foundational knowledge and basic functional skills are acquired</a:t>
            </a:r>
          </a:p>
          <a:p>
            <a:pPr marL="342900" lvl="0" indent="-342900">
              <a:buFont typeface="Arial" panose="020B0604020202020204" pitchFamily="34" charset="0"/>
              <a:buChar char="•"/>
            </a:pPr>
            <a:r>
              <a:rPr lang="en-US" sz="2000" dirty="0"/>
              <a:t>a </a:t>
            </a:r>
            <a:r>
              <a:rPr lang="en-US" sz="2000" b="1" dirty="0"/>
              <a:t>novice stage </a:t>
            </a:r>
            <a:r>
              <a:rPr lang="en-US" sz="2000" dirty="0"/>
              <a:t>where the individual identifies self as a group psychotherapist and forges ties to other group therapists and group therapy organizations to develop further knowledge and skills</a:t>
            </a:r>
          </a:p>
          <a:p>
            <a:pPr marL="342900" lvl="0" indent="-342900">
              <a:buFont typeface="Arial" panose="020B0604020202020204" pitchFamily="34" charset="0"/>
              <a:buChar char="•"/>
            </a:pPr>
            <a:r>
              <a:rPr lang="en-US" sz="2000" dirty="0"/>
              <a:t>a </a:t>
            </a:r>
            <a:r>
              <a:rPr lang="en-US" sz="2000" b="1" dirty="0"/>
              <a:t>proficiency stage </a:t>
            </a:r>
            <a:r>
              <a:rPr lang="en-US" sz="2000" dirty="0"/>
              <a:t>where the individual has internalized a substantial body of knowledge and valid set of practices based on accumulated training, supervision, and clinical experience</a:t>
            </a:r>
          </a:p>
          <a:p>
            <a:pPr marL="342900" lvl="0" indent="-342900">
              <a:buFont typeface="Arial" panose="020B0604020202020204" pitchFamily="34" charset="0"/>
              <a:buChar char="•"/>
            </a:pPr>
            <a:r>
              <a:rPr lang="en-US" sz="2000" dirty="0"/>
              <a:t>a </a:t>
            </a:r>
            <a:r>
              <a:rPr lang="en-US" sz="2000" b="1" dirty="0"/>
              <a:t>stage of achieving and maintaining expertise </a:t>
            </a:r>
            <a:r>
              <a:rPr lang="en-US" sz="2000" dirty="0"/>
              <a:t>reflecting very high levels of group experience and the acquisition of very sophisticated conceptual and technical skills. </a:t>
            </a:r>
          </a:p>
          <a:p>
            <a:pPr lvl="0"/>
            <a:endParaRPr lang="en-US" sz="2000" b="1" dirty="0"/>
          </a:p>
          <a:p>
            <a:pPr lvl="0"/>
            <a:endParaRPr lang="en-US" sz="2000" dirty="0"/>
          </a:p>
        </p:txBody>
      </p:sp>
    </p:spTree>
    <p:extLst>
      <p:ext uri="{BB962C8B-B14F-4D97-AF65-F5344CB8AC3E}">
        <p14:creationId xmlns:p14="http://schemas.microsoft.com/office/powerpoint/2010/main" val="6973773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762000"/>
            <a:ext cx="7848600" cy="3970318"/>
          </a:xfrm>
          <a:prstGeom prst="rect">
            <a:avLst/>
          </a:prstGeom>
        </p:spPr>
        <p:txBody>
          <a:bodyPr wrap="square">
            <a:spAutoFit/>
          </a:bodyPr>
          <a:lstStyle/>
          <a:p>
            <a:r>
              <a:rPr lang="en-US" dirty="0"/>
              <a:t> </a:t>
            </a:r>
            <a:r>
              <a:rPr lang="en-US" b="1" dirty="0"/>
              <a:t>Methods of training for group therapy proficiency</a:t>
            </a:r>
          </a:p>
          <a:p>
            <a:endParaRPr lang="en-US" dirty="0"/>
          </a:p>
          <a:p>
            <a:r>
              <a:rPr lang="en-US" dirty="0" err="1"/>
              <a:t>Yalom</a:t>
            </a:r>
            <a:r>
              <a:rPr lang="en-US" dirty="0"/>
              <a:t> and </a:t>
            </a:r>
            <a:r>
              <a:rPr lang="en-US" dirty="0" err="1"/>
              <a:t>Leszcz</a:t>
            </a:r>
            <a:r>
              <a:rPr lang="en-US" dirty="0"/>
              <a:t> (2005), </a:t>
            </a:r>
          </a:p>
          <a:p>
            <a:pPr marL="285750" lvl="0" indent="-285750">
              <a:buFont typeface="Arial"/>
              <a:buChar char="•"/>
            </a:pPr>
            <a:r>
              <a:rPr lang="en-US" b="1" dirty="0"/>
              <a:t>observations</a:t>
            </a:r>
            <a:r>
              <a:rPr lang="en-US" dirty="0"/>
              <a:t> of experienced group leaders at work</a:t>
            </a:r>
          </a:p>
          <a:p>
            <a:pPr marL="285750" lvl="0" indent="-285750">
              <a:buFont typeface="Arial"/>
              <a:buChar char="•"/>
            </a:pPr>
            <a:r>
              <a:rPr lang="en-US" dirty="0"/>
              <a:t>close clinical </a:t>
            </a:r>
            <a:r>
              <a:rPr lang="en-US" b="1" dirty="0"/>
              <a:t>supervision</a:t>
            </a:r>
            <a:r>
              <a:rPr lang="en-US" dirty="0"/>
              <a:t> at the beginning of one’s experience leading groups</a:t>
            </a:r>
          </a:p>
          <a:p>
            <a:pPr marL="285750" lvl="0" indent="-285750">
              <a:buFont typeface="Arial"/>
              <a:buChar char="•"/>
            </a:pPr>
            <a:r>
              <a:rPr lang="en-US" b="1" dirty="0"/>
              <a:t>personal experience</a:t>
            </a:r>
            <a:r>
              <a:rPr lang="en-US" dirty="0"/>
              <a:t> as a group member</a:t>
            </a:r>
          </a:p>
          <a:p>
            <a:pPr marL="285750" lvl="0" indent="-285750">
              <a:buFont typeface="Arial"/>
              <a:buChar char="•"/>
            </a:pPr>
            <a:r>
              <a:rPr lang="en-US" b="1" dirty="0"/>
              <a:t>personal psychotherapeutic work</a:t>
            </a:r>
            <a:r>
              <a:rPr lang="en-US" dirty="0"/>
              <a:t>. </a:t>
            </a:r>
          </a:p>
          <a:p>
            <a:r>
              <a:rPr lang="en-US" dirty="0"/>
              <a:t> </a:t>
            </a:r>
          </a:p>
          <a:p>
            <a:r>
              <a:rPr lang="en-US" dirty="0"/>
              <a:t>Stockton, </a:t>
            </a:r>
            <a:r>
              <a:rPr lang="en-US" dirty="0" err="1"/>
              <a:t>Morran</a:t>
            </a:r>
            <a:r>
              <a:rPr lang="en-US" dirty="0"/>
              <a:t>, &amp; Chang (2013) </a:t>
            </a:r>
          </a:p>
          <a:p>
            <a:pPr marL="285750" lvl="0" indent="-285750">
              <a:buFont typeface="Arial"/>
              <a:buChar char="•"/>
            </a:pPr>
            <a:r>
              <a:rPr lang="en-US" b="1" dirty="0"/>
              <a:t>Didactic learning</a:t>
            </a:r>
            <a:r>
              <a:rPr lang="en-US" dirty="0"/>
              <a:t> of theoretical and practical material</a:t>
            </a:r>
          </a:p>
          <a:p>
            <a:pPr marL="285750" lvl="0" indent="-285750">
              <a:buFont typeface="Arial"/>
              <a:buChar char="•"/>
            </a:pPr>
            <a:r>
              <a:rPr lang="en-US" b="1" dirty="0"/>
              <a:t>Observing</a:t>
            </a:r>
            <a:r>
              <a:rPr lang="en-US" dirty="0"/>
              <a:t> groups and </a:t>
            </a:r>
            <a:r>
              <a:rPr lang="en-US" b="1" dirty="0"/>
              <a:t>practicing</a:t>
            </a:r>
            <a:r>
              <a:rPr lang="en-US" dirty="0"/>
              <a:t> skills before leading groups</a:t>
            </a:r>
          </a:p>
          <a:p>
            <a:pPr marL="285750" lvl="0" indent="-285750">
              <a:buFont typeface="Arial"/>
              <a:buChar char="•"/>
            </a:pPr>
            <a:r>
              <a:rPr lang="en-US" b="1" dirty="0"/>
              <a:t>Personal development</a:t>
            </a:r>
            <a:r>
              <a:rPr lang="en-US" dirty="0"/>
              <a:t> including experience as a group member</a:t>
            </a:r>
          </a:p>
          <a:p>
            <a:pPr marL="285750" lvl="0" indent="-285750">
              <a:buFont typeface="Arial"/>
              <a:buChar char="•"/>
            </a:pPr>
            <a:r>
              <a:rPr lang="en-US" dirty="0"/>
              <a:t>Practice leading or co-leading under close </a:t>
            </a:r>
            <a:r>
              <a:rPr lang="en-US" b="1" dirty="0"/>
              <a:t>supervision</a:t>
            </a:r>
            <a:r>
              <a:rPr lang="en-US" dirty="0"/>
              <a:t>.</a:t>
            </a:r>
          </a:p>
        </p:txBody>
      </p:sp>
    </p:spTree>
    <p:extLst>
      <p:ext uri="{BB962C8B-B14F-4D97-AF65-F5344CB8AC3E}">
        <p14:creationId xmlns:p14="http://schemas.microsoft.com/office/powerpoint/2010/main" val="417594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740307"/>
          </a:xfrm>
          <a:prstGeom prst="rect">
            <a:avLst/>
          </a:prstGeom>
        </p:spPr>
        <p:txBody>
          <a:bodyPr wrap="square">
            <a:spAutoFit/>
          </a:bodyPr>
          <a:lstStyle/>
          <a:p>
            <a:r>
              <a:rPr lang="en-US" b="1" dirty="0"/>
              <a:t>XII. Recent developments in contemporary groups.</a:t>
            </a:r>
            <a:endParaRPr lang="en-US" dirty="0"/>
          </a:p>
          <a:p>
            <a:r>
              <a:rPr lang="en-US" dirty="0"/>
              <a:t> </a:t>
            </a:r>
          </a:p>
          <a:p>
            <a:pPr marL="228600" lvl="0"/>
            <a:r>
              <a:rPr lang="en-US" b="1" dirty="0"/>
              <a:t>A.  Social Justice</a:t>
            </a:r>
            <a:endParaRPr lang="en-US" dirty="0"/>
          </a:p>
          <a:p>
            <a:r>
              <a:rPr lang="en-US" dirty="0"/>
              <a:t> </a:t>
            </a:r>
          </a:p>
          <a:p>
            <a:pPr marL="514350" indent="-285750">
              <a:buFont typeface="Arial" panose="020B0604020202020204" pitchFamily="34" charset="0"/>
              <a:buChar char="•"/>
            </a:pPr>
            <a:r>
              <a:rPr lang="en-US" dirty="0"/>
              <a:t>Promotes fair distribution of resources and opportunities for all.  </a:t>
            </a:r>
          </a:p>
          <a:p>
            <a:pPr marL="514350" indent="-285750">
              <a:buFont typeface="Arial" panose="020B0604020202020204" pitchFamily="34" charset="0"/>
              <a:buChar char="•"/>
            </a:pPr>
            <a:r>
              <a:rPr lang="en-US" dirty="0"/>
              <a:t>Influenced by such social movements as </a:t>
            </a:r>
            <a:r>
              <a:rPr lang="en-US" b="1" dirty="0"/>
              <a:t>civil rights,</a:t>
            </a:r>
            <a:r>
              <a:rPr lang="en-US" dirty="0"/>
              <a:t> </a:t>
            </a:r>
            <a:r>
              <a:rPr lang="en-US" b="1" dirty="0"/>
              <a:t>feminism</a:t>
            </a:r>
            <a:r>
              <a:rPr lang="en-US" dirty="0"/>
              <a:t>, and </a:t>
            </a:r>
            <a:r>
              <a:rPr lang="en-US" b="1" dirty="0"/>
              <a:t>multicultural and diversity perspectives</a:t>
            </a:r>
            <a:r>
              <a:rPr lang="en-US" dirty="0"/>
              <a:t>.</a:t>
            </a:r>
          </a:p>
          <a:p>
            <a:pPr marL="514350" indent="-285750">
              <a:buFont typeface="Arial" panose="020B0604020202020204" pitchFamily="34" charset="0"/>
              <a:buChar char="•"/>
            </a:pPr>
            <a:r>
              <a:rPr lang="en-US" dirty="0"/>
              <a:t>helps members see the multifaceted reasons for their struggles including societal oppression and marginalization and not strictly individual psychopathology.  </a:t>
            </a:r>
          </a:p>
          <a:p>
            <a:pPr marL="514350" indent="-285750">
              <a:buFont typeface="Arial" panose="020B0604020202020204" pitchFamily="34" charset="0"/>
              <a:buChar char="•"/>
            </a:pPr>
            <a:r>
              <a:rPr lang="en-US" b="1" dirty="0"/>
              <a:t>Advocacy and empowerment</a:t>
            </a:r>
            <a:r>
              <a:rPr lang="en-US" dirty="0"/>
              <a:t> by connecting members with resources and supporting them in taking proactive steps.  </a:t>
            </a:r>
          </a:p>
          <a:p>
            <a:endParaRPr lang="en-US" dirty="0"/>
          </a:p>
          <a:p>
            <a:pPr marL="228600" lvl="0"/>
            <a:r>
              <a:rPr lang="en-US" b="1" dirty="0"/>
              <a:t>B.  Harm Reduction Groups</a:t>
            </a:r>
            <a:endParaRPr lang="en-US" dirty="0"/>
          </a:p>
          <a:p>
            <a:r>
              <a:rPr lang="en-US" dirty="0"/>
              <a:t> </a:t>
            </a:r>
          </a:p>
          <a:p>
            <a:pPr marL="514350" indent="-285750">
              <a:buFont typeface="Arial" panose="020B0604020202020204" pitchFamily="34" charset="0"/>
              <a:buChar char="•"/>
            </a:pPr>
            <a:r>
              <a:rPr lang="en-US" dirty="0"/>
              <a:t>Aim for reducing substance abuse severity and harm rather then  complete abstinence. </a:t>
            </a:r>
          </a:p>
          <a:p>
            <a:pPr marL="514350" lvl="0" indent="-285750" fontAlgn="base">
              <a:buFont typeface="Arial" panose="020B0604020202020204" pitchFamily="34" charset="0"/>
              <a:buChar char="•"/>
            </a:pPr>
            <a:r>
              <a:rPr lang="en-US" dirty="0"/>
              <a:t>Acceptance of where individuals are on the path to recovery and change</a:t>
            </a:r>
          </a:p>
          <a:p>
            <a:pPr marL="514350" lvl="0" indent="-285750" fontAlgn="base">
              <a:buFont typeface="Arial" panose="020B0604020202020204" pitchFamily="34" charset="0"/>
              <a:buChar char="•"/>
            </a:pPr>
            <a:r>
              <a:rPr lang="en-US" dirty="0"/>
              <a:t>Respect for diversity in all its forms</a:t>
            </a:r>
          </a:p>
          <a:p>
            <a:pPr marL="514350" lvl="0" indent="-285750" fontAlgn="base">
              <a:buFont typeface="Arial" panose="020B0604020202020204" pitchFamily="34" charset="0"/>
              <a:buChar char="•"/>
            </a:pPr>
            <a:r>
              <a:rPr lang="en-US" dirty="0"/>
              <a:t>Influenced by Motivational Interviewing and other client centered approaches.</a:t>
            </a:r>
          </a:p>
          <a:p>
            <a:pPr marL="228600" lvl="0" fontAlgn="base"/>
            <a:r>
              <a:rPr lang="en-US" dirty="0"/>
              <a:t> </a:t>
            </a:r>
          </a:p>
          <a:p>
            <a:endParaRPr lang="en-US" dirty="0"/>
          </a:p>
        </p:txBody>
      </p:sp>
    </p:spTree>
    <p:extLst>
      <p:ext uri="{BB962C8B-B14F-4D97-AF65-F5344CB8AC3E}">
        <p14:creationId xmlns:p14="http://schemas.microsoft.com/office/powerpoint/2010/main" val="92062187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685800"/>
            <a:ext cx="7848600" cy="5632311"/>
          </a:xfrm>
          <a:prstGeom prst="rect">
            <a:avLst/>
          </a:prstGeom>
        </p:spPr>
        <p:txBody>
          <a:bodyPr wrap="square">
            <a:spAutoFit/>
          </a:bodyPr>
          <a:lstStyle/>
          <a:p>
            <a:r>
              <a:rPr lang="en-US" dirty="0"/>
              <a:t> </a:t>
            </a:r>
            <a:r>
              <a:rPr lang="en-US" b="1" dirty="0"/>
              <a:t>II.</a:t>
            </a:r>
            <a:r>
              <a:rPr lang="en-US" dirty="0"/>
              <a:t> </a:t>
            </a:r>
            <a:r>
              <a:rPr lang="en-US" b="1" dirty="0"/>
              <a:t>Self care</a:t>
            </a:r>
          </a:p>
          <a:p>
            <a:endParaRPr lang="en-US" b="1" dirty="0"/>
          </a:p>
          <a:p>
            <a:r>
              <a:rPr lang="en-US" b="1" dirty="0"/>
              <a:t>Therapists owe it to themselves and their patients to make self-care part of the profession.</a:t>
            </a:r>
          </a:p>
          <a:p>
            <a:endParaRPr lang="en-US" dirty="0"/>
          </a:p>
          <a:p>
            <a:r>
              <a:rPr lang="en-US" b="1" dirty="0"/>
              <a:t>Signs burnout, secondary trauma reactions, and compassion fatigue:</a:t>
            </a:r>
            <a:r>
              <a:rPr lang="en-US" dirty="0"/>
              <a:t> </a:t>
            </a:r>
          </a:p>
          <a:p>
            <a:pPr lvl="0"/>
            <a:endParaRPr lang="en-US" dirty="0"/>
          </a:p>
          <a:p>
            <a:pPr marL="285750" lvl="0" indent="-285750">
              <a:buFont typeface="Arial"/>
              <a:buChar char="•"/>
            </a:pPr>
            <a:r>
              <a:rPr lang="en-US" dirty="0"/>
              <a:t>Loss of pleasure and enjoyment in work and life</a:t>
            </a:r>
          </a:p>
          <a:p>
            <a:pPr marL="285750" lvl="0" indent="-285750">
              <a:buFont typeface="Arial"/>
              <a:buChar char="•"/>
            </a:pPr>
            <a:r>
              <a:rPr lang="en-US" dirty="0"/>
              <a:t>Decreased self-care</a:t>
            </a:r>
          </a:p>
          <a:p>
            <a:pPr marL="285750" lvl="0" indent="-285750">
              <a:buFont typeface="Arial"/>
              <a:buChar char="•"/>
            </a:pPr>
            <a:r>
              <a:rPr lang="en-US" dirty="0"/>
              <a:t>Intrusive thoughts about your work or clients (not the same as deliberate and focused reflection)</a:t>
            </a:r>
          </a:p>
          <a:p>
            <a:pPr marL="285750" lvl="0" indent="-285750">
              <a:buFont typeface="Arial"/>
              <a:buChar char="•"/>
            </a:pPr>
            <a:r>
              <a:rPr lang="en-US" dirty="0"/>
              <a:t>Affective symptoms including increased reactivity or persistent negative emotional states, </a:t>
            </a:r>
          </a:p>
          <a:p>
            <a:pPr marL="285750" lvl="0" indent="-285750">
              <a:buFont typeface="Arial"/>
              <a:buChar char="•"/>
            </a:pPr>
            <a:r>
              <a:rPr lang="en-US" dirty="0"/>
              <a:t>Somatic symptoms of agitation, sleep difficulties, and compromised health and recovery functions.</a:t>
            </a:r>
          </a:p>
          <a:p>
            <a:pPr marL="285750" lvl="0" indent="-285750">
              <a:buFont typeface="Arial"/>
              <a:buChar char="•"/>
            </a:pPr>
            <a:r>
              <a:rPr lang="en-US" dirty="0"/>
              <a:t>Increased relational challenges</a:t>
            </a:r>
          </a:p>
          <a:p>
            <a:pPr marL="285750" lvl="0" indent="-285750">
              <a:buFont typeface="Arial"/>
              <a:buChar char="•"/>
            </a:pPr>
            <a:r>
              <a:rPr lang="en-US" dirty="0"/>
              <a:t>Strong negative feelings (Shame, Guilt, Ineffectiveness)</a:t>
            </a:r>
          </a:p>
          <a:p>
            <a:pPr marL="285750" lvl="0" indent="-285750">
              <a:buFont typeface="Arial"/>
              <a:buChar char="•"/>
            </a:pPr>
            <a:r>
              <a:rPr lang="en-US" dirty="0"/>
              <a:t>Limited emotional range</a:t>
            </a:r>
          </a:p>
          <a:p>
            <a:pPr marL="285750" lvl="0" indent="-285750">
              <a:buFont typeface="Arial"/>
              <a:buChar char="•"/>
            </a:pPr>
            <a:endParaRPr lang="en-US" dirty="0"/>
          </a:p>
          <a:p>
            <a:endParaRPr lang="en-US" dirty="0"/>
          </a:p>
        </p:txBody>
      </p:sp>
    </p:spTree>
    <p:extLst>
      <p:ext uri="{BB962C8B-B14F-4D97-AF65-F5344CB8AC3E}">
        <p14:creationId xmlns:p14="http://schemas.microsoft.com/office/powerpoint/2010/main" val="66876643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6163226"/>
          </a:xfrm>
          <a:prstGeom prst="rect">
            <a:avLst/>
          </a:prstGeom>
        </p:spPr>
        <p:txBody>
          <a:bodyPr wrap="square">
            <a:spAutoFit/>
          </a:bodyPr>
          <a:lstStyle/>
          <a:p>
            <a:r>
              <a:rPr lang="en-US" dirty="0"/>
              <a:t> </a:t>
            </a:r>
          </a:p>
          <a:p>
            <a:endParaRPr lang="en-US" dirty="0"/>
          </a:p>
          <a:p>
            <a:r>
              <a:rPr lang="en-US" dirty="0"/>
              <a:t> </a:t>
            </a:r>
          </a:p>
          <a:p>
            <a:r>
              <a:rPr lang="en-US" b="1" dirty="0"/>
              <a:t>Self Care Strategies (Norcross &amp; Guy, 2007) </a:t>
            </a:r>
            <a:endParaRPr lang="en-US" dirty="0"/>
          </a:p>
          <a:p>
            <a:pPr marL="285750" indent="-285750">
              <a:lnSpc>
                <a:spcPct val="150000"/>
              </a:lnSpc>
              <a:buFont typeface="Arial"/>
              <a:buChar char="•"/>
            </a:pPr>
            <a:r>
              <a:rPr lang="en-US" dirty="0"/>
              <a:t>Valuing the person of the psychotherapist </a:t>
            </a:r>
          </a:p>
          <a:p>
            <a:pPr marL="285750" indent="-285750">
              <a:lnSpc>
                <a:spcPct val="150000"/>
              </a:lnSpc>
              <a:buFont typeface="Arial"/>
              <a:buChar char="•"/>
            </a:pPr>
            <a:r>
              <a:rPr lang="en-US" dirty="0"/>
              <a:t>Refocusing on the rewards</a:t>
            </a:r>
          </a:p>
          <a:p>
            <a:pPr marL="285750" indent="-285750">
              <a:lnSpc>
                <a:spcPct val="150000"/>
              </a:lnSpc>
              <a:buFont typeface="Arial"/>
              <a:buChar char="•"/>
            </a:pPr>
            <a:r>
              <a:rPr lang="en-US" dirty="0"/>
              <a:t>Recognizing the hazards  </a:t>
            </a:r>
          </a:p>
          <a:p>
            <a:pPr marL="285750" indent="-285750">
              <a:lnSpc>
                <a:spcPct val="150000"/>
              </a:lnSpc>
              <a:buFont typeface="Arial"/>
              <a:buChar char="•"/>
            </a:pPr>
            <a:r>
              <a:rPr lang="en-US" dirty="0"/>
              <a:t>Minding the body </a:t>
            </a:r>
          </a:p>
          <a:p>
            <a:pPr marL="285750" indent="-285750">
              <a:lnSpc>
                <a:spcPct val="150000"/>
              </a:lnSpc>
              <a:buFont typeface="Arial"/>
              <a:buChar char="•"/>
            </a:pPr>
            <a:r>
              <a:rPr lang="en-US" dirty="0"/>
              <a:t>Nurturing relationships</a:t>
            </a:r>
          </a:p>
          <a:p>
            <a:pPr marL="285750" indent="-285750">
              <a:lnSpc>
                <a:spcPct val="150000"/>
              </a:lnSpc>
              <a:buFont typeface="Arial"/>
              <a:buChar char="•"/>
            </a:pPr>
            <a:r>
              <a:rPr lang="en-US" dirty="0"/>
              <a:t>Setting boundaries</a:t>
            </a:r>
          </a:p>
          <a:p>
            <a:pPr marL="285750" indent="-285750">
              <a:lnSpc>
                <a:spcPct val="150000"/>
              </a:lnSpc>
              <a:buFont typeface="Arial"/>
              <a:buChar char="•"/>
            </a:pPr>
            <a:r>
              <a:rPr lang="en-US" dirty="0"/>
              <a:t>Restructuring cognitions  </a:t>
            </a:r>
          </a:p>
          <a:p>
            <a:pPr marL="285750" indent="-285750">
              <a:lnSpc>
                <a:spcPct val="150000"/>
              </a:lnSpc>
              <a:buFont typeface="Arial"/>
              <a:buChar char="•"/>
            </a:pPr>
            <a:r>
              <a:rPr lang="en-US" dirty="0"/>
              <a:t>Sustaining healthy escapes  </a:t>
            </a:r>
          </a:p>
          <a:p>
            <a:pPr marL="285750" indent="-285750">
              <a:lnSpc>
                <a:spcPct val="150000"/>
              </a:lnSpc>
              <a:buFont typeface="Arial"/>
              <a:buChar char="•"/>
            </a:pPr>
            <a:r>
              <a:rPr lang="en-US" dirty="0"/>
              <a:t>Creating a flourishing sensory environment  </a:t>
            </a:r>
          </a:p>
          <a:p>
            <a:pPr marL="285750" indent="-285750">
              <a:lnSpc>
                <a:spcPct val="150000"/>
              </a:lnSpc>
              <a:buFont typeface="Arial"/>
              <a:buChar char="•"/>
            </a:pPr>
            <a:r>
              <a:rPr lang="en-US" dirty="0"/>
              <a:t>Undergoing personal therapy  </a:t>
            </a:r>
          </a:p>
          <a:p>
            <a:pPr marL="285750" indent="-285750">
              <a:lnSpc>
                <a:spcPct val="150000"/>
              </a:lnSpc>
              <a:buFont typeface="Arial"/>
              <a:buChar char="•"/>
            </a:pPr>
            <a:r>
              <a:rPr lang="en-US" dirty="0"/>
              <a:t>Cultivating spirituality and mission  </a:t>
            </a:r>
          </a:p>
          <a:p>
            <a:pPr marL="285750" indent="-285750">
              <a:lnSpc>
                <a:spcPct val="150000"/>
              </a:lnSpc>
              <a:buFont typeface="Arial"/>
              <a:buChar char="•"/>
            </a:pPr>
            <a:r>
              <a:rPr lang="en-US" dirty="0"/>
              <a:t>Fostering creativity and growth</a:t>
            </a:r>
          </a:p>
        </p:txBody>
      </p:sp>
    </p:spTree>
    <p:extLst>
      <p:ext uri="{BB962C8B-B14F-4D97-AF65-F5344CB8AC3E}">
        <p14:creationId xmlns:p14="http://schemas.microsoft.com/office/powerpoint/2010/main" val="174747354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7571303"/>
          </a:xfrm>
          <a:prstGeom prst="rect">
            <a:avLst/>
          </a:prstGeom>
        </p:spPr>
        <p:txBody>
          <a:bodyPr wrap="square">
            <a:spAutoFit/>
          </a:bodyPr>
          <a:lstStyle/>
          <a:p>
            <a:r>
              <a:rPr lang="en-US" dirty="0"/>
              <a:t> </a:t>
            </a:r>
          </a:p>
          <a:p>
            <a:endParaRPr lang="en-US" dirty="0"/>
          </a:p>
          <a:p>
            <a:r>
              <a:rPr lang="en-US" dirty="0"/>
              <a:t> </a:t>
            </a:r>
          </a:p>
          <a:p>
            <a:pPr marL="400050" indent="-400050">
              <a:buAutoNum type="romanUcPeriod" startAt="3"/>
            </a:pPr>
            <a:r>
              <a:rPr lang="en-US" b="1" dirty="0"/>
              <a:t>Boundaries</a:t>
            </a:r>
          </a:p>
          <a:p>
            <a:endParaRPr lang="en-US" b="1" dirty="0"/>
          </a:p>
          <a:p>
            <a:r>
              <a:rPr lang="en-US" dirty="0"/>
              <a:t>By virtue of becoming a group therapist:</a:t>
            </a:r>
          </a:p>
          <a:p>
            <a:endParaRPr lang="en-US" dirty="0"/>
          </a:p>
          <a:p>
            <a:pPr marL="285750" indent="-285750">
              <a:buFont typeface="Arial"/>
              <a:buChar char="•"/>
            </a:pPr>
            <a:r>
              <a:rPr lang="en-US" dirty="0"/>
              <a:t>one automatically increases one’s caseload substantially</a:t>
            </a:r>
          </a:p>
          <a:p>
            <a:pPr marL="285750" indent="-285750">
              <a:buFont typeface="Arial"/>
              <a:buChar char="•"/>
            </a:pPr>
            <a:r>
              <a:rPr lang="en-US" dirty="0"/>
              <a:t>has an expansion of administrative duties and documentation,</a:t>
            </a:r>
          </a:p>
          <a:p>
            <a:pPr marL="285750" indent="-285750">
              <a:buFont typeface="Arial"/>
              <a:buChar char="•"/>
            </a:pPr>
            <a:r>
              <a:rPr lang="en-US" dirty="0"/>
              <a:t>receives more phone calls, emails, texts, or requests for your time</a:t>
            </a:r>
          </a:p>
          <a:p>
            <a:endParaRPr lang="en-US" dirty="0"/>
          </a:p>
          <a:p>
            <a:r>
              <a:rPr lang="en-US" dirty="0"/>
              <a:t>Some requests from patients are warranted and of critical importance, but there are many times when the therapist and the therapy are best served by protecting a boundary between the group and out-of-group contact</a:t>
            </a:r>
          </a:p>
          <a:p>
            <a:endParaRPr lang="en-US" dirty="0"/>
          </a:p>
          <a:p>
            <a:pPr marL="285750" indent="-285750">
              <a:buFont typeface="Arial"/>
              <a:buChar char="•"/>
            </a:pPr>
            <a:r>
              <a:rPr lang="en-US" dirty="0"/>
              <a:t>Protecting one’s own boundaries and personal space is a core part of self care.</a:t>
            </a:r>
          </a:p>
          <a:p>
            <a:endParaRPr lang="en-US" dirty="0"/>
          </a:p>
          <a:p>
            <a:pPr marL="285750" indent="-285750">
              <a:buFont typeface="Arial"/>
              <a:buChar char="•"/>
            </a:pPr>
            <a:r>
              <a:rPr lang="en-US" dirty="0"/>
              <a:t>Give yourself permission to say “No.”</a:t>
            </a:r>
          </a:p>
          <a:p>
            <a:endParaRPr lang="en-US" dirty="0"/>
          </a:p>
          <a:p>
            <a:pPr marL="285750" indent="-285750">
              <a:buFont typeface="Arial"/>
              <a:buChar char="•"/>
            </a:pPr>
            <a:r>
              <a:rPr lang="en-US" dirty="0"/>
              <a:t>Often things don’t well out well, when one say “yes” without personal enthusiasm and desire.</a:t>
            </a:r>
          </a:p>
          <a:p>
            <a:endParaRPr lang="en-US" dirty="0"/>
          </a:p>
          <a:p>
            <a:pPr marL="285750" indent="-285750">
              <a:buFont typeface="Arial"/>
              <a:buChar char="•"/>
            </a:pPr>
            <a:r>
              <a:rPr lang="en-US" dirty="0"/>
              <a:t>Before saying “yes”, you can always say, “Let me think about it, and get back to you.” </a:t>
            </a:r>
          </a:p>
          <a:p>
            <a:r>
              <a:rPr lang="en-US" dirty="0"/>
              <a:t> </a:t>
            </a:r>
          </a:p>
          <a:p>
            <a:pPr marL="285750" indent="-285750">
              <a:buFont typeface="Arial"/>
              <a:buChar char="•"/>
            </a:pPr>
            <a:endParaRPr lang="en-US" dirty="0"/>
          </a:p>
        </p:txBody>
      </p:sp>
    </p:spTree>
    <p:extLst>
      <p:ext uri="{BB962C8B-B14F-4D97-AF65-F5344CB8AC3E}">
        <p14:creationId xmlns:p14="http://schemas.microsoft.com/office/powerpoint/2010/main" val="353881899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4801314"/>
          </a:xfrm>
          <a:prstGeom prst="rect">
            <a:avLst/>
          </a:prstGeom>
        </p:spPr>
        <p:txBody>
          <a:bodyPr wrap="square">
            <a:spAutoFit/>
          </a:bodyPr>
          <a:lstStyle/>
          <a:p>
            <a:r>
              <a:rPr lang="en-US" b="1" dirty="0"/>
              <a:t>IV. Supervision</a:t>
            </a:r>
            <a:endParaRPr lang="en-US" dirty="0"/>
          </a:p>
          <a:p>
            <a:r>
              <a:rPr lang="en-US" dirty="0"/>
              <a:t>Personal therapy or a supervisory relationship that includes personal elements is strongly recommended as part of ongoing self-care.  For neophyte group therapists, close supervision is imperative; but continual supervision is recommended for all.  </a:t>
            </a:r>
            <a:r>
              <a:rPr lang="en-US" b="1" dirty="0"/>
              <a:t>Supervision, after all, is simply a loaning out of experience, a process that can help moderate our emotional reactions so we can return to our own thoughts and feelings, to ourselves, and to our own lives</a:t>
            </a:r>
            <a:r>
              <a:rPr lang="en-US" dirty="0"/>
              <a:t>.  </a:t>
            </a:r>
          </a:p>
          <a:p>
            <a:r>
              <a:rPr lang="en-US" dirty="0"/>
              <a:t> </a:t>
            </a:r>
          </a:p>
          <a:p>
            <a:r>
              <a:rPr lang="en-US" dirty="0"/>
              <a:t>Most group therapists seek clinical supervision throughout their careers as group psychotherapy presents complex dynamics that can bring forth strong feelings and require strong containment.</a:t>
            </a:r>
          </a:p>
          <a:p>
            <a:r>
              <a:rPr lang="en-US" dirty="0"/>
              <a:t> </a:t>
            </a:r>
          </a:p>
          <a:p>
            <a:r>
              <a:rPr lang="en-US" dirty="0"/>
              <a:t>A supervisory group is a popular method of both gaining continual insight into oneself, group leadership, and group membership; as well as providing peer connection and emotional support.</a:t>
            </a:r>
          </a:p>
          <a:p>
            <a:r>
              <a:rPr lang="en-US" dirty="0"/>
              <a:t> </a:t>
            </a:r>
          </a:p>
        </p:txBody>
      </p:sp>
    </p:spTree>
    <p:extLst>
      <p:ext uri="{BB962C8B-B14F-4D97-AF65-F5344CB8AC3E}">
        <p14:creationId xmlns:p14="http://schemas.microsoft.com/office/powerpoint/2010/main" val="143856457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762000"/>
            <a:ext cx="7848600" cy="3970318"/>
          </a:xfrm>
          <a:prstGeom prst="rect">
            <a:avLst/>
          </a:prstGeom>
        </p:spPr>
        <p:txBody>
          <a:bodyPr wrap="square">
            <a:spAutoFit/>
          </a:bodyPr>
          <a:lstStyle/>
          <a:p>
            <a:r>
              <a:rPr lang="en-US" dirty="0"/>
              <a:t> </a:t>
            </a:r>
            <a:r>
              <a:rPr lang="en-US" b="1" dirty="0"/>
              <a:t>V. Your Journey</a:t>
            </a:r>
            <a:endParaRPr lang="en-US" dirty="0"/>
          </a:p>
          <a:p>
            <a:endParaRPr lang="en-US" b="1" dirty="0"/>
          </a:p>
          <a:p>
            <a:r>
              <a:rPr lang="en-US" b="1" dirty="0"/>
              <a:t>Why did you want to become a group leader?</a:t>
            </a:r>
            <a:r>
              <a:rPr lang="en-US" dirty="0"/>
              <a:t>  </a:t>
            </a:r>
          </a:p>
          <a:p>
            <a:endParaRPr lang="en-US" dirty="0"/>
          </a:p>
          <a:p>
            <a:r>
              <a:rPr lang="en-US" dirty="0"/>
              <a:t>Your answers could be numerous, ranging from conscious and simple to more distal and complex.  What are all of your motivations?</a:t>
            </a:r>
          </a:p>
          <a:p>
            <a:r>
              <a:rPr lang="en-US" dirty="0"/>
              <a:t> </a:t>
            </a:r>
          </a:p>
          <a:p>
            <a:pPr lvl="0"/>
            <a:r>
              <a:rPr lang="en-US" dirty="0"/>
              <a:t>To help others?</a:t>
            </a:r>
          </a:p>
          <a:p>
            <a:pPr lvl="0"/>
            <a:r>
              <a:rPr lang="en-US" dirty="0"/>
              <a:t>To quench your thirst for mastery of complex ideas?</a:t>
            </a:r>
          </a:p>
          <a:p>
            <a:pPr lvl="0"/>
            <a:r>
              <a:rPr lang="en-US" dirty="0"/>
              <a:t>To be in a position of power, influence, or attention? </a:t>
            </a:r>
          </a:p>
          <a:p>
            <a:pPr lvl="0"/>
            <a:r>
              <a:rPr lang="en-US" dirty="0"/>
              <a:t>To heal some old wounds in yourself or in others?</a:t>
            </a:r>
          </a:p>
          <a:p>
            <a:pPr lvl="0"/>
            <a:r>
              <a:rPr lang="en-US" dirty="0"/>
              <a:t>Other reasons?</a:t>
            </a:r>
          </a:p>
          <a:p>
            <a:endParaRPr lang="en-US" dirty="0"/>
          </a:p>
          <a:p>
            <a:endParaRPr lang="en-US" dirty="0"/>
          </a:p>
        </p:txBody>
      </p:sp>
    </p:spTree>
    <p:extLst>
      <p:ext uri="{BB962C8B-B14F-4D97-AF65-F5344CB8AC3E}">
        <p14:creationId xmlns:p14="http://schemas.microsoft.com/office/powerpoint/2010/main" val="22416783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4801315"/>
          </a:xfrm>
          <a:prstGeom prst="rect">
            <a:avLst/>
          </a:prstGeom>
        </p:spPr>
        <p:txBody>
          <a:bodyPr wrap="square">
            <a:spAutoFit/>
          </a:bodyPr>
          <a:lstStyle/>
          <a:p>
            <a:r>
              <a:rPr lang="en-US" dirty="0"/>
              <a:t> </a:t>
            </a:r>
          </a:p>
          <a:p>
            <a:endParaRPr lang="en-US" dirty="0"/>
          </a:p>
          <a:p>
            <a:r>
              <a:rPr lang="en-US" dirty="0"/>
              <a:t> </a:t>
            </a:r>
            <a:r>
              <a:rPr lang="en-US" b="1" dirty="0"/>
              <a:t>IV. Supervision</a:t>
            </a:r>
          </a:p>
          <a:p>
            <a:endParaRPr lang="en-US" dirty="0"/>
          </a:p>
          <a:p>
            <a:r>
              <a:rPr lang="en-US" b="1" dirty="0"/>
              <a:t>Supervision, after all, is simply a loaning out of experience, a process that can help moderate our emotional reactions so we can return to our own thoughts and feelings, to ourselves, and to our own lives</a:t>
            </a:r>
            <a:r>
              <a:rPr lang="en-US" dirty="0"/>
              <a:t>.  </a:t>
            </a:r>
          </a:p>
          <a:p>
            <a:endParaRPr lang="en-US" dirty="0"/>
          </a:p>
          <a:p>
            <a:r>
              <a:rPr lang="en-US" dirty="0"/>
              <a:t>Most of what happens for a new group therapist has occurred in other groups and a senior supervisor can guide a therapist through the sometimes troubled waters of a therapy group, provide needed support, ideas, and practical interventions, and emotional connection.  </a:t>
            </a:r>
          </a:p>
          <a:p>
            <a:endParaRPr lang="en-US" dirty="0"/>
          </a:p>
          <a:p>
            <a:r>
              <a:rPr lang="en-US" dirty="0"/>
              <a:t> </a:t>
            </a:r>
          </a:p>
          <a:p>
            <a:r>
              <a:rPr lang="en-US" dirty="0"/>
              <a:t>Group supervision of groups is a popular method of both gaining continual insight into oneself, group leadership, and group membership; as well as providing peer connection and emotional support.</a:t>
            </a:r>
          </a:p>
        </p:txBody>
      </p:sp>
    </p:spTree>
    <p:extLst>
      <p:ext uri="{BB962C8B-B14F-4D97-AF65-F5344CB8AC3E}">
        <p14:creationId xmlns:p14="http://schemas.microsoft.com/office/powerpoint/2010/main" val="401783627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5078314"/>
          </a:xfrm>
          <a:prstGeom prst="rect">
            <a:avLst/>
          </a:prstGeom>
        </p:spPr>
        <p:txBody>
          <a:bodyPr wrap="square">
            <a:spAutoFit/>
          </a:bodyPr>
          <a:lstStyle/>
          <a:p>
            <a:r>
              <a:rPr lang="en-US" dirty="0"/>
              <a:t> </a:t>
            </a:r>
          </a:p>
          <a:p>
            <a:endParaRPr lang="en-US" dirty="0"/>
          </a:p>
          <a:p>
            <a:r>
              <a:rPr lang="en-US" b="1" dirty="0"/>
              <a:t>V. Your Journey</a:t>
            </a:r>
            <a:endParaRPr lang="en-US" dirty="0"/>
          </a:p>
          <a:p>
            <a:endParaRPr lang="en-US" b="1" dirty="0"/>
          </a:p>
          <a:p>
            <a:r>
              <a:rPr lang="en-US" b="1" dirty="0"/>
              <a:t>A.  What drew you to the group leadership?</a:t>
            </a:r>
            <a:endParaRPr lang="en-US" dirty="0"/>
          </a:p>
          <a:p>
            <a:endParaRPr lang="en-US" b="1" dirty="0"/>
          </a:p>
          <a:p>
            <a:r>
              <a:rPr lang="en-US" dirty="0"/>
              <a:t>Why did you want to become a group leader?  </a:t>
            </a:r>
          </a:p>
          <a:p>
            <a:endParaRPr lang="en-US" dirty="0"/>
          </a:p>
          <a:p>
            <a:r>
              <a:rPr lang="en-US" dirty="0"/>
              <a:t>Your answers could be numerous, ranging from conscious and simple to more distal and complex.  What are all of your motivations?</a:t>
            </a:r>
          </a:p>
          <a:p>
            <a:r>
              <a:rPr lang="en-US" dirty="0"/>
              <a:t> </a:t>
            </a:r>
          </a:p>
          <a:p>
            <a:pPr lvl="0"/>
            <a:r>
              <a:rPr lang="en-US" dirty="0"/>
              <a:t>To help others?</a:t>
            </a:r>
          </a:p>
          <a:p>
            <a:pPr lvl="0"/>
            <a:r>
              <a:rPr lang="en-US" dirty="0"/>
              <a:t>To quench your thirst for mastery of complex ideas?</a:t>
            </a:r>
          </a:p>
          <a:p>
            <a:pPr lvl="0"/>
            <a:r>
              <a:rPr lang="en-US" dirty="0"/>
              <a:t>To be in a position of power, influence, or attention? </a:t>
            </a:r>
          </a:p>
          <a:p>
            <a:pPr lvl="0"/>
            <a:r>
              <a:rPr lang="en-US" dirty="0"/>
              <a:t>To heal some old wounds in yourself or in others?</a:t>
            </a:r>
          </a:p>
          <a:p>
            <a:pPr lvl="0"/>
            <a:r>
              <a:rPr lang="en-US" dirty="0"/>
              <a:t>Other reasons?</a:t>
            </a:r>
          </a:p>
          <a:p>
            <a:endParaRPr lang="en-US" dirty="0"/>
          </a:p>
          <a:p>
            <a:endParaRPr lang="en-US" dirty="0"/>
          </a:p>
        </p:txBody>
      </p:sp>
    </p:spTree>
    <p:extLst>
      <p:ext uri="{BB962C8B-B14F-4D97-AF65-F5344CB8AC3E}">
        <p14:creationId xmlns:p14="http://schemas.microsoft.com/office/powerpoint/2010/main" val="251645265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4524316"/>
          </a:xfrm>
          <a:prstGeom prst="rect">
            <a:avLst/>
          </a:prstGeom>
        </p:spPr>
        <p:txBody>
          <a:bodyPr wrap="square">
            <a:spAutoFit/>
          </a:bodyPr>
          <a:lstStyle/>
          <a:p>
            <a:r>
              <a:rPr lang="en-US" dirty="0"/>
              <a:t> </a:t>
            </a:r>
          </a:p>
          <a:p>
            <a:endParaRPr lang="en-US" b="1" dirty="0"/>
          </a:p>
          <a:p>
            <a:r>
              <a:rPr lang="en-US" b="1" dirty="0"/>
              <a:t>B. First Models</a:t>
            </a:r>
          </a:p>
          <a:p>
            <a:endParaRPr lang="en-US" dirty="0"/>
          </a:p>
          <a:p>
            <a:r>
              <a:rPr lang="en-US" dirty="0"/>
              <a:t>Just as children learn from and imitate adults, beginning group leaders often try to imitate a mentor or someone teacher. </a:t>
            </a:r>
          </a:p>
          <a:p>
            <a:endParaRPr lang="en-US" dirty="0"/>
          </a:p>
          <a:p>
            <a:r>
              <a:rPr lang="en-US" dirty="0"/>
              <a:t>Over time, we may rely less on the external role model and begin to experiment towards developing more of our distinctive personal style.  </a:t>
            </a:r>
          </a:p>
          <a:p>
            <a:endParaRPr lang="en-US" dirty="0"/>
          </a:p>
          <a:p>
            <a:r>
              <a:rPr lang="en-US" dirty="0"/>
              <a:t>Similar to the uniqueness of our group members, leaders bring their own histories, psychological resources, and vulnerabilities into the group room. </a:t>
            </a:r>
          </a:p>
          <a:p>
            <a:r>
              <a:rPr lang="en-US" b="1" dirty="0"/>
              <a:t> </a:t>
            </a:r>
            <a:endParaRPr lang="en-US" dirty="0"/>
          </a:p>
          <a:p>
            <a:pPr marL="285750" lvl="0" indent="-285750">
              <a:buFont typeface="Arial"/>
              <a:buChar char="•"/>
            </a:pPr>
            <a:r>
              <a:rPr lang="en-US" dirty="0"/>
              <a:t>Who were your first models of group leadership?</a:t>
            </a:r>
          </a:p>
          <a:p>
            <a:pPr marL="285750" lvl="0" indent="-285750">
              <a:buFont typeface="Arial"/>
              <a:buChar char="•"/>
            </a:pPr>
            <a:r>
              <a:rPr lang="en-US" dirty="0"/>
              <a:t>What did you like about this observed leadership style? </a:t>
            </a:r>
          </a:p>
          <a:p>
            <a:pPr marL="285750" lvl="0" indent="-285750">
              <a:buFont typeface="Arial"/>
              <a:buChar char="•"/>
            </a:pPr>
            <a:r>
              <a:rPr lang="en-US" dirty="0"/>
              <a:t>How specifically have you been influenced by these models? </a:t>
            </a:r>
          </a:p>
        </p:txBody>
      </p:sp>
    </p:spTree>
    <p:extLst>
      <p:ext uri="{BB962C8B-B14F-4D97-AF65-F5344CB8AC3E}">
        <p14:creationId xmlns:p14="http://schemas.microsoft.com/office/powerpoint/2010/main" val="71132070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4801314"/>
          </a:xfrm>
          <a:prstGeom prst="rect">
            <a:avLst/>
          </a:prstGeom>
        </p:spPr>
        <p:txBody>
          <a:bodyPr wrap="square">
            <a:spAutoFit/>
          </a:bodyPr>
          <a:lstStyle/>
          <a:p>
            <a:r>
              <a:rPr lang="en-US" dirty="0"/>
              <a:t> </a:t>
            </a:r>
          </a:p>
          <a:p>
            <a:endParaRPr lang="en-US" b="1" dirty="0"/>
          </a:p>
          <a:p>
            <a:r>
              <a:rPr lang="en-US" b="1" dirty="0"/>
              <a:t>C. Choices</a:t>
            </a:r>
          </a:p>
          <a:p>
            <a:endParaRPr lang="en-US" dirty="0"/>
          </a:p>
          <a:p>
            <a:r>
              <a:rPr lang="en-US" dirty="0"/>
              <a:t>The landscape of contemporary group approaches continues to broaden.</a:t>
            </a:r>
          </a:p>
          <a:p>
            <a:endParaRPr lang="en-US" dirty="0"/>
          </a:p>
          <a:p>
            <a:r>
              <a:rPr lang="en-US" dirty="0"/>
              <a:t> Many leaders’ approaches are influenced by</a:t>
            </a:r>
          </a:p>
          <a:p>
            <a:pPr marL="285750" indent="-285750">
              <a:buFont typeface="Arial"/>
              <a:buChar char="•"/>
            </a:pPr>
            <a:r>
              <a:rPr lang="en-US" dirty="0"/>
              <a:t>initial and subsequent trainings</a:t>
            </a:r>
          </a:p>
          <a:p>
            <a:pPr marL="285750" indent="-285750">
              <a:buFont typeface="Arial"/>
              <a:buChar char="•"/>
            </a:pPr>
            <a:r>
              <a:rPr lang="en-US" dirty="0"/>
              <a:t>the needs of the individuals they serve, </a:t>
            </a:r>
          </a:p>
          <a:p>
            <a:pPr marL="285750" indent="-285750">
              <a:buFont typeface="Arial"/>
              <a:buChar char="•"/>
            </a:pPr>
            <a:r>
              <a:rPr lang="en-US" dirty="0"/>
              <a:t>treatment models endorsed by their agencies or organizations</a:t>
            </a:r>
          </a:p>
          <a:p>
            <a:pPr marL="285750" indent="-285750">
              <a:buFont typeface="Arial"/>
              <a:buChar char="•"/>
            </a:pPr>
            <a:r>
              <a:rPr lang="en-US" dirty="0"/>
              <a:t>their own personal interests.  </a:t>
            </a:r>
          </a:p>
          <a:p>
            <a:r>
              <a:rPr lang="en-US" dirty="0"/>
              <a:t> </a:t>
            </a:r>
          </a:p>
          <a:p>
            <a:r>
              <a:rPr lang="en-US" dirty="0"/>
              <a:t>Ideally one’s group leadership methods bring together sound clinical theory and applicable research with the presenting needs of the clients, as well as one’s person al stylistic preferences. </a:t>
            </a:r>
          </a:p>
          <a:p>
            <a:r>
              <a:rPr lang="en-US" dirty="0"/>
              <a:t> </a:t>
            </a:r>
          </a:p>
          <a:p>
            <a:r>
              <a:rPr lang="en-US" dirty="0"/>
              <a:t> </a:t>
            </a:r>
          </a:p>
        </p:txBody>
      </p:sp>
    </p:spTree>
    <p:extLst>
      <p:ext uri="{BB962C8B-B14F-4D97-AF65-F5344CB8AC3E}">
        <p14:creationId xmlns:p14="http://schemas.microsoft.com/office/powerpoint/2010/main" val="375982122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18152"/>
            <a:ext cx="7848600" cy="5909310"/>
          </a:xfrm>
          <a:prstGeom prst="rect">
            <a:avLst/>
          </a:prstGeom>
        </p:spPr>
        <p:txBody>
          <a:bodyPr wrap="square">
            <a:spAutoFit/>
          </a:bodyPr>
          <a:lstStyle/>
          <a:p>
            <a:r>
              <a:rPr lang="en-US" dirty="0"/>
              <a:t> </a:t>
            </a:r>
          </a:p>
          <a:p>
            <a:endParaRPr lang="en-US" b="1" dirty="0"/>
          </a:p>
          <a:p>
            <a:r>
              <a:rPr lang="en-US" b="1" dirty="0"/>
              <a:t>D. Personal Style</a:t>
            </a:r>
            <a:endParaRPr lang="en-US" dirty="0"/>
          </a:p>
          <a:p>
            <a:endParaRPr lang="en-US" dirty="0"/>
          </a:p>
          <a:p>
            <a:r>
              <a:rPr lang="en-US" dirty="0"/>
              <a:t>Leadership styles can vary along many dimensions, from:</a:t>
            </a:r>
          </a:p>
          <a:p>
            <a:pPr marL="285750" indent="-285750">
              <a:buFont typeface="Arial"/>
              <a:buChar char="•"/>
            </a:pPr>
            <a:r>
              <a:rPr lang="en-US" dirty="0"/>
              <a:t>Opaque to transparent</a:t>
            </a:r>
          </a:p>
          <a:p>
            <a:pPr marL="285750" lvl="0" indent="-285750">
              <a:buFont typeface="Arial"/>
              <a:buChar char="•"/>
            </a:pPr>
            <a:r>
              <a:rPr lang="en-US" dirty="0"/>
              <a:t>Active to passive</a:t>
            </a:r>
          </a:p>
          <a:p>
            <a:pPr marL="285750" indent="-285750">
              <a:buFont typeface="Arial"/>
              <a:buChar char="•"/>
            </a:pPr>
            <a:r>
              <a:rPr lang="en-US" dirty="0"/>
              <a:t>Warm to neutral</a:t>
            </a:r>
          </a:p>
          <a:p>
            <a:pPr marL="285750" lvl="0" indent="-285750">
              <a:buFont typeface="Arial"/>
              <a:buChar char="•"/>
            </a:pPr>
            <a:r>
              <a:rPr lang="en-US" dirty="0"/>
              <a:t>Promoting safety to promoting spontaneous risk taking </a:t>
            </a:r>
          </a:p>
          <a:p>
            <a:pPr marL="285750" lvl="0" indent="-285750">
              <a:buFont typeface="Arial"/>
              <a:buChar char="•"/>
            </a:pPr>
            <a:r>
              <a:rPr lang="en-US" dirty="0"/>
              <a:t>Maintaining flexible boundaries to reinforcing stricter boundaries </a:t>
            </a:r>
          </a:p>
          <a:p>
            <a:pPr marL="285750" lvl="0" indent="-285750">
              <a:buFont typeface="Arial"/>
              <a:buChar char="•"/>
            </a:pPr>
            <a:r>
              <a:rPr lang="en-US" dirty="0"/>
              <a:t>Adhering to one treatment model to integrating multiple models</a:t>
            </a:r>
          </a:p>
          <a:p>
            <a:pPr marL="285750" lvl="0" indent="-285750">
              <a:buFont typeface="Arial"/>
              <a:buChar char="•"/>
            </a:pPr>
            <a:r>
              <a:rPr lang="en-US" dirty="0"/>
              <a:t>Being supportive to being challenging</a:t>
            </a:r>
          </a:p>
          <a:p>
            <a:pPr marL="285750" lvl="0" indent="-285750">
              <a:buFont typeface="Arial"/>
              <a:buChar char="•"/>
            </a:pPr>
            <a:r>
              <a:rPr lang="en-US" dirty="0"/>
              <a:t>Practicing time limited to open ended groups.</a:t>
            </a:r>
          </a:p>
          <a:p>
            <a:pPr marL="285750" lvl="0" indent="-285750">
              <a:buFont typeface="Arial"/>
              <a:buChar char="•"/>
            </a:pPr>
            <a:r>
              <a:rPr lang="en-US" dirty="0"/>
              <a:t>Interpretive and exploratory to teaching of skills and concepts.</a:t>
            </a:r>
          </a:p>
          <a:p>
            <a:pPr lvl="0"/>
            <a:endParaRPr lang="en-US" dirty="0"/>
          </a:p>
          <a:p>
            <a:pPr lvl="0"/>
            <a:r>
              <a:rPr lang="en-US" dirty="0"/>
              <a:t>Most leaders try to adapt their leadership style to meet the needs of a particular group, its stage of group development, current dynamic issues and tensions, and personal strengths and values.</a:t>
            </a:r>
          </a:p>
          <a:p>
            <a:r>
              <a:rPr lang="en-US" dirty="0"/>
              <a:t> </a:t>
            </a:r>
          </a:p>
          <a:p>
            <a:r>
              <a:rPr lang="en-US" dirty="0"/>
              <a:t>What stylistic attributes apply in general to your group leadership? </a:t>
            </a:r>
          </a:p>
          <a:p>
            <a:r>
              <a:rPr lang="en-US" dirty="0"/>
              <a:t>How has your style evolved or changed?  </a:t>
            </a:r>
          </a:p>
        </p:txBody>
      </p:sp>
    </p:spTree>
    <p:extLst>
      <p:ext uri="{BB962C8B-B14F-4D97-AF65-F5344CB8AC3E}">
        <p14:creationId xmlns:p14="http://schemas.microsoft.com/office/powerpoint/2010/main" val="661115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5611" y="533400"/>
            <a:ext cx="7315200" cy="6740307"/>
          </a:xfrm>
          <a:prstGeom prst="rect">
            <a:avLst/>
          </a:prstGeom>
        </p:spPr>
        <p:txBody>
          <a:bodyPr wrap="square">
            <a:spAutoFit/>
          </a:bodyPr>
          <a:lstStyle/>
          <a:p>
            <a:pPr marL="228600" lvl="0"/>
            <a:r>
              <a:rPr lang="en-US" b="1" dirty="0"/>
              <a:t>C.  Spirituality Informed Group Psychotherapy</a:t>
            </a:r>
            <a:endParaRPr lang="en-US" dirty="0"/>
          </a:p>
          <a:p>
            <a:r>
              <a:rPr lang="en-US" dirty="0"/>
              <a:t> </a:t>
            </a:r>
          </a:p>
          <a:p>
            <a:pPr marL="228600" indent="-182880">
              <a:buFont typeface="Arial" panose="020B0604020202020204" pitchFamily="34" charset="0"/>
              <a:buChar char="•"/>
            </a:pPr>
            <a:r>
              <a:rPr lang="en-US" dirty="0"/>
              <a:t>All group leaders and members hold beliefs about life purpose, ethics, healing and cosmology.  </a:t>
            </a:r>
          </a:p>
          <a:p>
            <a:pPr marL="228600" indent="-182880">
              <a:buFont typeface="Arial" panose="020B0604020202020204" pitchFamily="34" charset="0"/>
              <a:buChar char="•"/>
            </a:pPr>
            <a:r>
              <a:rPr lang="en-US" dirty="0"/>
              <a:t>Leaders need to be aware of how such beliefs impact the group.  </a:t>
            </a:r>
          </a:p>
          <a:p>
            <a:pPr marL="228600" indent="-182880">
              <a:buFont typeface="Arial" panose="020B0604020202020204" pitchFamily="34" charset="0"/>
              <a:buChar char="•"/>
            </a:pPr>
            <a:r>
              <a:rPr lang="en-US" dirty="0"/>
              <a:t>contemporary therapists who focus on topics of compassion, empathy, hope, forgiveness and transformation increasingly incorporate spiritual elements into their work.</a:t>
            </a:r>
          </a:p>
          <a:p>
            <a:pPr marL="228600" indent="-182880">
              <a:buFont typeface="Arial" panose="020B0604020202020204" pitchFamily="34" charset="0"/>
              <a:buChar char="•"/>
            </a:pPr>
            <a:endParaRPr lang="en-US" dirty="0"/>
          </a:p>
          <a:p>
            <a:pPr marL="228600" lvl="0"/>
            <a:r>
              <a:rPr lang="en-US" b="1" dirty="0"/>
              <a:t>D.  Mindfulness Based Group Therapies</a:t>
            </a:r>
            <a:endParaRPr lang="en-US" sz="1100" dirty="0"/>
          </a:p>
          <a:p>
            <a:r>
              <a:rPr lang="en-US" dirty="0"/>
              <a:t> </a:t>
            </a:r>
            <a:endParaRPr lang="en-US" sz="1200" dirty="0"/>
          </a:p>
          <a:p>
            <a:pPr marL="457200" lvl="0"/>
            <a:r>
              <a:rPr lang="en-US" b="1" dirty="0"/>
              <a:t>1.  Dialectical Behavioral Therapy (DBT)</a:t>
            </a:r>
            <a:endParaRPr lang="en-US" sz="1100" dirty="0"/>
          </a:p>
          <a:p>
            <a:r>
              <a:rPr lang="en-US" dirty="0"/>
              <a:t> </a:t>
            </a:r>
            <a:endParaRPr lang="en-US" sz="1200" dirty="0"/>
          </a:p>
          <a:p>
            <a:pPr marL="457200" indent="-285750">
              <a:buFont typeface="Arial" panose="020B0604020202020204" pitchFamily="34" charset="0"/>
              <a:buChar char="•"/>
            </a:pPr>
            <a:r>
              <a:rPr lang="en-US" dirty="0"/>
              <a:t>Used to treat self-harming behaviors, suicidal and para-suicidal ideation, self-regulation, and Borderline Personality Disorder.  </a:t>
            </a:r>
            <a:endParaRPr lang="en-US" sz="1200" dirty="0"/>
          </a:p>
          <a:p>
            <a:pPr marL="457200" indent="-285750" fontAlgn="base">
              <a:buFont typeface="Arial" panose="020B0604020202020204" pitchFamily="34" charset="0"/>
              <a:buChar char="•"/>
            </a:pPr>
            <a:r>
              <a:rPr lang="en-US" b="1" dirty="0"/>
              <a:t>Mindfulness</a:t>
            </a:r>
            <a:r>
              <a:rPr lang="en-US" i="1" dirty="0"/>
              <a:t>:</a:t>
            </a:r>
            <a:r>
              <a:rPr lang="en-US" dirty="0"/>
              <a:t> practicing becoming fully aware in the present moment</a:t>
            </a:r>
            <a:endParaRPr lang="en-US" sz="1200" dirty="0"/>
          </a:p>
          <a:p>
            <a:pPr marL="457200" lvl="0" indent="-285750" fontAlgn="base">
              <a:buFont typeface="Arial" panose="020B0604020202020204" pitchFamily="34" charset="0"/>
              <a:buChar char="•"/>
            </a:pPr>
            <a:r>
              <a:rPr lang="en-US" b="1" dirty="0"/>
              <a:t>Distress Tolerance</a:t>
            </a:r>
            <a:r>
              <a:rPr lang="en-US" i="1" dirty="0"/>
              <a:t>:</a:t>
            </a:r>
            <a:r>
              <a:rPr lang="en-US" dirty="0"/>
              <a:t> developing greater tolerance for painful affect</a:t>
            </a:r>
            <a:endParaRPr lang="en-US" sz="1200" dirty="0"/>
          </a:p>
          <a:p>
            <a:pPr marL="457200" lvl="0" indent="-285750" fontAlgn="base">
              <a:buFont typeface="Arial" panose="020B0604020202020204" pitchFamily="34" charset="0"/>
              <a:buChar char="•"/>
            </a:pPr>
            <a:r>
              <a:rPr lang="en-US" b="1" dirty="0"/>
              <a:t>Interpersonal Effectiveness</a:t>
            </a:r>
            <a:r>
              <a:rPr lang="en-US" i="1" dirty="0"/>
              <a:t>:</a:t>
            </a:r>
            <a:r>
              <a:rPr lang="en-US" dirty="0"/>
              <a:t> maintaining self-respect and respect for others in relationship while asking for what you want</a:t>
            </a:r>
            <a:endParaRPr lang="en-US" sz="1200" dirty="0"/>
          </a:p>
          <a:p>
            <a:pPr marL="457200" lvl="0" indent="-285750" fontAlgn="base">
              <a:buFont typeface="Arial" panose="020B0604020202020204" pitchFamily="34" charset="0"/>
              <a:buChar char="•"/>
            </a:pPr>
            <a:r>
              <a:rPr lang="en-US" b="1" dirty="0"/>
              <a:t>Emotional Regulation</a:t>
            </a:r>
            <a:r>
              <a:rPr lang="en-US" i="1" dirty="0"/>
              <a:t>:</a:t>
            </a:r>
            <a:r>
              <a:rPr lang="en-US" dirty="0"/>
              <a:t> Adaptively modulating emotions</a:t>
            </a:r>
            <a:endParaRPr lang="en-US" sz="1200" dirty="0"/>
          </a:p>
          <a:p>
            <a:pPr marL="228600" indent="-182880">
              <a:buFont typeface="Arial" panose="020B0604020202020204" pitchFamily="34" charset="0"/>
              <a:buChar char="•"/>
            </a:pPr>
            <a:endParaRPr lang="en-US" dirty="0"/>
          </a:p>
          <a:p>
            <a:r>
              <a:rPr lang="en-US" dirty="0"/>
              <a:t> </a:t>
            </a:r>
          </a:p>
        </p:txBody>
      </p:sp>
    </p:spTree>
    <p:extLst>
      <p:ext uri="{BB962C8B-B14F-4D97-AF65-F5344CB8AC3E}">
        <p14:creationId xmlns:p14="http://schemas.microsoft.com/office/powerpoint/2010/main" val="340567912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685800"/>
            <a:ext cx="7848600" cy="6186309"/>
          </a:xfrm>
          <a:prstGeom prst="rect">
            <a:avLst/>
          </a:prstGeom>
        </p:spPr>
        <p:txBody>
          <a:bodyPr wrap="square">
            <a:spAutoFit/>
          </a:bodyPr>
          <a:lstStyle/>
          <a:p>
            <a:r>
              <a:rPr lang="en-US" dirty="0"/>
              <a:t> </a:t>
            </a:r>
            <a:r>
              <a:rPr lang="en-US" b="1" dirty="0"/>
              <a:t>E. Bringing Out the Best in Yourself</a:t>
            </a:r>
          </a:p>
          <a:p>
            <a:endParaRPr lang="en-US" b="1" dirty="0"/>
          </a:p>
          <a:p>
            <a:r>
              <a:rPr lang="en-US" dirty="0"/>
              <a:t>Fearless </a:t>
            </a:r>
            <a:r>
              <a:rPr lang="en-US" b="1" dirty="0"/>
              <a:t>self-inquiry</a:t>
            </a:r>
            <a:r>
              <a:rPr lang="en-US" dirty="0"/>
              <a:t> is a part of personal and professional development but a part that should be balanced with honest and accurate </a:t>
            </a:r>
            <a:r>
              <a:rPr lang="en-US" b="1" dirty="0"/>
              <a:t>self-appreciation </a:t>
            </a:r>
          </a:p>
          <a:p>
            <a:r>
              <a:rPr lang="en-US" dirty="0"/>
              <a:t> </a:t>
            </a:r>
          </a:p>
          <a:p>
            <a:r>
              <a:rPr lang="en-US" dirty="0"/>
              <a:t>What thoughts or feelings get in the way of your best work? (anxiety, desire for success, fear of failure or criticism?)</a:t>
            </a:r>
          </a:p>
          <a:p>
            <a:pPr marL="342900" indent="-342900">
              <a:buAutoNum type="arabicPeriod"/>
            </a:pPr>
            <a:endParaRPr lang="en-US" dirty="0"/>
          </a:p>
          <a:p>
            <a:r>
              <a:rPr lang="en-US" dirty="0"/>
              <a:t>What are your unique gifts, talents, and experiences that you could embrace more? unique life experiences, emotional openness, rigorous study, an empathic heart, sense of humor?  </a:t>
            </a:r>
          </a:p>
          <a:p>
            <a:endParaRPr lang="en-US" dirty="0"/>
          </a:p>
          <a:p>
            <a:r>
              <a:rPr lang="en-US" dirty="0"/>
              <a:t>Is there a way to allow these positive attributes more into your own professional identity and work?</a:t>
            </a:r>
          </a:p>
          <a:p>
            <a:endParaRPr lang="en-US" dirty="0"/>
          </a:p>
          <a:p>
            <a:r>
              <a:rPr lang="en-US" b="1" dirty="0"/>
              <a:t>VI. Concluding thought</a:t>
            </a:r>
            <a:endParaRPr lang="en-US" dirty="0"/>
          </a:p>
          <a:p>
            <a:r>
              <a:rPr lang="en-US" dirty="0"/>
              <a:t> </a:t>
            </a:r>
          </a:p>
          <a:p>
            <a:r>
              <a:rPr lang="en-US" dirty="0"/>
              <a:t>As group therapists. we are privileged to experience great moments of intimacy, witness positive changes and growth, and embrace a full range of human feelings in our members and inside ourselves. By leading groups we embrace this vitality of connectedness in all its varied forms.  </a:t>
            </a:r>
            <a:endParaRPr lang="en-US" b="1" dirty="0"/>
          </a:p>
        </p:txBody>
      </p:sp>
    </p:spTree>
    <p:extLst>
      <p:ext uri="{BB962C8B-B14F-4D97-AF65-F5344CB8AC3E}">
        <p14:creationId xmlns:p14="http://schemas.microsoft.com/office/powerpoint/2010/main" val="761495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0578" y="685800"/>
            <a:ext cx="7239000" cy="5170646"/>
          </a:xfrm>
          <a:prstGeom prst="rect">
            <a:avLst/>
          </a:prstGeom>
        </p:spPr>
        <p:txBody>
          <a:bodyPr wrap="square">
            <a:spAutoFit/>
          </a:bodyPr>
          <a:lstStyle/>
          <a:p>
            <a:r>
              <a:rPr lang="en-US" dirty="0"/>
              <a:t> </a:t>
            </a:r>
            <a:endParaRPr lang="en-US" sz="1200" dirty="0"/>
          </a:p>
          <a:p>
            <a:pPr marL="457200" lvl="0"/>
            <a:r>
              <a:rPr lang="en-US" b="1" dirty="0"/>
              <a:t>2.  Mindfulness Based Stress Reduction </a:t>
            </a:r>
            <a:endParaRPr lang="en-US" sz="1100" dirty="0"/>
          </a:p>
          <a:p>
            <a:r>
              <a:rPr lang="en-US" b="1" dirty="0"/>
              <a:t> </a:t>
            </a:r>
            <a:endParaRPr lang="en-US" sz="1200" dirty="0"/>
          </a:p>
          <a:p>
            <a:pPr marL="742950" indent="-285750">
              <a:buFont typeface="Arial" panose="020B0604020202020204" pitchFamily="34" charset="0"/>
              <a:buChar char="•"/>
            </a:pPr>
            <a:r>
              <a:rPr lang="en-US" dirty="0"/>
              <a:t>teaches skills to better manage stress, such as</a:t>
            </a:r>
            <a:r>
              <a:rPr lang="en-US" b="1" dirty="0"/>
              <a:t> </a:t>
            </a:r>
            <a:r>
              <a:rPr lang="en-US" dirty="0"/>
              <a:t>mindfulness meditation, body scanning and yoga.</a:t>
            </a:r>
            <a:r>
              <a:rPr lang="en-US" b="1" dirty="0"/>
              <a:t> </a:t>
            </a:r>
          </a:p>
          <a:p>
            <a:pPr marL="742950" indent="-285750">
              <a:buFont typeface="Arial" panose="020B0604020202020204" pitchFamily="34" charset="0"/>
              <a:buChar char="•"/>
            </a:pPr>
            <a:r>
              <a:rPr lang="en-US" dirty="0"/>
              <a:t>sharing of stressful experiences and support in improving coping. </a:t>
            </a:r>
          </a:p>
          <a:p>
            <a:pPr marL="457200"/>
            <a:endParaRPr lang="en-US" b="1" dirty="0"/>
          </a:p>
          <a:p>
            <a:pPr marL="457200"/>
            <a:r>
              <a:rPr lang="en-US" b="1" dirty="0"/>
              <a:t>3.  Mindfulness based Cognitive Therapy </a:t>
            </a:r>
            <a:endParaRPr lang="en-US" sz="1100" dirty="0"/>
          </a:p>
          <a:p>
            <a:pPr marL="457200"/>
            <a:r>
              <a:rPr lang="en-US" dirty="0"/>
              <a:t> </a:t>
            </a:r>
            <a:endParaRPr lang="en-US" sz="1200" dirty="0"/>
          </a:p>
          <a:p>
            <a:pPr marL="742950" indent="-285750">
              <a:buFont typeface="Arial" panose="020B0604020202020204" pitchFamily="34" charset="0"/>
              <a:buChar char="•"/>
            </a:pPr>
            <a:r>
              <a:rPr lang="en-US" dirty="0"/>
              <a:t>Integrates cognitive techniques (such as recognizing and challenging distorted beliefs) with behavioral techniques (encouraging increased exercise, improved nutrition and increased sleep hygiene) and with mindfulness exercises (such as yoga and mindful eating).  </a:t>
            </a:r>
          </a:p>
          <a:p>
            <a:pPr marL="742950" indent="-285750">
              <a:buFont typeface="Arial" panose="020B0604020202020204" pitchFamily="34" charset="0"/>
              <a:buChar char="•"/>
            </a:pPr>
            <a:r>
              <a:rPr lang="en-US" dirty="0"/>
              <a:t>Treats anxiety and depression</a:t>
            </a:r>
          </a:p>
          <a:p>
            <a:pPr marL="457200"/>
            <a:endParaRPr lang="en-US" sz="1200" dirty="0"/>
          </a:p>
          <a:p>
            <a:pPr marL="457200"/>
            <a:endParaRPr lang="en-US" sz="1200" dirty="0"/>
          </a:p>
          <a:p>
            <a:pPr lvl="0"/>
            <a:endParaRPr lang="en-US" sz="1200" dirty="0"/>
          </a:p>
        </p:txBody>
      </p:sp>
    </p:spTree>
    <p:extLst>
      <p:ext uri="{BB962C8B-B14F-4D97-AF65-F5344CB8AC3E}">
        <p14:creationId xmlns:p14="http://schemas.microsoft.com/office/powerpoint/2010/main" val="2337139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7699" y="609600"/>
            <a:ext cx="7315200" cy="6186309"/>
          </a:xfrm>
          <a:prstGeom prst="rect">
            <a:avLst/>
          </a:prstGeom>
        </p:spPr>
        <p:txBody>
          <a:bodyPr wrap="square">
            <a:spAutoFit/>
          </a:bodyPr>
          <a:lstStyle/>
          <a:p>
            <a:pPr marL="457200" lvl="0"/>
            <a:r>
              <a:rPr lang="en-US" b="1" dirty="0"/>
              <a:t>4.  Mindfulness Based Relapse Prevention </a:t>
            </a:r>
            <a:endParaRPr lang="en-US" sz="1100" dirty="0"/>
          </a:p>
          <a:p>
            <a:pPr marL="457200"/>
            <a:r>
              <a:rPr lang="en-US" i="1" dirty="0"/>
              <a:t> </a:t>
            </a:r>
            <a:endParaRPr lang="en-US" sz="1200" dirty="0"/>
          </a:p>
          <a:p>
            <a:pPr marL="457200"/>
            <a:r>
              <a:rPr lang="en-US" dirty="0"/>
              <a:t>Uses mindfulness techniques to teach: </a:t>
            </a:r>
            <a:endParaRPr lang="en-US" sz="1200" dirty="0"/>
          </a:p>
          <a:p>
            <a:pPr marL="742950" lvl="0" indent="-285750" fontAlgn="base">
              <a:buFont typeface="Arial" panose="020B0604020202020204" pitchFamily="34" charset="0"/>
              <a:buChar char="•"/>
            </a:pPr>
            <a:r>
              <a:rPr lang="en-US" dirty="0"/>
              <a:t>Learning to pause before reacting, to create more behavioral choice.</a:t>
            </a:r>
            <a:endParaRPr lang="en-US" sz="1200" dirty="0"/>
          </a:p>
          <a:p>
            <a:pPr marL="742950" lvl="0" indent="-285750" fontAlgn="base">
              <a:buFont typeface="Arial" panose="020B0604020202020204" pitchFamily="34" charset="0"/>
              <a:buChar char="•"/>
            </a:pPr>
            <a:r>
              <a:rPr lang="en-US" dirty="0"/>
              <a:t>Increasing tolerance for emotional and physical discomfort. </a:t>
            </a:r>
            <a:endParaRPr lang="en-US" sz="1200" dirty="0"/>
          </a:p>
          <a:p>
            <a:pPr marL="742950" lvl="0" indent="-285750" fontAlgn="base">
              <a:buFont typeface="Arial" panose="020B0604020202020204" pitchFamily="34" charset="0"/>
              <a:buChar char="•"/>
            </a:pPr>
            <a:r>
              <a:rPr lang="en-US" dirty="0"/>
              <a:t>Increasing self-compassion.</a:t>
            </a:r>
            <a:endParaRPr lang="en-US" sz="1200" dirty="0"/>
          </a:p>
          <a:p>
            <a:pPr marL="742950" lvl="0" indent="-285750" fontAlgn="base">
              <a:buFont typeface="Arial" panose="020B0604020202020204" pitchFamily="34" charset="0"/>
              <a:buChar char="•"/>
            </a:pPr>
            <a:r>
              <a:rPr lang="en-US" dirty="0"/>
              <a:t>Enhancing healthy and satisfying lifestyle. </a:t>
            </a:r>
            <a:endParaRPr lang="en-US" sz="1200" dirty="0"/>
          </a:p>
          <a:p>
            <a:pPr marL="742950" indent="-285750">
              <a:buFont typeface="Arial" panose="020B0604020202020204" pitchFamily="34" charset="0"/>
              <a:buChar char="•"/>
            </a:pPr>
            <a:endParaRPr lang="en-US" sz="1200" dirty="0"/>
          </a:p>
          <a:p>
            <a:pPr marL="457200" lvl="0"/>
            <a:r>
              <a:rPr lang="en-US" b="1" dirty="0"/>
              <a:t>5.  Acceptance and Commitment Therapy (ACT)</a:t>
            </a:r>
            <a:endParaRPr lang="en-US" sz="1100" dirty="0"/>
          </a:p>
          <a:p>
            <a:pPr marL="457200"/>
            <a:r>
              <a:rPr lang="en-US" b="1" dirty="0"/>
              <a:t> </a:t>
            </a:r>
            <a:endParaRPr lang="en-US" sz="1200" dirty="0"/>
          </a:p>
          <a:p>
            <a:pPr marL="742950" lvl="0" indent="-285750" fontAlgn="base">
              <a:buFont typeface="Arial" panose="020B0604020202020204" pitchFamily="34" charset="0"/>
              <a:buChar char="•"/>
            </a:pPr>
            <a:r>
              <a:rPr lang="en-US" dirty="0"/>
              <a:t>developing acceptance of unwanted private experiences which are out of personal control </a:t>
            </a:r>
            <a:endParaRPr lang="en-US" sz="1200" dirty="0"/>
          </a:p>
          <a:p>
            <a:pPr marL="742950" lvl="0" indent="-285750" fontAlgn="base">
              <a:buFont typeface="Arial" panose="020B0604020202020204" pitchFamily="34" charset="0"/>
              <a:buChar char="•"/>
            </a:pPr>
            <a:r>
              <a:rPr lang="en-US" dirty="0"/>
              <a:t>Clarifying one’s values in life</a:t>
            </a:r>
            <a:endParaRPr lang="en-US" sz="1200" dirty="0"/>
          </a:p>
          <a:p>
            <a:pPr marL="742950" lvl="0" indent="-285750" fontAlgn="base">
              <a:buFont typeface="Arial" panose="020B0604020202020204" pitchFamily="34" charset="0"/>
              <a:buChar char="•"/>
            </a:pPr>
            <a:r>
              <a:rPr lang="en-US" dirty="0"/>
              <a:t>Highlighting moments of choice to facilitate choosing new behaviors in line with personal values. </a:t>
            </a:r>
          </a:p>
          <a:p>
            <a:pPr marL="742950" lvl="0" indent="-285750" fontAlgn="base">
              <a:buFont typeface="Arial" panose="020B0604020202020204" pitchFamily="34" charset="0"/>
              <a:buChar char="•"/>
            </a:pPr>
            <a:r>
              <a:rPr lang="en-US" dirty="0"/>
              <a:t>Making a commitment towards living a valued life.</a:t>
            </a:r>
          </a:p>
          <a:p>
            <a:pPr marL="742950" lvl="0" indent="-285750" fontAlgn="base">
              <a:buFont typeface="Arial" panose="020B0604020202020204" pitchFamily="34" charset="0"/>
              <a:buChar char="•"/>
            </a:pPr>
            <a:endParaRPr lang="en-US" sz="1200" dirty="0"/>
          </a:p>
          <a:p>
            <a:r>
              <a:rPr lang="en-US" b="1" dirty="0"/>
              <a:t>XIII. Concluding thought</a:t>
            </a:r>
            <a:endParaRPr lang="en-US" dirty="0"/>
          </a:p>
          <a:p>
            <a:endParaRPr lang="en-US" dirty="0"/>
          </a:p>
          <a:p>
            <a:r>
              <a:rPr lang="en-US" dirty="0"/>
              <a:t>Finding a paradigm that balances personal strengths and interests with your setting and clients’ needs will allow you to do your best work.</a:t>
            </a:r>
          </a:p>
          <a:p>
            <a:pPr marL="742950" lvl="0" indent="-285750" fontAlgn="base">
              <a:buFont typeface="Arial" panose="020B0604020202020204" pitchFamily="34" charset="0"/>
              <a:buChar char="•"/>
            </a:pPr>
            <a:endParaRPr lang="en-US" sz="1200" dirty="0"/>
          </a:p>
        </p:txBody>
      </p:sp>
    </p:spTree>
    <p:extLst>
      <p:ext uri="{BB962C8B-B14F-4D97-AF65-F5344CB8AC3E}">
        <p14:creationId xmlns:p14="http://schemas.microsoft.com/office/powerpoint/2010/main" val="1606539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14400"/>
            <a:ext cx="7315200" cy="5970865"/>
          </a:xfrm>
          <a:prstGeom prst="rect">
            <a:avLst/>
          </a:prstGeom>
        </p:spPr>
        <p:txBody>
          <a:bodyPr wrap="square">
            <a:spAutoFit/>
          </a:bodyPr>
          <a:lstStyle/>
          <a:p>
            <a:r>
              <a:rPr lang="en-US" sz="2000" b="1" dirty="0"/>
              <a:t>Chapter 2:  Towards Multicultural and Diversity Proficiency as a Group Psychotherapist </a:t>
            </a:r>
            <a:r>
              <a:rPr lang="en-US" sz="2000" dirty="0"/>
              <a:t>.</a:t>
            </a:r>
            <a:r>
              <a:rPr lang="en-US" sz="2000" b="1" dirty="0"/>
              <a:t> </a:t>
            </a:r>
          </a:p>
          <a:p>
            <a:endParaRPr lang="en-US" b="1" dirty="0"/>
          </a:p>
          <a:p>
            <a:r>
              <a:rPr lang="en-US" b="1" dirty="0"/>
              <a:t>I. Historical Bias and Concerns</a:t>
            </a:r>
            <a:endParaRPr lang="en-US" dirty="0"/>
          </a:p>
          <a:p>
            <a:r>
              <a:rPr lang="en-US" dirty="0"/>
              <a:t>To the extent that contemporary group psychotherapy is rooted in Judeo-Christian, White–European, </a:t>
            </a:r>
            <a:r>
              <a:rPr lang="en-US" dirty="0" err="1"/>
              <a:t>heterocentric</a:t>
            </a:r>
            <a:r>
              <a:rPr lang="en-US" dirty="0"/>
              <a:t>, gender binary, and patriarchal traditions of the Western world, </a:t>
            </a:r>
            <a:r>
              <a:rPr lang="en-US" b="1" dirty="0"/>
              <a:t>awareness and acknowledgment of these powerful though often unacknowledged Western influences and values and their potential biases are essential for developing treatment models that encompass and serve diverse citizenship.</a:t>
            </a:r>
          </a:p>
          <a:p>
            <a:endParaRPr lang="en-US" b="1" dirty="0"/>
          </a:p>
          <a:p>
            <a:r>
              <a:rPr lang="en-US" b="1" dirty="0"/>
              <a:t>II. Defining Culture and Multiculturalism</a:t>
            </a:r>
          </a:p>
          <a:p>
            <a:endParaRPr lang="en-US" b="1" dirty="0"/>
          </a:p>
          <a:p>
            <a:r>
              <a:rPr lang="en-US" dirty="0"/>
              <a:t>Culture:  “</a:t>
            </a:r>
            <a:r>
              <a:rPr lang="en-US" b="1" dirty="0"/>
              <a:t>belief systems </a:t>
            </a:r>
            <a:r>
              <a:rPr lang="en-US" dirty="0"/>
              <a:t>and </a:t>
            </a:r>
            <a:r>
              <a:rPr lang="en-US" b="1" dirty="0"/>
              <a:t>value orientations </a:t>
            </a:r>
            <a:r>
              <a:rPr lang="en-US" dirty="0"/>
              <a:t>that influence customs, norms, practices, and social institutions, including psychological processes…”</a:t>
            </a:r>
          </a:p>
          <a:p>
            <a:endParaRPr lang="en-US" dirty="0"/>
          </a:p>
          <a:p>
            <a:r>
              <a:rPr lang="en-US" b="1" dirty="0"/>
              <a:t>Each member will have beliefs, values, and traditions that may be very different from our own, from the other group members, and from the culture of the organization that embeds the group</a:t>
            </a:r>
            <a:endParaRPr lang="en-US" dirty="0"/>
          </a:p>
        </p:txBody>
      </p:sp>
    </p:spTree>
    <p:extLst>
      <p:ext uri="{BB962C8B-B14F-4D97-AF65-F5344CB8AC3E}">
        <p14:creationId xmlns:p14="http://schemas.microsoft.com/office/powerpoint/2010/main" val="9857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5173" y="685800"/>
            <a:ext cx="7315200" cy="5909310"/>
          </a:xfrm>
          <a:prstGeom prst="rect">
            <a:avLst/>
          </a:prstGeom>
        </p:spPr>
        <p:txBody>
          <a:bodyPr wrap="square">
            <a:spAutoFit/>
          </a:bodyPr>
          <a:lstStyle/>
          <a:p>
            <a:r>
              <a:rPr lang="en-US" sz="2000" b="1" dirty="0"/>
              <a:t>Chapter 1:  History and Contemporary Developments</a:t>
            </a:r>
            <a:endParaRPr lang="en-US" sz="2000" dirty="0"/>
          </a:p>
          <a:p>
            <a:r>
              <a:rPr lang="en-US" dirty="0"/>
              <a:t> </a:t>
            </a:r>
          </a:p>
          <a:p>
            <a:r>
              <a:rPr lang="en-US" b="1" dirty="0"/>
              <a:t>I. Pre-Therapy Group Influences</a:t>
            </a:r>
            <a:endParaRPr lang="en-US" dirty="0"/>
          </a:p>
          <a:p>
            <a:r>
              <a:rPr lang="en-US" dirty="0"/>
              <a:t> </a:t>
            </a:r>
          </a:p>
          <a:p>
            <a:pPr marL="285750" lvl="0" indent="-285750" fontAlgn="base">
              <a:buFont typeface="Arial" panose="020B0604020202020204" pitchFamily="34" charset="0"/>
              <a:buChar char="•"/>
            </a:pPr>
            <a:r>
              <a:rPr lang="en-US" dirty="0"/>
              <a:t>Gustave </a:t>
            </a:r>
            <a:r>
              <a:rPr lang="en-US" dirty="0" err="1"/>
              <a:t>LeBon’s</a:t>
            </a:r>
            <a:r>
              <a:rPr lang="en-US" dirty="0"/>
              <a:t> (1895) “The Crowd”.</a:t>
            </a:r>
          </a:p>
          <a:p>
            <a:pPr marL="285750" lvl="0" indent="-285750" fontAlgn="base">
              <a:buFont typeface="Arial" panose="020B0604020202020204" pitchFamily="34" charset="0"/>
              <a:buChar char="•"/>
            </a:pPr>
            <a:r>
              <a:rPr lang="en-US" dirty="0"/>
              <a:t>Sigmund Freud’s Thursday night discussion group of psychoanalysts as the first group psychotherapy or group supervision meeting. </a:t>
            </a:r>
          </a:p>
          <a:p>
            <a:r>
              <a:rPr lang="en-US" dirty="0"/>
              <a:t> </a:t>
            </a:r>
          </a:p>
          <a:p>
            <a:r>
              <a:rPr lang="en-US" b="1" dirty="0"/>
              <a:t>II. Joseph Pratt</a:t>
            </a:r>
            <a:endParaRPr lang="en-US" dirty="0"/>
          </a:p>
          <a:p>
            <a:r>
              <a:rPr lang="en-US" dirty="0"/>
              <a:t> </a:t>
            </a:r>
          </a:p>
          <a:p>
            <a:pPr marL="285750" lvl="0" indent="-285750" fontAlgn="base">
              <a:buFont typeface="Arial" panose="020B0604020202020204" pitchFamily="34" charset="0"/>
              <a:buChar char="•"/>
            </a:pPr>
            <a:r>
              <a:rPr lang="en-US" dirty="0"/>
              <a:t>considered the creator of group psychotherapy. </a:t>
            </a:r>
          </a:p>
          <a:p>
            <a:pPr marL="285750" lvl="0" indent="-285750" fontAlgn="base">
              <a:buFont typeface="Arial" panose="020B0604020202020204" pitchFamily="34" charset="0"/>
              <a:buChar char="•"/>
            </a:pPr>
            <a:r>
              <a:rPr lang="en-US" dirty="0"/>
              <a:t>First formal psychotherapy groups for tuberculosis patients in 1905.   </a:t>
            </a:r>
          </a:p>
          <a:p>
            <a:pPr marL="285750" lvl="0" indent="-285750" fontAlgn="base">
              <a:buFont typeface="Arial" panose="020B0604020202020204" pitchFamily="34" charset="0"/>
              <a:buChar char="•"/>
            </a:pPr>
            <a:r>
              <a:rPr lang="en-US" dirty="0"/>
              <a:t>Created out of necessity to see more patients simultaneously.</a:t>
            </a:r>
          </a:p>
          <a:p>
            <a:pPr marL="285750" lvl="0" indent="-285750" fontAlgn="base">
              <a:buFont typeface="Arial" panose="020B0604020202020204" pitchFamily="34" charset="0"/>
              <a:buChar char="•"/>
            </a:pPr>
            <a:r>
              <a:rPr lang="en-US" dirty="0"/>
              <a:t>Initially focused on lectures and medical information.</a:t>
            </a:r>
          </a:p>
          <a:p>
            <a:pPr marL="285750" lvl="0" indent="-285750" fontAlgn="base">
              <a:buFont typeface="Arial" panose="020B0604020202020204" pitchFamily="34" charset="0"/>
              <a:buChar char="•"/>
            </a:pPr>
            <a:r>
              <a:rPr lang="en-US" dirty="0"/>
              <a:t>Patients reported most benefitting from talking with one another; Pratt increasingly utilized between-patient interactions.</a:t>
            </a:r>
          </a:p>
          <a:p>
            <a:pPr marL="285750" lvl="0" indent="-285750" fontAlgn="base">
              <a:buFont typeface="Arial" panose="020B0604020202020204" pitchFamily="34" charset="0"/>
              <a:buChar char="•"/>
            </a:pPr>
            <a:r>
              <a:rPr lang="en-US" dirty="0"/>
              <a:t>In 1921, psychiatrist E. W. </a:t>
            </a:r>
            <a:r>
              <a:rPr lang="en-US" dirty="0" err="1"/>
              <a:t>Lazell</a:t>
            </a:r>
            <a:r>
              <a:rPr lang="en-US" dirty="0"/>
              <a:t> extended this group approach at St. Elizabeth’s Hospital in Washington, D.C. for World War I veterans suffering with psychotic symptoms. </a:t>
            </a:r>
          </a:p>
          <a:p>
            <a:r>
              <a:rPr lang="en-US" dirty="0"/>
              <a:t> </a:t>
            </a:r>
          </a:p>
        </p:txBody>
      </p:sp>
    </p:spTree>
    <p:extLst>
      <p:ext uri="{BB962C8B-B14F-4D97-AF65-F5344CB8AC3E}">
        <p14:creationId xmlns:p14="http://schemas.microsoft.com/office/powerpoint/2010/main" val="3702292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371600"/>
            <a:ext cx="7315200" cy="3693319"/>
          </a:xfrm>
          <a:prstGeom prst="rect">
            <a:avLst/>
          </a:prstGeom>
        </p:spPr>
        <p:txBody>
          <a:bodyPr wrap="square">
            <a:spAutoFit/>
          </a:bodyPr>
          <a:lstStyle/>
          <a:p>
            <a:r>
              <a:rPr lang="en-US" b="1" dirty="0"/>
              <a:t>III.  Stereotypes</a:t>
            </a:r>
            <a:endParaRPr lang="en-US" dirty="0"/>
          </a:p>
          <a:p>
            <a:r>
              <a:rPr lang="en-US" b="1" dirty="0"/>
              <a:t> </a:t>
            </a:r>
            <a:endParaRPr lang="en-US" dirty="0"/>
          </a:p>
          <a:p>
            <a:r>
              <a:rPr lang="en-US" dirty="0"/>
              <a:t>Cultural stereotyping refers to oversimplifying and overgeneralizing conceptions of individuals based on such attributes as race, gender, age, appearance (height, weight, hair, etc.), religious garments, accents, as well  as sexual orientation, disability, acculturation, social class, medical conditions, social support networks, education level and cognitive ability</a:t>
            </a:r>
          </a:p>
          <a:p>
            <a:pPr lvl="0"/>
            <a:endParaRPr lang="en-US" dirty="0"/>
          </a:p>
          <a:p>
            <a:r>
              <a:rPr lang="en-US" b="1" dirty="0"/>
              <a:t>The adverse impact of stereotyping needs to be of central awareness for the </a:t>
            </a:r>
            <a:r>
              <a:rPr lang="en-US" b="1" dirty="0" err="1"/>
              <a:t>multiculturally</a:t>
            </a:r>
            <a:r>
              <a:rPr lang="en-US" b="1" dirty="0"/>
              <a:t> proficient group therapist</a:t>
            </a:r>
          </a:p>
          <a:p>
            <a:pPr lvl="0"/>
            <a:endParaRPr lang="en-US" dirty="0"/>
          </a:p>
          <a:p>
            <a:endParaRPr lang="en-US" dirty="0"/>
          </a:p>
        </p:txBody>
      </p:sp>
    </p:spTree>
    <p:extLst>
      <p:ext uri="{BB962C8B-B14F-4D97-AF65-F5344CB8AC3E}">
        <p14:creationId xmlns:p14="http://schemas.microsoft.com/office/powerpoint/2010/main" val="1613275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1" y="1447800"/>
            <a:ext cx="7315200" cy="5262979"/>
          </a:xfrm>
          <a:prstGeom prst="rect">
            <a:avLst/>
          </a:prstGeom>
        </p:spPr>
        <p:txBody>
          <a:bodyPr wrap="square">
            <a:spAutoFit/>
          </a:bodyPr>
          <a:lstStyle/>
          <a:p>
            <a:r>
              <a:rPr lang="en-US" b="1" dirty="0"/>
              <a:t>IV. Tripartite Multicultural Model of awareness, knowledge, and skills </a:t>
            </a:r>
          </a:p>
          <a:p>
            <a:r>
              <a:rPr lang="en-US" dirty="0"/>
              <a:t> </a:t>
            </a:r>
          </a:p>
          <a:p>
            <a:pPr lvl="0"/>
            <a:r>
              <a:rPr lang="en-US" b="1" dirty="0"/>
              <a:t>Awareness:</a:t>
            </a:r>
            <a:r>
              <a:rPr lang="en-US" dirty="0"/>
              <a:t> the need for psychotherapists to explore their own worldviews and biases. </a:t>
            </a:r>
          </a:p>
          <a:p>
            <a:r>
              <a:rPr lang="en-US" dirty="0"/>
              <a:t> </a:t>
            </a:r>
          </a:p>
          <a:p>
            <a:pPr lvl="0"/>
            <a:r>
              <a:rPr lang="en-US" b="1" dirty="0"/>
              <a:t>Knowledge:  </a:t>
            </a:r>
            <a:r>
              <a:rPr lang="en-US" dirty="0"/>
              <a:t>understanding the various cultural factors that influence the counseling process and therapist and client interactions including </a:t>
            </a:r>
            <a:r>
              <a:rPr lang="en-US" b="1" dirty="0"/>
              <a:t>cultural identity, cultural roles, power differentials, and norms of communication</a:t>
            </a:r>
            <a:r>
              <a:rPr lang="en-US" dirty="0"/>
              <a:t>.  </a:t>
            </a:r>
          </a:p>
          <a:p>
            <a:r>
              <a:rPr lang="en-US" dirty="0"/>
              <a:t> </a:t>
            </a:r>
          </a:p>
          <a:p>
            <a:pPr lvl="0"/>
            <a:r>
              <a:rPr lang="en-US" b="1" dirty="0"/>
              <a:t>Skills: </a:t>
            </a:r>
            <a:r>
              <a:rPr lang="en-US" dirty="0"/>
              <a:t>the therapists’ ability to develop meaningful therapeutic relationships with clients from different backgrounds and provide interventions that are </a:t>
            </a:r>
            <a:r>
              <a:rPr lang="en-US" b="1" dirty="0"/>
              <a:t>culturally sensitive and effective</a:t>
            </a:r>
            <a:r>
              <a:rPr lang="en-US" dirty="0"/>
              <a:t>.  </a:t>
            </a:r>
          </a:p>
          <a:p>
            <a:endParaRPr lang="en-US" b="1" dirty="0"/>
          </a:p>
          <a:p>
            <a:endParaRPr lang="en-US" b="1" dirty="0"/>
          </a:p>
          <a:p>
            <a:endParaRPr lang="en-US" b="1" dirty="0"/>
          </a:p>
          <a:p>
            <a:endParaRPr lang="en-US" dirty="0"/>
          </a:p>
        </p:txBody>
      </p:sp>
    </p:spTree>
    <p:extLst>
      <p:ext uri="{BB962C8B-B14F-4D97-AF65-F5344CB8AC3E}">
        <p14:creationId xmlns:p14="http://schemas.microsoft.com/office/powerpoint/2010/main" val="1271596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3795" y="1219200"/>
            <a:ext cx="7315200" cy="3600986"/>
          </a:xfrm>
          <a:prstGeom prst="rect">
            <a:avLst/>
          </a:prstGeom>
        </p:spPr>
        <p:txBody>
          <a:bodyPr wrap="square">
            <a:spAutoFit/>
          </a:bodyPr>
          <a:lstStyle/>
          <a:p>
            <a:r>
              <a:rPr lang="en-US" b="1" dirty="0"/>
              <a:t>V. Knowledge about Specific Cultures.</a:t>
            </a:r>
          </a:p>
          <a:p>
            <a:endParaRPr lang="en-US" sz="2400" b="1" dirty="0"/>
          </a:p>
          <a:p>
            <a:r>
              <a:rPr lang="en-US" b="1" dirty="0"/>
              <a:t>Within any cultural grouping many individual differences exist, and group leaders need to be vigilant to avoid allowing group members to be stereotyped or tokenized by other members as a representative and voice for a particular experience, issue, or diversity group.</a:t>
            </a:r>
          </a:p>
          <a:p>
            <a:endParaRPr lang="en-US" b="1" dirty="0"/>
          </a:p>
          <a:p>
            <a:r>
              <a:rPr lang="en-US" b="1" dirty="0"/>
              <a:t>Also, an individual may identify with more than one disadvantaged group at the same time, referred to as intersectionality. </a:t>
            </a:r>
            <a:r>
              <a:rPr lang="en-US" dirty="0"/>
              <a:t>In the therapy group, it is best to allow our clients to identify their own cultural affiliations, </a:t>
            </a:r>
          </a:p>
        </p:txBody>
      </p:sp>
    </p:spTree>
    <p:extLst>
      <p:ext uri="{BB962C8B-B14F-4D97-AF65-F5344CB8AC3E}">
        <p14:creationId xmlns:p14="http://schemas.microsoft.com/office/powerpoint/2010/main" val="2817188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7260" y="762000"/>
            <a:ext cx="7315200" cy="5724644"/>
          </a:xfrm>
          <a:prstGeom prst="rect">
            <a:avLst/>
          </a:prstGeom>
        </p:spPr>
        <p:txBody>
          <a:bodyPr wrap="square">
            <a:spAutoFit/>
          </a:bodyPr>
          <a:lstStyle/>
          <a:p>
            <a:r>
              <a:rPr lang="en-US" b="1" dirty="0"/>
              <a:t>VI. Understanding and Appreciating Differences</a:t>
            </a:r>
          </a:p>
          <a:p>
            <a:endParaRPr lang="en-US" b="1" dirty="0"/>
          </a:p>
          <a:p>
            <a:r>
              <a:rPr lang="en-US" b="1" dirty="0"/>
              <a:t>Cultural identity</a:t>
            </a:r>
            <a:r>
              <a:rPr lang="en-US" dirty="0"/>
              <a:t> hypothesized to develop through five phases:</a:t>
            </a:r>
          </a:p>
          <a:p>
            <a:r>
              <a:rPr lang="en-US" dirty="0"/>
              <a:t> </a:t>
            </a:r>
          </a:p>
          <a:p>
            <a:pPr marL="285750" lvl="0" indent="-285750" fontAlgn="base">
              <a:buFont typeface="Arial" panose="020B0604020202020204" pitchFamily="34" charset="0"/>
              <a:buChar char="•"/>
            </a:pPr>
            <a:r>
              <a:rPr lang="en-US" dirty="0"/>
              <a:t>C</a:t>
            </a:r>
            <a:r>
              <a:rPr lang="en-US" b="1" dirty="0"/>
              <a:t>onformity</a:t>
            </a:r>
            <a:r>
              <a:rPr lang="en-US" dirty="0"/>
              <a:t>:  the individual identifies with the dominant group and might feel negatively about one’s their own cultural heritage. </a:t>
            </a:r>
          </a:p>
          <a:p>
            <a:endParaRPr lang="en-US" dirty="0"/>
          </a:p>
          <a:p>
            <a:pPr marL="285750" lvl="0" indent="-285750" fontAlgn="base">
              <a:buFont typeface="Arial" panose="020B0604020202020204" pitchFamily="34" charset="0"/>
              <a:buChar char="•"/>
            </a:pPr>
            <a:r>
              <a:rPr lang="en-US" b="1" dirty="0"/>
              <a:t>Dissonance</a:t>
            </a:r>
            <a:r>
              <a:rPr lang="en-US" dirty="0"/>
              <a:t>: one begins to question the superiority of the dominant group often through being exposed to individuals who feel pride about their non-dominant identity.  </a:t>
            </a:r>
          </a:p>
          <a:p>
            <a:endParaRPr lang="en-US" dirty="0"/>
          </a:p>
          <a:p>
            <a:pPr marL="285750" lvl="0" indent="-285750" fontAlgn="base">
              <a:buFont typeface="Arial" panose="020B0604020202020204" pitchFamily="34" charset="0"/>
              <a:buChar char="•"/>
            </a:pPr>
            <a:r>
              <a:rPr lang="en-US" b="1" dirty="0"/>
              <a:t>Resistance and immersion</a:t>
            </a:r>
            <a:r>
              <a:rPr lang="en-US" dirty="0"/>
              <a:t>: the individual increasingly pulls away from the dominant view and begins to identify predominantly with one’s own heritage.  </a:t>
            </a:r>
          </a:p>
          <a:p>
            <a:endParaRPr lang="en-US" dirty="0"/>
          </a:p>
          <a:p>
            <a:pPr marL="285750" lvl="0" indent="-285750" fontAlgn="base">
              <a:buFont typeface="Arial" panose="020B0604020202020204" pitchFamily="34" charset="0"/>
              <a:buChar char="•"/>
            </a:pPr>
            <a:r>
              <a:rPr lang="en-US" b="1" dirty="0"/>
              <a:t>introspection</a:t>
            </a:r>
            <a:r>
              <a:rPr lang="en-US" dirty="0"/>
              <a:t>: the individual tries to deeply understand what it means to be part of a specific cultural group.  </a:t>
            </a:r>
          </a:p>
          <a:p>
            <a:endParaRPr lang="en-US" dirty="0"/>
          </a:p>
          <a:p>
            <a:pPr marL="285750" lvl="0" indent="-285750" fontAlgn="base">
              <a:buFont typeface="Arial" panose="020B0604020202020204" pitchFamily="34" charset="0"/>
              <a:buChar char="•"/>
            </a:pPr>
            <a:r>
              <a:rPr lang="en-US" b="1" dirty="0"/>
              <a:t>Integrative awareness:  </a:t>
            </a:r>
            <a:r>
              <a:rPr lang="en-US" dirty="0"/>
              <a:t>a growing appreciation of the positive aspects of one’s own culture and of the dominant culture.  </a:t>
            </a:r>
          </a:p>
        </p:txBody>
      </p:sp>
    </p:spTree>
    <p:extLst>
      <p:ext uri="{BB962C8B-B14F-4D97-AF65-F5344CB8AC3E}">
        <p14:creationId xmlns:p14="http://schemas.microsoft.com/office/powerpoint/2010/main" val="462023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300" y="685800"/>
            <a:ext cx="7391399" cy="5909310"/>
          </a:xfrm>
          <a:prstGeom prst="rect">
            <a:avLst/>
          </a:prstGeom>
        </p:spPr>
        <p:txBody>
          <a:bodyPr wrap="square">
            <a:spAutoFit/>
          </a:bodyPr>
          <a:lstStyle/>
          <a:p>
            <a:r>
              <a:rPr lang="en-US" b="1" dirty="0"/>
              <a:t>VII. Bias</a:t>
            </a:r>
          </a:p>
          <a:p>
            <a:endParaRPr lang="en-US" b="1" dirty="0"/>
          </a:p>
          <a:p>
            <a:r>
              <a:rPr lang="en-US" dirty="0"/>
              <a:t>We all likely hold</a:t>
            </a:r>
            <a:r>
              <a:rPr lang="en-US" b="1" dirty="0"/>
              <a:t> unconscious assumptions </a:t>
            </a:r>
            <a:r>
              <a:rPr lang="en-US" dirty="0"/>
              <a:t>about people from cultures different from ours.</a:t>
            </a:r>
          </a:p>
          <a:p>
            <a:endParaRPr lang="en-US" dirty="0"/>
          </a:p>
          <a:p>
            <a:pPr marL="228600"/>
            <a:r>
              <a:rPr lang="en-US" b="1" dirty="0"/>
              <a:t>A. Understanding Our Biases</a:t>
            </a:r>
            <a:endParaRPr lang="en-US" dirty="0"/>
          </a:p>
          <a:p>
            <a:pPr marL="228600"/>
            <a:r>
              <a:rPr lang="en-US" dirty="0"/>
              <a:t>The first step in uncovering our biases is </a:t>
            </a:r>
            <a:r>
              <a:rPr lang="en-US" b="1" dirty="0"/>
              <a:t>accepting</a:t>
            </a:r>
            <a:r>
              <a:rPr lang="en-US" dirty="0"/>
              <a:t> that we likely have </a:t>
            </a:r>
            <a:r>
              <a:rPr lang="en-US" b="1" dirty="0"/>
              <a:t>biases about others who are different</a:t>
            </a:r>
            <a:endParaRPr lang="en-US" dirty="0"/>
          </a:p>
          <a:p>
            <a:pPr marL="228600"/>
            <a:endParaRPr lang="en-US" b="1" dirty="0"/>
          </a:p>
          <a:p>
            <a:pPr marL="228600"/>
            <a:r>
              <a:rPr lang="en-US" b="1" dirty="0"/>
              <a:t>Prejudicial ideas about others and ourselves form very early in life and become procedural and unconscious</a:t>
            </a:r>
          </a:p>
          <a:p>
            <a:pPr marL="228600"/>
            <a:endParaRPr lang="en-US" b="1" dirty="0"/>
          </a:p>
          <a:p>
            <a:pPr marL="228600"/>
            <a:r>
              <a:rPr lang="en-US" dirty="0"/>
              <a:t>Need to look deeply at our own history and what was modeled in terms of  beliefs and values about ourselves in relationship to others.</a:t>
            </a:r>
            <a:endParaRPr lang="en-US" b="1" dirty="0"/>
          </a:p>
          <a:p>
            <a:pPr marL="228600"/>
            <a:endParaRPr lang="en-US" b="1" dirty="0"/>
          </a:p>
          <a:p>
            <a:pPr marL="228600"/>
            <a:r>
              <a:rPr lang="en-US" b="1" dirty="0"/>
              <a:t>B. Unpacking Privilege</a:t>
            </a:r>
          </a:p>
          <a:p>
            <a:pPr marL="228600"/>
            <a:endParaRPr lang="en-US" b="1" dirty="0"/>
          </a:p>
          <a:p>
            <a:pPr marL="228600"/>
            <a:r>
              <a:rPr lang="en-US" dirty="0"/>
              <a:t>Therapists who are able to </a:t>
            </a:r>
            <a:r>
              <a:rPr lang="en-US" b="1" dirty="0"/>
              <a:t>acknowledge the fortunate circumstances</a:t>
            </a:r>
            <a:r>
              <a:rPr lang="en-US" dirty="0"/>
              <a:t> that allowed them to succeed into a position of prestige and power will likely be </a:t>
            </a:r>
            <a:r>
              <a:rPr lang="en-US" b="1" dirty="0"/>
              <a:t>more successful</a:t>
            </a:r>
            <a:r>
              <a:rPr lang="en-US" dirty="0"/>
              <a:t> connecting with and assisting clients from marginalized groups </a:t>
            </a:r>
          </a:p>
        </p:txBody>
      </p:sp>
    </p:spTree>
    <p:extLst>
      <p:ext uri="{BB962C8B-B14F-4D97-AF65-F5344CB8AC3E}">
        <p14:creationId xmlns:p14="http://schemas.microsoft.com/office/powerpoint/2010/main" val="420770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078313"/>
          </a:xfrm>
          <a:prstGeom prst="rect">
            <a:avLst/>
          </a:prstGeom>
        </p:spPr>
        <p:txBody>
          <a:bodyPr wrap="square">
            <a:spAutoFit/>
          </a:bodyPr>
          <a:lstStyle/>
          <a:p>
            <a:r>
              <a:rPr lang="en-US" b="1" dirty="0"/>
              <a:t>C. </a:t>
            </a:r>
            <a:r>
              <a:rPr lang="en-US" b="1" dirty="0" err="1"/>
              <a:t>Microaggression</a:t>
            </a:r>
            <a:endParaRPr lang="en-US" b="1" dirty="0"/>
          </a:p>
          <a:p>
            <a:endParaRPr lang="en-US" b="1" dirty="0"/>
          </a:p>
          <a:p>
            <a:r>
              <a:rPr lang="en-US" dirty="0" err="1"/>
              <a:t>Microaggressions</a:t>
            </a:r>
            <a:r>
              <a:rPr lang="en-US" dirty="0"/>
              <a:t>:  subtle forms of stereotyping, discrimination, and </a:t>
            </a:r>
            <a:r>
              <a:rPr lang="en-US" b="1" dirty="0"/>
              <a:t>othering</a:t>
            </a:r>
            <a:r>
              <a:rPr lang="en-US" dirty="0"/>
              <a:t> that occur often when people from different cultures interact.</a:t>
            </a:r>
          </a:p>
          <a:p>
            <a:endParaRPr lang="en-US" dirty="0"/>
          </a:p>
          <a:p>
            <a:pPr marL="285750" lvl="0" indent="-285750" fontAlgn="base">
              <a:buFont typeface="Arial" panose="020B0604020202020204" pitchFamily="34" charset="0"/>
              <a:buChar char="•"/>
            </a:pPr>
            <a:r>
              <a:rPr lang="en-US" b="1" dirty="0" err="1"/>
              <a:t>Microassault</a:t>
            </a:r>
            <a:r>
              <a:rPr lang="en-US" b="1" dirty="0"/>
              <a:t>: </a:t>
            </a:r>
            <a:r>
              <a:rPr lang="en-US" dirty="0"/>
              <a:t>an obvious derogation such as ignoring, put-down, and resolute discriminatory behavior. </a:t>
            </a:r>
          </a:p>
          <a:p>
            <a:r>
              <a:rPr lang="en-US" dirty="0"/>
              <a:t> </a:t>
            </a:r>
          </a:p>
          <a:p>
            <a:pPr marL="285750" lvl="0" indent="-285750" fontAlgn="base">
              <a:buFont typeface="Arial" panose="020B0604020202020204" pitchFamily="34" charset="0"/>
              <a:buChar char="•"/>
            </a:pPr>
            <a:r>
              <a:rPr lang="en-US" b="1" dirty="0" err="1"/>
              <a:t>Microinsults</a:t>
            </a:r>
            <a:r>
              <a:rPr lang="en-US" b="1" dirty="0"/>
              <a:t>: a degrading remark based on a</a:t>
            </a:r>
            <a:r>
              <a:rPr lang="en-US" dirty="0"/>
              <a:t> person's ethnic heritage or group identity.   </a:t>
            </a:r>
          </a:p>
          <a:p>
            <a:r>
              <a:rPr lang="en-US" dirty="0"/>
              <a:t> </a:t>
            </a:r>
          </a:p>
          <a:p>
            <a:pPr marL="285750" indent="-285750">
              <a:buFont typeface="Arial" panose="020B0604020202020204" pitchFamily="34" charset="0"/>
              <a:buChar char="•"/>
            </a:pPr>
            <a:r>
              <a:rPr lang="en-US" b="1" dirty="0" err="1"/>
              <a:t>Microinvalidations</a:t>
            </a:r>
            <a:r>
              <a:rPr lang="en-US" b="1" dirty="0"/>
              <a:t>: an </a:t>
            </a:r>
            <a:r>
              <a:rPr lang="en-US" b="1" dirty="0" err="1"/>
              <a:t>unempathic</a:t>
            </a:r>
            <a:r>
              <a:rPr lang="en-US" b="1" dirty="0"/>
              <a:t> </a:t>
            </a:r>
            <a:r>
              <a:rPr lang="en-US" dirty="0"/>
              <a:t> minimizing or negation of the psychological experience of a person of another group</a:t>
            </a:r>
          </a:p>
          <a:p>
            <a:pPr marL="285750" indent="-285750">
              <a:buFont typeface="Arial" panose="020B0604020202020204" pitchFamily="34" charset="0"/>
              <a:buChar char="•"/>
            </a:pPr>
            <a:endParaRPr lang="en-US" dirty="0"/>
          </a:p>
          <a:p>
            <a:r>
              <a:rPr lang="en-US" dirty="0"/>
              <a:t>Micro-aggressions are so common and subtle that the aggressor is often unaware of the ways that they are hurting, insulting, and distancing the other person and the receiver also sometimes has become so </a:t>
            </a:r>
            <a:r>
              <a:rPr lang="en-US" b="1" dirty="0"/>
              <a:t>desensitized </a:t>
            </a:r>
            <a:r>
              <a:rPr lang="en-US" dirty="0"/>
              <a:t>as to accept the message without comment.</a:t>
            </a:r>
          </a:p>
        </p:txBody>
      </p:sp>
    </p:spTree>
    <p:extLst>
      <p:ext uri="{BB962C8B-B14F-4D97-AF65-F5344CB8AC3E}">
        <p14:creationId xmlns:p14="http://schemas.microsoft.com/office/powerpoint/2010/main" val="2344216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685800"/>
            <a:ext cx="7315200" cy="3970318"/>
          </a:xfrm>
          <a:prstGeom prst="rect">
            <a:avLst/>
          </a:prstGeom>
        </p:spPr>
        <p:txBody>
          <a:bodyPr wrap="square">
            <a:spAutoFit/>
          </a:bodyPr>
          <a:lstStyle/>
          <a:p>
            <a:pPr marL="228600"/>
            <a:r>
              <a:rPr lang="en-US" b="1" dirty="0"/>
              <a:t>D. Difficult Dialogues</a:t>
            </a:r>
            <a:endParaRPr lang="en-US" dirty="0"/>
          </a:p>
          <a:p>
            <a:pPr marL="228600" indent="-228600"/>
            <a:r>
              <a:rPr lang="en-US" dirty="0"/>
              <a:t> </a:t>
            </a:r>
          </a:p>
          <a:p>
            <a:pPr marL="228600"/>
            <a:r>
              <a:rPr lang="en-US" b="1" dirty="0"/>
              <a:t>Group interactions about differences rarely resolve quickly, easily or completely and often can leave people feeling attacked, abandoned, misunderstood and avoidant of future contact.  Need for ongoing monitoring and processing.</a:t>
            </a:r>
          </a:p>
          <a:p>
            <a:pPr marL="228600"/>
            <a:endParaRPr lang="en-US" b="1" dirty="0"/>
          </a:p>
          <a:p>
            <a:pPr marL="228600"/>
            <a:r>
              <a:rPr lang="en-US" b="1" dirty="0"/>
              <a:t>E. Cultural Humility</a:t>
            </a:r>
          </a:p>
          <a:p>
            <a:pPr marL="228600"/>
            <a:endParaRPr lang="en-US" b="1" dirty="0"/>
          </a:p>
          <a:p>
            <a:pPr marL="228600"/>
            <a:r>
              <a:rPr lang="en-US" b="1" dirty="0"/>
              <a:t>Entails a</a:t>
            </a:r>
            <a:r>
              <a:rPr lang="en-US" dirty="0"/>
              <a:t> </a:t>
            </a:r>
            <a:r>
              <a:rPr lang="en-US" b="1" dirty="0"/>
              <a:t>lifelong commitment</a:t>
            </a:r>
            <a:r>
              <a:rPr lang="en-US" dirty="0"/>
              <a:t> to </a:t>
            </a:r>
            <a:r>
              <a:rPr lang="en-US" b="1" dirty="0"/>
              <a:t>self-evaluation</a:t>
            </a:r>
            <a:r>
              <a:rPr lang="en-US" dirty="0"/>
              <a:t> and </a:t>
            </a:r>
            <a:r>
              <a:rPr lang="en-US" b="1" dirty="0"/>
              <a:t>self-critique</a:t>
            </a:r>
            <a:r>
              <a:rPr lang="en-US" dirty="0"/>
              <a:t> through acknowledging that we always have more to learn</a:t>
            </a:r>
          </a:p>
          <a:p>
            <a:endParaRPr lang="en-US" b="1" dirty="0"/>
          </a:p>
          <a:p>
            <a:r>
              <a:rPr lang="en-US" dirty="0"/>
              <a:t> </a:t>
            </a:r>
          </a:p>
          <a:p>
            <a:endParaRPr lang="en-US" dirty="0"/>
          </a:p>
        </p:txBody>
      </p:sp>
    </p:spTree>
    <p:extLst>
      <p:ext uri="{BB962C8B-B14F-4D97-AF65-F5344CB8AC3E}">
        <p14:creationId xmlns:p14="http://schemas.microsoft.com/office/powerpoint/2010/main" val="3842246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3600" y="304800"/>
            <a:ext cx="7315200" cy="5909310"/>
          </a:xfrm>
          <a:prstGeom prst="rect">
            <a:avLst/>
          </a:prstGeom>
        </p:spPr>
        <p:txBody>
          <a:bodyPr wrap="square">
            <a:spAutoFit/>
          </a:bodyPr>
          <a:lstStyle/>
          <a:p>
            <a:endParaRPr lang="en-US" dirty="0"/>
          </a:p>
          <a:p>
            <a:r>
              <a:rPr lang="en-US" b="1" dirty="0"/>
              <a:t>VII. A six stage model for Increasing  multicultural sensitivity</a:t>
            </a:r>
            <a:endParaRPr lang="en-US" dirty="0"/>
          </a:p>
          <a:p>
            <a:pPr marL="182880" indent="-182880">
              <a:buFont typeface="Arial" panose="020B0604020202020204" pitchFamily="34" charset="0"/>
              <a:buChar char="•"/>
            </a:pPr>
            <a:endParaRPr lang="en-US" dirty="0"/>
          </a:p>
          <a:p>
            <a:pPr marL="228600" lvl="0" indent="-182880" fontAlgn="base">
              <a:buFont typeface="Arial" panose="020B0604020202020204" pitchFamily="34" charset="0"/>
              <a:buChar char="•"/>
            </a:pPr>
            <a:r>
              <a:rPr lang="en-US" b="1" dirty="0"/>
              <a:t>Denial:  </a:t>
            </a:r>
            <a:r>
              <a:rPr lang="en-US" dirty="0"/>
              <a:t>The therapist denies that cultural differences are present and/or may construct homogeneous groups so as to avoid connections with individuals from diverse cultural backgrounds, </a:t>
            </a:r>
          </a:p>
          <a:p>
            <a:pPr marL="285750" lvl="0" indent="-285750" fontAlgn="base">
              <a:buFont typeface="Arial" panose="020B0604020202020204" pitchFamily="34" charset="0"/>
              <a:buChar char="•"/>
            </a:pPr>
            <a:r>
              <a:rPr lang="en-US" b="1" dirty="0"/>
              <a:t>Defense against difference and perceived threats to the centrality of one’s world view:  </a:t>
            </a:r>
            <a:r>
              <a:rPr lang="en-US" dirty="0"/>
              <a:t>Therapists might acknowledge that some differences in beliefs and values exist between cultures, but try to ignore this truth and/or see </a:t>
            </a:r>
            <a:r>
              <a:rPr lang="en-US" b="1" dirty="0"/>
              <a:t>their culture as superior</a:t>
            </a:r>
            <a:r>
              <a:rPr lang="en-US" dirty="0"/>
              <a:t>. </a:t>
            </a:r>
          </a:p>
          <a:p>
            <a:pPr marL="228600" indent="-285750">
              <a:buFont typeface="Arial" panose="020B0604020202020204" pitchFamily="34" charset="0"/>
              <a:buChar char="•"/>
            </a:pPr>
            <a:r>
              <a:rPr lang="en-US" dirty="0"/>
              <a:t> M</a:t>
            </a:r>
            <a:r>
              <a:rPr lang="en-US" b="1" dirty="0"/>
              <a:t>inimization:  </a:t>
            </a:r>
            <a:r>
              <a:rPr lang="en-US" dirty="0"/>
              <a:t>The therapist minimizes cultural differences with belief that human similarities and underlying universal themes counterbalance cultural differences. </a:t>
            </a:r>
          </a:p>
          <a:p>
            <a:pPr marL="228600" lvl="0" indent="-182880">
              <a:buFont typeface="Arial" panose="020B0604020202020204" pitchFamily="34" charset="0"/>
              <a:buChar char="•"/>
            </a:pPr>
            <a:r>
              <a:rPr lang="en-US" b="1" dirty="0"/>
              <a:t>Acceptance :  </a:t>
            </a:r>
            <a:r>
              <a:rPr lang="en-US" dirty="0"/>
              <a:t>The therapist shifts towards </a:t>
            </a:r>
            <a:r>
              <a:rPr lang="en-US" dirty="0" err="1"/>
              <a:t>ethnorelativism</a:t>
            </a:r>
            <a:r>
              <a:rPr lang="en-US" dirty="0"/>
              <a:t>, increasingly open to the idea that all cultures have validity. </a:t>
            </a:r>
          </a:p>
          <a:p>
            <a:pPr marL="228600" indent="-182880" fontAlgn="base">
              <a:buFont typeface="Arial" panose="020B0604020202020204" pitchFamily="34" charset="0"/>
              <a:buChar char="•"/>
            </a:pPr>
            <a:r>
              <a:rPr lang="en-US" b="1" dirty="0"/>
              <a:t>Adaptation to difference:  </a:t>
            </a:r>
            <a:r>
              <a:rPr lang="en-US" dirty="0"/>
              <a:t>The therapist tries to increase empathic ability by deeper understanding of other cultures, humble to the idea that full understanding may not be realized. </a:t>
            </a:r>
          </a:p>
          <a:p>
            <a:pPr marL="228600" lvl="0" indent="-182880" fontAlgn="base">
              <a:buFont typeface="Arial" panose="020B0604020202020204" pitchFamily="34" charset="0"/>
              <a:buChar char="•"/>
            </a:pPr>
            <a:r>
              <a:rPr lang="en-US" b="1" dirty="0"/>
              <a:t>Integration:  </a:t>
            </a:r>
            <a:r>
              <a:rPr lang="en-US" dirty="0"/>
              <a:t>Therapists’ views of themselves expand through inclusion of world views of other cultures in their work and likely in their personal lives.  </a:t>
            </a:r>
          </a:p>
        </p:txBody>
      </p:sp>
    </p:spTree>
    <p:extLst>
      <p:ext uri="{BB962C8B-B14F-4D97-AF65-F5344CB8AC3E}">
        <p14:creationId xmlns:p14="http://schemas.microsoft.com/office/powerpoint/2010/main" val="257208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22376"/>
            <a:ext cx="7315200" cy="6186309"/>
          </a:xfrm>
          <a:prstGeom prst="rect">
            <a:avLst/>
          </a:prstGeom>
        </p:spPr>
        <p:txBody>
          <a:bodyPr wrap="square">
            <a:spAutoFit/>
          </a:bodyPr>
          <a:lstStyle/>
          <a:p>
            <a:r>
              <a:rPr lang="en-US" b="1" dirty="0"/>
              <a:t>VIII. Multicultural Information in the Pre-Group Meeting</a:t>
            </a:r>
          </a:p>
          <a:p>
            <a:endParaRPr lang="en-US" b="1" dirty="0"/>
          </a:p>
          <a:p>
            <a:r>
              <a:rPr lang="en-US" dirty="0"/>
              <a:t>Useful to explore how clients’ gender, sexual orientation, social class, and ethnicity impacted their lives and how their families view these topics.   And to inquire whether</a:t>
            </a:r>
            <a:r>
              <a:rPr lang="en-US" b="1" dirty="0"/>
              <a:t> </a:t>
            </a:r>
            <a:r>
              <a:rPr lang="en-US" dirty="0"/>
              <a:t>clients and/or their families have been subjected to discrimination  and, if so, how it has impacted them, and how they understand such dynamics. </a:t>
            </a:r>
            <a:endParaRPr lang="en-US" b="1" dirty="0"/>
          </a:p>
          <a:p>
            <a:endParaRPr lang="en-US" b="1" dirty="0"/>
          </a:p>
          <a:p>
            <a:r>
              <a:rPr lang="en-US" b="1" dirty="0"/>
              <a:t>IX. Empirical Support for Multicultural Competence in Counseling</a:t>
            </a:r>
          </a:p>
          <a:p>
            <a:endParaRPr lang="en-US" b="1" dirty="0"/>
          </a:p>
          <a:p>
            <a:pPr marL="285750" indent="-285750">
              <a:buFont typeface="Arial" panose="020B0604020202020204" pitchFamily="34" charset="0"/>
              <a:buChar char="•"/>
            </a:pPr>
            <a:r>
              <a:rPr lang="en-US" dirty="0"/>
              <a:t>Promising recent research evidence points towards the positive impact of the therapist’s sensitivity to cultural issues on treatment outcome and clients’ experience. </a:t>
            </a:r>
          </a:p>
          <a:p>
            <a:endParaRPr lang="en-US" dirty="0"/>
          </a:p>
          <a:p>
            <a:pPr marL="285750" indent="-285750">
              <a:buFont typeface="Arial" panose="020B0604020202020204" pitchFamily="34" charset="0"/>
              <a:buChar char="•"/>
            </a:pPr>
            <a:r>
              <a:rPr lang="en-US" dirty="0"/>
              <a:t>Integrating culturally sensitive approaches into proven models of therapy is considered a best contemporary practice. </a:t>
            </a:r>
          </a:p>
          <a:p>
            <a:endParaRPr lang="en-US" b="1" dirty="0"/>
          </a:p>
          <a:p>
            <a:r>
              <a:rPr lang="en-US" b="1" dirty="0"/>
              <a:t>X. Training issues.</a:t>
            </a:r>
          </a:p>
          <a:p>
            <a:endParaRPr lang="en-US" b="1" dirty="0"/>
          </a:p>
          <a:p>
            <a:r>
              <a:rPr lang="en-US" dirty="0"/>
              <a:t>Multicultural proficiency, like clinical proficiency, is an </a:t>
            </a:r>
            <a:r>
              <a:rPr lang="en-US" b="1" dirty="0"/>
              <a:t>ongoing process </a:t>
            </a:r>
            <a:r>
              <a:rPr lang="en-US" dirty="0"/>
              <a:t>not a static end point from which one no longer needs support, training, and supervision. </a:t>
            </a:r>
          </a:p>
        </p:txBody>
      </p:sp>
    </p:spTree>
    <p:extLst>
      <p:ext uri="{BB962C8B-B14F-4D97-AF65-F5344CB8AC3E}">
        <p14:creationId xmlns:p14="http://schemas.microsoft.com/office/powerpoint/2010/main" val="1552662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533400"/>
            <a:ext cx="7315200" cy="5078313"/>
          </a:xfrm>
          <a:prstGeom prst="rect">
            <a:avLst/>
          </a:prstGeom>
        </p:spPr>
        <p:txBody>
          <a:bodyPr wrap="square">
            <a:spAutoFit/>
          </a:bodyPr>
          <a:lstStyle/>
          <a:p>
            <a:r>
              <a:rPr lang="en-US" b="1" dirty="0"/>
              <a:t>XI. Concluding thoughts</a:t>
            </a:r>
          </a:p>
          <a:p>
            <a:endParaRPr lang="en-US" b="1" dirty="0"/>
          </a:p>
          <a:p>
            <a:r>
              <a:rPr lang="en-US" dirty="0"/>
              <a:t>Working with individuals markedly different from ourselves can be deeply rewarding as it introduces us to ideas, language, rituals, traditions, beliefs that are different from our own, encourages us to grow, and challenges us to expand our empathy and worldview. This is also true for our group members; as their worldviews expand, they may feel increased self-acceptance and connection, increased flexibility in navigating varied and complex relational and social dynamics, and, importantly, less symptomology. </a:t>
            </a:r>
          </a:p>
          <a:p>
            <a:endParaRPr lang="en-US" dirty="0"/>
          </a:p>
          <a:p>
            <a:r>
              <a:rPr lang="en-US" b="1" dirty="0"/>
              <a:t>Perhaps no other skill is as vital as listening with an open mind and open heart to our clients; to understand their histories, struggles, and successes within the context of their lives, to find their uniqueness beyond similar symptom clusters or identity demographics, and to reach across any obstacles that divides us and to work towards true collaboration and shared expertise. </a:t>
            </a:r>
          </a:p>
          <a:p>
            <a:r>
              <a:rPr lang="en-US" b="1" dirty="0"/>
              <a:t> </a:t>
            </a:r>
          </a:p>
        </p:txBody>
      </p:sp>
    </p:spTree>
    <p:extLst>
      <p:ext uri="{BB962C8B-B14F-4D97-AF65-F5344CB8AC3E}">
        <p14:creationId xmlns:p14="http://schemas.microsoft.com/office/powerpoint/2010/main" val="294852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6463308"/>
          </a:xfrm>
          <a:prstGeom prst="rect">
            <a:avLst/>
          </a:prstGeom>
        </p:spPr>
        <p:txBody>
          <a:bodyPr wrap="square">
            <a:spAutoFit/>
          </a:bodyPr>
          <a:lstStyle/>
          <a:p>
            <a:r>
              <a:rPr lang="en-US" b="1" dirty="0"/>
              <a:t>III. Jacob Moreno</a:t>
            </a:r>
            <a:endParaRPr lang="en-US" dirty="0"/>
          </a:p>
          <a:p>
            <a:r>
              <a:rPr lang="en-US" dirty="0"/>
              <a:t> </a:t>
            </a:r>
          </a:p>
          <a:p>
            <a:pPr marL="285750" lvl="0" indent="-285750" fontAlgn="base">
              <a:buFont typeface="Arial" panose="020B0604020202020204" pitchFamily="34" charset="0"/>
              <a:buChar char="•"/>
            </a:pPr>
            <a:r>
              <a:rPr lang="en-US" dirty="0"/>
              <a:t>Creator of psychodrama - spontaneous theater and roleplaying. </a:t>
            </a:r>
          </a:p>
          <a:p>
            <a:pPr marL="285750" lvl="0" indent="-285750" fontAlgn="base">
              <a:buFont typeface="Arial" panose="020B0604020202020204" pitchFamily="34" charset="0"/>
              <a:buChar char="•"/>
            </a:pPr>
            <a:r>
              <a:rPr lang="en-US" dirty="0"/>
              <a:t>Coined the term “group psychotherapy” in 1931. </a:t>
            </a:r>
          </a:p>
          <a:p>
            <a:pPr marL="285750" lvl="0" indent="-285750" fontAlgn="base">
              <a:buFont typeface="Arial" panose="020B0604020202020204" pitchFamily="34" charset="0"/>
              <a:buChar char="•"/>
            </a:pPr>
            <a:r>
              <a:rPr lang="en-US" dirty="0"/>
              <a:t>Valued spontaneity, creativity, and mutual sharing.</a:t>
            </a:r>
          </a:p>
          <a:p>
            <a:r>
              <a:rPr lang="en-US" dirty="0"/>
              <a:t> </a:t>
            </a:r>
          </a:p>
          <a:p>
            <a:r>
              <a:rPr lang="en-US" dirty="0"/>
              <a:t>Basic psychodrama techniques:</a:t>
            </a:r>
          </a:p>
          <a:p>
            <a:pPr marL="285750" lvl="0" indent="-285750" fontAlgn="base">
              <a:buFont typeface="Arial" panose="020B0604020202020204" pitchFamily="34" charset="0"/>
              <a:buChar char="•"/>
            </a:pPr>
            <a:r>
              <a:rPr lang="en-US" b="1" dirty="0"/>
              <a:t>Doubling</a:t>
            </a:r>
            <a:r>
              <a:rPr lang="en-US" dirty="0"/>
              <a:t>:  Someone stands behind and speaks for a member</a:t>
            </a:r>
          </a:p>
          <a:p>
            <a:pPr marL="285750" lvl="0" indent="-285750" fontAlgn="base">
              <a:buFont typeface="Arial" panose="020B0604020202020204" pitchFamily="34" charset="0"/>
              <a:buChar char="•"/>
            </a:pPr>
            <a:r>
              <a:rPr lang="en-US" b="1" dirty="0"/>
              <a:t>Role reversal</a:t>
            </a:r>
            <a:r>
              <a:rPr lang="en-US" dirty="0"/>
              <a:t>: Characters switch roles in the middle of the action </a:t>
            </a:r>
          </a:p>
          <a:p>
            <a:pPr marL="285750" lvl="0" indent="-285750" fontAlgn="base">
              <a:buFont typeface="Arial" panose="020B0604020202020204" pitchFamily="34" charset="0"/>
              <a:buChar char="•"/>
            </a:pPr>
            <a:r>
              <a:rPr lang="en-US" b="1" dirty="0"/>
              <a:t>The Soliloquy</a:t>
            </a:r>
            <a:r>
              <a:rPr lang="en-US" dirty="0"/>
              <a:t>:  At the end of a scene the protagonist speaks spontaneously</a:t>
            </a:r>
          </a:p>
          <a:p>
            <a:pPr lvl="0" fontAlgn="base"/>
            <a:endParaRPr lang="en-US" dirty="0"/>
          </a:p>
          <a:p>
            <a:r>
              <a:rPr lang="en-US" b="1" dirty="0"/>
              <a:t>IV. Other Early 20</a:t>
            </a:r>
            <a:r>
              <a:rPr lang="en-US" b="1" baseline="30000" dirty="0"/>
              <a:t>th</a:t>
            </a:r>
            <a:r>
              <a:rPr lang="en-US" b="1" dirty="0"/>
              <a:t> Century Developments</a:t>
            </a:r>
            <a:endParaRPr lang="en-US" dirty="0"/>
          </a:p>
          <a:p>
            <a:r>
              <a:rPr lang="en-US" b="1" dirty="0"/>
              <a:t> </a:t>
            </a:r>
            <a:endParaRPr lang="en-US" dirty="0"/>
          </a:p>
          <a:p>
            <a:pPr marL="285750" lvl="0" indent="-285750" fontAlgn="base">
              <a:buFont typeface="Arial" panose="020B0604020202020204" pitchFamily="34" charset="0"/>
              <a:buChar char="•"/>
            </a:pPr>
            <a:r>
              <a:rPr lang="en-US" dirty="0" err="1"/>
              <a:t>Trigent</a:t>
            </a:r>
            <a:r>
              <a:rPr lang="en-US" dirty="0"/>
              <a:t> Burrow applied psychoanalytic ideas to group therapy; coined the terms “group analysis” and “here and now.” </a:t>
            </a:r>
          </a:p>
          <a:p>
            <a:pPr marL="285750" lvl="0" indent="-285750" fontAlgn="base">
              <a:buFont typeface="Arial" panose="020B0604020202020204" pitchFamily="34" charset="0"/>
              <a:buChar char="•"/>
            </a:pPr>
            <a:r>
              <a:rPr lang="en-US" dirty="0"/>
              <a:t>Post Freudian psychodynamic theorists - Melanie Klein, Alfred Adler and Carl Jung - had increasing interest in interpersonal relationships.</a:t>
            </a:r>
          </a:p>
          <a:p>
            <a:pPr marL="285750" lvl="0" indent="-285750" fontAlgn="base">
              <a:buFont typeface="Arial" panose="020B0604020202020204" pitchFamily="34" charset="0"/>
              <a:buChar char="•"/>
            </a:pPr>
            <a:r>
              <a:rPr lang="en-US" dirty="0"/>
              <a:t>Kurt Lewin pioneered studies of group process and coined the term, </a:t>
            </a:r>
            <a:r>
              <a:rPr lang="en-US" i="1" dirty="0"/>
              <a:t>group dynamics</a:t>
            </a:r>
            <a:r>
              <a:rPr lang="en-US" dirty="0"/>
              <a:t> (1947).</a:t>
            </a:r>
          </a:p>
          <a:p>
            <a:r>
              <a:rPr lang="en-US" b="1" dirty="0"/>
              <a:t> </a:t>
            </a:r>
            <a:endParaRPr lang="en-US" dirty="0"/>
          </a:p>
          <a:p>
            <a:pPr lvl="0" fontAlgn="base"/>
            <a:endParaRPr lang="en-US" dirty="0"/>
          </a:p>
        </p:txBody>
      </p:sp>
    </p:spTree>
    <p:extLst>
      <p:ext uri="{BB962C8B-B14F-4D97-AF65-F5344CB8AC3E}">
        <p14:creationId xmlns:p14="http://schemas.microsoft.com/office/powerpoint/2010/main" val="2946928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400110"/>
          </a:xfrm>
          <a:prstGeom prst="rect">
            <a:avLst/>
          </a:prstGeom>
        </p:spPr>
        <p:txBody>
          <a:bodyPr wrap="square">
            <a:spAutoFit/>
          </a:bodyPr>
          <a:lstStyle/>
          <a:p>
            <a:r>
              <a:rPr lang="en-US" sz="2000" b="1" dirty="0"/>
              <a:t>Chapter 3:  Group Structure and Levels of Analysis</a:t>
            </a:r>
            <a:endParaRPr lang="en-US" sz="2000" dirty="0"/>
          </a:p>
        </p:txBody>
      </p:sp>
      <p:sp>
        <p:nvSpPr>
          <p:cNvPr id="3" name="Rectangle 2"/>
          <p:cNvSpPr/>
          <p:nvPr/>
        </p:nvSpPr>
        <p:spPr>
          <a:xfrm>
            <a:off x="914400" y="1600200"/>
            <a:ext cx="7315200" cy="4524315"/>
          </a:xfrm>
          <a:prstGeom prst="rect">
            <a:avLst/>
          </a:prstGeom>
        </p:spPr>
        <p:txBody>
          <a:bodyPr wrap="square">
            <a:spAutoFit/>
          </a:bodyPr>
          <a:lstStyle/>
          <a:p>
            <a:pPr marL="400050" indent="-400050">
              <a:buAutoNum type="romanUcPeriod"/>
            </a:pPr>
            <a:r>
              <a:rPr lang="en-US" b="1" dirty="0"/>
              <a:t>Introduction</a:t>
            </a:r>
          </a:p>
          <a:p>
            <a:endParaRPr lang="en-US" b="1" dirty="0"/>
          </a:p>
          <a:p>
            <a:r>
              <a:rPr lang="en-US" dirty="0"/>
              <a:t>What occurs in any moment can be regarded as the product of many factors acting independently and interactively, including:</a:t>
            </a:r>
          </a:p>
          <a:p>
            <a:r>
              <a:rPr lang="en-US" dirty="0"/>
              <a:t> </a:t>
            </a:r>
          </a:p>
          <a:p>
            <a:pPr marL="285750" lvl="0" indent="-285750" fontAlgn="base">
              <a:buFont typeface="Arial" panose="020B0604020202020204" pitchFamily="34" charset="0"/>
              <a:buChar char="•"/>
            </a:pPr>
            <a:r>
              <a:rPr lang="en-US" dirty="0"/>
              <a:t>The members’ and leader’s personalities, agendas, and needs. </a:t>
            </a:r>
          </a:p>
          <a:p>
            <a:pPr marL="285750" lvl="0" indent="-285750" fontAlgn="base">
              <a:buFont typeface="Arial" panose="020B0604020202020204" pitchFamily="34" charset="0"/>
              <a:buChar char="•"/>
            </a:pPr>
            <a:r>
              <a:rPr lang="en-US" dirty="0"/>
              <a:t>The roles – both task oriented and emotion-oriented - that the 	members and leaders are taking </a:t>
            </a:r>
          </a:p>
          <a:p>
            <a:pPr marL="285750" lvl="0" indent="-285750" fontAlgn="base">
              <a:buFont typeface="Arial" panose="020B0604020202020204" pitchFamily="34" charset="0"/>
              <a:buChar char="•"/>
            </a:pPr>
            <a:r>
              <a:rPr lang="en-US" dirty="0"/>
              <a:t>The tasks and goals of the group</a:t>
            </a:r>
          </a:p>
          <a:p>
            <a:pPr marL="285750" lvl="0" indent="-285750" fontAlgn="base">
              <a:buFont typeface="Arial" panose="020B0604020202020204" pitchFamily="34" charset="0"/>
              <a:buChar char="•"/>
            </a:pPr>
            <a:r>
              <a:rPr lang="en-US" dirty="0"/>
              <a:t>The group’s current social-emotional state or climate</a:t>
            </a:r>
          </a:p>
          <a:p>
            <a:pPr marL="285750" lvl="0" indent="-285750" fontAlgn="base">
              <a:buFont typeface="Arial" panose="020B0604020202020204" pitchFamily="34" charset="0"/>
              <a:buChar char="•"/>
            </a:pPr>
            <a:r>
              <a:rPr lang="en-US" dirty="0"/>
              <a:t>The embedding context of the group including: </a:t>
            </a:r>
          </a:p>
          <a:p>
            <a:pPr marL="285750" lvl="0" indent="-285750" fontAlgn="base">
              <a:buFont typeface="Arial" panose="020B0604020202020204" pitchFamily="34" charset="0"/>
              <a:buChar char="•"/>
            </a:pPr>
            <a:r>
              <a:rPr lang="en-US" dirty="0"/>
              <a:t>	the constraints, resources, and values of the specific setting 	in which the group is located </a:t>
            </a:r>
          </a:p>
          <a:p>
            <a:pPr marL="285750" lvl="0" indent="-285750" fontAlgn="base">
              <a:buFont typeface="Arial" panose="020B0604020202020204" pitchFamily="34" charset="0"/>
              <a:buChar char="•"/>
            </a:pPr>
            <a:r>
              <a:rPr lang="en-US" dirty="0"/>
              <a:t>the culture or mix of cultures within and surrounding the group</a:t>
            </a:r>
          </a:p>
          <a:p>
            <a:pPr marL="285750" lvl="0" indent="-285750" fontAlgn="base">
              <a:buFont typeface="Arial" panose="020B0604020202020204" pitchFamily="34" charset="0"/>
              <a:buChar char="•"/>
            </a:pPr>
            <a:r>
              <a:rPr lang="en-US" dirty="0"/>
              <a:t>the unique history and trajectory of this group</a:t>
            </a:r>
          </a:p>
          <a:p>
            <a:pPr marL="285750" lvl="0" indent="-285750" fontAlgn="base">
              <a:buFont typeface="Arial" panose="020B0604020202020204" pitchFamily="34" charset="0"/>
              <a:buChar char="•"/>
            </a:pPr>
            <a:r>
              <a:rPr lang="en-US" dirty="0"/>
              <a:t>historical and current dynamics within the larger societal  context</a:t>
            </a:r>
          </a:p>
        </p:txBody>
      </p:sp>
    </p:spTree>
    <p:extLst>
      <p:ext uri="{BB962C8B-B14F-4D97-AF65-F5344CB8AC3E}">
        <p14:creationId xmlns:p14="http://schemas.microsoft.com/office/powerpoint/2010/main" val="2396863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6612" y="609600"/>
            <a:ext cx="7315200" cy="1477328"/>
          </a:xfrm>
          <a:prstGeom prst="rect">
            <a:avLst/>
          </a:prstGeom>
        </p:spPr>
        <p:txBody>
          <a:bodyPr wrap="square">
            <a:spAutoFit/>
          </a:bodyPr>
          <a:lstStyle/>
          <a:p>
            <a:r>
              <a:rPr lang="en-US" b="1" dirty="0"/>
              <a:t>II. The structural perspective:  </a:t>
            </a:r>
          </a:p>
          <a:p>
            <a:r>
              <a:rPr lang="en-US" dirty="0"/>
              <a:t>Depicts group as a bounded entity </a:t>
            </a:r>
            <a:r>
              <a:rPr lang="en-US" b="1" dirty="0"/>
              <a:t>differentiated from its environment </a:t>
            </a:r>
            <a:r>
              <a:rPr lang="en-US" dirty="0"/>
              <a:t>by its task, time and space and internally divided into </a:t>
            </a:r>
            <a:r>
              <a:rPr lang="en-US" b="1" dirty="0"/>
              <a:t>components</a:t>
            </a:r>
            <a:r>
              <a:rPr lang="en-US" dirty="0"/>
              <a:t>, such as roles and subgroups.  The </a:t>
            </a:r>
            <a:r>
              <a:rPr lang="en-US" b="1" dirty="0"/>
              <a:t>group therapist is a manager of these boundaries </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223349"/>
            <a:ext cx="4419600" cy="4354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347" y="2223348"/>
            <a:ext cx="2000250" cy="1358051"/>
          </a:xfrm>
          <a:prstGeom prst="rect">
            <a:avLst/>
          </a:prstGeom>
          <a:noFill/>
          <a:extLst>
            <a:ext uri="{909E8E84-426E-40DD-AFC4-6F175D3DCCD1}">
              <a14:hiddenFill xmlns:a14="http://schemas.microsoft.com/office/drawing/2010/main">
                <a:solidFill>
                  <a:srgbClr val="FFFFFF"/>
                </a:solidFill>
              </a14:hiddenFill>
            </a:ext>
          </a:extLst>
        </p:spPr>
      </p:pic>
      <p:sp>
        <p:nvSpPr>
          <p:cNvPr id="3" name="Oval 43"/>
          <p:cNvSpPr>
            <a:spLocks noChangeArrowheads="1"/>
          </p:cNvSpPr>
          <p:nvPr/>
        </p:nvSpPr>
        <p:spPr bwMode="auto">
          <a:xfrm>
            <a:off x="3795712" y="2681336"/>
            <a:ext cx="698500" cy="677862"/>
          </a:xfrm>
          <a:prstGeom prst="ellipse">
            <a:avLst/>
          </a:prstGeom>
          <a:solidFill>
            <a:srgbClr val="FFFFFF"/>
          </a:solidFill>
          <a:ln w="25400" algn="ctr">
            <a:solidFill>
              <a:srgbClr val="F79646"/>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600"/>
              </a:spcBef>
              <a:spcAft>
                <a:spcPts val="500"/>
              </a:spcAft>
              <a:buClrTx/>
              <a:buSzTx/>
              <a:buFontTx/>
              <a:buNone/>
              <a:tabLst/>
            </a:pPr>
            <a:r>
              <a:rPr kumimoji="0" lang="en-US" altLang="en-US" sz="900" b="0" i="0" u="none" strike="noStrike" cap="none" normalizeH="0" baseline="0" dirty="0">
                <a:ln>
                  <a:noFill/>
                </a:ln>
                <a:solidFill>
                  <a:srgbClr val="000000"/>
                </a:solidFill>
                <a:effectLst/>
                <a:latin typeface="Times New Roman" pitchFamily="18" charset="0"/>
                <a:cs typeface="Arial" pitchFamily="34" charset="0"/>
              </a:rPr>
              <a:t>person</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1287" y="2286000"/>
            <a:ext cx="542925" cy="523875"/>
          </a:xfrm>
          <a:prstGeom prst="rect">
            <a:avLst/>
          </a:prstGeom>
          <a:noFill/>
          <a:extLst>
            <a:ext uri="{909E8E84-426E-40DD-AFC4-6F175D3DCCD1}">
              <a14:hiddenFill xmlns:a14="http://schemas.microsoft.com/office/drawing/2010/main">
                <a:solidFill>
                  <a:srgbClr val="FFFFFF"/>
                </a:solidFill>
              </a14:hiddenFill>
            </a:ext>
          </a:extLst>
        </p:spPr>
      </p:pic>
      <p:sp>
        <p:nvSpPr>
          <p:cNvPr id="9" name="Oval 43"/>
          <p:cNvSpPr>
            <a:spLocks noChangeArrowheads="1"/>
          </p:cNvSpPr>
          <p:nvPr/>
        </p:nvSpPr>
        <p:spPr bwMode="auto">
          <a:xfrm>
            <a:off x="5244021" y="5624452"/>
            <a:ext cx="698500" cy="677862"/>
          </a:xfrm>
          <a:prstGeom prst="ellipse">
            <a:avLst/>
          </a:prstGeom>
          <a:solidFill>
            <a:srgbClr val="FFFFFF"/>
          </a:solidFill>
          <a:ln w="25400" algn="ctr">
            <a:solidFill>
              <a:srgbClr val="F79646"/>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600"/>
              </a:spcBef>
              <a:spcAft>
                <a:spcPts val="500"/>
              </a:spcAft>
              <a:buClrTx/>
              <a:buSzTx/>
              <a:buFontTx/>
              <a:buNone/>
              <a:tabLst/>
            </a:pPr>
            <a:r>
              <a:rPr kumimoji="0" lang="en-US" altLang="en-US" sz="900" b="0" i="0" u="none" strike="noStrike" cap="none" normalizeH="0" baseline="0" dirty="0">
                <a:ln>
                  <a:noFill/>
                </a:ln>
                <a:solidFill>
                  <a:srgbClr val="000000"/>
                </a:solidFill>
                <a:effectLst/>
                <a:latin typeface="Times New Roman" pitchFamily="18" charset="0"/>
                <a:cs typeface="Arial" pitchFamily="34" charset="0"/>
              </a:rPr>
              <a:t>person</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Oval 43"/>
          <p:cNvSpPr>
            <a:spLocks noChangeArrowheads="1"/>
          </p:cNvSpPr>
          <p:nvPr/>
        </p:nvSpPr>
        <p:spPr bwMode="auto">
          <a:xfrm>
            <a:off x="5222875" y="5486400"/>
            <a:ext cx="698500" cy="677862"/>
          </a:xfrm>
          <a:prstGeom prst="ellipse">
            <a:avLst/>
          </a:prstGeom>
          <a:solidFill>
            <a:srgbClr val="FFFFFF"/>
          </a:solidFill>
          <a:ln w="25400" algn="ctr">
            <a:solidFill>
              <a:srgbClr val="F79646"/>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600"/>
              </a:spcBef>
              <a:spcAft>
                <a:spcPts val="500"/>
              </a:spcAft>
              <a:buClrTx/>
              <a:buSzTx/>
              <a:buFontTx/>
              <a:buNone/>
              <a:tabLst/>
            </a:pPr>
            <a:r>
              <a:rPr kumimoji="0" lang="en-US" altLang="en-US" sz="900" b="0" i="0" u="none" strike="noStrike" cap="none" normalizeH="0" baseline="0" dirty="0">
                <a:ln>
                  <a:noFill/>
                </a:ln>
                <a:solidFill>
                  <a:srgbClr val="000000"/>
                </a:solidFill>
                <a:effectLst/>
                <a:latin typeface="Times New Roman" pitchFamily="18" charset="0"/>
                <a:cs typeface="Arial" pitchFamily="34" charset="0"/>
              </a:rPr>
              <a:t>person</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 name="Oval 43"/>
          <p:cNvSpPr>
            <a:spLocks noChangeArrowheads="1"/>
          </p:cNvSpPr>
          <p:nvPr/>
        </p:nvSpPr>
        <p:spPr bwMode="auto">
          <a:xfrm>
            <a:off x="5232019" y="5609022"/>
            <a:ext cx="698500" cy="677862"/>
          </a:xfrm>
          <a:prstGeom prst="ellipse">
            <a:avLst/>
          </a:prstGeom>
          <a:solidFill>
            <a:srgbClr val="FFFFFF"/>
          </a:solidFill>
          <a:ln w="25400" algn="ctr">
            <a:solidFill>
              <a:srgbClr val="F79646"/>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600"/>
              </a:spcBef>
              <a:spcAft>
                <a:spcPts val="500"/>
              </a:spcAft>
              <a:buClrTx/>
              <a:buSzTx/>
              <a:buFontTx/>
              <a:buNone/>
              <a:tabLst/>
            </a:pPr>
            <a:r>
              <a:rPr kumimoji="0" lang="en-US" altLang="en-US" sz="900" b="0" i="0" u="none" strike="noStrike" cap="none" normalizeH="0" baseline="0" dirty="0">
                <a:ln>
                  <a:noFill/>
                </a:ln>
                <a:solidFill>
                  <a:srgbClr val="000000"/>
                </a:solidFill>
                <a:effectLst/>
                <a:latin typeface="Times New Roman" pitchFamily="18" charset="0"/>
                <a:cs typeface="Arial" pitchFamily="34" charset="0"/>
              </a:rPr>
              <a:t>person</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1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7594" y="4415475"/>
            <a:ext cx="542925" cy="5238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807" y="4419600"/>
            <a:ext cx="542925" cy="523875"/>
          </a:xfrm>
          <a:prstGeom prst="rect">
            <a:avLst/>
          </a:prstGeom>
          <a:noFill/>
          <a:extLst>
            <a:ext uri="{909E8E84-426E-40DD-AFC4-6F175D3DCCD1}">
              <a14:hiddenFill xmlns:a14="http://schemas.microsoft.com/office/drawing/2010/main">
                <a:solidFill>
                  <a:srgbClr val="FFFFFF"/>
                </a:solidFill>
              </a14:hiddenFill>
            </a:ext>
          </a:extLst>
        </p:spPr>
      </p:pic>
      <p:sp>
        <p:nvSpPr>
          <p:cNvPr id="4" name="Oval 11"/>
          <p:cNvSpPr>
            <a:spLocks noChangeArrowheads="1"/>
          </p:cNvSpPr>
          <p:nvPr/>
        </p:nvSpPr>
        <p:spPr bwMode="auto">
          <a:xfrm>
            <a:off x="4774946" y="3976748"/>
            <a:ext cx="1381125" cy="2187514"/>
          </a:xfrm>
          <a:prstGeom prst="ellipse">
            <a:avLst/>
          </a:prstGeom>
          <a:solidFill>
            <a:srgbClr val="FFFFFF"/>
          </a:solidFill>
          <a:ln w="25400" algn="ctr">
            <a:solidFill>
              <a:srgbClr val="F79646"/>
            </a:solidFill>
            <a:round/>
            <a:headEnd/>
            <a:tailEnd/>
          </a:ln>
        </p:spPr>
        <p:txBody>
          <a:bodyPr vert="horz" wrap="square" lIns="91440" tIns="45720" rIns="91440" bIns="45720" numCol="1" anchor="ctr" anchorCtr="0" compatLnSpc="1">
            <a:prstTxWarp prst="textNoShape">
              <a:avLst/>
            </a:prstTxWarp>
          </a:bodyPr>
          <a:lstStyle/>
          <a:p>
            <a:endParaRPr lang="en-US"/>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853" y="4111108"/>
            <a:ext cx="7254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4593" y="5585209"/>
            <a:ext cx="7254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5873" y="5224462"/>
            <a:ext cx="5429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8457" y="2669564"/>
            <a:ext cx="7191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695541" y="3581399"/>
            <a:ext cx="2255746" cy="369332"/>
          </a:xfrm>
          <a:prstGeom prst="rect">
            <a:avLst/>
          </a:prstGeom>
        </p:spPr>
        <p:txBody>
          <a:bodyPr wrap="none">
            <a:spAutoFit/>
          </a:bodyPr>
          <a:lstStyle/>
          <a:p>
            <a:r>
              <a:rPr lang="en-US" dirty="0">
                <a:solidFill>
                  <a:srgbClr val="000000"/>
                </a:solidFill>
                <a:latin typeface="Times New Roman"/>
              </a:rPr>
              <a:t>Co-therapist boundary</a:t>
            </a:r>
            <a:endParaRPr lang="en-US" dirty="0">
              <a:effectLst/>
              <a:latin typeface="Times New Roman"/>
              <a:ea typeface="Times New Roman"/>
            </a:endParaRPr>
          </a:p>
        </p:txBody>
      </p:sp>
      <p:sp>
        <p:nvSpPr>
          <p:cNvPr id="12" name="Rectangle 11"/>
          <p:cNvSpPr/>
          <p:nvPr/>
        </p:nvSpPr>
        <p:spPr>
          <a:xfrm>
            <a:off x="2551503" y="4443451"/>
            <a:ext cx="2178802" cy="369332"/>
          </a:xfrm>
          <a:prstGeom prst="rect">
            <a:avLst/>
          </a:prstGeom>
        </p:spPr>
        <p:txBody>
          <a:bodyPr wrap="none">
            <a:spAutoFit/>
          </a:bodyPr>
          <a:lstStyle/>
          <a:p>
            <a:r>
              <a:rPr lang="en-US" dirty="0">
                <a:solidFill>
                  <a:srgbClr val="000000"/>
                </a:solidFill>
                <a:latin typeface="Times New Roman"/>
              </a:rPr>
              <a:t>Person-role boundary</a:t>
            </a:r>
            <a:endParaRPr lang="en-US" dirty="0">
              <a:effectLst/>
              <a:latin typeface="Times New Roman"/>
              <a:ea typeface="Times New Roman"/>
            </a:endParaRPr>
          </a:p>
        </p:txBody>
      </p:sp>
      <p:sp>
        <p:nvSpPr>
          <p:cNvPr id="17" name="Rectangle 16"/>
          <p:cNvSpPr/>
          <p:nvPr/>
        </p:nvSpPr>
        <p:spPr>
          <a:xfrm>
            <a:off x="1936749" y="4978121"/>
            <a:ext cx="4572000" cy="646331"/>
          </a:xfrm>
          <a:prstGeom prst="rect">
            <a:avLst/>
          </a:prstGeom>
        </p:spPr>
        <p:txBody>
          <a:bodyPr>
            <a:spAutoFit/>
          </a:bodyPr>
          <a:lstStyle/>
          <a:p>
            <a:r>
              <a:rPr lang="en-US" dirty="0">
                <a:solidFill>
                  <a:srgbClr val="000000"/>
                </a:solidFill>
                <a:latin typeface="Times New Roman"/>
              </a:rPr>
              <a:t>Interpersonal or </a:t>
            </a:r>
            <a:endParaRPr lang="en-US" dirty="0">
              <a:latin typeface="Times New Roman"/>
              <a:ea typeface="Times New Roman"/>
            </a:endParaRPr>
          </a:p>
          <a:p>
            <a:r>
              <a:rPr lang="en-US" dirty="0">
                <a:solidFill>
                  <a:srgbClr val="000000"/>
                </a:solidFill>
                <a:latin typeface="Times New Roman"/>
              </a:rPr>
              <a:t>inter-role boundary</a:t>
            </a:r>
            <a:endParaRPr lang="en-US" dirty="0">
              <a:effectLst/>
              <a:latin typeface="Times New Roman"/>
              <a:ea typeface="Times New Roman"/>
            </a:endParaRPr>
          </a:p>
        </p:txBody>
      </p:sp>
      <p:sp>
        <p:nvSpPr>
          <p:cNvPr id="19" name="Rectangle 18"/>
          <p:cNvSpPr/>
          <p:nvPr/>
        </p:nvSpPr>
        <p:spPr>
          <a:xfrm>
            <a:off x="2762857" y="5825331"/>
            <a:ext cx="2012089" cy="369332"/>
          </a:xfrm>
          <a:prstGeom prst="rect">
            <a:avLst/>
          </a:prstGeom>
        </p:spPr>
        <p:txBody>
          <a:bodyPr wrap="none">
            <a:spAutoFit/>
          </a:bodyPr>
          <a:lstStyle/>
          <a:p>
            <a:r>
              <a:rPr lang="en-US" dirty="0">
                <a:solidFill>
                  <a:srgbClr val="000000"/>
                </a:solidFill>
                <a:latin typeface="Times New Roman"/>
              </a:rPr>
              <a:t>Subgroup boundary</a:t>
            </a:r>
            <a:endParaRPr lang="en-US" dirty="0">
              <a:effectLst/>
              <a:latin typeface="Times New Roman"/>
              <a:ea typeface="Times New Roman"/>
            </a:endParaRPr>
          </a:p>
        </p:txBody>
      </p:sp>
      <p:sp>
        <p:nvSpPr>
          <p:cNvPr id="20" name="Rectangle 19"/>
          <p:cNvSpPr/>
          <p:nvPr/>
        </p:nvSpPr>
        <p:spPr>
          <a:xfrm>
            <a:off x="330424" y="2864614"/>
            <a:ext cx="2492990" cy="369332"/>
          </a:xfrm>
          <a:prstGeom prst="rect">
            <a:avLst/>
          </a:prstGeom>
        </p:spPr>
        <p:txBody>
          <a:bodyPr wrap="none">
            <a:spAutoFit/>
          </a:bodyPr>
          <a:lstStyle/>
          <a:p>
            <a:r>
              <a:rPr lang="en-US" dirty="0">
                <a:solidFill>
                  <a:srgbClr val="000000"/>
                </a:solidFill>
                <a:latin typeface="Times New Roman"/>
              </a:rPr>
              <a:t>External group boundary</a:t>
            </a:r>
            <a:endParaRPr lang="en-US" dirty="0">
              <a:effectLst/>
              <a:latin typeface="Times New Roman"/>
              <a:ea typeface="Times New Roman"/>
            </a:endParaRPr>
          </a:p>
        </p:txBody>
      </p:sp>
      <p:pic>
        <p:nvPicPr>
          <p:cNvPr id="1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2917" y="4646612"/>
            <a:ext cx="542925" cy="523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3940" y="2286000"/>
            <a:ext cx="5429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Straight Arrow Connector 34"/>
          <p:cNvCxnSpPr>
            <a:cxnSpLocks noChangeShapeType="1"/>
          </p:cNvCxnSpPr>
          <p:nvPr/>
        </p:nvCxnSpPr>
        <p:spPr bwMode="auto">
          <a:xfrm flipV="1">
            <a:off x="3860995" y="3594670"/>
            <a:ext cx="414337" cy="234950"/>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cxnSp>
        <p:nvCxnSpPr>
          <p:cNvPr id="22" name="Straight Arrow Connector 49"/>
          <p:cNvCxnSpPr>
            <a:cxnSpLocks noChangeShapeType="1"/>
          </p:cNvCxnSpPr>
          <p:nvPr/>
        </p:nvCxnSpPr>
        <p:spPr bwMode="auto">
          <a:xfrm>
            <a:off x="4668457" y="4681537"/>
            <a:ext cx="660336" cy="57508"/>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sp>
        <p:nvSpPr>
          <p:cNvPr id="24" name="Straight Connector 30"/>
          <p:cNvSpPr>
            <a:spLocks noChangeShapeType="1"/>
          </p:cNvSpPr>
          <p:nvPr/>
        </p:nvSpPr>
        <p:spPr bwMode="auto">
          <a:xfrm>
            <a:off x="5268532" y="5170487"/>
            <a:ext cx="661987" cy="0"/>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1031" name="Straight Arrow Connector 44"/>
          <p:cNvCxnSpPr>
            <a:cxnSpLocks noChangeShapeType="1"/>
          </p:cNvCxnSpPr>
          <p:nvPr/>
        </p:nvCxnSpPr>
        <p:spPr bwMode="auto">
          <a:xfrm flipV="1">
            <a:off x="3860995" y="5170318"/>
            <a:ext cx="1167030" cy="130968"/>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cxnSp>
        <p:nvCxnSpPr>
          <p:cNvPr id="1032" name="Straight Arrow Connector 20"/>
          <p:cNvCxnSpPr>
            <a:cxnSpLocks noChangeShapeType="1"/>
          </p:cNvCxnSpPr>
          <p:nvPr/>
        </p:nvCxnSpPr>
        <p:spPr bwMode="auto">
          <a:xfrm flipV="1">
            <a:off x="2594175" y="2681336"/>
            <a:ext cx="530025" cy="231726"/>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cxnSp>
        <p:nvCxnSpPr>
          <p:cNvPr id="1033" name="Straight Arrow Connector 39"/>
          <p:cNvCxnSpPr>
            <a:cxnSpLocks noChangeShapeType="1"/>
          </p:cNvCxnSpPr>
          <p:nvPr/>
        </p:nvCxnSpPr>
        <p:spPr bwMode="auto">
          <a:xfrm flipV="1">
            <a:off x="4603940" y="5653666"/>
            <a:ext cx="283463" cy="255297"/>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9802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609600"/>
            <a:ext cx="7239000" cy="2862322"/>
          </a:xfrm>
          <a:prstGeom prst="rect">
            <a:avLst/>
          </a:prstGeom>
        </p:spPr>
        <p:txBody>
          <a:bodyPr wrap="square">
            <a:spAutoFit/>
          </a:bodyPr>
          <a:lstStyle/>
          <a:p>
            <a:r>
              <a:rPr lang="en-US" b="1" dirty="0"/>
              <a:t>III.  Levels of analysis</a:t>
            </a:r>
          </a:p>
          <a:p>
            <a:endParaRPr lang="en-US" b="1" dirty="0"/>
          </a:p>
          <a:p>
            <a:r>
              <a:rPr lang="en-US" b="1" dirty="0"/>
              <a:t>The therapy group can be viewed from</a:t>
            </a:r>
            <a:r>
              <a:rPr lang="en-US" dirty="0"/>
              <a:t> </a:t>
            </a:r>
            <a:r>
              <a:rPr lang="en-US" b="1" dirty="0"/>
              <a:t>multiple perspectives:</a:t>
            </a:r>
            <a:endParaRPr lang="en-US" dirty="0"/>
          </a:p>
          <a:p>
            <a:r>
              <a:rPr lang="en-US" dirty="0"/>
              <a:t> </a:t>
            </a:r>
          </a:p>
          <a:p>
            <a:pPr marL="285750" indent="-285750">
              <a:buFont typeface="Arial" panose="020B0604020202020204" pitchFamily="34" charset="0"/>
              <a:buChar char="•"/>
            </a:pPr>
            <a:r>
              <a:rPr lang="en-US" b="1" dirty="0"/>
              <a:t>Personality</a:t>
            </a:r>
            <a:r>
              <a:rPr lang="en-US" dirty="0"/>
              <a:t>, particularly the internal world of wishes, anxieties, needs, motives, and ‘working models’ of self and significant others,</a:t>
            </a:r>
          </a:p>
          <a:p>
            <a:pPr marL="285750" lvl="0" indent="-285750">
              <a:buFont typeface="Arial" panose="020B0604020202020204" pitchFamily="34" charset="0"/>
              <a:buChar char="•"/>
            </a:pPr>
            <a:r>
              <a:rPr lang="en-US" b="1" dirty="0"/>
              <a:t>Interpersonal relationship patterns and processes</a:t>
            </a:r>
            <a:endParaRPr lang="en-US" dirty="0"/>
          </a:p>
          <a:p>
            <a:pPr marL="285750" lvl="0" indent="-285750">
              <a:buFont typeface="Arial" panose="020B0604020202020204" pitchFamily="34" charset="0"/>
              <a:buChar char="•"/>
            </a:pPr>
            <a:r>
              <a:rPr lang="en-US" b="1" dirty="0"/>
              <a:t>Collective or shared dynamics within the group-as-a-whole</a:t>
            </a:r>
            <a:r>
              <a:rPr lang="en-US" dirty="0"/>
              <a:t>.</a:t>
            </a:r>
          </a:p>
          <a:p>
            <a:pPr marL="285750" lvl="0" indent="-285750">
              <a:buFont typeface="Arial" panose="020B0604020202020204" pitchFamily="34" charset="0"/>
              <a:buChar char="•"/>
            </a:pPr>
            <a:endParaRPr lang="en-US" dirty="0"/>
          </a:p>
          <a:p>
            <a:pPr lvl="0"/>
            <a:r>
              <a:rPr lang="en-US" dirty="0"/>
              <a:t> </a:t>
            </a:r>
            <a:r>
              <a:rPr lang="en-US" b="1" dirty="0"/>
              <a:t>IV.  </a:t>
            </a:r>
            <a:r>
              <a:rPr lang="en-US" b="1" dirty="0">
                <a:solidFill>
                  <a:prstClr val="black"/>
                </a:solidFill>
              </a:rPr>
              <a:t>Systems view of groups</a:t>
            </a:r>
            <a:r>
              <a:rPr lang="en-US" dirty="0"/>
              <a:t>:</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3657600"/>
            <a:ext cx="5951537" cy="338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9786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685800"/>
            <a:ext cx="7315200" cy="6463308"/>
          </a:xfrm>
          <a:prstGeom prst="rect">
            <a:avLst/>
          </a:prstGeom>
        </p:spPr>
        <p:txBody>
          <a:bodyPr wrap="square">
            <a:spAutoFit/>
          </a:bodyPr>
          <a:lstStyle/>
          <a:p>
            <a:pPr lvl="0"/>
            <a:r>
              <a:rPr lang="de-DE" b="1" dirty="0"/>
              <a:t>Person System:</a:t>
            </a:r>
            <a:r>
              <a:rPr lang="en-US" dirty="0"/>
              <a:t> the individual’s personality, including coping, defense, cognitive and character styles, tolerances for stress and anxiety, intellectual capacities, and such group-relevant capacities as psychological mindedness, empathy and the repertoire of social skills.  The internal world of the individual (internalized ‘</a:t>
            </a:r>
            <a:r>
              <a:rPr lang="en-US" b="1" dirty="0"/>
              <a:t>self and object representations</a:t>
            </a:r>
            <a:r>
              <a:rPr lang="en-US" dirty="0"/>
              <a:t>,’ ‘</a:t>
            </a:r>
            <a:r>
              <a:rPr lang="en-US" b="1" dirty="0"/>
              <a:t>social cognitive templates</a:t>
            </a:r>
            <a:r>
              <a:rPr lang="en-US" dirty="0"/>
              <a:t>,’ ‘</a:t>
            </a:r>
            <a:r>
              <a:rPr lang="en-US" b="1" dirty="0"/>
              <a:t>working models of self and others</a:t>
            </a:r>
            <a:r>
              <a:rPr lang="en-US" dirty="0"/>
              <a:t>,’ or ‘</a:t>
            </a:r>
            <a:r>
              <a:rPr lang="en-US" b="1" dirty="0"/>
              <a:t>person schemas</a:t>
            </a:r>
            <a:r>
              <a:rPr lang="en-US" dirty="0"/>
              <a:t>’) is the subsystem of the person system.</a:t>
            </a:r>
          </a:p>
          <a:p>
            <a:r>
              <a:rPr lang="en-US" dirty="0"/>
              <a:t> </a:t>
            </a:r>
          </a:p>
          <a:p>
            <a:r>
              <a:rPr lang="en-US" b="1" dirty="0"/>
              <a:t>Role system: </a:t>
            </a:r>
            <a:r>
              <a:rPr lang="en-US" dirty="0"/>
              <a:t>three kinds of roles to consider:</a:t>
            </a:r>
          </a:p>
          <a:p>
            <a:r>
              <a:rPr lang="en-US" dirty="0"/>
              <a:t> </a:t>
            </a:r>
          </a:p>
          <a:p>
            <a:pPr marL="285750" lvl="0" indent="-285750">
              <a:buFont typeface="Arial" panose="020B0604020202020204" pitchFamily="34" charset="0"/>
              <a:buChar char="•"/>
            </a:pPr>
            <a:r>
              <a:rPr lang="en-US" b="1" dirty="0"/>
              <a:t>Formal work role</a:t>
            </a:r>
            <a:r>
              <a:rPr lang="en-US" dirty="0"/>
              <a:t>.  This is the </a:t>
            </a:r>
            <a:r>
              <a:rPr lang="en-US" b="1" dirty="0"/>
              <a:t>official work position</a:t>
            </a:r>
            <a:r>
              <a:rPr lang="en-US" dirty="0"/>
              <a:t> that explicates the expectations, responsibilities and authority for doing the work in group. </a:t>
            </a:r>
          </a:p>
          <a:p>
            <a:pPr marL="285750" lvl="0" indent="-285750">
              <a:buFont typeface="Arial" panose="020B0604020202020204" pitchFamily="34" charset="0"/>
              <a:buChar char="•"/>
            </a:pPr>
            <a:r>
              <a:rPr lang="en-US" b="1" dirty="0"/>
              <a:t>Member role. </a:t>
            </a:r>
            <a:r>
              <a:rPr lang="en-US" dirty="0"/>
              <a:t>These are roles that a member may assume, such as a provocateur,  a rescuer, or silent invisible member, based</a:t>
            </a:r>
            <a:r>
              <a:rPr lang="en-US" b="1" dirty="0"/>
              <a:t> </a:t>
            </a:r>
            <a:r>
              <a:rPr lang="en-US" dirty="0"/>
              <a:t>on past roles that members have held or witnessed within their families and early life.   </a:t>
            </a:r>
          </a:p>
          <a:p>
            <a:pPr marL="285750" indent="-285750">
              <a:buFont typeface="Arial" panose="020B0604020202020204" pitchFamily="34" charset="0"/>
              <a:buChar char="•"/>
            </a:pPr>
            <a:r>
              <a:rPr lang="en-US" b="1" dirty="0"/>
              <a:t>Group role.  </a:t>
            </a:r>
            <a:r>
              <a:rPr lang="en-US" dirty="0"/>
              <a:t> “voice” or “spokesperson” for a particular emotional issue or need that is being disavowed by the group-as-a-whole and is projected onto an individual.  </a:t>
            </a:r>
          </a:p>
          <a:p>
            <a:r>
              <a:rPr lang="en-US" dirty="0"/>
              <a:t> </a:t>
            </a:r>
          </a:p>
          <a:p>
            <a:endParaRPr lang="en-US" dirty="0"/>
          </a:p>
        </p:txBody>
      </p:sp>
    </p:spTree>
    <p:extLst>
      <p:ext uri="{BB962C8B-B14F-4D97-AF65-F5344CB8AC3E}">
        <p14:creationId xmlns:p14="http://schemas.microsoft.com/office/powerpoint/2010/main" val="3737431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3544" y="713232"/>
            <a:ext cx="7315200" cy="3970318"/>
          </a:xfrm>
          <a:prstGeom prst="rect">
            <a:avLst/>
          </a:prstGeom>
        </p:spPr>
        <p:txBody>
          <a:bodyPr wrap="square">
            <a:spAutoFit/>
          </a:bodyPr>
          <a:lstStyle/>
          <a:p>
            <a:pPr lvl="0"/>
            <a:r>
              <a:rPr lang="en-US" dirty="0"/>
              <a:t>The </a:t>
            </a:r>
            <a:r>
              <a:rPr lang="en-US" b="1" dirty="0"/>
              <a:t>subgroup system</a:t>
            </a:r>
            <a:r>
              <a:rPr lang="en-US" dirty="0"/>
              <a:t> - temporary system of one or more members that might or might not be present at any particular moment.   </a:t>
            </a:r>
          </a:p>
          <a:p>
            <a:r>
              <a:rPr lang="en-US" dirty="0"/>
              <a:t> </a:t>
            </a:r>
          </a:p>
          <a:p>
            <a:pPr marL="285750" lvl="0" indent="-285750">
              <a:buFont typeface="Arial" panose="020B0604020202020204" pitchFamily="34" charset="0"/>
              <a:buChar char="•"/>
            </a:pPr>
            <a:r>
              <a:rPr lang="en-US" b="1" dirty="0"/>
              <a:t>Dysfunctional subgroups:</a:t>
            </a:r>
            <a:r>
              <a:rPr lang="en-US" dirty="0"/>
              <a:t> defensive structures of “us versus them” polarities and exaggerated differences, formed through processes of splitting and projection.  They serve to keep anxiety-arousing material at arm’s length by externalizing and locating it into the “other” and thus can restrain the work of the group.</a:t>
            </a:r>
          </a:p>
          <a:p>
            <a:r>
              <a:rPr lang="en-US" dirty="0"/>
              <a:t> </a:t>
            </a:r>
          </a:p>
          <a:p>
            <a:pPr marL="285750" lvl="0" indent="-285750">
              <a:buFont typeface="Arial" panose="020B0604020202020204" pitchFamily="34" charset="0"/>
              <a:buChar char="•"/>
            </a:pPr>
            <a:r>
              <a:rPr lang="en-US" b="1" dirty="0"/>
              <a:t>Functional subgroups:</a:t>
            </a:r>
            <a:r>
              <a:rPr lang="en-US" dirty="0"/>
              <a:t> therapeutically formed camps composed of group members identified as sharing similar feelings and thoughts and distinguished from other subgroups with different feelings, designed to help the group discover differences in the apparently similar and similarities in the apparently different .</a:t>
            </a:r>
          </a:p>
        </p:txBody>
      </p:sp>
    </p:spTree>
    <p:extLst>
      <p:ext uri="{BB962C8B-B14F-4D97-AF65-F5344CB8AC3E}">
        <p14:creationId xmlns:p14="http://schemas.microsoft.com/office/powerpoint/2010/main" val="2623333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463308"/>
          </a:xfrm>
          <a:prstGeom prst="rect">
            <a:avLst/>
          </a:prstGeom>
        </p:spPr>
        <p:txBody>
          <a:bodyPr wrap="square">
            <a:spAutoFit/>
          </a:bodyPr>
          <a:lstStyle/>
          <a:p>
            <a:pPr lvl="0"/>
            <a:r>
              <a:rPr lang="en-US" b="1" dirty="0"/>
              <a:t>The embedding context of the group includes</a:t>
            </a:r>
            <a:r>
              <a:rPr lang="en-US" dirty="0"/>
              <a:t>: </a:t>
            </a:r>
          </a:p>
          <a:p>
            <a:r>
              <a:rPr lang="en-US" dirty="0"/>
              <a:t> </a:t>
            </a:r>
          </a:p>
          <a:p>
            <a:pPr marL="285750" lvl="0" indent="-285750">
              <a:buFont typeface="Arial" panose="020B0604020202020204" pitchFamily="34" charset="0"/>
              <a:buChar char="•"/>
            </a:pPr>
            <a:r>
              <a:rPr lang="en-US" dirty="0"/>
              <a:t>The </a:t>
            </a:r>
            <a:r>
              <a:rPr lang="en-US" b="1" dirty="0"/>
              <a:t>immediate organizational context</a:t>
            </a:r>
            <a:r>
              <a:rPr lang="en-US" dirty="0"/>
              <a:t> (particularly its primary task, values, needs and concerns). </a:t>
            </a:r>
            <a:r>
              <a:rPr lang="en-US" b="1" dirty="0"/>
              <a:t>The therapist needs to consider the “fit” or “match” between the group and its environment.</a:t>
            </a:r>
            <a:r>
              <a:rPr lang="en-US" dirty="0"/>
              <a:t>  Does the group support or conflict with the general goals and values of the larger organization?  </a:t>
            </a:r>
            <a:r>
              <a:rPr lang="en-US" b="1" dirty="0"/>
              <a:t>Are the administrators and colleagues within the larger organizational context cognizant of, comfortable with and supportive of the aims and processes of this specific therapy group</a:t>
            </a:r>
            <a:r>
              <a:rPr lang="en-US" dirty="0"/>
              <a:t> </a:t>
            </a:r>
          </a:p>
          <a:p>
            <a:pPr marL="285750" lvl="0" indent="-285750">
              <a:buFont typeface="Arial" panose="020B0604020202020204" pitchFamily="34" charset="0"/>
              <a:buChar char="•"/>
            </a:pPr>
            <a:r>
              <a:rPr lang="en-US" dirty="0"/>
              <a:t>The </a:t>
            </a:r>
            <a:r>
              <a:rPr lang="en-US" b="1" dirty="0"/>
              <a:t>larger societal context</a:t>
            </a:r>
            <a:r>
              <a:rPr lang="en-US" dirty="0"/>
              <a:t> reflecting economic, sociopolitical, and cultural issues, tensions and values.  </a:t>
            </a:r>
          </a:p>
          <a:p>
            <a:pPr marL="285750" lvl="0" indent="-285750">
              <a:buFont typeface="Arial" panose="020B0604020202020204" pitchFamily="34" charset="0"/>
              <a:buChar char="•"/>
            </a:pPr>
            <a:endParaRPr lang="en-US" dirty="0"/>
          </a:p>
          <a:p>
            <a:r>
              <a:rPr lang="en-US" b="1" dirty="0"/>
              <a:t>V.  Concluding thoughts</a:t>
            </a:r>
            <a:endParaRPr lang="en-US" dirty="0"/>
          </a:p>
          <a:p>
            <a:r>
              <a:rPr lang="en-US" b="1" dirty="0"/>
              <a:t> </a:t>
            </a:r>
            <a:endParaRPr lang="en-US" dirty="0"/>
          </a:p>
          <a:p>
            <a:r>
              <a:rPr lang="en-US" dirty="0"/>
              <a:t>Ultimately the therapist’s personal resources need to be mustered to decide what level of abstraction to focus on.  </a:t>
            </a:r>
            <a:r>
              <a:rPr lang="en-US" b="1" dirty="0"/>
              <a:t>Hovering and free-floating attention, accessing one’s own internal world, experiencing here-and-now emotions and sensory information, thinking about what is not apparent – all are useful capacities in determining at any moment what becomes the primary focus and what, for the moment, is part of the background</a:t>
            </a:r>
            <a:r>
              <a:rPr lang="en-US" dirty="0"/>
              <a:t>.</a:t>
            </a:r>
          </a:p>
          <a:p>
            <a:pPr marL="285750" lvl="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99843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3859"/>
            <a:ext cx="7315200" cy="4555093"/>
          </a:xfrm>
          <a:prstGeom prst="rect">
            <a:avLst/>
          </a:prstGeom>
        </p:spPr>
        <p:txBody>
          <a:bodyPr wrap="square">
            <a:spAutoFit/>
          </a:bodyPr>
          <a:lstStyle/>
          <a:p>
            <a:r>
              <a:rPr lang="en-US" sz="2000" b="1" dirty="0"/>
              <a:t>Chapter 4:  Therapeutic Factors</a:t>
            </a:r>
          </a:p>
          <a:p>
            <a:endParaRPr lang="en-US" b="1" dirty="0"/>
          </a:p>
          <a:p>
            <a:r>
              <a:rPr lang="en-US" b="1" dirty="0"/>
              <a:t>I.  Introduction</a:t>
            </a:r>
            <a:endParaRPr lang="en-US" dirty="0"/>
          </a:p>
          <a:p>
            <a:r>
              <a:rPr lang="en-US" dirty="0"/>
              <a:t> </a:t>
            </a:r>
          </a:p>
          <a:p>
            <a:r>
              <a:rPr lang="en-US" b="1" dirty="0"/>
              <a:t>Group psychotherapy works</a:t>
            </a:r>
            <a:r>
              <a:rPr lang="en-US" dirty="0"/>
              <a:t>!  O</a:t>
            </a:r>
            <a:r>
              <a:rPr lang="en-US" b="1" dirty="0"/>
              <a:t>utcome studies</a:t>
            </a:r>
            <a:r>
              <a:rPr lang="en-US" dirty="0"/>
              <a:t> provides strong empirical support for the therapeutic effectiveness of group psychotherapy, but </a:t>
            </a:r>
            <a:r>
              <a:rPr lang="en-US" b="1" dirty="0"/>
              <a:t>process research</a:t>
            </a:r>
            <a:r>
              <a:rPr lang="en-US" dirty="0"/>
              <a:t>, those studies that explore the “how” and “why” of therapeutic change occurs, is less robust. Therapeutic Factors: a complex construct refers to those </a:t>
            </a:r>
            <a:r>
              <a:rPr lang="en-US" b="1" dirty="0"/>
              <a:t>conditions</a:t>
            </a:r>
            <a:r>
              <a:rPr lang="en-US" dirty="0"/>
              <a:t> (such as reinforcing a sense of safety), </a:t>
            </a:r>
            <a:r>
              <a:rPr lang="en-US" b="1" dirty="0"/>
              <a:t>processes</a:t>
            </a:r>
            <a:r>
              <a:rPr lang="en-US" dirty="0"/>
              <a:t> (such as inviting members to be curious and open), and </a:t>
            </a:r>
            <a:r>
              <a:rPr lang="en-US" b="1" dirty="0"/>
              <a:t>mediators</a:t>
            </a:r>
            <a:r>
              <a:rPr lang="en-US" dirty="0"/>
              <a:t> (such as gaining understanding of the impact of one’s behavior on others) that underlie therapeutic change).</a:t>
            </a:r>
          </a:p>
          <a:p>
            <a:endParaRPr lang="en-US" dirty="0"/>
          </a:p>
          <a:p>
            <a:endParaRPr lang="en-US" dirty="0"/>
          </a:p>
          <a:p>
            <a:r>
              <a:rPr lang="en-US" dirty="0"/>
              <a:t> </a:t>
            </a:r>
          </a:p>
        </p:txBody>
      </p:sp>
    </p:spTree>
    <p:extLst>
      <p:ext uri="{BB962C8B-B14F-4D97-AF65-F5344CB8AC3E}">
        <p14:creationId xmlns:p14="http://schemas.microsoft.com/office/powerpoint/2010/main" val="251511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9912" y="685800"/>
            <a:ext cx="7315200" cy="5909310"/>
          </a:xfrm>
          <a:prstGeom prst="rect">
            <a:avLst/>
          </a:prstGeom>
        </p:spPr>
        <p:txBody>
          <a:bodyPr wrap="square">
            <a:spAutoFit/>
          </a:bodyPr>
          <a:lstStyle/>
          <a:p>
            <a:pPr marL="400050" indent="-400050">
              <a:buAutoNum type="romanUcPeriod" startAt="2"/>
            </a:pPr>
            <a:r>
              <a:rPr lang="en-US" b="1" dirty="0" err="1"/>
              <a:t>Yalom</a:t>
            </a:r>
            <a:r>
              <a:rPr lang="en-US" b="1" dirty="0"/>
              <a:t> &amp; Leszcz’ (2005) Therapeutic Factors</a:t>
            </a:r>
          </a:p>
          <a:p>
            <a:endParaRPr lang="en-US" b="1" dirty="0"/>
          </a:p>
          <a:p>
            <a:pPr marL="228600"/>
            <a:r>
              <a:rPr lang="en-US" b="1" dirty="0"/>
              <a:t>A. Review </a:t>
            </a:r>
            <a:endParaRPr lang="en-US" dirty="0"/>
          </a:p>
          <a:p>
            <a:pPr lvl="0"/>
            <a:endParaRPr lang="en-US" b="1" dirty="0"/>
          </a:p>
          <a:p>
            <a:pPr marL="285750" lvl="0" indent="-285750">
              <a:buFont typeface="Arial" panose="020B0604020202020204" pitchFamily="34" charset="0"/>
              <a:buChar char="•"/>
            </a:pPr>
            <a:r>
              <a:rPr lang="en-US" b="1" dirty="0"/>
              <a:t>Universality:  R</a:t>
            </a:r>
            <a:r>
              <a:rPr lang="en-US" dirty="0"/>
              <a:t>ecognizing that others in the group share similar feelings, thoughts, and problems.</a:t>
            </a:r>
            <a:r>
              <a:rPr lang="en-US" b="1" dirty="0"/>
              <a:t>  </a:t>
            </a:r>
            <a:endParaRPr lang="en-US" dirty="0"/>
          </a:p>
          <a:p>
            <a:pPr marL="285750" lvl="0" indent="-285750">
              <a:buFont typeface="Arial" panose="020B0604020202020204" pitchFamily="34" charset="0"/>
              <a:buChar char="•"/>
            </a:pPr>
            <a:r>
              <a:rPr lang="en-US" b="1" dirty="0"/>
              <a:t>Altruism</a:t>
            </a:r>
            <a:r>
              <a:rPr lang="en-US" dirty="0"/>
              <a:t>:  Extending help to other group members with support, understanding, or guidance. </a:t>
            </a:r>
          </a:p>
          <a:p>
            <a:pPr marL="285750" lvl="0" indent="-285750">
              <a:buFont typeface="Arial" panose="020B0604020202020204" pitchFamily="34" charset="0"/>
              <a:buChar char="•"/>
            </a:pPr>
            <a:r>
              <a:rPr lang="en-US" b="1" dirty="0"/>
              <a:t>Instillation of hope</a:t>
            </a:r>
            <a:r>
              <a:rPr lang="en-US" dirty="0"/>
              <a:t>:  Enhanced optimism for one’s own improvement by witnessing others’ successes in the group. </a:t>
            </a:r>
          </a:p>
          <a:p>
            <a:pPr marL="285750" lvl="0" indent="-285750">
              <a:buFont typeface="Arial" panose="020B0604020202020204" pitchFamily="34" charset="0"/>
              <a:buChar char="•"/>
            </a:pPr>
            <a:r>
              <a:rPr lang="en-US" b="1" dirty="0"/>
              <a:t>Imparting information</a:t>
            </a:r>
            <a:r>
              <a:rPr lang="en-US" dirty="0"/>
              <a:t>: Receiving new understandings, education, or advice from the therapist or other members</a:t>
            </a:r>
          </a:p>
          <a:p>
            <a:pPr marL="285750" lvl="0" indent="-285750">
              <a:buFont typeface="Arial" panose="020B0604020202020204" pitchFamily="34" charset="0"/>
              <a:buChar char="•"/>
            </a:pPr>
            <a:r>
              <a:rPr lang="en-US" b="1" dirty="0"/>
              <a:t>Corrective recapitulation of primary family experience: </a:t>
            </a:r>
            <a:r>
              <a:rPr lang="en-US" dirty="0"/>
              <a:t>Re-enacting and reworking of problematic early life dynamics. </a:t>
            </a:r>
            <a:r>
              <a:rPr lang="en-US" b="1" dirty="0"/>
              <a:t>Development of socializing techniques</a:t>
            </a:r>
            <a:r>
              <a:rPr lang="en-US" dirty="0"/>
              <a:t>: Practicing and receiving feedback on communication and relational styles.</a:t>
            </a:r>
          </a:p>
          <a:p>
            <a:pPr marL="285750" lvl="0" indent="-285750">
              <a:buFont typeface="Arial" panose="020B0604020202020204" pitchFamily="34" charset="0"/>
              <a:buChar char="•"/>
            </a:pPr>
            <a:r>
              <a:rPr lang="en-US" b="1" dirty="0"/>
              <a:t>Imitative behavior</a:t>
            </a:r>
            <a:r>
              <a:rPr lang="en-US" dirty="0"/>
              <a:t>:  Modeling of other members’ self-exploration, working  through, and personal development</a:t>
            </a:r>
          </a:p>
          <a:p>
            <a:pPr marL="285750" lvl="0" indent="-285750">
              <a:buFont typeface="Arial" panose="020B0604020202020204" pitchFamily="34" charset="0"/>
              <a:buChar char="•"/>
            </a:pPr>
            <a:r>
              <a:rPr lang="en-US" b="1" dirty="0"/>
              <a:t>Cohesiveness</a:t>
            </a:r>
            <a:r>
              <a:rPr lang="en-US" dirty="0"/>
              <a:t>:  Feelings of trust, belonging, and acceptance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 </a:t>
            </a:r>
          </a:p>
        </p:txBody>
      </p:sp>
    </p:spTree>
    <p:extLst>
      <p:ext uri="{BB962C8B-B14F-4D97-AF65-F5344CB8AC3E}">
        <p14:creationId xmlns:p14="http://schemas.microsoft.com/office/powerpoint/2010/main" val="98502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4504" y="685800"/>
            <a:ext cx="7239000" cy="5909310"/>
          </a:xfrm>
          <a:prstGeom prst="rect">
            <a:avLst/>
          </a:prstGeom>
        </p:spPr>
        <p:txBody>
          <a:bodyPr wrap="square">
            <a:spAutoFit/>
          </a:bodyPr>
          <a:lstStyle/>
          <a:p>
            <a:r>
              <a:rPr lang="en-US" b="1" dirty="0" err="1"/>
              <a:t>Yalom</a:t>
            </a:r>
            <a:r>
              <a:rPr lang="en-US" b="1" dirty="0"/>
              <a:t> &amp; Leszcz’ (2005) Therapeutic Factors (continued). </a:t>
            </a:r>
            <a:endParaRPr lang="en-US" dirty="0"/>
          </a:p>
          <a:p>
            <a:pPr lvl="0"/>
            <a:endParaRPr lang="en-US" b="1" dirty="0"/>
          </a:p>
          <a:p>
            <a:pPr marL="285750" lvl="0" indent="-285750">
              <a:buFont typeface="Arial" panose="020B0604020202020204" pitchFamily="34" charset="0"/>
              <a:buChar char="•"/>
            </a:pPr>
            <a:r>
              <a:rPr lang="en-US" b="1" dirty="0"/>
              <a:t>Existential factors</a:t>
            </a:r>
            <a:r>
              <a:rPr lang="en-US" dirty="0"/>
              <a:t>: Coming to terms with one’s life decisions, as well as exploring a range of existential themes.</a:t>
            </a:r>
          </a:p>
          <a:p>
            <a:pPr marL="285750" lvl="0" indent="-285750">
              <a:buFont typeface="Arial" panose="020B0604020202020204" pitchFamily="34" charset="0"/>
              <a:buChar char="•"/>
            </a:pPr>
            <a:r>
              <a:rPr lang="en-US" b="1" dirty="0"/>
              <a:t>Catharsis</a:t>
            </a:r>
            <a:r>
              <a:rPr lang="en-US" dirty="0"/>
              <a:t>: venting and release of strong feelings about past or present experiences</a:t>
            </a:r>
          </a:p>
          <a:p>
            <a:pPr marL="285750" lvl="0" indent="-285750">
              <a:buFont typeface="Arial" panose="020B0604020202020204" pitchFamily="34" charset="0"/>
              <a:buChar char="•"/>
            </a:pPr>
            <a:r>
              <a:rPr lang="en-US" b="1" dirty="0"/>
              <a:t>Interpersonal learning-input</a:t>
            </a:r>
            <a:r>
              <a:rPr lang="en-US" dirty="0"/>
              <a:t>: gaining insight about one’s impact on others through feedback provided by other members</a:t>
            </a:r>
          </a:p>
          <a:p>
            <a:pPr marL="285750" lvl="0" indent="-285750">
              <a:buFont typeface="Arial" panose="020B0604020202020204" pitchFamily="34" charset="0"/>
              <a:buChar char="•"/>
            </a:pPr>
            <a:r>
              <a:rPr lang="en-US" b="1" dirty="0"/>
              <a:t>Interpersonal learning-output</a:t>
            </a:r>
            <a:r>
              <a:rPr lang="en-US" dirty="0"/>
              <a:t>: opportunities to learn how to offer interpersonal feedback in adaptive and constructive ways</a:t>
            </a:r>
          </a:p>
          <a:p>
            <a:pPr marL="285750" lvl="0" indent="-285750">
              <a:buFont typeface="Arial" panose="020B0604020202020204" pitchFamily="34" charset="0"/>
              <a:buChar char="•"/>
            </a:pPr>
            <a:r>
              <a:rPr lang="en-US" b="1" dirty="0"/>
              <a:t>Self-understanding</a:t>
            </a:r>
            <a:r>
              <a:rPr lang="en-US" dirty="0"/>
              <a:t>: Gaining of insight into the psychological motivations underlying one’s behavior and emotional reactions</a:t>
            </a:r>
          </a:p>
          <a:p>
            <a:pPr marL="285750" lvl="0" indent="-285750">
              <a:buFont typeface="Arial" panose="020B0604020202020204" pitchFamily="34" charset="0"/>
              <a:buChar char="•"/>
            </a:pPr>
            <a:endParaRPr lang="en-US" dirty="0"/>
          </a:p>
          <a:p>
            <a:pPr lvl="0" fontAlgn="base"/>
            <a:r>
              <a:rPr lang="en-US" dirty="0"/>
              <a:t>Over 50 studies on the perceived importance of each of these therapeutic factors across many different kinds of groups. </a:t>
            </a:r>
            <a:r>
              <a:rPr lang="en-US" b="1" dirty="0"/>
              <a:t>The primary conclusion </a:t>
            </a:r>
            <a:r>
              <a:rPr lang="en-US" b="1"/>
              <a:t>from them is </a:t>
            </a:r>
            <a:r>
              <a:rPr lang="en-US" b="1" dirty="0"/>
              <a:t>that there is no universal hierarchy of perceived therapeutic importance that applies to all groups</a:t>
            </a:r>
            <a:r>
              <a:rPr lang="en-US" b="1"/>
              <a:t>; different </a:t>
            </a:r>
            <a:r>
              <a:rPr lang="en-US" b="1" dirty="0"/>
              <a:t>groups endorse different priorities of therapeutic factors</a:t>
            </a:r>
            <a:endParaRPr lang="en-US" dirty="0"/>
          </a:p>
          <a:p>
            <a:r>
              <a:rPr lang="en-US" dirty="0"/>
              <a:t> </a:t>
            </a:r>
          </a:p>
          <a:p>
            <a:pPr lvl="0"/>
            <a:endParaRPr lang="en-US" dirty="0"/>
          </a:p>
        </p:txBody>
      </p:sp>
    </p:spTree>
    <p:extLst>
      <p:ext uri="{BB962C8B-B14F-4D97-AF65-F5344CB8AC3E}">
        <p14:creationId xmlns:p14="http://schemas.microsoft.com/office/powerpoint/2010/main" val="22633119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6186309"/>
          </a:xfrm>
          <a:prstGeom prst="rect">
            <a:avLst/>
          </a:prstGeom>
        </p:spPr>
        <p:txBody>
          <a:bodyPr wrap="square">
            <a:spAutoFit/>
          </a:bodyPr>
          <a:lstStyle/>
          <a:p>
            <a:pPr marL="228600" lvl="0"/>
            <a:r>
              <a:rPr lang="en-US" b="1" dirty="0"/>
              <a:t>B.  Research to identify a smaller number of higher-order concepts within </a:t>
            </a:r>
            <a:r>
              <a:rPr lang="en-US" b="1" dirty="0" err="1"/>
              <a:t>Yalom’s</a:t>
            </a:r>
            <a:r>
              <a:rPr lang="en-US" b="1" dirty="0"/>
              <a:t> therapeutic factors. </a:t>
            </a:r>
          </a:p>
          <a:p>
            <a:pPr lvl="0"/>
            <a:endParaRPr lang="en-US" b="1" dirty="0"/>
          </a:p>
          <a:p>
            <a:pPr marL="457200"/>
            <a:r>
              <a:rPr lang="en-US" b="1" dirty="0"/>
              <a:t>1. Therapeutic factors group typology: </a:t>
            </a:r>
            <a:r>
              <a:rPr lang="en-US" dirty="0"/>
              <a:t>four clusters of groups</a:t>
            </a:r>
            <a:r>
              <a:rPr lang="en-US" b="1" dirty="0"/>
              <a:t>,</a:t>
            </a:r>
            <a:r>
              <a:rPr lang="en-US" dirty="0"/>
              <a:t> based on the relative ranking of perceived therapeutic factors: </a:t>
            </a:r>
          </a:p>
          <a:p>
            <a:r>
              <a:rPr lang="en-US" dirty="0"/>
              <a:t> </a:t>
            </a:r>
          </a:p>
          <a:p>
            <a:pPr marL="457200" lvl="0" indent="-457200">
              <a:buFont typeface="Arial" panose="020B0604020202020204" pitchFamily="34" charset="0"/>
              <a:buChar char="•"/>
            </a:pPr>
            <a:r>
              <a:rPr lang="en-US" b="1" dirty="0"/>
              <a:t>Affective insight groups</a:t>
            </a:r>
            <a:r>
              <a:rPr lang="en-US" dirty="0"/>
              <a:t> where acceptance, catharsis, interpersonal learning and self-understanding are viewed as most important (e.g. psychodynamic therapy group.)</a:t>
            </a:r>
          </a:p>
          <a:p>
            <a:pPr marL="457200" indent="-457200">
              <a:buFont typeface="Arial" panose="020B0604020202020204" pitchFamily="34" charset="0"/>
              <a:buChar char="•"/>
            </a:pPr>
            <a:endParaRPr lang="en-US" dirty="0"/>
          </a:p>
          <a:p>
            <a:pPr marL="457200" lvl="0" indent="-457200">
              <a:buFont typeface="Arial" panose="020B0604020202020204" pitchFamily="34" charset="0"/>
              <a:buChar char="•"/>
            </a:pPr>
            <a:r>
              <a:rPr lang="en-US" b="1" dirty="0"/>
              <a:t>Affective support groups</a:t>
            </a:r>
            <a:r>
              <a:rPr lang="en-US" dirty="0"/>
              <a:t> where acceptance, instillation of hope, and universality are perceived as most important (e.g. trauma group)</a:t>
            </a:r>
          </a:p>
          <a:p>
            <a:pPr marL="457200" indent="-457200">
              <a:buFont typeface="Arial" panose="020B0604020202020204" pitchFamily="34" charset="0"/>
              <a:buChar char="•"/>
            </a:pPr>
            <a:endParaRPr lang="en-US" dirty="0"/>
          </a:p>
          <a:p>
            <a:pPr marL="457200" lvl="0" indent="-457200">
              <a:buFont typeface="Arial" panose="020B0604020202020204" pitchFamily="34" charset="0"/>
              <a:buChar char="•"/>
            </a:pPr>
            <a:r>
              <a:rPr lang="en-US" b="1" dirty="0"/>
              <a:t>Cognitive support groups</a:t>
            </a:r>
            <a:r>
              <a:rPr lang="en-US" dirty="0"/>
              <a:t> where vicarious learning and guidance are ranked most important, (e.g., Twelve-step support groups). </a:t>
            </a:r>
          </a:p>
          <a:p>
            <a:pPr marL="457200" indent="-457200">
              <a:buFont typeface="Arial" panose="020B0604020202020204" pitchFamily="34" charset="0"/>
              <a:buChar char="•"/>
            </a:pPr>
            <a:endParaRPr lang="en-US" dirty="0"/>
          </a:p>
          <a:p>
            <a:pPr marL="457200" lvl="0" indent="-457200">
              <a:buFont typeface="Arial" panose="020B0604020202020204" pitchFamily="34" charset="0"/>
              <a:buChar char="•"/>
            </a:pPr>
            <a:r>
              <a:rPr lang="en-US" dirty="0"/>
              <a:t>C</a:t>
            </a:r>
            <a:r>
              <a:rPr lang="en-US" b="1" dirty="0"/>
              <a:t>ognitive insight groups</a:t>
            </a:r>
            <a:r>
              <a:rPr lang="en-US" dirty="0"/>
              <a:t> where interpersonal learning, self-understanding and vicarious learning are most important (e.g. CBT group)</a:t>
            </a:r>
          </a:p>
          <a:p>
            <a:pPr lvl="0"/>
            <a:endParaRPr lang="en-US" dirty="0"/>
          </a:p>
        </p:txBody>
      </p:sp>
    </p:spTree>
    <p:extLst>
      <p:ext uri="{BB962C8B-B14F-4D97-AF65-F5344CB8AC3E}">
        <p14:creationId xmlns:p14="http://schemas.microsoft.com/office/powerpoint/2010/main" val="1791744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25448"/>
            <a:ext cx="7315200" cy="5355312"/>
          </a:xfrm>
          <a:prstGeom prst="rect">
            <a:avLst/>
          </a:prstGeom>
        </p:spPr>
        <p:txBody>
          <a:bodyPr wrap="square">
            <a:spAutoFit/>
          </a:bodyPr>
          <a:lstStyle/>
          <a:p>
            <a:r>
              <a:rPr lang="en-US" b="1" dirty="0"/>
              <a:t>V. Samuel </a:t>
            </a:r>
            <a:r>
              <a:rPr lang="en-US" b="1" dirty="0" err="1"/>
              <a:t>Slavson</a:t>
            </a:r>
            <a:endParaRPr lang="en-US" dirty="0"/>
          </a:p>
          <a:p>
            <a:r>
              <a:rPr lang="en-US" dirty="0"/>
              <a:t> </a:t>
            </a:r>
          </a:p>
          <a:p>
            <a:pPr lvl="0" fontAlgn="base"/>
            <a:r>
              <a:rPr lang="en-US" dirty="0"/>
              <a:t>Founded the American Group Psychotherapy Association (1942)</a:t>
            </a:r>
          </a:p>
          <a:p>
            <a:pPr lvl="0" fontAlgn="base"/>
            <a:r>
              <a:rPr lang="en-US" dirty="0"/>
              <a:t>Started with </a:t>
            </a:r>
            <a:r>
              <a:rPr lang="en-US" b="1" dirty="0"/>
              <a:t>Activity Groups</a:t>
            </a:r>
            <a:r>
              <a:rPr lang="en-US" dirty="0"/>
              <a:t> for children and adolescents</a:t>
            </a:r>
          </a:p>
          <a:p>
            <a:pPr lvl="0" fontAlgn="base"/>
            <a:r>
              <a:rPr lang="en-US" dirty="0"/>
              <a:t>Moved to </a:t>
            </a:r>
            <a:r>
              <a:rPr lang="en-US" b="1" dirty="0"/>
              <a:t>Interview Group Therapy</a:t>
            </a:r>
            <a:r>
              <a:rPr lang="en-US" i="1" dirty="0"/>
              <a:t> </a:t>
            </a:r>
            <a:r>
              <a:rPr lang="en-US" dirty="0"/>
              <a:t>focused on talking honestly</a:t>
            </a:r>
          </a:p>
          <a:p>
            <a:r>
              <a:rPr lang="en-US" dirty="0"/>
              <a:t> </a:t>
            </a:r>
          </a:p>
          <a:p>
            <a:r>
              <a:rPr lang="en-US" b="1" dirty="0"/>
              <a:t>VI. Mid Century Developments</a:t>
            </a:r>
            <a:endParaRPr lang="en-US" dirty="0"/>
          </a:p>
          <a:p>
            <a:r>
              <a:rPr lang="en-US" dirty="0"/>
              <a:t> </a:t>
            </a:r>
          </a:p>
          <a:p>
            <a:pPr marL="228600"/>
            <a:r>
              <a:rPr lang="en-US" b="1" dirty="0"/>
              <a:t>A.  S. H. Foulkes</a:t>
            </a:r>
            <a:endParaRPr lang="en-US" dirty="0"/>
          </a:p>
          <a:p>
            <a:r>
              <a:rPr lang="en-US" dirty="0"/>
              <a:t> </a:t>
            </a:r>
          </a:p>
          <a:p>
            <a:pPr marL="742950" lvl="1" indent="-285750" fontAlgn="base">
              <a:buFont typeface="Arial" panose="020B0604020202020204" pitchFamily="34" charset="0"/>
              <a:buChar char="•"/>
            </a:pPr>
            <a:r>
              <a:rPr lang="en-US" dirty="0"/>
              <a:t>Worked at Northfield hospital in WWII to help with the mental health needs of soldiers and families. </a:t>
            </a:r>
          </a:p>
          <a:p>
            <a:pPr marL="742950" lvl="1" indent="-285750" fontAlgn="base">
              <a:buFont typeface="Arial" panose="020B0604020202020204" pitchFamily="34" charset="0"/>
              <a:buChar char="•"/>
            </a:pPr>
            <a:r>
              <a:rPr lang="en-US" b="1" dirty="0"/>
              <a:t>Group-as-a whole-</a:t>
            </a:r>
            <a:r>
              <a:rPr lang="en-US" dirty="0"/>
              <a:t> Group was seen as more than the sum of its parts   </a:t>
            </a:r>
          </a:p>
          <a:p>
            <a:pPr marL="742950" lvl="1" indent="-285750" fontAlgn="base">
              <a:buFont typeface="Arial" panose="020B0604020202020204" pitchFamily="34" charset="0"/>
              <a:buChar char="•"/>
            </a:pPr>
            <a:r>
              <a:rPr lang="en-US" dirty="0"/>
              <a:t>Each group has a unique pace, anticipation, defensiveness and work style.</a:t>
            </a:r>
          </a:p>
          <a:p>
            <a:pPr marL="742950" lvl="1" indent="-285750" fontAlgn="base">
              <a:buFont typeface="Arial" panose="020B0604020202020204" pitchFamily="34" charset="0"/>
              <a:buChar char="•"/>
            </a:pPr>
            <a:r>
              <a:rPr lang="en-US" dirty="0"/>
              <a:t>multiple transferences to be explored</a:t>
            </a:r>
          </a:p>
          <a:p>
            <a:pPr marL="742950" lvl="1" indent="-285750" fontAlgn="base">
              <a:buFont typeface="Arial" panose="020B0604020202020204" pitchFamily="34" charset="0"/>
              <a:buChar char="•"/>
            </a:pPr>
            <a:r>
              <a:rPr lang="en-US" dirty="0"/>
              <a:t>Preferred the term “conductor” .</a:t>
            </a:r>
          </a:p>
          <a:p>
            <a:r>
              <a:rPr lang="en-US" dirty="0"/>
              <a:t> </a:t>
            </a:r>
          </a:p>
        </p:txBody>
      </p:sp>
    </p:spTree>
    <p:extLst>
      <p:ext uri="{BB962C8B-B14F-4D97-AF65-F5344CB8AC3E}">
        <p14:creationId xmlns:p14="http://schemas.microsoft.com/office/powerpoint/2010/main" val="25811808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4801314"/>
          </a:xfrm>
          <a:prstGeom prst="rect">
            <a:avLst/>
          </a:prstGeom>
        </p:spPr>
        <p:txBody>
          <a:bodyPr wrap="square">
            <a:spAutoFit/>
          </a:bodyPr>
          <a:lstStyle/>
          <a:p>
            <a:pPr marL="457200" lvl="0" indent="-457200">
              <a:buAutoNum type="arabicPeriod" startAt="2"/>
            </a:pPr>
            <a:r>
              <a:rPr lang="en-US" b="1" dirty="0"/>
              <a:t>Higher-order therapeutic factors from the Therapeutic Factors Inventory</a:t>
            </a:r>
          </a:p>
          <a:p>
            <a:pPr marL="342900" lvl="0" indent="-342900">
              <a:buAutoNum type="arabicPeriod" startAt="2"/>
            </a:pPr>
            <a:endParaRPr lang="en-US" b="1" dirty="0"/>
          </a:p>
          <a:p>
            <a:pPr marL="457200" lvl="0" indent="-457200">
              <a:buFont typeface="Arial" panose="020B0604020202020204" pitchFamily="34" charset="0"/>
              <a:buChar char="•"/>
            </a:pPr>
            <a:r>
              <a:rPr lang="en-US" b="1" dirty="0"/>
              <a:t>Social Learning:</a:t>
            </a:r>
            <a:r>
              <a:rPr lang="en-US" dirty="0"/>
              <a:t> skills learned through exploring and communicating one’s thoughts and feelings in the here and now with the goal of increasing the ability to put insight into productive action.</a:t>
            </a:r>
          </a:p>
          <a:p>
            <a:pPr marL="457200" indent="-457200"/>
            <a:r>
              <a:rPr lang="en-US" i="1" dirty="0"/>
              <a:t> </a:t>
            </a:r>
            <a:endParaRPr lang="en-US" dirty="0"/>
          </a:p>
          <a:p>
            <a:pPr marL="457200" lvl="0" indent="-457200">
              <a:buFont typeface="Arial" panose="020B0604020202020204" pitchFamily="34" charset="0"/>
              <a:buChar char="•"/>
            </a:pPr>
            <a:r>
              <a:rPr lang="en-US" b="1" dirty="0"/>
              <a:t>Secure emotional expression:</a:t>
            </a:r>
            <a:r>
              <a:rPr lang="en-US" dirty="0"/>
              <a:t> open, honest, and vulnerable communication and sense of connection between members and within the group culture</a:t>
            </a:r>
          </a:p>
          <a:p>
            <a:pPr marL="457200" indent="-457200"/>
            <a:r>
              <a:rPr lang="en-US" dirty="0"/>
              <a:t> </a:t>
            </a:r>
          </a:p>
          <a:p>
            <a:pPr marL="457200" lvl="0" indent="-457200">
              <a:buFont typeface="Arial" panose="020B0604020202020204" pitchFamily="34" charset="0"/>
              <a:buChar char="•"/>
            </a:pPr>
            <a:r>
              <a:rPr lang="en-US" b="1" dirty="0"/>
              <a:t>Instillation of hope:</a:t>
            </a:r>
            <a:r>
              <a:rPr lang="en-US" dirty="0"/>
              <a:t> renewed optimism about the future</a:t>
            </a:r>
            <a:r>
              <a:rPr lang="en-US" b="1" dirty="0"/>
              <a:t> </a:t>
            </a:r>
            <a:endParaRPr lang="en-US" dirty="0"/>
          </a:p>
          <a:p>
            <a:pPr marL="457200" indent="-457200"/>
            <a:r>
              <a:rPr lang="en-US" dirty="0"/>
              <a:t> </a:t>
            </a:r>
          </a:p>
          <a:p>
            <a:pPr marL="457200" lvl="0" indent="-457200">
              <a:buFont typeface="Arial" panose="020B0604020202020204" pitchFamily="34" charset="0"/>
              <a:buChar char="•"/>
            </a:pPr>
            <a:r>
              <a:rPr lang="en-US" b="1" dirty="0"/>
              <a:t>Awareness of Relational Impact:</a:t>
            </a:r>
            <a:r>
              <a:rPr lang="en-US" dirty="0"/>
              <a:t> cognitive-affective learning and insight that emerges from the within group relationships.</a:t>
            </a:r>
          </a:p>
          <a:p>
            <a:pPr lvl="0"/>
            <a:endParaRPr lang="en-US" dirty="0"/>
          </a:p>
        </p:txBody>
      </p:sp>
    </p:spTree>
    <p:extLst>
      <p:ext uri="{BB962C8B-B14F-4D97-AF65-F5344CB8AC3E}">
        <p14:creationId xmlns:p14="http://schemas.microsoft.com/office/powerpoint/2010/main" val="10653666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4524315"/>
          </a:xfrm>
          <a:prstGeom prst="rect">
            <a:avLst/>
          </a:prstGeom>
        </p:spPr>
        <p:txBody>
          <a:bodyPr wrap="square">
            <a:spAutoFit/>
          </a:bodyPr>
          <a:lstStyle/>
          <a:p>
            <a:r>
              <a:rPr lang="en-US" b="1" dirty="0"/>
              <a:t>III. The role of cohesion</a:t>
            </a:r>
          </a:p>
          <a:p>
            <a:endParaRPr lang="en-US" b="1" dirty="0"/>
          </a:p>
          <a:p>
            <a:pPr marL="457200" indent="-457200">
              <a:buAutoNum type="alphaUcPeriod"/>
            </a:pPr>
            <a:r>
              <a:rPr lang="en-US" b="1" dirty="0"/>
              <a:t>Introduction</a:t>
            </a:r>
          </a:p>
          <a:p>
            <a:pPr marL="285750" indent="-285750">
              <a:buFont typeface="Arial" panose="020B0604020202020204" pitchFamily="34" charset="0"/>
              <a:buChar char="•"/>
            </a:pPr>
            <a:r>
              <a:rPr lang="en-US" b="1" dirty="0"/>
              <a:t>Strong empirical support for the relationship between cohesion and positive therapeutic outcome</a:t>
            </a:r>
          </a:p>
          <a:p>
            <a:endParaRPr lang="en-US" b="1" dirty="0"/>
          </a:p>
          <a:p>
            <a:pPr marL="285750" indent="-285750">
              <a:buFont typeface="Arial" panose="020B0604020202020204" pitchFamily="34" charset="0"/>
              <a:buChar char="•"/>
            </a:pPr>
            <a:r>
              <a:rPr lang="en-US" b="1" dirty="0"/>
              <a:t>Important to promote cohesion in the early stages of group formation and when the group is experiencing some threat to its integrity from either inside or outside the group.</a:t>
            </a:r>
          </a:p>
          <a:p>
            <a:r>
              <a:rPr lang="en-US" dirty="0"/>
              <a:t> </a:t>
            </a:r>
          </a:p>
          <a:p>
            <a:pPr marL="285750" indent="-285750">
              <a:buFont typeface="Arial" panose="020B0604020202020204" pitchFamily="34" charset="0"/>
              <a:buChar char="•"/>
            </a:pPr>
            <a:r>
              <a:rPr lang="en-US" b="1" dirty="0"/>
              <a:t>But there is no consensually agreed upon operational definition of the term </a:t>
            </a:r>
            <a:r>
              <a:rPr lang="es-ES_tradnl" b="1" i="1" dirty="0" err="1"/>
              <a:t>cohesion</a:t>
            </a:r>
            <a:endParaRPr lang="es-ES_tradnl" b="1" i="1" dirty="0"/>
          </a:p>
          <a:p>
            <a:pPr marL="285750" indent="-285750">
              <a:buFont typeface="Arial" panose="020B0604020202020204" pitchFamily="34" charset="0"/>
              <a:buChar char="•"/>
            </a:pPr>
            <a:endParaRPr lang="es-ES_tradnl" b="1" i="1" dirty="0"/>
          </a:p>
          <a:p>
            <a:pPr marL="285750" indent="-285750">
              <a:buFont typeface="Arial" panose="020B0604020202020204" pitchFamily="34" charset="0"/>
              <a:buChar char="•"/>
            </a:pPr>
            <a:r>
              <a:rPr lang="es-ES_tradnl" dirty="0" err="1"/>
              <a:t>Also</a:t>
            </a:r>
            <a:r>
              <a:rPr lang="es-ES_tradnl" dirty="0"/>
              <a:t> </a:t>
            </a:r>
            <a:r>
              <a:rPr lang="es-ES_tradnl" dirty="0" err="1"/>
              <a:t>the</a:t>
            </a:r>
            <a:r>
              <a:rPr lang="es-ES_tradnl" dirty="0"/>
              <a:t> </a:t>
            </a:r>
            <a:r>
              <a:rPr lang="es-ES_tradnl" dirty="0" err="1"/>
              <a:t>relationship</a:t>
            </a:r>
            <a:r>
              <a:rPr lang="es-ES_tradnl" dirty="0"/>
              <a:t> of </a:t>
            </a:r>
            <a:r>
              <a:rPr lang="es-ES_tradnl" dirty="0" err="1"/>
              <a:t>cohesion</a:t>
            </a:r>
            <a:r>
              <a:rPr lang="es-ES_tradnl" dirty="0"/>
              <a:t> to </a:t>
            </a:r>
            <a:r>
              <a:rPr lang="es-ES_tradnl" dirty="0" err="1"/>
              <a:t>outcome</a:t>
            </a:r>
            <a:r>
              <a:rPr lang="es-ES_tradnl" dirty="0"/>
              <a:t> </a:t>
            </a:r>
            <a:r>
              <a:rPr lang="es-ES_tradnl" dirty="0" err="1"/>
              <a:t>is</a:t>
            </a:r>
            <a:r>
              <a:rPr lang="es-ES_tradnl" dirty="0"/>
              <a:t> </a:t>
            </a:r>
            <a:r>
              <a:rPr lang="es-ES_tradnl" dirty="0" err="1"/>
              <a:t>complex</a:t>
            </a:r>
            <a:r>
              <a:rPr lang="es-ES_tradnl" dirty="0"/>
              <a:t>.   </a:t>
            </a:r>
            <a:r>
              <a:rPr lang="es-ES_tradnl" b="1" dirty="0" err="1"/>
              <a:t>Too</a:t>
            </a:r>
            <a:r>
              <a:rPr lang="es-ES_tradnl" b="1" dirty="0"/>
              <a:t> </a:t>
            </a:r>
            <a:r>
              <a:rPr lang="es-ES_tradnl" b="1" dirty="0" err="1"/>
              <a:t>much</a:t>
            </a:r>
            <a:r>
              <a:rPr lang="es-ES_tradnl" b="1" dirty="0"/>
              <a:t> </a:t>
            </a:r>
            <a:r>
              <a:rPr lang="es-ES_tradnl" b="1" dirty="0" err="1"/>
              <a:t>cohesion</a:t>
            </a:r>
            <a:r>
              <a:rPr lang="es-ES_tradnl" dirty="0"/>
              <a:t> can </a:t>
            </a:r>
            <a:r>
              <a:rPr lang="es-ES_tradnl" dirty="0" err="1"/>
              <a:t>arouse</a:t>
            </a:r>
            <a:r>
              <a:rPr lang="es-ES_tradnl" dirty="0"/>
              <a:t> </a:t>
            </a:r>
            <a:r>
              <a:rPr lang="es-ES_tradnl" dirty="0" err="1"/>
              <a:t>anxieties</a:t>
            </a:r>
            <a:r>
              <a:rPr lang="es-ES_tradnl" dirty="0"/>
              <a:t> </a:t>
            </a:r>
            <a:r>
              <a:rPr lang="es-ES_tradnl" dirty="0" err="1"/>
              <a:t>over</a:t>
            </a:r>
            <a:r>
              <a:rPr lang="es-ES_tradnl" dirty="0"/>
              <a:t> </a:t>
            </a:r>
            <a:r>
              <a:rPr lang="es-ES_tradnl" dirty="0" err="1"/>
              <a:t>loss</a:t>
            </a:r>
            <a:r>
              <a:rPr lang="es-ES_tradnl" dirty="0"/>
              <a:t> of </a:t>
            </a:r>
            <a:r>
              <a:rPr lang="es-ES_tradnl" dirty="0" err="1"/>
              <a:t>individuality</a:t>
            </a:r>
            <a:r>
              <a:rPr lang="es-ES_tradnl" dirty="0"/>
              <a:t>.  And </a:t>
            </a:r>
            <a:r>
              <a:rPr lang="es-ES_tradnl" dirty="0" err="1"/>
              <a:t>there</a:t>
            </a:r>
            <a:r>
              <a:rPr lang="es-ES_tradnl" dirty="0"/>
              <a:t> are </a:t>
            </a:r>
            <a:r>
              <a:rPr lang="es-ES_tradnl" b="1" dirty="0"/>
              <a:t>individual </a:t>
            </a:r>
            <a:r>
              <a:rPr lang="es-ES_tradnl" b="1" dirty="0" err="1"/>
              <a:t>differences</a:t>
            </a:r>
            <a:r>
              <a:rPr lang="es-ES_tradnl" b="1" dirty="0"/>
              <a:t> </a:t>
            </a:r>
            <a:r>
              <a:rPr lang="es-ES_tradnl" dirty="0"/>
              <a:t>in </a:t>
            </a:r>
            <a:r>
              <a:rPr lang="es-ES_tradnl" dirty="0" err="1"/>
              <a:t>preferences</a:t>
            </a:r>
            <a:r>
              <a:rPr lang="es-ES_tradnl" dirty="0"/>
              <a:t> </a:t>
            </a:r>
            <a:r>
              <a:rPr lang="es-ES_tradnl" dirty="0" err="1"/>
              <a:t>for</a:t>
            </a:r>
            <a:r>
              <a:rPr lang="es-ES_tradnl" dirty="0"/>
              <a:t> </a:t>
            </a:r>
            <a:r>
              <a:rPr lang="es-ES_tradnl" dirty="0" err="1"/>
              <a:t>closeness</a:t>
            </a:r>
            <a:r>
              <a:rPr lang="es-ES_tradnl" b="1" i="1" dirty="0"/>
              <a:t> </a:t>
            </a:r>
            <a:endParaRPr lang="en-US" dirty="0"/>
          </a:p>
        </p:txBody>
      </p:sp>
    </p:spTree>
    <p:extLst>
      <p:ext uri="{BB962C8B-B14F-4D97-AF65-F5344CB8AC3E}">
        <p14:creationId xmlns:p14="http://schemas.microsoft.com/office/powerpoint/2010/main" val="425479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51344"/>
            <a:ext cx="7315200" cy="5355312"/>
          </a:xfrm>
          <a:prstGeom prst="rect">
            <a:avLst/>
          </a:prstGeom>
        </p:spPr>
        <p:txBody>
          <a:bodyPr wrap="square">
            <a:spAutoFit/>
          </a:bodyPr>
          <a:lstStyle/>
          <a:p>
            <a:pPr marL="457200" indent="-457200">
              <a:buAutoNum type="alphaUcPeriod" startAt="2"/>
            </a:pPr>
            <a:r>
              <a:rPr lang="en-US" b="1" dirty="0"/>
              <a:t>Principles to promote cohesion</a:t>
            </a:r>
          </a:p>
          <a:p>
            <a:pPr marL="342900" indent="-342900">
              <a:buAutoNum type="alphaUcPeriod" startAt="2"/>
            </a:pPr>
            <a:endParaRPr lang="en-US" b="1" dirty="0"/>
          </a:p>
          <a:p>
            <a:pPr marL="457200" lvl="0"/>
            <a:r>
              <a:rPr lang="en-US" b="1" dirty="0"/>
              <a:t>Use of Structure.  Taking an active and proactive stance in orienting the new patient and the new group.</a:t>
            </a:r>
            <a:endParaRPr lang="en-US" dirty="0"/>
          </a:p>
          <a:p>
            <a:pPr lvl="0"/>
            <a:endParaRPr lang="en-US" b="1" dirty="0"/>
          </a:p>
          <a:p>
            <a:pPr marL="457200" lvl="0" indent="-457200">
              <a:buFont typeface="Arial" panose="020B0604020202020204" pitchFamily="34" charset="0"/>
              <a:buChar char="•"/>
            </a:pPr>
            <a:r>
              <a:rPr lang="en-US" b="1" dirty="0"/>
              <a:t>Principle One</a:t>
            </a:r>
            <a:r>
              <a:rPr lang="en-US" dirty="0"/>
              <a:t>:  Conduct pre-group preparation that sets treatment expectations, defines group rules, and instructs members in appropriate roles and skills.</a:t>
            </a:r>
          </a:p>
          <a:p>
            <a:pPr marL="457200" indent="-457200"/>
            <a:endParaRPr lang="en-US" dirty="0"/>
          </a:p>
          <a:p>
            <a:pPr marL="457200" lvl="0" indent="-457200">
              <a:buFont typeface="Arial" panose="020B0604020202020204" pitchFamily="34" charset="0"/>
              <a:buChar char="•"/>
            </a:pPr>
            <a:r>
              <a:rPr lang="en-US" b="1" dirty="0"/>
              <a:t>Principle Two</a:t>
            </a:r>
            <a:r>
              <a:rPr lang="en-US" dirty="0"/>
              <a:t>:  Actively establish clarity regarding group processes and norms in early sessions.</a:t>
            </a:r>
          </a:p>
          <a:p>
            <a:pPr marL="457200" indent="-457200"/>
            <a:endParaRPr lang="en-US" dirty="0"/>
          </a:p>
          <a:p>
            <a:pPr marL="457200" lvl="0" indent="-457200">
              <a:buFont typeface="Arial" panose="020B0604020202020204" pitchFamily="34" charset="0"/>
              <a:buChar char="•"/>
            </a:pPr>
            <a:r>
              <a:rPr lang="en-US" b="1" dirty="0"/>
              <a:t>Principle Three</a:t>
            </a:r>
            <a:r>
              <a:rPr lang="en-US" dirty="0"/>
              <a:t>:  Composition requires clinical judgment to balance intrapersonal (individual member) and intragroup (amongst group members) considerations asking both whether the group will be beneficial for this particular individual and whether this individual will be good for this group.</a:t>
            </a:r>
          </a:p>
          <a:p>
            <a:r>
              <a:rPr lang="en-US" dirty="0"/>
              <a:t> </a:t>
            </a:r>
          </a:p>
          <a:p>
            <a:endParaRPr lang="en-US" dirty="0"/>
          </a:p>
        </p:txBody>
      </p:sp>
    </p:spTree>
    <p:extLst>
      <p:ext uri="{BB962C8B-B14F-4D97-AF65-F5344CB8AC3E}">
        <p14:creationId xmlns:p14="http://schemas.microsoft.com/office/powerpoint/2010/main" val="3064258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0496" y="612844"/>
            <a:ext cx="7315200" cy="6186309"/>
          </a:xfrm>
          <a:prstGeom prst="rect">
            <a:avLst/>
          </a:prstGeom>
        </p:spPr>
        <p:txBody>
          <a:bodyPr wrap="square">
            <a:spAutoFit/>
          </a:bodyPr>
          <a:lstStyle/>
          <a:p>
            <a:r>
              <a:rPr lang="en-US" b="1" dirty="0"/>
              <a:t>Principles and tasks</a:t>
            </a:r>
            <a:r>
              <a:rPr lang="en-US" dirty="0"/>
              <a:t> </a:t>
            </a:r>
            <a:r>
              <a:rPr lang="en-US" b="1" dirty="0"/>
              <a:t>to promote cohesion (continued)</a:t>
            </a:r>
          </a:p>
          <a:p>
            <a:pPr lvl="0"/>
            <a:endParaRPr lang="en-US" b="1" dirty="0"/>
          </a:p>
          <a:p>
            <a:pPr marL="457200" lvl="0" indent="-457200"/>
            <a:r>
              <a:rPr lang="en-US" b="1" dirty="0"/>
              <a:t>Verbal Interaction.  Using timing and tact in offering feedback.</a:t>
            </a:r>
            <a:endParaRPr lang="en-US" dirty="0"/>
          </a:p>
          <a:p>
            <a:pPr marL="457200" lvl="0" indent="-457200"/>
            <a:endParaRPr lang="en-US" b="1" dirty="0"/>
          </a:p>
          <a:p>
            <a:pPr marL="457200" lvl="0" indent="-457200">
              <a:buFont typeface="Arial" panose="020B0604020202020204" pitchFamily="34" charset="0"/>
              <a:buChar char="•"/>
            </a:pPr>
            <a:r>
              <a:rPr lang="en-US" b="1" dirty="0"/>
              <a:t>Principle Four</a:t>
            </a:r>
            <a:r>
              <a:rPr lang="en-US" dirty="0"/>
              <a:t>:  Serve as a model for the process of offering effective interpersonal feedback.</a:t>
            </a:r>
          </a:p>
          <a:p>
            <a:pPr marL="457200" indent="-457200">
              <a:buFont typeface="Arial" panose="020B0604020202020204" pitchFamily="34" charset="0"/>
              <a:buChar char="•"/>
            </a:pPr>
            <a:r>
              <a:rPr lang="en-US" dirty="0"/>
              <a:t> </a:t>
            </a:r>
          </a:p>
          <a:p>
            <a:pPr marL="457200" lvl="0" indent="-457200">
              <a:buFont typeface="Arial" panose="020B0604020202020204" pitchFamily="34" charset="0"/>
              <a:buChar char="•"/>
            </a:pPr>
            <a:r>
              <a:rPr lang="en-US" b="1" dirty="0"/>
              <a:t>Principle Five</a:t>
            </a:r>
            <a:r>
              <a:rPr lang="en-US" dirty="0"/>
              <a:t>:  The timing and delivery of feedback should be guided by the aim of facilitating relationship building. </a:t>
            </a:r>
          </a:p>
          <a:p>
            <a:pPr lvl="0"/>
            <a:endParaRPr lang="en-US" b="1" dirty="0"/>
          </a:p>
          <a:p>
            <a:pPr marL="457200" lvl="0" indent="-457200"/>
            <a:r>
              <a:rPr lang="en-US" b="1" dirty="0"/>
              <a:t>Establishing and Maintaining an Emotional Climate.  Striking a balance between anxiety level and emotional expressiveness to optimize psychological exploration and growth.</a:t>
            </a:r>
          </a:p>
          <a:p>
            <a:pPr marL="457200" lvl="0" indent="-457200"/>
            <a:endParaRPr lang="en-US" dirty="0"/>
          </a:p>
          <a:p>
            <a:pPr marL="457200" lvl="0" indent="-457200">
              <a:buFont typeface="Arial" panose="020B0604020202020204" pitchFamily="34" charset="0"/>
              <a:buChar char="•"/>
            </a:pPr>
            <a:r>
              <a:rPr lang="en-US" b="1" dirty="0"/>
              <a:t>Principle Six</a:t>
            </a:r>
            <a:r>
              <a:rPr lang="en-US" dirty="0"/>
              <a:t>:  The therapist’s management of his or her own emotional presence to serve as a model for the group-as-a-whole.</a:t>
            </a:r>
          </a:p>
          <a:p>
            <a:endParaRPr lang="en-US" dirty="0"/>
          </a:p>
          <a:p>
            <a:pPr marL="457200" lvl="0" indent="-457200">
              <a:buFont typeface="Arial" panose="020B0604020202020204" pitchFamily="34" charset="0"/>
              <a:buChar char="•"/>
            </a:pPr>
            <a:r>
              <a:rPr lang="en-US" b="1" dirty="0"/>
              <a:t>Principle Seven</a:t>
            </a:r>
            <a:r>
              <a:rPr lang="en-US" dirty="0"/>
              <a:t>:  Primary focus on facilitating group members’ emotional expression, the responsiveness of others to that expression, and the shared meaning derived from such expression.</a:t>
            </a:r>
          </a:p>
          <a:p>
            <a:r>
              <a:rPr lang="en-US" dirty="0"/>
              <a:t> </a:t>
            </a:r>
          </a:p>
        </p:txBody>
      </p:sp>
    </p:spTree>
    <p:extLst>
      <p:ext uri="{BB962C8B-B14F-4D97-AF65-F5344CB8AC3E}">
        <p14:creationId xmlns:p14="http://schemas.microsoft.com/office/powerpoint/2010/main" val="22955082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46760"/>
            <a:ext cx="7315200" cy="5632311"/>
          </a:xfrm>
          <a:prstGeom prst="rect">
            <a:avLst/>
          </a:prstGeom>
        </p:spPr>
        <p:txBody>
          <a:bodyPr wrap="square">
            <a:spAutoFit/>
          </a:bodyPr>
          <a:lstStyle/>
          <a:p>
            <a:pPr lvl="0"/>
            <a:r>
              <a:rPr lang="en-US" b="1" dirty="0"/>
              <a:t>C. Research Developments on cohesion</a:t>
            </a:r>
          </a:p>
          <a:p>
            <a:pPr lvl="0"/>
            <a:endParaRPr lang="en-US" b="1" dirty="0"/>
          </a:p>
          <a:p>
            <a:pPr lvl="0"/>
            <a:r>
              <a:rPr lang="en-US" b="1" dirty="0"/>
              <a:t>Some research suggests that cohesion can be incorporated into higher order constructs:</a:t>
            </a:r>
          </a:p>
          <a:p>
            <a:pPr lvl="0"/>
            <a:endParaRPr lang="en-US" b="1" dirty="0"/>
          </a:p>
          <a:p>
            <a:pPr marL="285750" lvl="0" indent="-285750" fontAlgn="base">
              <a:buFont typeface="Arial" panose="020B0604020202020204" pitchFamily="34" charset="0"/>
              <a:buChar char="•"/>
            </a:pPr>
            <a:r>
              <a:rPr lang="en-US" dirty="0"/>
              <a:t>The </a:t>
            </a:r>
            <a:r>
              <a:rPr lang="en-US" b="1" dirty="0"/>
              <a:t>positive bonding relationship</a:t>
            </a:r>
            <a:r>
              <a:rPr lang="en-US" dirty="0"/>
              <a:t> (combining measures of cohesion, engagement, and emotional bond) as represented by the item “the other members were warm and friendly towards me.”  </a:t>
            </a:r>
          </a:p>
          <a:p>
            <a:endParaRPr lang="en-US" dirty="0"/>
          </a:p>
          <a:p>
            <a:pPr marL="285750" lvl="0" indent="-285750" fontAlgn="base">
              <a:buFont typeface="Arial" panose="020B0604020202020204" pitchFamily="34" charset="0"/>
              <a:buChar char="•"/>
            </a:pPr>
            <a:r>
              <a:rPr lang="en-US" dirty="0"/>
              <a:t>The </a:t>
            </a:r>
            <a:r>
              <a:rPr lang="en-US" b="1" dirty="0"/>
              <a:t>positive working relationship, </a:t>
            </a:r>
            <a:r>
              <a:rPr lang="en-US" dirty="0"/>
              <a:t>reflecting a shared agreement on therapeutic tasks and goals, as represented by the item “The leader and I agree on what is important to work on.”  </a:t>
            </a:r>
          </a:p>
          <a:p>
            <a:endParaRPr lang="en-US" dirty="0"/>
          </a:p>
          <a:p>
            <a:pPr marL="285750" lvl="0" indent="-285750" fontAlgn="base">
              <a:buFont typeface="Arial" panose="020B0604020202020204" pitchFamily="34" charset="0"/>
              <a:buChar char="•"/>
            </a:pPr>
            <a:r>
              <a:rPr lang="en-US" dirty="0"/>
              <a:t>The </a:t>
            </a:r>
            <a:r>
              <a:rPr lang="en-US" b="1" dirty="0"/>
              <a:t>negative relationship </a:t>
            </a:r>
            <a:r>
              <a:rPr lang="en-US" dirty="0"/>
              <a:t>that combines measures of conflict, avoidance and empathic failure, as represented by the item “The other group members did not always understand the way I felt inside.” </a:t>
            </a:r>
          </a:p>
          <a:p>
            <a:pPr lvl="0"/>
            <a:endParaRPr lang="en-US" b="1" dirty="0"/>
          </a:p>
          <a:p>
            <a:pPr lvl="0"/>
            <a:endParaRPr lang="en-US" b="1" dirty="0"/>
          </a:p>
          <a:p>
            <a:pPr lvl="0"/>
            <a:endParaRPr lang="en-US" dirty="0"/>
          </a:p>
        </p:txBody>
      </p:sp>
    </p:spTree>
    <p:extLst>
      <p:ext uri="{BB962C8B-B14F-4D97-AF65-F5344CB8AC3E}">
        <p14:creationId xmlns:p14="http://schemas.microsoft.com/office/powerpoint/2010/main" val="10629301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85800"/>
            <a:ext cx="7315200" cy="4431983"/>
          </a:xfrm>
          <a:prstGeom prst="rect">
            <a:avLst/>
          </a:prstGeom>
        </p:spPr>
        <p:txBody>
          <a:bodyPr wrap="square">
            <a:spAutoFit/>
          </a:bodyPr>
          <a:lstStyle/>
          <a:p>
            <a:r>
              <a:rPr lang="en-US" b="1" dirty="0"/>
              <a:t>IV. Other concepts of therapeutic factors in group psychotherapy </a:t>
            </a:r>
          </a:p>
          <a:p>
            <a:endParaRPr lang="en-US" b="1" dirty="0"/>
          </a:p>
          <a:p>
            <a:pPr marL="342900" indent="-342900">
              <a:buAutoNum type="alphaUcPeriod"/>
            </a:pPr>
            <a:r>
              <a:rPr lang="en-US" b="1" dirty="0"/>
              <a:t>Therapeutic factors from an attachment perspective</a:t>
            </a:r>
          </a:p>
          <a:p>
            <a:endParaRPr lang="it-IT" b="1" dirty="0"/>
          </a:p>
          <a:p>
            <a:pPr marL="285750" indent="-285750">
              <a:buFont typeface="Arial" panose="020B0604020202020204" pitchFamily="34" charset="0"/>
              <a:buChar char="•"/>
            </a:pPr>
            <a:r>
              <a:rPr lang="it-IT" b="1" dirty="0"/>
              <a:t>Empathic attunement</a:t>
            </a:r>
          </a:p>
          <a:p>
            <a:pPr marL="285750" indent="-285750">
              <a:buFont typeface="Arial" panose="020B0604020202020204" pitchFamily="34" charset="0"/>
              <a:buChar char="•"/>
            </a:pPr>
            <a:endParaRPr lang="it-IT" b="1" dirty="0"/>
          </a:p>
          <a:p>
            <a:pPr marL="285750" lvl="0" indent="-285750">
              <a:buFont typeface="Arial" panose="020B0604020202020204" pitchFamily="34" charset="0"/>
              <a:buChar char="•"/>
            </a:pPr>
            <a:r>
              <a:rPr lang="en-US" b="1" dirty="0"/>
              <a:t>Facilitating metallization via group process and feedback</a:t>
            </a:r>
            <a:r>
              <a:rPr lang="en-US" dirty="0"/>
              <a:t>.</a:t>
            </a:r>
          </a:p>
          <a:p>
            <a:pPr lvl="0"/>
            <a:endParaRPr lang="en-US" sz="1200" dirty="0"/>
          </a:p>
          <a:p>
            <a:pPr marL="285750" lvl="0" indent="-285750">
              <a:buFont typeface="Arial" panose="020B0604020202020204" pitchFamily="34" charset="0"/>
              <a:buChar char="•"/>
            </a:pPr>
            <a:r>
              <a:rPr lang="en-US" b="1" dirty="0"/>
              <a:t>Identification of transference and </a:t>
            </a:r>
            <a:r>
              <a:rPr lang="en-US" b="1" dirty="0" err="1"/>
              <a:t>parataxic</a:t>
            </a:r>
            <a:r>
              <a:rPr lang="en-US" b="1" dirty="0"/>
              <a:t> distortions</a:t>
            </a:r>
            <a:r>
              <a:rPr lang="en-US" dirty="0"/>
              <a:t>. </a:t>
            </a:r>
            <a:r>
              <a:rPr lang="en-US" b="1" dirty="0"/>
              <a:t> </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b="1" dirty="0"/>
              <a:t>Emotional and cognitive insight.  </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b="1" dirty="0"/>
              <a:t>Corrective emotional experience</a:t>
            </a:r>
            <a:r>
              <a:rPr lang="en-US" dirty="0"/>
              <a:t>. </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b="1" dirty="0"/>
              <a:t>Internalization.</a:t>
            </a:r>
            <a:r>
              <a:rPr lang="en-US" dirty="0"/>
              <a:t> </a:t>
            </a:r>
            <a:r>
              <a:rPr lang="en-US" b="1" dirty="0"/>
              <a:t> </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b="1" dirty="0"/>
              <a:t>Group cohesion</a:t>
            </a:r>
            <a:r>
              <a:rPr lang="en-US" dirty="0"/>
              <a:t>. </a:t>
            </a:r>
          </a:p>
        </p:txBody>
      </p:sp>
    </p:spTree>
    <p:extLst>
      <p:ext uri="{BB962C8B-B14F-4D97-AF65-F5344CB8AC3E}">
        <p14:creationId xmlns:p14="http://schemas.microsoft.com/office/powerpoint/2010/main" val="2726382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4524315"/>
          </a:xfrm>
          <a:prstGeom prst="rect">
            <a:avLst/>
          </a:prstGeom>
        </p:spPr>
        <p:txBody>
          <a:bodyPr wrap="square">
            <a:spAutoFit/>
          </a:bodyPr>
          <a:lstStyle/>
          <a:p>
            <a:r>
              <a:rPr lang="en-US" b="1" dirty="0"/>
              <a:t>B. Therapeutic factors from an interpersonal psychotherapy perspective.</a:t>
            </a:r>
          </a:p>
          <a:p>
            <a:endParaRPr lang="en-US" b="1" dirty="0"/>
          </a:p>
          <a:p>
            <a:pPr lvl="0"/>
            <a:r>
              <a:rPr lang="en-US" b="1" dirty="0"/>
              <a:t>Bringing the discussion into the here-and-now:</a:t>
            </a:r>
            <a:r>
              <a:rPr lang="en-US" dirty="0"/>
              <a:t> efforts at moving stories about the there-and-then to exploration of immediate here-and-now feelings, reactions and perceptions, as well as discovering potential links between the past and the present.</a:t>
            </a:r>
          </a:p>
          <a:p>
            <a:r>
              <a:rPr lang="en-US" dirty="0"/>
              <a:t> </a:t>
            </a:r>
          </a:p>
          <a:p>
            <a:pPr lvl="0"/>
            <a:r>
              <a:rPr lang="en-US" b="1" dirty="0"/>
              <a:t>Making impact disclosures</a:t>
            </a:r>
            <a:r>
              <a:rPr lang="en-US" dirty="0"/>
              <a:t>.  Disclosing how a patient’s or the group’s participation is emotionally affecting the therapist.</a:t>
            </a:r>
          </a:p>
          <a:p>
            <a:r>
              <a:rPr lang="en-US" dirty="0"/>
              <a:t> </a:t>
            </a:r>
          </a:p>
          <a:p>
            <a:pPr lvl="0"/>
            <a:r>
              <a:rPr lang="en-US" b="1" dirty="0"/>
              <a:t>Creating a corrective emotional experience</a:t>
            </a:r>
            <a:r>
              <a:rPr lang="en-US" dirty="0"/>
              <a:t>.  opportunities to discover that the </a:t>
            </a:r>
            <a:r>
              <a:rPr lang="en-US" b="1" dirty="0"/>
              <a:t>feared or dreaded anticipated responses from others do not materialize</a:t>
            </a:r>
            <a:r>
              <a:rPr lang="en-US" dirty="0"/>
              <a:t> and that others can be more benign than previously assumed.  </a:t>
            </a:r>
          </a:p>
          <a:p>
            <a:endParaRPr lang="en-US" dirty="0"/>
          </a:p>
        </p:txBody>
      </p:sp>
    </p:spTree>
    <p:extLst>
      <p:ext uri="{BB962C8B-B14F-4D97-AF65-F5344CB8AC3E}">
        <p14:creationId xmlns:p14="http://schemas.microsoft.com/office/powerpoint/2010/main" val="41051193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6740307"/>
          </a:xfrm>
          <a:prstGeom prst="rect">
            <a:avLst/>
          </a:prstGeom>
        </p:spPr>
        <p:txBody>
          <a:bodyPr wrap="square">
            <a:spAutoFit/>
          </a:bodyPr>
          <a:lstStyle/>
          <a:p>
            <a:r>
              <a:rPr lang="en-US" b="1" dirty="0"/>
              <a:t>C. Therapeutic factors from a cognitive behavioral perspective</a:t>
            </a:r>
          </a:p>
          <a:p>
            <a:endParaRPr lang="en-US" b="1" dirty="0"/>
          </a:p>
          <a:p>
            <a:r>
              <a:rPr lang="en-US" dirty="0"/>
              <a:t>Promoting therapeutic group processes is considered an important part of the therapist’s work in cognitive-behavioral, psychoeducational, and skill building groups.</a:t>
            </a:r>
          </a:p>
          <a:p>
            <a:endParaRPr lang="en-US" b="1" dirty="0"/>
          </a:p>
          <a:p>
            <a:r>
              <a:rPr lang="en-US" dirty="0"/>
              <a:t>Therapeutic factors in these groups are essentially the same as those identified in more process-oriented groups: </a:t>
            </a:r>
          </a:p>
          <a:p>
            <a:endParaRPr lang="en-US" dirty="0"/>
          </a:p>
          <a:p>
            <a:pPr marL="285750" lvl="0" indent="-285750">
              <a:buFont typeface="Arial" panose="020B0604020202020204" pitchFamily="34" charset="0"/>
              <a:buChar char="•"/>
            </a:pPr>
            <a:r>
              <a:rPr lang="en-US" b="1" dirty="0"/>
              <a:t>Instillation of hopefulness and optimism</a:t>
            </a:r>
            <a:r>
              <a:rPr lang="en-US" dirty="0"/>
              <a:t>. </a:t>
            </a:r>
          </a:p>
          <a:p>
            <a:pPr marL="285750" lvl="0" indent="-285750">
              <a:buFont typeface="Arial" panose="020B0604020202020204" pitchFamily="34" charset="0"/>
              <a:buChar char="•"/>
            </a:pPr>
            <a:r>
              <a:rPr lang="en-US" b="1" dirty="0"/>
              <a:t>I</a:t>
            </a:r>
            <a:r>
              <a:rPr lang="it-IT" b="1" dirty="0"/>
              <a:t>nclusion</a:t>
            </a:r>
            <a:r>
              <a:rPr lang="en-US" dirty="0"/>
              <a:t> or </a:t>
            </a:r>
            <a:r>
              <a:rPr lang="en-US" b="1" dirty="0"/>
              <a:t>universality:</a:t>
            </a:r>
            <a:r>
              <a:rPr lang="en-US" dirty="0"/>
              <a:t> the sense that one is not alone in having particular symptoms or problems. </a:t>
            </a:r>
          </a:p>
          <a:p>
            <a:pPr marL="285750" lvl="0" indent="-285750">
              <a:buFont typeface="Arial" panose="020B0604020202020204" pitchFamily="34" charset="0"/>
              <a:buChar char="•"/>
            </a:pPr>
            <a:r>
              <a:rPr lang="en-US" b="1" dirty="0"/>
              <a:t>Group based learning</a:t>
            </a:r>
            <a:r>
              <a:rPr lang="en-US" dirty="0"/>
              <a:t>:  interpersonal feedback and sharing of here-and-now experiences in the group </a:t>
            </a:r>
          </a:p>
          <a:p>
            <a:pPr marL="285750" lvl="0" indent="-285750">
              <a:buFont typeface="Arial" panose="020B0604020202020204" pitchFamily="34" charset="0"/>
              <a:buChar char="•"/>
            </a:pPr>
            <a:r>
              <a:rPr lang="it-IT" b="1" dirty="0"/>
              <a:t>Altruism</a:t>
            </a:r>
            <a:r>
              <a:rPr lang="en-US" dirty="0"/>
              <a:t> generated by giving effective feedback to others</a:t>
            </a:r>
          </a:p>
          <a:p>
            <a:pPr marL="285750" lvl="0" indent="-285750">
              <a:buFont typeface="Arial" panose="020B0604020202020204" pitchFamily="34" charset="0"/>
              <a:buChar char="•"/>
            </a:pPr>
            <a:r>
              <a:rPr lang="en-US" b="1" dirty="0"/>
              <a:t>Modification of maladaptive relational patterns</a:t>
            </a:r>
            <a:r>
              <a:rPr lang="en-US" dirty="0"/>
              <a:t> in the here-and-now</a:t>
            </a:r>
          </a:p>
          <a:p>
            <a:pPr marL="285750" lvl="0" indent="-285750">
              <a:buFont typeface="Arial" panose="020B0604020202020204" pitchFamily="34" charset="0"/>
              <a:buChar char="•"/>
            </a:pPr>
            <a:r>
              <a:rPr lang="en-US" b="1" dirty="0"/>
              <a:t>Identifying and processing difficult or painful emotions</a:t>
            </a:r>
            <a:r>
              <a:rPr lang="en-US" dirty="0"/>
              <a:t> in the here-and-now</a:t>
            </a:r>
          </a:p>
          <a:p>
            <a:pPr marL="285750" lvl="0" indent="-285750">
              <a:buFont typeface="Arial" panose="020B0604020202020204" pitchFamily="34" charset="0"/>
              <a:buChar char="•"/>
            </a:pPr>
            <a:r>
              <a:rPr lang="en-US" b="1" dirty="0"/>
              <a:t>Group cohesion</a:t>
            </a:r>
            <a:r>
              <a:rPr lang="en-US" dirty="0"/>
              <a: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240648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909310"/>
          </a:xfrm>
          <a:prstGeom prst="rect">
            <a:avLst/>
          </a:prstGeom>
        </p:spPr>
        <p:txBody>
          <a:bodyPr wrap="square">
            <a:spAutoFit/>
          </a:bodyPr>
          <a:lstStyle/>
          <a:p>
            <a:pPr marL="457200"/>
            <a:r>
              <a:rPr lang="en-US" b="1" dirty="0"/>
              <a:t>D.  Other therapeutic factors, conditions, and processes</a:t>
            </a:r>
            <a:endParaRPr lang="en-US" dirty="0"/>
          </a:p>
          <a:p>
            <a:endParaRPr lang="en-US" b="1" dirty="0"/>
          </a:p>
          <a:p>
            <a:pPr marL="457200" indent="-457200">
              <a:buAutoNum type="arabicPeriod"/>
            </a:pPr>
            <a:r>
              <a:rPr lang="en-US" b="1" dirty="0"/>
              <a:t>Safety. </a:t>
            </a:r>
            <a:r>
              <a:rPr lang="en-US" dirty="0"/>
              <a:t>Without some degree of assurance that one’s sense of self and integrity will not be damaged or that one will not be flooded with intractable painful emotions such as shame and guilt, psychological exploration will not be risked. </a:t>
            </a:r>
          </a:p>
          <a:p>
            <a:pPr marL="457200" indent="-457200">
              <a:buAutoNum type="arabicPeriod"/>
            </a:pPr>
            <a:endParaRPr lang="en-US" dirty="0"/>
          </a:p>
          <a:p>
            <a:pPr marL="457200" indent="-457200">
              <a:buAutoNum type="arabicPeriod"/>
            </a:pPr>
            <a:r>
              <a:rPr lang="en-US" b="1" dirty="0"/>
              <a:t>Working Through.</a:t>
            </a:r>
            <a:r>
              <a:rPr lang="en-US" dirty="0"/>
              <a:t> Refers to the </a:t>
            </a:r>
            <a:r>
              <a:rPr lang="en-US" b="1" dirty="0"/>
              <a:t>repeated processing or practicing</a:t>
            </a:r>
            <a:r>
              <a:rPr lang="en-US" dirty="0"/>
              <a:t> of new learning, understandings and skills.  </a:t>
            </a:r>
            <a:r>
              <a:rPr lang="en-US" b="1" dirty="0"/>
              <a:t>Change is a slow, nonlinear process</a:t>
            </a:r>
            <a:r>
              <a:rPr lang="en-US" dirty="0"/>
              <a:t>. </a:t>
            </a:r>
          </a:p>
          <a:p>
            <a:pPr marL="457200" indent="-457200"/>
            <a:endParaRPr lang="en-US" b="1" dirty="0"/>
          </a:p>
          <a:p>
            <a:pPr marL="457200" lvl="0" indent="-457200">
              <a:buAutoNum type="arabicPeriod" startAt="3"/>
            </a:pPr>
            <a:r>
              <a:rPr lang="en-US" b="1" dirty="0"/>
              <a:t>In Vivo Practice.  </a:t>
            </a:r>
            <a:r>
              <a:rPr lang="en-US" dirty="0"/>
              <a:t>Refers to the practice of new skills and behaviors in the group, resulting in expanded relational and behavioral patterns</a:t>
            </a:r>
          </a:p>
          <a:p>
            <a:pPr marL="457200" lvl="0" indent="-457200">
              <a:buAutoNum type="arabicPeriod" startAt="3"/>
            </a:pPr>
            <a:endParaRPr lang="en-US" dirty="0"/>
          </a:p>
          <a:p>
            <a:pPr marL="457200" lvl="0" indent="-457200">
              <a:buAutoNum type="arabicPeriod" startAt="3"/>
            </a:pPr>
            <a:r>
              <a:rPr lang="en-US" b="1" dirty="0"/>
              <a:t>Emotional Regulation and Mindfulness.  </a:t>
            </a:r>
            <a:r>
              <a:rPr lang="en-US" dirty="0"/>
              <a:t>Refers to the participation in structured exercises designed to enhance these two psychological capacities that facilitate learning of new information, reduce reactivity, enhance focus and concentration and yield greater relational satisfaction.</a:t>
            </a:r>
          </a:p>
          <a:p>
            <a:pPr marL="342900" lvl="0" indent="-342900">
              <a:buAutoNum type="arabicPeriod" startAt="3"/>
            </a:pPr>
            <a:endParaRPr lang="en-US" dirty="0"/>
          </a:p>
        </p:txBody>
      </p:sp>
    </p:spTree>
    <p:extLst>
      <p:ext uri="{BB962C8B-B14F-4D97-AF65-F5344CB8AC3E}">
        <p14:creationId xmlns:p14="http://schemas.microsoft.com/office/powerpoint/2010/main" val="2848005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8153400" cy="3416320"/>
          </a:xfrm>
          <a:prstGeom prst="rect">
            <a:avLst/>
          </a:prstGeom>
        </p:spPr>
        <p:txBody>
          <a:bodyPr wrap="square">
            <a:spAutoFit/>
          </a:bodyPr>
          <a:lstStyle/>
          <a:p>
            <a:r>
              <a:rPr lang="en-US" b="1" dirty="0"/>
              <a:t>V. Concluding Thoughts</a:t>
            </a:r>
          </a:p>
          <a:p>
            <a:endParaRPr lang="en-US" b="1" dirty="0"/>
          </a:p>
          <a:p>
            <a:r>
              <a:rPr lang="en-US" b="1" dirty="0"/>
              <a:t>The effort to identify essential therapeutic factors is a work in progress and </a:t>
            </a:r>
            <a:r>
              <a:rPr lang="en-US" dirty="0"/>
              <a:t>much remains to be understood.  </a:t>
            </a:r>
          </a:p>
          <a:p>
            <a:endParaRPr lang="en-US" b="1" dirty="0"/>
          </a:p>
          <a:p>
            <a:r>
              <a:rPr lang="en-US" b="1" dirty="0"/>
              <a:t>It is useful to keep all of the therapeutic factors in mind and to ask in the moment, in the session, and throughout the entire group trajectory</a:t>
            </a:r>
            <a:r>
              <a:rPr lang="en-US" dirty="0"/>
              <a:t>:  </a:t>
            </a:r>
          </a:p>
          <a:p>
            <a:r>
              <a:rPr lang="en-US" dirty="0"/>
              <a:t> </a:t>
            </a:r>
          </a:p>
          <a:p>
            <a:r>
              <a:rPr lang="en-US" b="1" dirty="0"/>
              <a:t>What can I do to promote a therapeutic environment and a group process that will facilitate therapeutic change?</a:t>
            </a:r>
            <a:r>
              <a:rPr lang="en-US" dirty="0"/>
              <a:t>  </a:t>
            </a:r>
          </a:p>
          <a:p>
            <a:endParaRPr lang="en-US" dirty="0"/>
          </a:p>
          <a:p>
            <a:endParaRPr lang="en-US" dirty="0"/>
          </a:p>
        </p:txBody>
      </p:sp>
    </p:spTree>
    <p:extLst>
      <p:ext uri="{BB962C8B-B14F-4D97-AF65-F5344CB8AC3E}">
        <p14:creationId xmlns:p14="http://schemas.microsoft.com/office/powerpoint/2010/main" val="1818793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4588" y="762000"/>
            <a:ext cx="7239000" cy="5909310"/>
          </a:xfrm>
          <a:prstGeom prst="rect">
            <a:avLst/>
          </a:prstGeom>
        </p:spPr>
        <p:txBody>
          <a:bodyPr wrap="square">
            <a:spAutoFit/>
          </a:bodyPr>
          <a:lstStyle/>
          <a:p>
            <a:pPr marL="228600" lvl="2"/>
            <a:r>
              <a:rPr lang="en-US" b="1" dirty="0"/>
              <a:t>B.  Wilfred </a:t>
            </a:r>
            <a:r>
              <a:rPr lang="en-US" b="1" dirty="0" err="1"/>
              <a:t>Bion</a:t>
            </a:r>
            <a:endParaRPr lang="en-US" dirty="0"/>
          </a:p>
          <a:p>
            <a:r>
              <a:rPr lang="en-US" dirty="0"/>
              <a:t> </a:t>
            </a:r>
          </a:p>
          <a:p>
            <a:pPr marL="742950" lvl="1" indent="-285750" fontAlgn="base">
              <a:buFont typeface="Arial" panose="020B0604020202020204" pitchFamily="34" charset="0"/>
              <a:buChar char="•"/>
            </a:pPr>
            <a:r>
              <a:rPr lang="en-US" dirty="0"/>
              <a:t>Wrote classic text </a:t>
            </a:r>
            <a:r>
              <a:rPr lang="en-US" i="1" dirty="0"/>
              <a:t>Experiences in Group</a:t>
            </a:r>
            <a:r>
              <a:rPr lang="en-US" dirty="0"/>
              <a:t> based on work at the </a:t>
            </a:r>
            <a:r>
              <a:rPr lang="en-US" dirty="0" err="1"/>
              <a:t>Tavistock</a:t>
            </a:r>
            <a:r>
              <a:rPr lang="en-US" dirty="0"/>
              <a:t> clinic in London</a:t>
            </a:r>
          </a:p>
          <a:p>
            <a:pPr marL="742950" lvl="1" indent="-285750" fontAlgn="base">
              <a:buFont typeface="Arial" panose="020B0604020202020204" pitchFamily="34" charset="0"/>
              <a:buChar char="•"/>
            </a:pPr>
            <a:r>
              <a:rPr lang="en-US" dirty="0"/>
              <a:t>Used an unstructured group approach to study group processes Basic Assumptions interfere with the work of the group</a:t>
            </a:r>
          </a:p>
          <a:p>
            <a:pPr lvl="0"/>
            <a:r>
              <a:rPr lang="en-US" dirty="0"/>
              <a:t>.</a:t>
            </a:r>
            <a:r>
              <a:rPr lang="en-US" b="1" dirty="0"/>
              <a:t> </a:t>
            </a:r>
          </a:p>
          <a:p>
            <a:pPr marL="228600" lvl="0"/>
            <a:r>
              <a:rPr lang="en-US" b="1" dirty="0"/>
              <a:t>C.  The Origins of cognitive behavioral group psychotherapy</a:t>
            </a:r>
            <a:endParaRPr lang="en-US" dirty="0"/>
          </a:p>
          <a:p>
            <a:r>
              <a:rPr lang="en-US" dirty="0"/>
              <a:t> </a:t>
            </a:r>
          </a:p>
          <a:p>
            <a:pPr marL="457200"/>
            <a:r>
              <a:rPr lang="en-US" b="1" dirty="0"/>
              <a:t>1.  Behavioral foundations</a:t>
            </a:r>
            <a:endParaRPr lang="en-US" dirty="0"/>
          </a:p>
          <a:p>
            <a:r>
              <a:rPr lang="en-US" dirty="0"/>
              <a:t> </a:t>
            </a:r>
          </a:p>
          <a:p>
            <a:pPr marL="685800" lvl="3"/>
            <a:r>
              <a:rPr lang="en-US" b="1" dirty="0"/>
              <a:t>a.  B. F. Skinner</a:t>
            </a:r>
            <a:r>
              <a:rPr lang="en-US" dirty="0"/>
              <a:t> </a:t>
            </a:r>
          </a:p>
          <a:p>
            <a:pPr marL="1371600" lvl="4" indent="-285750">
              <a:buFont typeface="Arial" panose="020B0604020202020204" pitchFamily="34" charset="0"/>
              <a:buChar char="•"/>
            </a:pPr>
            <a:r>
              <a:rPr lang="en-US" b="1" dirty="0"/>
              <a:t>operant conditioning</a:t>
            </a:r>
          </a:p>
          <a:p>
            <a:pPr marL="1371600" lvl="4" indent="-285750">
              <a:buFont typeface="Arial" panose="020B0604020202020204" pitchFamily="34" charset="0"/>
              <a:buChar char="•"/>
            </a:pPr>
            <a:r>
              <a:rPr lang="en-US" b="1" dirty="0"/>
              <a:t>reinforcements and punishments</a:t>
            </a:r>
          </a:p>
          <a:p>
            <a:pPr marL="1371600" lvl="4" indent="-285750">
              <a:buFont typeface="Arial" panose="020B0604020202020204" pitchFamily="34" charset="0"/>
              <a:buChar char="•"/>
            </a:pPr>
            <a:r>
              <a:rPr lang="en-US" b="1" dirty="0"/>
              <a:t>challenges to freewill</a:t>
            </a:r>
            <a:endParaRPr lang="en-US" sz="1200" dirty="0"/>
          </a:p>
          <a:p>
            <a:pPr marL="685800" lvl="3"/>
            <a:r>
              <a:rPr lang="en-US" b="1" dirty="0"/>
              <a:t>b.  Joseph </a:t>
            </a:r>
            <a:r>
              <a:rPr lang="en-US" b="1" dirty="0" err="1"/>
              <a:t>Wolpe</a:t>
            </a:r>
            <a:endParaRPr lang="en-US" b="1" dirty="0"/>
          </a:p>
          <a:p>
            <a:pPr lvl="3" indent="-285750">
              <a:buFont typeface="Arial" panose="020B0604020202020204" pitchFamily="34" charset="0"/>
              <a:buChar char="•"/>
            </a:pPr>
            <a:r>
              <a:rPr lang="en-US" b="1" dirty="0"/>
              <a:t>reciprocal inhibition,</a:t>
            </a:r>
            <a:r>
              <a:rPr lang="en-US" dirty="0"/>
              <a:t> </a:t>
            </a:r>
            <a:r>
              <a:rPr lang="en-US" b="1" dirty="0"/>
              <a:t>systematic desensitization –  </a:t>
            </a:r>
            <a:r>
              <a:rPr lang="en-US" dirty="0"/>
              <a:t>treatments of phobias and trauma conditions.  </a:t>
            </a:r>
          </a:p>
          <a:p>
            <a:pPr marL="1028700" lvl="3" indent="-342900">
              <a:buAutoNum type="alphaLcPeriod" startAt="3"/>
            </a:pPr>
            <a:r>
              <a:rPr lang="en-US" b="1" dirty="0"/>
              <a:t>Arnold Lazarus</a:t>
            </a:r>
          </a:p>
          <a:p>
            <a:pPr lvl="3" indent="-285750">
              <a:buFont typeface="Arial" panose="020B0604020202020204" pitchFamily="34" charset="0"/>
              <a:buChar char="•"/>
            </a:pPr>
            <a:r>
              <a:rPr lang="en-US" dirty="0"/>
              <a:t>coined the term “</a:t>
            </a:r>
            <a:r>
              <a:rPr lang="en-US" b="1" dirty="0"/>
              <a:t>behavior therapy</a:t>
            </a:r>
            <a:r>
              <a:rPr lang="en-US" dirty="0"/>
              <a:t>”  </a:t>
            </a:r>
          </a:p>
        </p:txBody>
      </p:sp>
    </p:spTree>
    <p:extLst>
      <p:ext uri="{BB962C8B-B14F-4D97-AF65-F5344CB8AC3E}">
        <p14:creationId xmlns:p14="http://schemas.microsoft.com/office/powerpoint/2010/main" val="3710632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3477875"/>
          </a:xfrm>
          <a:prstGeom prst="rect">
            <a:avLst/>
          </a:prstGeom>
        </p:spPr>
        <p:txBody>
          <a:bodyPr wrap="square">
            <a:spAutoFit/>
          </a:bodyPr>
          <a:lstStyle/>
          <a:p>
            <a:r>
              <a:rPr lang="en-US" sz="2000" b="1" dirty="0"/>
              <a:t>Chapter 5: Anti-therapeutic, defensive, regressive, and challenging group processes and dynamics</a:t>
            </a:r>
          </a:p>
          <a:p>
            <a:endParaRPr lang="en-US" b="1" dirty="0"/>
          </a:p>
          <a:p>
            <a:r>
              <a:rPr lang="en-US" b="1" dirty="0"/>
              <a:t>I.  Introduction</a:t>
            </a:r>
            <a:endParaRPr lang="en-US" dirty="0"/>
          </a:p>
          <a:p>
            <a:r>
              <a:rPr lang="en-US" dirty="0"/>
              <a:t> </a:t>
            </a:r>
          </a:p>
          <a:p>
            <a:r>
              <a:rPr lang="en-US" b="1" dirty="0"/>
              <a:t>An appreciation of those processes that can disrupt therapeutic aims and pose challenges for even the most experienced group therapist is essential for competent leadership.   </a:t>
            </a:r>
          </a:p>
          <a:p>
            <a:endParaRPr lang="en-US" b="1" dirty="0"/>
          </a:p>
          <a:p>
            <a:r>
              <a:rPr lang="en-US" b="1" dirty="0"/>
              <a:t>The challenge of the group therapist is to ‘harness’ potentially disruptive forces in the service of the work of the group</a:t>
            </a:r>
            <a:endParaRPr lang="en-US" dirty="0"/>
          </a:p>
          <a:p>
            <a:endParaRPr lang="en-US" dirty="0"/>
          </a:p>
        </p:txBody>
      </p:sp>
    </p:spTree>
    <p:extLst>
      <p:ext uri="{BB962C8B-B14F-4D97-AF65-F5344CB8AC3E}">
        <p14:creationId xmlns:p14="http://schemas.microsoft.com/office/powerpoint/2010/main" val="38615187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278642"/>
          </a:xfrm>
          <a:prstGeom prst="rect">
            <a:avLst/>
          </a:prstGeom>
        </p:spPr>
        <p:txBody>
          <a:bodyPr wrap="square">
            <a:spAutoFit/>
          </a:bodyPr>
          <a:lstStyle/>
          <a:p>
            <a:r>
              <a:rPr lang="en-US" b="1" dirty="0"/>
              <a:t>II. </a:t>
            </a:r>
            <a:r>
              <a:rPr lang="en-US" b="1" dirty="0" err="1"/>
              <a:t>Bion’s</a:t>
            </a:r>
            <a:r>
              <a:rPr lang="en-US" b="1" dirty="0"/>
              <a:t> basic assumptions</a:t>
            </a:r>
          </a:p>
          <a:p>
            <a:endParaRPr lang="en-US" b="1" dirty="0"/>
          </a:p>
          <a:p>
            <a:pPr lvl="0"/>
            <a:r>
              <a:rPr lang="en-US" dirty="0"/>
              <a:t>Covert group processes where members lose their abilities to learn and remember, become ‘deskilled’ in terms of task-relevant functioning, and lose their sense of individuality and autonomy. </a:t>
            </a:r>
          </a:p>
          <a:p>
            <a:pPr lvl="0"/>
            <a:endParaRPr lang="en-US" dirty="0"/>
          </a:p>
          <a:p>
            <a:pPr marL="285750" lvl="0" indent="-285750">
              <a:buFont typeface="Arial" panose="020B0604020202020204" pitchFamily="34" charset="0"/>
              <a:buChar char="•"/>
            </a:pPr>
            <a:r>
              <a:rPr lang="en-US" dirty="0"/>
              <a:t>The </a:t>
            </a:r>
            <a:r>
              <a:rPr lang="en-US" b="1" dirty="0"/>
              <a:t>fight-flight basic assumption:</a:t>
            </a:r>
            <a:r>
              <a:rPr lang="en-US" dirty="0"/>
              <a:t> the group members behave as if the task of the group were </a:t>
            </a:r>
            <a:r>
              <a:rPr lang="en-US" b="1" dirty="0"/>
              <a:t>to identify and then fight off or flee from an enemy</a:t>
            </a:r>
            <a:r>
              <a:rPr lang="en-US" dirty="0"/>
              <a:t>, such as the leader, the group as a whole, an individual member, or some external ‘bad object’ .  </a:t>
            </a:r>
            <a:endParaRPr lang="en-US" sz="1200" dirty="0"/>
          </a:p>
          <a:p>
            <a:r>
              <a:rPr lang="en-US" dirty="0"/>
              <a:t> </a:t>
            </a:r>
            <a:endParaRPr lang="en-US" sz="1200" dirty="0"/>
          </a:p>
          <a:p>
            <a:pPr marL="285750" lvl="0" indent="-285750">
              <a:buFont typeface="Arial" panose="020B0604020202020204" pitchFamily="34" charset="0"/>
              <a:buChar char="•"/>
            </a:pPr>
            <a:r>
              <a:rPr lang="en-US" dirty="0"/>
              <a:t>The </a:t>
            </a:r>
            <a:r>
              <a:rPr lang="en-US" b="1" dirty="0"/>
              <a:t>basic assumption dependency:</a:t>
            </a:r>
            <a:r>
              <a:rPr lang="en-US" dirty="0"/>
              <a:t> the group acts as if its only goal is </a:t>
            </a:r>
            <a:r>
              <a:rPr lang="en-US" b="1" dirty="0"/>
              <a:t>to obtain total security for its members from</a:t>
            </a:r>
            <a:r>
              <a:rPr lang="en-US" dirty="0"/>
              <a:t> an idealized and omnipotent leader who will care for their every need.  </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dirty="0"/>
              <a:t>the </a:t>
            </a:r>
            <a:r>
              <a:rPr lang="en-US" b="1" dirty="0"/>
              <a:t>basic assumption pairing:</a:t>
            </a:r>
            <a:r>
              <a:rPr lang="en-US" dirty="0"/>
              <a:t> the group identifies a couple towards whom they develop </a:t>
            </a:r>
            <a:r>
              <a:rPr lang="en-US" b="1" dirty="0"/>
              <a:t>a messianic fantasy that this couple will miraculously save and preserve the group</a:t>
            </a:r>
            <a:r>
              <a:rPr lang="en-US" dirty="0"/>
              <a:t>.</a:t>
            </a:r>
          </a:p>
          <a:p>
            <a:pPr marL="285750" lvl="0" indent="-285750">
              <a:buFont typeface="Arial" panose="020B0604020202020204" pitchFamily="34" charset="0"/>
              <a:buChar char="•"/>
            </a:pPr>
            <a:endParaRPr lang="en-US" sz="1200" dirty="0"/>
          </a:p>
          <a:p>
            <a:r>
              <a:rPr lang="en-US" dirty="0" err="1"/>
              <a:t>Bion</a:t>
            </a:r>
            <a:r>
              <a:rPr lang="en-US" dirty="0"/>
              <a:t> proposed that groups oscillate between these defensive basic assumptions and rational task-oriented functioning of the </a:t>
            </a:r>
            <a:r>
              <a:rPr lang="en-US" b="1" dirty="0"/>
              <a:t>sophisticated work group</a:t>
            </a:r>
            <a:r>
              <a:rPr lang="en-US" dirty="0"/>
              <a:t>.</a:t>
            </a:r>
          </a:p>
          <a:p>
            <a:endParaRPr lang="en-US" dirty="0"/>
          </a:p>
        </p:txBody>
      </p:sp>
    </p:spTree>
    <p:extLst>
      <p:ext uri="{BB962C8B-B14F-4D97-AF65-F5344CB8AC3E}">
        <p14:creationId xmlns:p14="http://schemas.microsoft.com/office/powerpoint/2010/main" val="34369055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6463308"/>
          </a:xfrm>
          <a:prstGeom prst="rect">
            <a:avLst/>
          </a:prstGeom>
        </p:spPr>
        <p:txBody>
          <a:bodyPr wrap="square">
            <a:spAutoFit/>
          </a:bodyPr>
          <a:lstStyle/>
          <a:p>
            <a:r>
              <a:rPr lang="en-US" b="1" dirty="0"/>
              <a:t>III. Loss of self as an autonomous and interdependent group member</a:t>
            </a:r>
          </a:p>
          <a:p>
            <a:endParaRPr lang="en-US" b="1" dirty="0"/>
          </a:p>
          <a:p>
            <a:r>
              <a:rPr lang="en-US" dirty="0"/>
              <a:t>Two kinds of distorted forms of cohesion in groups:  1) experiences of merger and fusion with the group-as-a-whole and 2) experiences of separateness and disconnection.  Groups evoke a </a:t>
            </a:r>
            <a:r>
              <a:rPr lang="en-US" b="1" dirty="0"/>
              <a:t>universal dialectic or oscillation </a:t>
            </a:r>
            <a:r>
              <a:rPr lang="en-US" dirty="0"/>
              <a:t>between wish for fusion with the group and wish to preserve autonomy and individuality.</a:t>
            </a:r>
          </a:p>
          <a:p>
            <a:endParaRPr lang="en-US" dirty="0"/>
          </a:p>
          <a:p>
            <a:r>
              <a:rPr lang="en-US" dirty="0"/>
              <a:t>Group formations that reflect members’ experiences of merger:</a:t>
            </a:r>
          </a:p>
          <a:p>
            <a:pPr lvl="0"/>
            <a:r>
              <a:rPr lang="en-US" b="1" dirty="0" err="1"/>
              <a:t>massification</a:t>
            </a:r>
            <a:endParaRPr lang="en-US" b="1" dirty="0"/>
          </a:p>
          <a:p>
            <a:pPr lvl="0"/>
            <a:r>
              <a:rPr lang="en-US" b="1" dirty="0"/>
              <a:t>basic assumption oneness</a:t>
            </a:r>
            <a:r>
              <a:rPr lang="en-US" dirty="0"/>
              <a:t> </a:t>
            </a:r>
          </a:p>
          <a:p>
            <a:pPr lvl="0"/>
            <a:r>
              <a:rPr lang="en-US" b="1" dirty="0"/>
              <a:t>deindividuation</a:t>
            </a:r>
            <a:r>
              <a:rPr lang="en-US" dirty="0"/>
              <a:t> </a:t>
            </a:r>
          </a:p>
          <a:p>
            <a:pPr lvl="0"/>
            <a:r>
              <a:rPr lang="en-US" b="1" dirty="0"/>
              <a:t>“good mother” group</a:t>
            </a:r>
            <a:r>
              <a:rPr lang="en-US" dirty="0"/>
              <a:t> </a:t>
            </a:r>
          </a:p>
          <a:p>
            <a:pPr lvl="0"/>
            <a:r>
              <a:rPr lang="en-US" b="1" dirty="0"/>
              <a:t>group as utopia</a:t>
            </a:r>
            <a:r>
              <a:rPr lang="en-US" dirty="0"/>
              <a:t> </a:t>
            </a:r>
          </a:p>
          <a:p>
            <a:pPr lvl="0"/>
            <a:r>
              <a:rPr lang="en-US" b="1" dirty="0"/>
              <a:t>groupthink</a:t>
            </a:r>
            <a:r>
              <a:rPr lang="en-US" dirty="0"/>
              <a:t>  </a:t>
            </a:r>
          </a:p>
          <a:p>
            <a:endParaRPr lang="en-US" dirty="0"/>
          </a:p>
          <a:p>
            <a:r>
              <a:rPr lang="en-US" dirty="0"/>
              <a:t>Group formations that reflect members’  experiences of disconnection:</a:t>
            </a:r>
          </a:p>
          <a:p>
            <a:pPr lvl="0"/>
            <a:r>
              <a:rPr lang="en-US" b="1" dirty="0"/>
              <a:t>aggregatio</a:t>
            </a:r>
            <a:r>
              <a:rPr lang="en-US" dirty="0"/>
              <a:t>n (Hopper, 2003) </a:t>
            </a:r>
          </a:p>
          <a:p>
            <a:pPr lvl="0"/>
            <a:r>
              <a:rPr lang="en-US" b="1" dirty="0"/>
              <a:t>fragmentation</a:t>
            </a:r>
            <a:r>
              <a:rPr lang="en-US" dirty="0"/>
              <a:t> (</a:t>
            </a:r>
            <a:r>
              <a:rPr lang="en-US" dirty="0" err="1"/>
              <a:t>Springmann</a:t>
            </a:r>
            <a:r>
              <a:rPr lang="en-US" dirty="0"/>
              <a:t>, 1976) </a:t>
            </a:r>
          </a:p>
          <a:p>
            <a:pPr lvl="0"/>
            <a:r>
              <a:rPr lang="en-US" b="1" dirty="0" err="1"/>
              <a:t>disarroy</a:t>
            </a:r>
            <a:r>
              <a:rPr lang="en-US" dirty="0"/>
              <a:t> (</a:t>
            </a:r>
            <a:r>
              <a:rPr lang="en-US" dirty="0" err="1"/>
              <a:t>Turquet</a:t>
            </a:r>
            <a:r>
              <a:rPr lang="en-US" dirty="0"/>
              <a:t>, 1975) </a:t>
            </a:r>
          </a:p>
          <a:p>
            <a:r>
              <a:rPr lang="en-US" b="1" dirty="0"/>
              <a:t>basic assumption me-ness </a:t>
            </a:r>
          </a:p>
          <a:p>
            <a:endParaRPr lang="en-US" dirty="0"/>
          </a:p>
        </p:txBody>
      </p:sp>
    </p:spTree>
    <p:extLst>
      <p:ext uri="{BB962C8B-B14F-4D97-AF65-F5344CB8AC3E}">
        <p14:creationId xmlns:p14="http://schemas.microsoft.com/office/powerpoint/2010/main" val="1443044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1" y="685800"/>
            <a:ext cx="7315199" cy="7017306"/>
          </a:xfrm>
          <a:prstGeom prst="rect">
            <a:avLst/>
          </a:prstGeom>
        </p:spPr>
        <p:txBody>
          <a:bodyPr wrap="square">
            <a:spAutoFit/>
          </a:bodyPr>
          <a:lstStyle/>
          <a:p>
            <a:r>
              <a:rPr lang="en-US" b="1" dirty="0"/>
              <a:t>IV. Anti-group</a:t>
            </a:r>
          </a:p>
          <a:p>
            <a:endParaRPr lang="en-US" b="1" dirty="0"/>
          </a:p>
          <a:p>
            <a:r>
              <a:rPr lang="en-US" dirty="0"/>
              <a:t>Refers to members’ collective projective endowment of disowned ‘bad’ inner content into and onto the group as a whole.  Thought to arise from members’ negative reactions to the inherent restrictions and tensions in the group situation such as:</a:t>
            </a:r>
          </a:p>
          <a:p>
            <a:r>
              <a:rPr lang="en-US" dirty="0"/>
              <a:t> </a:t>
            </a:r>
          </a:p>
          <a:p>
            <a:pPr lvl="0"/>
            <a:r>
              <a:rPr lang="en-US" dirty="0"/>
              <a:t>The inability to form an exclusive relationship with the leader</a:t>
            </a:r>
          </a:p>
          <a:p>
            <a:pPr lvl="0"/>
            <a:r>
              <a:rPr lang="en-US" dirty="0"/>
              <a:t>Inevitable </a:t>
            </a:r>
            <a:r>
              <a:rPr lang="en-US" dirty="0" err="1"/>
              <a:t>misattunements</a:t>
            </a:r>
            <a:r>
              <a:rPr lang="en-US" dirty="0"/>
              <a:t> among the members and leader</a:t>
            </a:r>
          </a:p>
          <a:p>
            <a:pPr lvl="0"/>
            <a:r>
              <a:rPr lang="en-US" dirty="0"/>
              <a:t>The need to share attention with others</a:t>
            </a:r>
          </a:p>
          <a:p>
            <a:r>
              <a:rPr lang="en-US" dirty="0"/>
              <a:t>The inevitable emerging of uncomfortable feelings. </a:t>
            </a:r>
          </a:p>
          <a:p>
            <a:endParaRPr lang="en-US" dirty="0"/>
          </a:p>
          <a:p>
            <a:r>
              <a:rPr lang="en-US" dirty="0"/>
              <a:t>Hallmarks of the anti-group:</a:t>
            </a:r>
            <a:endParaRPr lang="en-US" b="1" dirty="0"/>
          </a:p>
          <a:p>
            <a:pPr marL="285750" lvl="0" indent="-285750">
              <a:buFont typeface="Arial" panose="020B0604020202020204" pitchFamily="34" charset="0"/>
              <a:buChar char="•"/>
            </a:pPr>
            <a:r>
              <a:rPr lang="en-US" b="1" dirty="0"/>
              <a:t>Regression</a:t>
            </a:r>
            <a:r>
              <a:rPr lang="en-US" dirty="0"/>
              <a:t> (to developmentally early and defensive patterns)</a:t>
            </a:r>
          </a:p>
          <a:p>
            <a:pPr marL="285750" lvl="0" indent="-285750">
              <a:buFont typeface="Arial" panose="020B0604020202020204" pitchFamily="34" charset="0"/>
              <a:buChar char="•"/>
            </a:pPr>
            <a:r>
              <a:rPr lang="en-US" b="1" dirty="0"/>
              <a:t>Survival anxiety</a:t>
            </a:r>
            <a:r>
              <a:rPr lang="en-US" dirty="0"/>
              <a:t> (fear of physical and/or psychic annihilation)</a:t>
            </a:r>
          </a:p>
          <a:p>
            <a:pPr marL="285750" lvl="0" indent="-285750">
              <a:buFont typeface="Arial" panose="020B0604020202020204" pitchFamily="34" charset="0"/>
              <a:buChar char="•"/>
            </a:pPr>
            <a:r>
              <a:rPr lang="en-US" b="1" dirty="0"/>
              <a:t>Failure of communication</a:t>
            </a:r>
            <a:r>
              <a:rPr lang="en-US" dirty="0"/>
              <a:t> (inability to communicate effectively) </a:t>
            </a:r>
          </a:p>
          <a:p>
            <a:pPr marL="285750" lvl="0" indent="-285750">
              <a:buFont typeface="Arial" panose="020B0604020202020204" pitchFamily="34" charset="0"/>
              <a:buChar char="•"/>
            </a:pPr>
            <a:r>
              <a:rPr lang="en-US" b="1" dirty="0"/>
              <a:t>Projective Identifications </a:t>
            </a:r>
            <a:r>
              <a:rPr lang="en-US" dirty="0"/>
              <a:t>(disowned feelings without opportunities for reality testing and </a:t>
            </a:r>
            <a:r>
              <a:rPr lang="en-US" dirty="0" err="1"/>
              <a:t>reowning</a:t>
            </a:r>
            <a:r>
              <a:rPr lang="en-US" dirty="0"/>
              <a:t> of projections), </a:t>
            </a:r>
          </a:p>
          <a:p>
            <a:pPr marL="285750" lvl="0" indent="-285750">
              <a:buFont typeface="Arial" panose="020B0604020202020204" pitchFamily="34" charset="0"/>
              <a:buChar char="•"/>
            </a:pPr>
            <a:r>
              <a:rPr lang="en-US" b="1" dirty="0"/>
              <a:t>Envy </a:t>
            </a:r>
            <a:r>
              <a:rPr lang="en-US" dirty="0"/>
              <a:t>(the inability to tolerate what others have)</a:t>
            </a:r>
          </a:p>
          <a:p>
            <a:pPr marL="285750" lvl="0" indent="-285750">
              <a:buFont typeface="Arial" panose="020B0604020202020204" pitchFamily="34" charset="0"/>
              <a:buChar char="•"/>
            </a:pPr>
            <a:r>
              <a:rPr lang="en-US" b="1" dirty="0"/>
              <a:t>Interpersonal disturbance </a:t>
            </a:r>
            <a:r>
              <a:rPr lang="en-US" dirty="0"/>
              <a:t>(inherent chaos of group life)</a:t>
            </a:r>
          </a:p>
          <a:p>
            <a:pPr marL="285750" lvl="0" indent="-285750">
              <a:buFont typeface="Arial" panose="020B0604020202020204" pitchFamily="34" charset="0"/>
              <a:buChar char="•"/>
            </a:pPr>
            <a:r>
              <a:rPr lang="en-US" dirty="0"/>
              <a:t>Ag</a:t>
            </a:r>
            <a:r>
              <a:rPr lang="en-US" b="1" dirty="0"/>
              <a:t>gression, hatred and the death instinct</a:t>
            </a:r>
            <a:r>
              <a:rPr lang="en-US" dirty="0"/>
              <a:t> (towards the group, the other members, or the leader).</a:t>
            </a:r>
          </a:p>
          <a:p>
            <a:endParaRPr lang="en-US" b="1" dirty="0"/>
          </a:p>
          <a:p>
            <a:endParaRPr lang="en-US" b="1" dirty="0"/>
          </a:p>
          <a:p>
            <a:endParaRPr lang="en-US" dirty="0"/>
          </a:p>
        </p:txBody>
      </p:sp>
    </p:spTree>
    <p:extLst>
      <p:ext uri="{BB962C8B-B14F-4D97-AF65-F5344CB8AC3E}">
        <p14:creationId xmlns:p14="http://schemas.microsoft.com/office/powerpoint/2010/main" val="30779075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315200" cy="5909310"/>
          </a:xfrm>
          <a:prstGeom prst="rect">
            <a:avLst/>
          </a:prstGeom>
        </p:spPr>
        <p:txBody>
          <a:bodyPr wrap="square">
            <a:spAutoFit/>
          </a:bodyPr>
          <a:lstStyle/>
          <a:p>
            <a:r>
              <a:rPr lang="en-US" b="1" dirty="0"/>
              <a:t>V. Violations of the therapeutic frame</a:t>
            </a:r>
            <a:endParaRPr lang="en-US" dirty="0"/>
          </a:p>
          <a:p>
            <a:r>
              <a:rPr lang="en-US" b="1" dirty="0"/>
              <a:t> </a:t>
            </a:r>
          </a:p>
          <a:p>
            <a:r>
              <a:rPr lang="en-US" dirty="0"/>
              <a:t>Other common boundary violations and distortions include:</a:t>
            </a:r>
          </a:p>
          <a:p>
            <a:endParaRPr lang="en-US" dirty="0"/>
          </a:p>
          <a:p>
            <a:endParaRPr lang="en-US" dirty="0"/>
          </a:p>
          <a:p>
            <a:pPr marL="285750" indent="-285750">
              <a:buFont typeface="Arial" panose="020B0604020202020204" pitchFamily="34" charset="0"/>
              <a:buChar char="•"/>
            </a:pPr>
            <a:r>
              <a:rPr lang="en-US" dirty="0"/>
              <a:t>subtly changing or resisting the work of the group </a:t>
            </a:r>
          </a:p>
          <a:p>
            <a:pPr marL="285750" lvl="0" indent="-285750">
              <a:buFont typeface="Arial" panose="020B0604020202020204" pitchFamily="34" charset="0"/>
              <a:buChar char="•"/>
            </a:pPr>
            <a:r>
              <a:rPr lang="en-US" dirty="0"/>
              <a:t>refusing to pay or paying late</a:t>
            </a:r>
          </a:p>
          <a:p>
            <a:pPr marL="285750" lvl="0" indent="-285750">
              <a:buFont typeface="Arial" panose="020B0604020202020204" pitchFamily="34" charset="0"/>
              <a:buChar char="•"/>
            </a:pPr>
            <a:r>
              <a:rPr lang="en-US" dirty="0"/>
              <a:t>challenging the time and space boundaries, as in coming late</a:t>
            </a:r>
          </a:p>
          <a:p>
            <a:pPr marL="285750" lvl="0" indent="-285750">
              <a:buFont typeface="Arial" panose="020B0604020202020204" pitchFamily="34" charset="0"/>
              <a:buChar char="•"/>
            </a:pPr>
            <a:r>
              <a:rPr lang="en-US" dirty="0"/>
              <a:t>secret meetings between group members that are not brought back to the group</a:t>
            </a:r>
          </a:p>
          <a:p>
            <a:pPr marL="285750" lvl="0" indent="-285750">
              <a:buFont typeface="Arial" panose="020B0604020202020204" pitchFamily="34" charset="0"/>
              <a:buChar char="•"/>
            </a:pPr>
            <a:r>
              <a:rPr lang="en-US" dirty="0"/>
              <a:t>attacking other group members</a:t>
            </a:r>
          </a:p>
          <a:p>
            <a:pPr marL="285750" lvl="0" indent="-285750">
              <a:buFont typeface="Arial" panose="020B0604020202020204" pitchFamily="34" charset="0"/>
              <a:buChar char="•"/>
            </a:pPr>
            <a:r>
              <a:rPr lang="en-US" dirty="0"/>
              <a:t>using ethnic, racial or gender slurs and </a:t>
            </a:r>
            <a:r>
              <a:rPr lang="en-US" dirty="0" err="1"/>
              <a:t>microaggressions</a:t>
            </a:r>
            <a:endParaRPr lang="en-US" dirty="0"/>
          </a:p>
          <a:p>
            <a:pPr marL="285750" lvl="0" indent="-285750">
              <a:buFont typeface="Arial" panose="020B0604020202020204" pitchFamily="34" charset="0"/>
              <a:buChar char="•"/>
            </a:pPr>
            <a:r>
              <a:rPr lang="en-US" dirty="0"/>
              <a:t>refusing to speak or dominating the talking time</a:t>
            </a:r>
          </a:p>
          <a:p>
            <a:pPr marL="285750" lvl="0" indent="-285750">
              <a:buFont typeface="Arial" panose="020B0604020202020204" pitchFamily="34" charset="0"/>
              <a:buChar char="•"/>
            </a:pPr>
            <a:endParaRPr lang="en-US" dirty="0"/>
          </a:p>
          <a:p>
            <a:pPr lvl="0"/>
            <a:r>
              <a:rPr lang="en-US" dirty="0"/>
              <a:t>The leader has two tasks regarding these boundary violations:</a:t>
            </a:r>
          </a:p>
          <a:p>
            <a:pPr marL="285750" lvl="0" indent="-285750">
              <a:buFont typeface="Arial" panose="020B0604020202020204" pitchFamily="34" charset="0"/>
              <a:buChar char="•"/>
            </a:pPr>
            <a:r>
              <a:rPr lang="en-US" b="1" dirty="0"/>
              <a:t>Help the group explore the underlying meaning of such behaviors</a:t>
            </a:r>
          </a:p>
          <a:p>
            <a:pPr marL="285750" lvl="0" indent="-285750">
              <a:buFont typeface="Arial" panose="020B0604020202020204" pitchFamily="34" charset="0"/>
              <a:buChar char="•"/>
            </a:pPr>
            <a:r>
              <a:rPr lang="en-US" b="1" dirty="0"/>
              <a:t>Firmly intervene to restore a sense of </a:t>
            </a:r>
            <a:r>
              <a:rPr lang="en-US" b="1" dirty="0" err="1"/>
              <a:t>safefy</a:t>
            </a:r>
            <a:r>
              <a:rPr lang="en-US" b="1" dirty="0"/>
              <a:t> and an experience of the group as well contained</a:t>
            </a:r>
            <a:r>
              <a:rPr lang="en-US" dirty="0"/>
              <a:t>. </a:t>
            </a:r>
          </a:p>
          <a:p>
            <a:endParaRPr lang="en-US" dirty="0"/>
          </a:p>
          <a:p>
            <a:endParaRPr lang="en-US" dirty="0"/>
          </a:p>
        </p:txBody>
      </p:sp>
    </p:spTree>
    <p:extLst>
      <p:ext uri="{BB962C8B-B14F-4D97-AF65-F5344CB8AC3E}">
        <p14:creationId xmlns:p14="http://schemas.microsoft.com/office/powerpoint/2010/main" val="4179351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2862322"/>
          </a:xfrm>
          <a:prstGeom prst="rect">
            <a:avLst/>
          </a:prstGeom>
        </p:spPr>
        <p:txBody>
          <a:bodyPr wrap="square">
            <a:spAutoFit/>
          </a:bodyPr>
          <a:lstStyle/>
          <a:p>
            <a:r>
              <a:rPr lang="en-US" b="1" dirty="0"/>
              <a:t>VI. Splitting and dysfunctional subgrouping</a:t>
            </a:r>
          </a:p>
          <a:p>
            <a:endParaRPr lang="en-US" b="1" dirty="0"/>
          </a:p>
          <a:p>
            <a:r>
              <a:rPr lang="en-US" dirty="0"/>
              <a:t>Processes that refer to collective and collusive arrangements (often unconscious) among group members to divide the group into us-versus-them polar opposite sides, each side containing warded off and projected content from the opposing camp, each side blaming the other.  Entailing blaming and disowning of the ‘other.’</a:t>
            </a:r>
          </a:p>
          <a:p>
            <a:endParaRPr lang="en-US" dirty="0"/>
          </a:p>
          <a:p>
            <a:r>
              <a:rPr lang="en-US" dirty="0"/>
              <a:t>Important to help heal such rifts through explorations of the ‘apparently different.’</a:t>
            </a:r>
          </a:p>
        </p:txBody>
      </p:sp>
    </p:spTree>
    <p:extLst>
      <p:ext uri="{BB962C8B-B14F-4D97-AF65-F5344CB8AC3E}">
        <p14:creationId xmlns:p14="http://schemas.microsoft.com/office/powerpoint/2010/main" val="31831846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186309"/>
          </a:xfrm>
          <a:prstGeom prst="rect">
            <a:avLst/>
          </a:prstGeom>
        </p:spPr>
        <p:txBody>
          <a:bodyPr wrap="square">
            <a:spAutoFit/>
          </a:bodyPr>
          <a:lstStyle/>
          <a:p>
            <a:r>
              <a:rPr lang="en-US" b="1" dirty="0"/>
              <a:t>VII. Deviant Roles, Scapegoating, Countertransference Enactments, and the Process of Projective Identification</a:t>
            </a:r>
            <a:endParaRPr lang="en-US" dirty="0"/>
          </a:p>
          <a:p>
            <a:r>
              <a:rPr lang="en-US" dirty="0"/>
              <a:t> </a:t>
            </a:r>
          </a:p>
          <a:p>
            <a:pPr marL="342900" indent="-342900">
              <a:buAutoNum type="alphaUcPeriod"/>
            </a:pPr>
            <a:r>
              <a:rPr lang="en-US" b="1" dirty="0"/>
              <a:t>Deviant roles</a:t>
            </a:r>
            <a:r>
              <a:rPr lang="en-US" dirty="0"/>
              <a:t>, such as identified patient or scapegoat</a:t>
            </a:r>
          </a:p>
          <a:p>
            <a:pPr marL="342900" indent="-342900">
              <a:buAutoNum type="alphaUcPeriod"/>
            </a:pPr>
            <a:endParaRPr lang="en-US" dirty="0"/>
          </a:p>
          <a:p>
            <a:r>
              <a:rPr lang="en-US" b="1" dirty="0"/>
              <a:t>The group creates these specialized group roles to serve its emotional and defensive needs</a:t>
            </a:r>
            <a:r>
              <a:rPr lang="en-US" dirty="0"/>
              <a:t>. </a:t>
            </a:r>
            <a:r>
              <a:rPr lang="en-US" b="1" dirty="0"/>
              <a:t>Rather than becoming flooded with conflict, the group can make use of individuals to circumscribe, localize, and isolate conflict through projective identification a group is divided into actors and audience</a:t>
            </a:r>
            <a:r>
              <a:rPr lang="en-US" dirty="0"/>
              <a:t>.  </a:t>
            </a:r>
            <a:r>
              <a:rPr lang="en-US" b="1" dirty="0"/>
              <a:t>Members are recruited to dramatize the central conflicts of the collectivity</a:t>
            </a:r>
            <a:r>
              <a:rPr lang="en-US" dirty="0"/>
              <a:t>, </a:t>
            </a:r>
          </a:p>
          <a:p>
            <a:endParaRPr lang="en-US" dirty="0"/>
          </a:p>
          <a:p>
            <a:r>
              <a:rPr lang="en-US" b="1" dirty="0"/>
              <a:t>B.  Scapegoating</a:t>
            </a:r>
          </a:p>
          <a:p>
            <a:r>
              <a:rPr lang="en-US" dirty="0"/>
              <a:t>One of the more ubiquitous deviant roles.  The group selects a member who is blamed for all of the current troubles in the group, reflected by the remark or thought “</a:t>
            </a:r>
            <a:r>
              <a:rPr lang="en-US" b="1" dirty="0"/>
              <a:t>if it weren’t for you, this group would be great!”</a:t>
            </a:r>
          </a:p>
          <a:p>
            <a:endParaRPr lang="en-US" dirty="0"/>
          </a:p>
          <a:p>
            <a:endParaRPr lang="en-US" dirty="0"/>
          </a:p>
          <a:p>
            <a:endParaRPr lang="en-US" dirty="0"/>
          </a:p>
          <a:p>
            <a:r>
              <a:rPr lang="en-US" dirty="0"/>
              <a:t> </a:t>
            </a:r>
          </a:p>
        </p:txBody>
      </p:sp>
    </p:spTree>
    <p:extLst>
      <p:ext uri="{BB962C8B-B14F-4D97-AF65-F5344CB8AC3E}">
        <p14:creationId xmlns:p14="http://schemas.microsoft.com/office/powerpoint/2010/main" val="2812419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762000"/>
            <a:ext cx="6400800" cy="6186309"/>
          </a:xfrm>
          <a:prstGeom prst="rect">
            <a:avLst/>
          </a:prstGeom>
        </p:spPr>
        <p:txBody>
          <a:bodyPr wrap="square">
            <a:spAutoFit/>
          </a:bodyPr>
          <a:lstStyle/>
          <a:p>
            <a:r>
              <a:rPr lang="en-US" b="1" dirty="0"/>
              <a:t>C. Countertransference enactments</a:t>
            </a:r>
          </a:p>
          <a:p>
            <a:endParaRPr lang="en-US" b="1" dirty="0"/>
          </a:p>
          <a:p>
            <a:r>
              <a:rPr lang="en-US" dirty="0"/>
              <a:t>the leader is a frequent target of collective projections and wishes to enact certain roles by the members.  The leader’s work is to not accept the invitation to play the defensive emotionally charged role implicitly requested by the group (that is, not to be transformed by the projections) but to help the group members explore their underlying emotional needs and re-own and reintegrate what they projected. </a:t>
            </a:r>
          </a:p>
          <a:p>
            <a:endParaRPr lang="en-US" dirty="0"/>
          </a:p>
          <a:p>
            <a:r>
              <a:rPr lang="en-US" b="1" dirty="0"/>
              <a:t>D. The Process of Projective Identification</a:t>
            </a:r>
            <a:endParaRPr lang="en-US" dirty="0"/>
          </a:p>
          <a:p>
            <a:pPr lvl="0"/>
            <a:r>
              <a:rPr lang="en-US" dirty="0"/>
              <a:t>A complex process that entails:  1)a </a:t>
            </a:r>
            <a:r>
              <a:rPr lang="en-US" b="1" dirty="0"/>
              <a:t>disowning</a:t>
            </a:r>
            <a:r>
              <a:rPr lang="en-US" dirty="0"/>
              <a:t> of some part of one’s internal experience, 2) </a:t>
            </a:r>
            <a:r>
              <a:rPr lang="en-US" b="1" dirty="0"/>
              <a:t>projection of that disowned content onto others,</a:t>
            </a:r>
            <a:r>
              <a:rPr lang="en-US" dirty="0"/>
              <a:t> including the leader, a subgroup or the group as a whole, 3) </a:t>
            </a:r>
            <a:r>
              <a:rPr lang="en-US" b="1" dirty="0"/>
              <a:t>Identification</a:t>
            </a:r>
            <a:r>
              <a:rPr lang="en-US" dirty="0"/>
              <a:t> (keeping the disowned parts at arm’s length by trying to induce the other to act in accord with that projected content).</a:t>
            </a:r>
          </a:p>
          <a:p>
            <a:pPr lvl="0"/>
            <a:endParaRPr lang="en-US" dirty="0"/>
          </a:p>
          <a:p>
            <a:pPr lvl="0"/>
            <a:r>
              <a:rPr lang="en-US" dirty="0"/>
              <a:t>It serves as a  </a:t>
            </a:r>
            <a:r>
              <a:rPr lang="en-US" b="1" dirty="0"/>
              <a:t>defense, </a:t>
            </a:r>
            <a:r>
              <a:rPr lang="en-US" dirty="0"/>
              <a:t>a mode of </a:t>
            </a:r>
            <a:r>
              <a:rPr lang="en-US" b="1" dirty="0"/>
              <a:t>communication</a:t>
            </a:r>
            <a:r>
              <a:rPr lang="en-US" dirty="0"/>
              <a:t>, a type of </a:t>
            </a:r>
            <a:r>
              <a:rPr lang="en-US" b="1" dirty="0"/>
              <a:t>object relationship </a:t>
            </a:r>
            <a:r>
              <a:rPr lang="en-US" dirty="0"/>
              <a:t>and a means of </a:t>
            </a:r>
            <a:r>
              <a:rPr lang="en-US" b="1" dirty="0"/>
              <a:t>psychological change.</a:t>
            </a:r>
            <a:endParaRPr lang="en-US" dirty="0"/>
          </a:p>
          <a:p>
            <a:endParaRPr lang="en-US" dirty="0"/>
          </a:p>
        </p:txBody>
      </p:sp>
    </p:spTree>
    <p:extLst>
      <p:ext uri="{BB962C8B-B14F-4D97-AF65-F5344CB8AC3E}">
        <p14:creationId xmlns:p14="http://schemas.microsoft.com/office/powerpoint/2010/main" val="13880113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7315200" cy="6463308"/>
          </a:xfrm>
          <a:prstGeom prst="rect">
            <a:avLst/>
          </a:prstGeom>
        </p:spPr>
        <p:txBody>
          <a:bodyPr wrap="square">
            <a:spAutoFit/>
          </a:bodyPr>
          <a:lstStyle/>
          <a:p>
            <a:r>
              <a:rPr lang="en-US" b="1" dirty="0"/>
              <a:t>VIII. Expanding our Horizons:  Social Psychology, Anthropology, Multicultural Perspectives, and the Cross Fertilization of Ideas </a:t>
            </a:r>
          </a:p>
          <a:p>
            <a:endParaRPr lang="en-US" b="1" dirty="0"/>
          </a:p>
          <a:p>
            <a:r>
              <a:rPr lang="en-US" dirty="0"/>
              <a:t>Other disciplines and domains provide important ideas about collective behavior that have relevance for our work: </a:t>
            </a:r>
          </a:p>
          <a:p>
            <a:pPr marL="285750" lvl="0" indent="-285750">
              <a:buFont typeface="Arial" panose="020B0604020202020204" pitchFamily="34" charset="0"/>
              <a:buChar char="•"/>
            </a:pPr>
            <a:r>
              <a:rPr lang="en-US" b="1" dirty="0"/>
              <a:t>Social psychology</a:t>
            </a:r>
            <a:r>
              <a:rPr lang="en-US" dirty="0"/>
              <a:t> has provided important in sights into human collective behavior, exemplified by the classic studies of Lewin, Milgram and Asch</a:t>
            </a:r>
          </a:p>
          <a:p>
            <a:r>
              <a:rPr lang="en-US" dirty="0"/>
              <a:t> </a:t>
            </a:r>
          </a:p>
          <a:p>
            <a:pPr marL="285750" lvl="0" indent="-285750">
              <a:buFont typeface="Arial" panose="020B0604020202020204" pitchFamily="34" charset="0"/>
              <a:buChar char="•"/>
            </a:pPr>
            <a:r>
              <a:rPr lang="en-US" b="1" dirty="0"/>
              <a:t>Organizational and industrial psychology </a:t>
            </a:r>
            <a:r>
              <a:rPr lang="en-US" dirty="0"/>
              <a:t>offer theories relevant for group psychotherapy, particularly in the areas of</a:t>
            </a:r>
            <a:r>
              <a:rPr lang="en-US" b="1" dirty="0"/>
              <a:t> </a:t>
            </a:r>
            <a:r>
              <a:rPr lang="en-US" dirty="0"/>
              <a:t>task performance, group decision-making, effective leadership, and cultural and environmental impacts on group behavior. </a:t>
            </a:r>
          </a:p>
          <a:p>
            <a:r>
              <a:rPr lang="en-US" dirty="0"/>
              <a:t> </a:t>
            </a:r>
          </a:p>
          <a:p>
            <a:pPr marL="285750" lvl="0" indent="-285750">
              <a:buFont typeface="Arial" panose="020B0604020202020204" pitchFamily="34" charset="0"/>
              <a:buChar char="•"/>
            </a:pPr>
            <a:r>
              <a:rPr lang="en-US" dirty="0"/>
              <a:t>A </a:t>
            </a:r>
            <a:r>
              <a:rPr lang="en-US" b="1" dirty="0"/>
              <a:t>multicultural perspective</a:t>
            </a:r>
            <a:r>
              <a:rPr lang="en-US" dirty="0"/>
              <a:t> helps us appreciate the complexity of our work.  Competence in group psychotherapy leadership increasingly entails an understanding and appreciation of the influence of culture on group life. </a:t>
            </a:r>
            <a:r>
              <a:rPr lang="en-US" b="1" dirty="0"/>
              <a:t>Group leaders need to understand that group dynamics, roles, and required leadership styles need to be adjusted depending on the cultural context in which the group is embedded</a:t>
            </a:r>
            <a:r>
              <a:rPr lang="en-US" dirty="0"/>
              <a:t>.   </a:t>
            </a:r>
          </a:p>
          <a:p>
            <a:endParaRPr lang="en-US" dirty="0"/>
          </a:p>
          <a:p>
            <a:endParaRPr lang="en-US" dirty="0"/>
          </a:p>
        </p:txBody>
      </p:sp>
    </p:spTree>
    <p:extLst>
      <p:ext uri="{BB962C8B-B14F-4D97-AF65-F5344CB8AC3E}">
        <p14:creationId xmlns:p14="http://schemas.microsoft.com/office/powerpoint/2010/main" val="39191768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62000"/>
            <a:ext cx="7315200" cy="5909310"/>
          </a:xfrm>
          <a:prstGeom prst="rect">
            <a:avLst/>
          </a:prstGeom>
        </p:spPr>
        <p:txBody>
          <a:bodyPr wrap="square">
            <a:spAutoFit/>
          </a:bodyPr>
          <a:lstStyle/>
          <a:p>
            <a:r>
              <a:rPr lang="en-US" b="1" dirty="0"/>
              <a:t>IX. Concluding Thoughts</a:t>
            </a:r>
          </a:p>
          <a:p>
            <a:endParaRPr lang="en-US" b="1" dirty="0"/>
          </a:p>
          <a:p>
            <a:r>
              <a:rPr lang="en-US" dirty="0"/>
              <a:t>When stuck in what seems like less than ideal group dynamics, several suggestions can be made:  </a:t>
            </a:r>
          </a:p>
          <a:p>
            <a:pPr marL="285750" lvl="0" indent="-285750">
              <a:buFont typeface="Arial" panose="020B0604020202020204" pitchFamily="34" charset="0"/>
              <a:buChar char="•"/>
            </a:pPr>
            <a:r>
              <a:rPr lang="en-US" b="1" dirty="0"/>
              <a:t>Notice your own perceptions and reactions.</a:t>
            </a:r>
            <a:r>
              <a:rPr lang="en-US" dirty="0"/>
              <a:t>  Continually studying our countertransference reactions will help us more accurately see what is occurring and have more conscious choices. </a:t>
            </a:r>
          </a:p>
          <a:p>
            <a:pPr marL="285750" lvl="0" indent="-285750">
              <a:buFont typeface="Arial" panose="020B0604020202020204" pitchFamily="34" charset="0"/>
              <a:buChar char="•"/>
            </a:pPr>
            <a:r>
              <a:rPr lang="en-US" b="1" dirty="0"/>
              <a:t>Less may be more</a:t>
            </a:r>
            <a:r>
              <a:rPr lang="en-US" dirty="0"/>
              <a:t>.  When a group is struggling with some emotional tension, often containment, safety, consistency, curiosity, and reflection, will help more than extravagant intellectual or affective interventions.</a:t>
            </a:r>
          </a:p>
          <a:p>
            <a:pPr marL="285750" lvl="0" indent="-285750">
              <a:buFont typeface="Arial" panose="020B0604020202020204" pitchFamily="34" charset="0"/>
              <a:buChar char="•"/>
            </a:pPr>
            <a:r>
              <a:rPr lang="en-US" b="1" dirty="0"/>
              <a:t>Patience and Hope</a:t>
            </a:r>
            <a:r>
              <a:rPr lang="en-US" dirty="0"/>
              <a:t>.  Groups will inevitably struggle, go through lulls, become confused and confusing, but often find their way out of these periods and back into doing its work.</a:t>
            </a:r>
          </a:p>
          <a:p>
            <a:pPr marL="285750" lvl="0" indent="-285750">
              <a:buFont typeface="Arial" panose="020B0604020202020204" pitchFamily="34" charset="0"/>
              <a:buChar char="•"/>
            </a:pPr>
            <a:r>
              <a:rPr lang="en-US" dirty="0"/>
              <a:t>Helping the members </a:t>
            </a:r>
            <a:r>
              <a:rPr lang="en-US" b="1" dirty="0"/>
              <a:t>explore and discuss the often unseen processes </a:t>
            </a:r>
            <a:r>
              <a:rPr lang="en-US" dirty="0"/>
              <a:t>in the group can change the homeostatic dynamic. </a:t>
            </a:r>
          </a:p>
          <a:p>
            <a:pPr marL="285750" lvl="0" indent="-285750">
              <a:buFont typeface="Arial" panose="020B0604020202020204" pitchFamily="34" charset="0"/>
              <a:buChar char="•"/>
            </a:pPr>
            <a:r>
              <a:rPr lang="en-US" b="1" dirty="0"/>
              <a:t>Consultation and Supervision</a:t>
            </a:r>
            <a:r>
              <a:rPr lang="en-US" dirty="0"/>
              <a:t>.  Talking openly and honestly about your groups with an experienced group leader whom you trust is perhaps the best way to care for yourself and your groups, broaden your intervention options, and enjoy your work.</a:t>
            </a:r>
          </a:p>
          <a:p>
            <a:endParaRPr lang="en-US" dirty="0"/>
          </a:p>
        </p:txBody>
      </p:sp>
    </p:spTree>
    <p:extLst>
      <p:ext uri="{BB962C8B-B14F-4D97-AF65-F5344CB8AC3E}">
        <p14:creationId xmlns:p14="http://schemas.microsoft.com/office/powerpoint/2010/main" val="1526179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12845"/>
            <a:ext cx="7391400" cy="6740307"/>
          </a:xfrm>
          <a:prstGeom prst="rect">
            <a:avLst/>
          </a:prstGeom>
        </p:spPr>
        <p:txBody>
          <a:bodyPr wrap="square">
            <a:spAutoFit/>
          </a:bodyPr>
          <a:lstStyle/>
          <a:p>
            <a:pPr marL="457200" lvl="0"/>
            <a:r>
              <a:rPr lang="en-US" b="1" dirty="0"/>
              <a:t>2.  Cognitive Foundations: </a:t>
            </a:r>
            <a:br>
              <a:rPr lang="en-US" b="1" dirty="0"/>
            </a:br>
            <a:endParaRPr lang="en-US" dirty="0"/>
          </a:p>
          <a:p>
            <a:pPr marL="685800" lvl="0"/>
            <a:r>
              <a:rPr lang="en-US" b="1" dirty="0"/>
              <a:t>Albert Ellis</a:t>
            </a:r>
            <a:r>
              <a:rPr lang="en-US" dirty="0"/>
              <a:t> </a:t>
            </a:r>
          </a:p>
          <a:p>
            <a:pPr lvl="0"/>
            <a:endParaRPr lang="en-US" b="1" dirty="0"/>
          </a:p>
          <a:p>
            <a:pPr marL="1143000" lvl="0" indent="-228600">
              <a:buFont typeface="Arial" panose="020B0604020202020204" pitchFamily="34" charset="0"/>
              <a:buChar char="•"/>
            </a:pPr>
            <a:r>
              <a:rPr lang="en-US" b="1" dirty="0"/>
              <a:t>Rational Emotive Behavioral Therapy (REBT)</a:t>
            </a:r>
            <a:r>
              <a:rPr lang="en-US" dirty="0"/>
              <a:t>. focused on idiosyncratic meanings of events for the individual and consequent emotional reactions </a:t>
            </a:r>
          </a:p>
          <a:p>
            <a:pPr lvl="0" fontAlgn="base"/>
            <a:endParaRPr lang="en-US" dirty="0"/>
          </a:p>
          <a:p>
            <a:pPr marL="685800" lvl="0"/>
            <a:r>
              <a:rPr lang="en-US" b="1" dirty="0"/>
              <a:t>Aaron Beck</a:t>
            </a:r>
          </a:p>
          <a:p>
            <a:pPr marL="1143000" lvl="0" indent="-228600">
              <a:buFont typeface="Arial" panose="020B0604020202020204" pitchFamily="34" charset="0"/>
              <a:buChar char="•"/>
            </a:pPr>
            <a:r>
              <a:rPr lang="en-US" dirty="0"/>
              <a:t> </a:t>
            </a:r>
            <a:r>
              <a:rPr lang="en-US" b="1" dirty="0"/>
              <a:t>Automatic thoughts</a:t>
            </a:r>
            <a:r>
              <a:rPr lang="en-US" dirty="0"/>
              <a:t> about self, the world, and the future that distort reality</a:t>
            </a:r>
          </a:p>
          <a:p>
            <a:pPr marL="1371600" lvl="0" indent="-228600">
              <a:buFont typeface="Arial" panose="020B0604020202020204" pitchFamily="34" charset="0"/>
              <a:buChar char="•"/>
            </a:pPr>
            <a:r>
              <a:rPr lang="en-US" b="1" dirty="0"/>
              <a:t>Arbitrary inferenc</a:t>
            </a:r>
            <a:r>
              <a:rPr lang="en-US" dirty="0"/>
              <a:t>e- drawing conclusions despite lack of evidence.</a:t>
            </a:r>
          </a:p>
          <a:p>
            <a:pPr marL="1371600" lvl="0" indent="-228600" fontAlgn="base">
              <a:buFont typeface="Arial" panose="020B0604020202020204" pitchFamily="34" charset="0"/>
              <a:buChar char="•"/>
            </a:pPr>
            <a:r>
              <a:rPr lang="en-US" b="1" dirty="0"/>
              <a:t>Selective abstraction- </a:t>
            </a:r>
            <a:r>
              <a:rPr lang="en-US" dirty="0"/>
              <a:t>focusing on selected details, taking things out of context, and disregarding other information. </a:t>
            </a:r>
          </a:p>
          <a:p>
            <a:pPr marL="1371600" lvl="0" indent="-228600" fontAlgn="base">
              <a:buFont typeface="Arial" panose="020B0604020202020204" pitchFamily="34" charset="0"/>
              <a:buChar char="•"/>
            </a:pPr>
            <a:r>
              <a:rPr lang="en-US" b="1" dirty="0"/>
              <a:t>Overgeneralization- </a:t>
            </a:r>
            <a:r>
              <a:rPr lang="en-US" dirty="0"/>
              <a:t>drawing a conclusion from a single event or piece of information</a:t>
            </a:r>
          </a:p>
          <a:p>
            <a:pPr marL="1371600" lvl="0" indent="-228600" fontAlgn="base">
              <a:buFont typeface="Arial" panose="020B0604020202020204" pitchFamily="34" charset="0"/>
              <a:buChar char="•"/>
            </a:pPr>
            <a:r>
              <a:rPr lang="en-US" b="1" dirty="0"/>
              <a:t>Magnification or minimization- </a:t>
            </a:r>
            <a:r>
              <a:rPr lang="en-US" dirty="0"/>
              <a:t>perceiving something as more or less important than evaluated by others</a:t>
            </a:r>
          </a:p>
          <a:p>
            <a:pPr marL="1371600" lvl="0" indent="-228600" fontAlgn="base">
              <a:buFont typeface="Arial" panose="020B0604020202020204" pitchFamily="34" charset="0"/>
              <a:buChar char="•"/>
            </a:pPr>
            <a:r>
              <a:rPr lang="en-US" b="1" dirty="0"/>
              <a:t>Personification- </a:t>
            </a:r>
            <a:r>
              <a:rPr lang="en-US" dirty="0"/>
              <a:t>taking events, actions personally.</a:t>
            </a:r>
          </a:p>
          <a:p>
            <a:pPr marL="1371600" lvl="0" indent="-228600" fontAlgn="base">
              <a:buFont typeface="Arial" panose="020B0604020202020204" pitchFamily="34" charset="0"/>
              <a:buChar char="•"/>
            </a:pPr>
            <a:r>
              <a:rPr lang="en-US" b="1" dirty="0"/>
              <a:t>Dichotomous thinking- </a:t>
            </a:r>
            <a:r>
              <a:rPr lang="en-US" dirty="0"/>
              <a:t>all-or-nothing thinking.</a:t>
            </a:r>
          </a:p>
          <a:p>
            <a:pPr marL="1371600" lvl="0" indent="-228600" fontAlgn="base"/>
            <a:endParaRPr lang="en-US" dirty="0"/>
          </a:p>
          <a:p>
            <a:r>
              <a:rPr lang="en-US" b="1" dirty="0"/>
              <a:t> </a:t>
            </a:r>
            <a:endParaRPr lang="en-US" dirty="0"/>
          </a:p>
        </p:txBody>
      </p:sp>
    </p:spTree>
    <p:extLst>
      <p:ext uri="{BB962C8B-B14F-4D97-AF65-F5344CB8AC3E}">
        <p14:creationId xmlns:p14="http://schemas.microsoft.com/office/powerpoint/2010/main" val="3589824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0120" y="762000"/>
            <a:ext cx="7391400" cy="5940088"/>
          </a:xfrm>
          <a:prstGeom prst="rect">
            <a:avLst/>
          </a:prstGeom>
        </p:spPr>
        <p:txBody>
          <a:bodyPr wrap="square">
            <a:spAutoFit/>
          </a:bodyPr>
          <a:lstStyle/>
          <a:p>
            <a:r>
              <a:rPr lang="en-US" sz="2000" b="1" dirty="0"/>
              <a:t>Chapter 6:  Preparing to begin a new group </a:t>
            </a:r>
          </a:p>
          <a:p>
            <a:endParaRPr lang="en-US" b="1" dirty="0"/>
          </a:p>
          <a:p>
            <a:pPr marL="400050" indent="-400050">
              <a:buAutoNum type="romanUcPeriod"/>
            </a:pPr>
            <a:r>
              <a:rPr lang="en-US" b="1" dirty="0"/>
              <a:t>Decisions, decisions, decisions</a:t>
            </a:r>
            <a:r>
              <a:rPr lang="en-US" dirty="0"/>
              <a:t>:  To ensure the establishment of successful therapy group, the therapist has many decisions to make – both clinical and administrative - that need careful and thoughtful attention</a:t>
            </a:r>
          </a:p>
          <a:p>
            <a:pPr marL="400050" indent="-400050">
              <a:buAutoNum type="romanUcPeriod"/>
            </a:pPr>
            <a:endParaRPr lang="en-US" dirty="0"/>
          </a:p>
          <a:p>
            <a:r>
              <a:rPr lang="en-US" b="1" dirty="0"/>
              <a:t>II. Assessing the feasibility of establishing a new group</a:t>
            </a:r>
            <a:endParaRPr lang="en-US" dirty="0"/>
          </a:p>
          <a:p>
            <a:r>
              <a:rPr lang="en-US" b="1" dirty="0"/>
              <a:t> </a:t>
            </a:r>
            <a:endParaRPr lang="en-US" dirty="0"/>
          </a:p>
          <a:p>
            <a:pPr lvl="0"/>
            <a:r>
              <a:rPr lang="en-US" b="1" dirty="0"/>
              <a:t>  A.  Needs assessment  </a:t>
            </a:r>
            <a:r>
              <a:rPr lang="en-US" dirty="0"/>
              <a:t>Is there a need for this specific group</a:t>
            </a:r>
            <a:r>
              <a:rPr lang="en-US" b="1" dirty="0"/>
              <a:t>? </a:t>
            </a:r>
            <a:r>
              <a:rPr lang="en-US" dirty="0"/>
              <a:t> Will this group fit the values and needs of the institution or professional community in which it will be embedded?  </a:t>
            </a:r>
          </a:p>
          <a:p>
            <a:pPr lvl="0"/>
            <a:endParaRPr lang="en-US" dirty="0"/>
          </a:p>
          <a:p>
            <a:pPr lvl="0"/>
            <a:r>
              <a:rPr lang="en-US" dirty="0"/>
              <a:t>  </a:t>
            </a:r>
            <a:r>
              <a:rPr lang="en-US" b="1" dirty="0"/>
              <a:t>B. Referral stream:  </a:t>
            </a:r>
            <a:r>
              <a:rPr lang="en-US" dirty="0"/>
              <a:t>An adequate referral network is essential to ensure that the group can form and then sustain</a:t>
            </a:r>
          </a:p>
          <a:p>
            <a:pPr lvl="0"/>
            <a:endParaRPr lang="en-US" b="1" dirty="0"/>
          </a:p>
          <a:p>
            <a:pPr lvl="0"/>
            <a:r>
              <a:rPr lang="en-US" b="1" dirty="0"/>
              <a:t>  C.  Marketing:  </a:t>
            </a:r>
            <a:r>
              <a:rPr lang="en-US" dirty="0"/>
              <a:t>Marketing should be clear and explicit about the rationale and potential benefits of the group, including the evidence that supports its effectiveness, who might be a good fit (i.e., inclusionary and exclusionary criteria), fees, and time and place. </a:t>
            </a:r>
          </a:p>
          <a:p>
            <a:pPr lvl="0"/>
            <a:endParaRPr lang="en-US" dirty="0"/>
          </a:p>
        </p:txBody>
      </p:sp>
    </p:spTree>
    <p:extLst>
      <p:ext uri="{BB962C8B-B14F-4D97-AF65-F5344CB8AC3E}">
        <p14:creationId xmlns:p14="http://schemas.microsoft.com/office/powerpoint/2010/main" val="3616391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5078313"/>
          </a:xfrm>
          <a:prstGeom prst="rect">
            <a:avLst/>
          </a:prstGeom>
        </p:spPr>
        <p:txBody>
          <a:bodyPr wrap="square">
            <a:spAutoFit/>
          </a:bodyPr>
          <a:lstStyle/>
          <a:p>
            <a:r>
              <a:rPr lang="en-US" b="1" dirty="0"/>
              <a:t>III. Designing the group structure  </a:t>
            </a:r>
            <a:endParaRPr lang="en-US" dirty="0"/>
          </a:p>
          <a:p>
            <a:r>
              <a:rPr lang="en-US" dirty="0"/>
              <a:t> </a:t>
            </a:r>
          </a:p>
          <a:p>
            <a:pPr marL="342900" indent="-342900">
              <a:buAutoNum type="alphaUcPeriod"/>
            </a:pPr>
            <a:r>
              <a:rPr lang="en-US" b="1" dirty="0"/>
              <a:t>Scheduling the group.  </a:t>
            </a:r>
            <a:r>
              <a:rPr lang="en-US" dirty="0"/>
              <a:t>An initial challenge for the leader is scheduling a viable time for the group when all the members can meet.  </a:t>
            </a:r>
          </a:p>
          <a:p>
            <a:pPr marL="342900" indent="-342900">
              <a:buAutoNum type="alphaUcPeriod"/>
            </a:pPr>
            <a:endParaRPr lang="en-US" dirty="0"/>
          </a:p>
          <a:p>
            <a:r>
              <a:rPr lang="en-US" b="1" dirty="0"/>
              <a:t>B. Group Size.  </a:t>
            </a:r>
            <a:endParaRPr lang="en-US" dirty="0"/>
          </a:p>
          <a:p>
            <a:r>
              <a:rPr lang="en-US" b="1" dirty="0"/>
              <a:t> </a:t>
            </a:r>
            <a:endParaRPr lang="en-US" dirty="0"/>
          </a:p>
          <a:p>
            <a:r>
              <a:rPr lang="en-US" dirty="0"/>
              <a:t>Group size is determined by the confluence of many factors, including the supply of referrals and, for those groups within an agency, the needs, limitations and constraints of that organization. The nature of the group also influences its size, as </a:t>
            </a:r>
            <a:r>
              <a:rPr lang="en-US" b="1" dirty="0"/>
              <a:t>form follows function</a:t>
            </a:r>
            <a:r>
              <a:rPr lang="en-US" dirty="0"/>
              <a:t>.  Logistics also plays a role in determining group size.  </a:t>
            </a:r>
          </a:p>
          <a:p>
            <a:r>
              <a:rPr lang="en-US" dirty="0"/>
              <a:t>One size does not fit all; therapists need to consider </a:t>
            </a:r>
            <a:r>
              <a:rPr lang="en-US" b="1" dirty="0"/>
              <a:t>how the spatial arrangement and number of chairs might affect members’ - and the therapist’s own - personal and interpersonal reactions</a:t>
            </a:r>
            <a:r>
              <a:rPr lang="en-US" dirty="0"/>
              <a:t>.</a:t>
            </a:r>
          </a:p>
          <a:p>
            <a:r>
              <a:rPr lang="en-US" dirty="0"/>
              <a:t> </a:t>
            </a:r>
          </a:p>
          <a:p>
            <a:pPr marL="342900" indent="-342900">
              <a:buAutoNum type="alphaUcPeriod"/>
            </a:pPr>
            <a:endParaRPr lang="en-US" dirty="0"/>
          </a:p>
        </p:txBody>
      </p:sp>
    </p:spTree>
    <p:extLst>
      <p:ext uri="{BB962C8B-B14F-4D97-AF65-F5344CB8AC3E}">
        <p14:creationId xmlns:p14="http://schemas.microsoft.com/office/powerpoint/2010/main" val="7889880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59600"/>
            <a:ext cx="7391400" cy="4801314"/>
          </a:xfrm>
          <a:prstGeom prst="rect">
            <a:avLst/>
          </a:prstGeom>
        </p:spPr>
        <p:txBody>
          <a:bodyPr wrap="square">
            <a:spAutoFit/>
          </a:bodyPr>
          <a:lstStyle/>
          <a:p>
            <a:r>
              <a:rPr lang="en-US" b="1" dirty="0"/>
              <a:t>C. Closed or Open Group</a:t>
            </a:r>
            <a:endParaRPr lang="en-US" dirty="0"/>
          </a:p>
          <a:p>
            <a:r>
              <a:rPr lang="en-US" b="1" dirty="0"/>
              <a:t> </a:t>
            </a:r>
            <a:endParaRPr lang="en-US" dirty="0"/>
          </a:p>
          <a:p>
            <a:r>
              <a:rPr lang="en-US" dirty="0"/>
              <a:t>The leader needs to make an initial decision about the </a:t>
            </a:r>
            <a:r>
              <a:rPr lang="en-US" b="1" dirty="0"/>
              <a:t>permeability of the external boundary</a:t>
            </a:r>
            <a:r>
              <a:rPr lang="en-US" dirty="0"/>
              <a:t> of the group - whether the group is closed or open to the introduction of new members once it has begun.  </a:t>
            </a:r>
          </a:p>
          <a:p>
            <a:endParaRPr lang="en-US" dirty="0"/>
          </a:p>
          <a:p>
            <a:r>
              <a:rPr lang="en-US" dirty="0"/>
              <a:t>In a closed group, the membership  experiences the same beginning, middle phases and ending of the group, typical for groups with a preplanned agenda/curriculum.   In an open group,  the inevitable comings and goings of members provide opportunities for the group to review where it has been and where it is going.</a:t>
            </a:r>
          </a:p>
          <a:p>
            <a:endParaRPr lang="en-US" dirty="0"/>
          </a:p>
          <a:p>
            <a:r>
              <a:rPr lang="en-US" b="1" dirty="0"/>
              <a:t>  D. Dosage: Session Frequency, Spacing and Length</a:t>
            </a:r>
            <a:endParaRPr lang="en-US" dirty="0"/>
          </a:p>
          <a:p>
            <a:r>
              <a:rPr lang="en-US" b="1" dirty="0"/>
              <a:t> </a:t>
            </a:r>
            <a:endParaRPr lang="en-US" dirty="0"/>
          </a:p>
          <a:p>
            <a:r>
              <a:rPr lang="en-US" dirty="0"/>
              <a:t>The leader should develop a theoretical rationale to match treatment intensity, or dosage, with the goals of the group and associated theory of change.  </a:t>
            </a:r>
          </a:p>
        </p:txBody>
      </p:sp>
    </p:spTree>
    <p:extLst>
      <p:ext uri="{BB962C8B-B14F-4D97-AF65-F5344CB8AC3E}">
        <p14:creationId xmlns:p14="http://schemas.microsoft.com/office/powerpoint/2010/main" val="16643077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71691"/>
            <a:ext cx="7315200" cy="6186309"/>
          </a:xfrm>
          <a:prstGeom prst="rect">
            <a:avLst/>
          </a:prstGeom>
        </p:spPr>
        <p:txBody>
          <a:bodyPr wrap="square">
            <a:spAutoFit/>
          </a:bodyPr>
          <a:lstStyle/>
          <a:p>
            <a:r>
              <a:rPr lang="en-US" b="1" dirty="0"/>
              <a:t>  E. Homogeneous versus heterogeneous groups</a:t>
            </a:r>
            <a:endParaRPr lang="en-US" dirty="0"/>
          </a:p>
          <a:p>
            <a:r>
              <a:rPr lang="en-US" b="1" dirty="0"/>
              <a:t> </a:t>
            </a:r>
            <a:endParaRPr lang="en-US" dirty="0"/>
          </a:p>
          <a:p>
            <a:r>
              <a:rPr lang="en-US" dirty="0"/>
              <a:t>In homogeneous groups, very prominent in clinic settings, members’ experience a shared identification of a problem (such as anxiety) or theme (such as going through divorce), typically evoking an initial impression that “we are similar and it is so good to be with people who understand our situation” that facilitates cohesion in the early phases of the group.  Over time, however, members begin to note, “Despite our apparent similarities, we’re not all the same after all.” </a:t>
            </a:r>
          </a:p>
          <a:p>
            <a:r>
              <a:rPr lang="en-US" dirty="0"/>
              <a:t> </a:t>
            </a:r>
          </a:p>
          <a:p>
            <a:r>
              <a:rPr lang="en-US" dirty="0"/>
              <a:t>In contrast, in heterogeneous groups more time is needed for the group to bond.  In time, however, members begin to sense, “Beneath all our apparent differences, we share many similarities.”</a:t>
            </a:r>
          </a:p>
          <a:p>
            <a:endParaRPr lang="en-US" dirty="0"/>
          </a:p>
          <a:p>
            <a:r>
              <a:rPr lang="en-US" b="1" dirty="0"/>
              <a:t>  F.  Explicating the work roles</a:t>
            </a:r>
            <a:endParaRPr lang="en-US" dirty="0"/>
          </a:p>
          <a:p>
            <a:r>
              <a:rPr lang="en-US" b="1" dirty="0"/>
              <a:t> </a:t>
            </a:r>
            <a:endParaRPr lang="en-US" dirty="0"/>
          </a:p>
          <a:p>
            <a:r>
              <a:rPr lang="en-US" dirty="0"/>
              <a:t>Clarifying the expectations of work for you and the members ensures that the patients understand what they are signing up and helps you and the members distinguish the myriad of ways that non-work activities (such as resistances or refusals to work) can infiltrate the group process.  </a:t>
            </a:r>
          </a:p>
          <a:p>
            <a:endParaRPr lang="en-US" dirty="0"/>
          </a:p>
        </p:txBody>
      </p:sp>
    </p:spTree>
    <p:extLst>
      <p:ext uri="{BB962C8B-B14F-4D97-AF65-F5344CB8AC3E}">
        <p14:creationId xmlns:p14="http://schemas.microsoft.com/office/powerpoint/2010/main" val="26645866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8784" y="761999"/>
            <a:ext cx="7315200" cy="5078313"/>
          </a:xfrm>
          <a:prstGeom prst="rect">
            <a:avLst/>
          </a:prstGeom>
        </p:spPr>
        <p:txBody>
          <a:bodyPr wrap="square">
            <a:spAutoFit/>
          </a:bodyPr>
          <a:lstStyle/>
          <a:p>
            <a:r>
              <a:rPr lang="en-US" b="1" dirty="0"/>
              <a:t>IV. Selection and Composition</a:t>
            </a:r>
            <a:endParaRPr lang="en-US" dirty="0"/>
          </a:p>
          <a:p>
            <a:r>
              <a:rPr lang="en-US" dirty="0"/>
              <a:t> </a:t>
            </a:r>
          </a:p>
          <a:p>
            <a:r>
              <a:rPr lang="en-US" dirty="0"/>
              <a:t>Decisions about who should be placed in your group, whether forming a new group or adding to an ongoing group, need to be considered from the </a:t>
            </a:r>
            <a:r>
              <a:rPr lang="en-US" b="1" dirty="0"/>
              <a:t>dual perspectives</a:t>
            </a:r>
            <a:r>
              <a:rPr lang="en-US" dirty="0"/>
              <a:t> of the individual candidate (</a:t>
            </a:r>
            <a:r>
              <a:rPr lang="en-US" b="1" dirty="0"/>
              <a:t>selection</a:t>
            </a:r>
            <a:r>
              <a:rPr lang="en-US" dirty="0"/>
              <a:t>) and the group-as-a-whole (</a:t>
            </a:r>
            <a:r>
              <a:rPr lang="en-US" b="1" dirty="0"/>
              <a:t>composition</a:t>
            </a:r>
            <a:r>
              <a:rPr lang="en-US" dirty="0"/>
              <a:t>).  These two perspectives drive two questions that need to be addressed: </a:t>
            </a:r>
          </a:p>
          <a:p>
            <a:endParaRPr lang="en-US" dirty="0"/>
          </a:p>
          <a:p>
            <a:pPr marL="285750" lvl="0" indent="-285750">
              <a:buFont typeface="Arial" panose="020B0604020202020204" pitchFamily="34" charset="0"/>
              <a:buChar char="•"/>
            </a:pPr>
            <a:r>
              <a:rPr lang="en-US" b="1" dirty="0"/>
              <a:t>Will this particular group benefit this patient? </a:t>
            </a:r>
            <a:endParaRPr lang="en-US" dirty="0"/>
          </a:p>
          <a:p>
            <a:pPr marL="285750" indent="-285750">
              <a:buFont typeface="Arial" panose="020B0604020202020204" pitchFamily="34" charset="0"/>
              <a:buChar char="•"/>
            </a:pPr>
            <a:r>
              <a:rPr lang="en-US" b="1" dirty="0"/>
              <a:t>Will this patient fit well into this group? </a:t>
            </a:r>
            <a:r>
              <a:rPr lang="en-US" dirty="0"/>
              <a:t>The general rule of thumb is that too much divergence or incompatibility between the prospective candidate and the group can be disruptive. </a:t>
            </a:r>
          </a:p>
          <a:p>
            <a:pPr lvl="0"/>
            <a:endParaRPr lang="en-US" dirty="0"/>
          </a:p>
          <a:p>
            <a:r>
              <a:rPr lang="en-US" b="1" dirty="0"/>
              <a:t>It is crucial for the therapist to monitor in an ongoing way the dual processes of assimilation and accommodation to assess the adjustment between the new patient and the group, in order to manage potentially disruptive processes such as scapegoating, ostracism or drop-out.</a:t>
            </a:r>
            <a:endParaRPr lang="en-US" dirty="0"/>
          </a:p>
        </p:txBody>
      </p:sp>
    </p:spTree>
    <p:extLst>
      <p:ext uri="{BB962C8B-B14F-4D97-AF65-F5344CB8AC3E}">
        <p14:creationId xmlns:p14="http://schemas.microsoft.com/office/powerpoint/2010/main" val="32994453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762000"/>
            <a:ext cx="7315200" cy="4801314"/>
          </a:xfrm>
          <a:prstGeom prst="rect">
            <a:avLst/>
          </a:prstGeom>
        </p:spPr>
        <p:txBody>
          <a:bodyPr wrap="square">
            <a:spAutoFit/>
          </a:bodyPr>
          <a:lstStyle/>
          <a:p>
            <a:r>
              <a:rPr lang="en-US" b="1" dirty="0"/>
              <a:t>V. Pre-group preparation and orientation</a:t>
            </a:r>
            <a:endParaRPr lang="en-US" dirty="0"/>
          </a:p>
          <a:p>
            <a:r>
              <a:rPr lang="en-US" dirty="0"/>
              <a:t> </a:t>
            </a:r>
          </a:p>
          <a:p>
            <a:r>
              <a:rPr lang="en-US" dirty="0"/>
              <a:t>Pre-group meetings with prospective candidates serve several important functions:  </a:t>
            </a:r>
          </a:p>
          <a:p>
            <a:endParaRPr lang="en-US" dirty="0"/>
          </a:p>
          <a:p>
            <a:pPr marL="285750" indent="-285750">
              <a:buFont typeface="Arial" panose="020B0604020202020204" pitchFamily="34" charset="0"/>
              <a:buChar char="•"/>
            </a:pPr>
            <a:r>
              <a:rPr lang="en-US" b="1" dirty="0"/>
              <a:t>Psychological assessment,</a:t>
            </a:r>
            <a:r>
              <a:rPr lang="en-US" dirty="0"/>
              <a:t> particularly about the individual’s patterns of interpersonal relationships and understanding that such phenomena are likely to surface again in this new group.  Also, need to assess the history of previous treatments and whether they were helpful or not, the desire to be in group, and goals for this treatment.  </a:t>
            </a:r>
          </a:p>
          <a:p>
            <a:pPr marL="285750" lvl="0" indent="-285750">
              <a:buFont typeface="Arial" panose="020B0604020202020204" pitchFamily="34" charset="0"/>
              <a:buChar char="•"/>
            </a:pPr>
            <a:r>
              <a:rPr lang="en-US" dirty="0"/>
              <a:t>Starting to build both a </a:t>
            </a:r>
            <a:r>
              <a:rPr lang="en-US" b="1" dirty="0"/>
              <a:t>positive emotional bond</a:t>
            </a:r>
            <a:r>
              <a:rPr lang="en-US" dirty="0"/>
              <a:t> and a </a:t>
            </a:r>
            <a:r>
              <a:rPr lang="en-US" b="1" dirty="0"/>
              <a:t>positive working alliance</a:t>
            </a:r>
            <a:r>
              <a:rPr lang="en-US" dirty="0"/>
              <a:t> with the candidate</a:t>
            </a:r>
          </a:p>
          <a:p>
            <a:pPr marL="285750" lvl="0" indent="-285750">
              <a:buFont typeface="Arial" panose="020B0604020202020204" pitchFamily="34" charset="0"/>
              <a:buChar char="•"/>
            </a:pPr>
            <a:r>
              <a:rPr lang="en-US" dirty="0"/>
              <a:t>Orienting the patient to the nature of the group, how it will work, the </a:t>
            </a:r>
            <a:r>
              <a:rPr lang="en-US" b="1" dirty="0"/>
              <a:t>patient’s work role</a:t>
            </a:r>
            <a:r>
              <a:rPr lang="en-US" dirty="0"/>
              <a:t>, and, importantly, answering questions.</a:t>
            </a:r>
          </a:p>
          <a:p>
            <a:pPr marL="285750" lvl="0" indent="-285750">
              <a:buFont typeface="Arial" panose="020B0604020202020204" pitchFamily="34" charset="0"/>
              <a:buChar char="•"/>
            </a:pPr>
            <a:r>
              <a:rPr lang="en-US" dirty="0"/>
              <a:t>Reviewing the </a:t>
            </a:r>
            <a:r>
              <a:rPr lang="en-US" b="1" dirty="0"/>
              <a:t>group agreements</a:t>
            </a:r>
            <a:r>
              <a:rPr lang="en-US" dirty="0"/>
              <a:t>.</a:t>
            </a:r>
          </a:p>
          <a:p>
            <a:pPr marL="285750" lvl="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413154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3693319"/>
          </a:xfrm>
          <a:prstGeom prst="rect">
            <a:avLst/>
          </a:prstGeom>
        </p:spPr>
        <p:txBody>
          <a:bodyPr wrap="square">
            <a:spAutoFit/>
          </a:bodyPr>
          <a:lstStyle/>
          <a:p>
            <a:r>
              <a:rPr lang="en-US" dirty="0"/>
              <a:t>It is particularly important in this pre-group work to explore </a:t>
            </a:r>
            <a:r>
              <a:rPr lang="en-US" b="1" dirty="0"/>
              <a:t>unrealistic expectations, assumptions, beliefs, anxieties</a:t>
            </a:r>
            <a:r>
              <a:rPr lang="en-US" dirty="0"/>
              <a:t> and </a:t>
            </a:r>
            <a:r>
              <a:rPr lang="en-US" b="1" dirty="0"/>
              <a:t>resistances</a:t>
            </a:r>
            <a:r>
              <a:rPr lang="en-US" dirty="0"/>
              <a:t> about being in the group </a:t>
            </a:r>
            <a:r>
              <a:rPr lang="en-US" b="1" dirty="0"/>
              <a:t>and such common</a:t>
            </a:r>
            <a:r>
              <a:rPr lang="en-US" dirty="0"/>
              <a:t> </a:t>
            </a:r>
            <a:r>
              <a:rPr lang="en-US" b="1" dirty="0"/>
              <a:t>myths </a:t>
            </a:r>
            <a:r>
              <a:rPr lang="en-US" dirty="0"/>
              <a:t>about group therapy as:</a:t>
            </a:r>
          </a:p>
          <a:p>
            <a:r>
              <a:rPr lang="en-US" dirty="0"/>
              <a:t> </a:t>
            </a:r>
          </a:p>
          <a:p>
            <a:pPr marL="285750" lvl="0" indent="-285750">
              <a:buFont typeface="Arial" panose="020B0604020202020204" pitchFamily="34" charset="0"/>
              <a:buChar char="•"/>
            </a:pPr>
            <a:r>
              <a:rPr lang="en-US" dirty="0"/>
              <a:t>group being a second-class form of treatment</a:t>
            </a:r>
          </a:p>
          <a:p>
            <a:pPr marL="285750" lvl="0" indent="-285750">
              <a:buFont typeface="Arial" panose="020B0604020202020204" pitchFamily="34" charset="0"/>
              <a:buChar char="•"/>
            </a:pPr>
            <a:r>
              <a:rPr lang="en-US" dirty="0"/>
              <a:t>groups are coercive or “forced confessionals” </a:t>
            </a:r>
          </a:p>
          <a:p>
            <a:pPr marL="285750" lvl="0" indent="-285750">
              <a:buFont typeface="Arial" panose="020B0604020202020204" pitchFamily="34" charset="0"/>
              <a:buChar char="•"/>
            </a:pPr>
            <a:r>
              <a:rPr lang="en-US" dirty="0"/>
              <a:t>everyone will get worse through a process of emotional contagion </a:t>
            </a:r>
          </a:p>
          <a:p>
            <a:pPr marL="285750" lvl="0" indent="-285750">
              <a:buFont typeface="Arial" panose="020B0604020202020204" pitchFamily="34" charset="0"/>
              <a:buChar char="•"/>
            </a:pPr>
            <a:r>
              <a:rPr lang="en-US" dirty="0"/>
              <a:t>the group will reject or ostracize the individual</a:t>
            </a:r>
          </a:p>
          <a:p>
            <a:pPr marL="285750" lvl="0" indent="-285750">
              <a:buFont typeface="Arial" panose="020B0604020202020204" pitchFamily="34" charset="0"/>
              <a:buChar char="•"/>
            </a:pPr>
            <a:r>
              <a:rPr lang="en-US" dirty="0"/>
              <a:t>the individual will lose personal identity and be swept away by the group</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893425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300" y="762000"/>
            <a:ext cx="7391400" cy="5632311"/>
          </a:xfrm>
          <a:prstGeom prst="rect">
            <a:avLst/>
          </a:prstGeom>
        </p:spPr>
        <p:txBody>
          <a:bodyPr wrap="square">
            <a:spAutoFit/>
          </a:bodyPr>
          <a:lstStyle/>
          <a:p>
            <a:r>
              <a:rPr lang="en-US" b="1" dirty="0"/>
              <a:t>VI. Initial group agreements </a:t>
            </a:r>
            <a:endParaRPr lang="en-US" dirty="0"/>
          </a:p>
          <a:p>
            <a:r>
              <a:rPr lang="en-US" b="1" dirty="0"/>
              <a:t>	</a:t>
            </a:r>
            <a:endParaRPr lang="en-US" dirty="0"/>
          </a:p>
          <a:p>
            <a:r>
              <a:rPr lang="en-US" dirty="0"/>
              <a:t>These refer to the roles and rules of the group help to create predictability and a safe working environment. They </a:t>
            </a:r>
            <a:r>
              <a:rPr lang="en-US" b="1" dirty="0"/>
              <a:t>help members know what to expect and what is expected of them</a:t>
            </a:r>
            <a:r>
              <a:rPr lang="en-US" dirty="0"/>
              <a:t>.  </a:t>
            </a:r>
          </a:p>
          <a:p>
            <a:endParaRPr lang="en-US" dirty="0"/>
          </a:p>
          <a:p>
            <a:r>
              <a:rPr lang="en-US" dirty="0"/>
              <a:t>The group agreements should include:</a:t>
            </a:r>
          </a:p>
          <a:p>
            <a:r>
              <a:rPr lang="en-US" dirty="0"/>
              <a:t> </a:t>
            </a:r>
          </a:p>
          <a:p>
            <a:pPr marL="285750" lvl="0" indent="-285750">
              <a:buFont typeface="Arial" panose="020B0604020202020204" pitchFamily="34" charset="0"/>
              <a:buChar char="•"/>
            </a:pPr>
            <a:r>
              <a:rPr lang="en-US" b="1" dirty="0"/>
              <a:t>Confidentiality – </a:t>
            </a:r>
            <a:r>
              <a:rPr lang="en-US" dirty="0"/>
              <a:t>a shared commitment</a:t>
            </a:r>
            <a:r>
              <a:rPr lang="en-US" b="1" dirty="0"/>
              <a:t> </a:t>
            </a:r>
            <a:r>
              <a:rPr lang="en-US" dirty="0"/>
              <a:t>to</a:t>
            </a:r>
            <a:r>
              <a:rPr lang="en-US" b="1" dirty="0"/>
              <a:t> </a:t>
            </a:r>
            <a:r>
              <a:rPr lang="en-US" dirty="0"/>
              <a:t>protect the names and identities of group members, a requisite for experiencing the group as safe enough to take risks </a:t>
            </a:r>
          </a:p>
          <a:p>
            <a:pPr marL="285750" lvl="0" indent="-285750">
              <a:buFont typeface="Arial" panose="020B0604020202020204" pitchFamily="34" charset="0"/>
              <a:buChar char="•"/>
            </a:pPr>
            <a:r>
              <a:rPr lang="en-US" b="1" dirty="0"/>
              <a:t>Commitment to the therapeutic goals</a:t>
            </a:r>
            <a:r>
              <a:rPr lang="en-US" dirty="0"/>
              <a:t> of the group  </a:t>
            </a:r>
          </a:p>
          <a:p>
            <a:pPr marL="285750" lvl="0" indent="-285750">
              <a:buFont typeface="Arial" panose="020B0604020202020204" pitchFamily="34" charset="0"/>
              <a:buChar char="•"/>
            </a:pPr>
            <a:r>
              <a:rPr lang="en-US" dirty="0"/>
              <a:t>An </a:t>
            </a:r>
            <a:r>
              <a:rPr lang="en-US" b="1" dirty="0"/>
              <a:t>understanding of the</a:t>
            </a:r>
            <a:r>
              <a:rPr lang="en-US" dirty="0"/>
              <a:t> </a:t>
            </a:r>
            <a:r>
              <a:rPr lang="en-US" b="1" dirty="0"/>
              <a:t>expected work roles</a:t>
            </a:r>
            <a:r>
              <a:rPr lang="en-US" dirty="0"/>
              <a:t> of the members (and leader) which will depend on the nature of the group.  </a:t>
            </a:r>
          </a:p>
          <a:p>
            <a:pPr marL="285750" lvl="0" indent="-285750">
              <a:buFont typeface="Arial" panose="020B0604020202020204" pitchFamily="34" charset="0"/>
              <a:buChar char="•"/>
            </a:pPr>
            <a:r>
              <a:rPr lang="en-US" dirty="0"/>
              <a:t>An understanding of how </a:t>
            </a:r>
            <a:r>
              <a:rPr lang="en-US" b="1" dirty="0"/>
              <a:t>extra-group contacts or socializing</a:t>
            </a:r>
            <a:r>
              <a:rPr lang="en-US" dirty="0"/>
              <a:t> will be handled, which also depends on the nature of the group.  </a:t>
            </a:r>
          </a:p>
          <a:p>
            <a:pPr marL="285750" lvl="0" indent="-285750">
              <a:buFont typeface="Arial" panose="020B0604020202020204" pitchFamily="34" charset="0"/>
              <a:buChar char="•"/>
            </a:pPr>
            <a:r>
              <a:rPr lang="en-US" dirty="0"/>
              <a:t>A shared agreement about how </a:t>
            </a:r>
            <a:r>
              <a:rPr lang="en-US" b="1" dirty="0"/>
              <a:t>fees and payments</a:t>
            </a:r>
            <a:r>
              <a:rPr lang="en-US" dirty="0"/>
              <a:t> are to be handled, a topic that often makes therapists uncomfortable. The therapist’s competent attention to money issues can demonstrate  professionalism and care around the value of the work.    </a:t>
            </a:r>
          </a:p>
        </p:txBody>
      </p:sp>
    </p:spTree>
    <p:extLst>
      <p:ext uri="{BB962C8B-B14F-4D97-AF65-F5344CB8AC3E}">
        <p14:creationId xmlns:p14="http://schemas.microsoft.com/office/powerpoint/2010/main" val="27055460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4108" y="685800"/>
            <a:ext cx="7391400" cy="5078313"/>
          </a:xfrm>
          <a:prstGeom prst="rect">
            <a:avLst/>
          </a:prstGeom>
        </p:spPr>
        <p:txBody>
          <a:bodyPr wrap="square">
            <a:spAutoFit/>
          </a:bodyPr>
          <a:lstStyle/>
          <a:p>
            <a:pPr lvl="0"/>
            <a:r>
              <a:rPr lang="en-US" dirty="0"/>
              <a:t>Group agreements (Continued):</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Explicating what constitutes </a:t>
            </a:r>
            <a:r>
              <a:rPr lang="en-US" b="1" dirty="0"/>
              <a:t>unacceptable behavior</a:t>
            </a:r>
            <a:r>
              <a:rPr lang="en-US" dirty="0"/>
              <a:t>, particularly  behaviors that could lead to termination, such as physical violence, breaking confidentiality, or coming to group intoxicated.  </a:t>
            </a:r>
          </a:p>
          <a:p>
            <a:pPr marL="285750" lvl="0" indent="-285750">
              <a:buFont typeface="Arial" panose="020B0604020202020204" pitchFamily="34" charset="0"/>
              <a:buChar char="•"/>
            </a:pPr>
            <a:r>
              <a:rPr lang="en-US" dirty="0"/>
              <a:t>Spelling out </a:t>
            </a:r>
            <a:r>
              <a:rPr lang="en-US" b="1" dirty="0"/>
              <a:t>expectations about leave-takings and terminations</a:t>
            </a:r>
            <a:r>
              <a:rPr lang="en-US" dirty="0"/>
              <a:t> to  provide sufficient time to process the feelings that arise for both the leave-taking member and the rest of the group. The leader might facilitate the review by asking the group: 1) What will you miss about the departing member?  2) What changes have you noticed?  3) Are there any concerns or wishes that should be spoken? </a:t>
            </a:r>
          </a:p>
          <a:p>
            <a:r>
              <a:rPr lang="en-US" dirty="0"/>
              <a:t> </a:t>
            </a:r>
          </a:p>
          <a:p>
            <a:r>
              <a:rPr lang="en-US" dirty="0"/>
              <a:t>It is important to note that there is no one-size-fits-all set of group agreements.  </a:t>
            </a:r>
            <a:r>
              <a:rPr lang="en-US" b="1" dirty="0"/>
              <a:t>Conditions and arrangements should be articulated to facilitate achieving group goals and to minimize hindrances to task accomplishment for your particular group</a:t>
            </a:r>
            <a:r>
              <a:rPr lang="en-US" dirty="0"/>
              <a:t>.  Some group leaders may prefer to deal with these issues dynamically as they arise rather than explaining or prohibiting them preemptively.  </a:t>
            </a:r>
          </a:p>
        </p:txBody>
      </p:sp>
    </p:spTree>
    <p:extLst>
      <p:ext uri="{BB962C8B-B14F-4D97-AF65-F5344CB8AC3E}">
        <p14:creationId xmlns:p14="http://schemas.microsoft.com/office/powerpoint/2010/main" val="42201896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5909310"/>
          </a:xfrm>
          <a:prstGeom prst="rect">
            <a:avLst/>
          </a:prstGeom>
        </p:spPr>
        <p:txBody>
          <a:bodyPr wrap="square">
            <a:spAutoFit/>
          </a:bodyPr>
          <a:lstStyle/>
          <a:p>
            <a:r>
              <a:rPr lang="en-US" b="1" dirty="0"/>
              <a:t>VII. Concluding Thoughts</a:t>
            </a:r>
          </a:p>
          <a:p>
            <a:r>
              <a:rPr lang="en-US" dirty="0"/>
              <a:t>A spark of inspiration often ignites the beginning of any new group.  However between that initial idea and the completion of the first session, there are:</a:t>
            </a:r>
          </a:p>
          <a:p>
            <a:r>
              <a:rPr lang="en-US" dirty="0"/>
              <a:t> </a:t>
            </a:r>
          </a:p>
          <a:p>
            <a:pPr lvl="0"/>
            <a:r>
              <a:rPr lang="en-US" dirty="0"/>
              <a:t>options to be considered, </a:t>
            </a:r>
          </a:p>
          <a:p>
            <a:pPr lvl="0"/>
            <a:r>
              <a:rPr lang="en-US" dirty="0"/>
              <a:t>strategic choices to made,</a:t>
            </a:r>
          </a:p>
          <a:p>
            <a:pPr lvl="0"/>
            <a:r>
              <a:rPr lang="en-US" dirty="0"/>
              <a:t>pre-group meetings to convene </a:t>
            </a:r>
          </a:p>
          <a:p>
            <a:pPr lvl="0"/>
            <a:r>
              <a:rPr lang="en-US" dirty="0"/>
              <a:t>forms to be completed,</a:t>
            </a:r>
          </a:p>
          <a:p>
            <a:pPr lvl="0"/>
            <a:r>
              <a:rPr lang="en-US" dirty="0"/>
              <a:t>a room to reserve, </a:t>
            </a:r>
          </a:p>
          <a:p>
            <a:pPr lvl="0"/>
            <a:r>
              <a:rPr lang="en-US" dirty="0"/>
              <a:t>and a myriad of other practical and logistical tasks to complete.</a:t>
            </a:r>
          </a:p>
          <a:p>
            <a:r>
              <a:rPr lang="en-US" dirty="0"/>
              <a:t> </a:t>
            </a:r>
          </a:p>
          <a:p>
            <a:r>
              <a:rPr lang="en-US" dirty="0"/>
              <a:t>For new leaders, a range of anxieties - fear of failure, anticipated narcissistic bruises, dealing with so many unknowns -  may accompany this journey.  Beginning a new group is often a practice of hope and perseverance. It is important to remember that regardless of inevitable obstacles, new groups do launch and the majority of members benefit.  Both in the creation and ongoing leadership of groups remaining realistic, attending to the details, and holding onto faith in the unfolding processes can allow one’s best work to come forth.</a:t>
            </a:r>
          </a:p>
        </p:txBody>
      </p:sp>
    </p:spTree>
    <p:extLst>
      <p:ext uri="{BB962C8B-B14F-4D97-AF65-F5344CB8AC3E}">
        <p14:creationId xmlns:p14="http://schemas.microsoft.com/office/powerpoint/2010/main" val="1679460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300" y="907951"/>
            <a:ext cx="7391400" cy="5355312"/>
          </a:xfrm>
          <a:prstGeom prst="rect">
            <a:avLst/>
          </a:prstGeom>
        </p:spPr>
        <p:txBody>
          <a:bodyPr wrap="square">
            <a:spAutoFit/>
          </a:bodyPr>
          <a:lstStyle/>
          <a:p>
            <a:r>
              <a:rPr lang="en-US" b="1" dirty="0"/>
              <a:t>VII. Cognitive behavioral group psychotherapy today </a:t>
            </a:r>
          </a:p>
          <a:p>
            <a:endParaRPr lang="en-US" b="1" dirty="0"/>
          </a:p>
          <a:p>
            <a:pPr marL="228600" indent="-228600">
              <a:buFont typeface="Arial" panose="020B0604020202020204" pitchFamily="34" charset="0"/>
              <a:buChar char="•"/>
            </a:pPr>
            <a:r>
              <a:rPr lang="en-US" dirty="0"/>
              <a:t>focuses on </a:t>
            </a:r>
            <a:r>
              <a:rPr lang="en-US" b="1" dirty="0"/>
              <a:t>distorted beliefs and maladaptive coping</a:t>
            </a:r>
          </a:p>
          <a:p>
            <a:pPr marL="228600" indent="-228600">
              <a:buFont typeface="Arial" panose="020B0604020202020204" pitchFamily="34" charset="0"/>
              <a:buChar char="•"/>
            </a:pPr>
            <a:r>
              <a:rPr lang="en-US" b="1" dirty="0"/>
              <a:t>highly structured,</a:t>
            </a:r>
            <a:r>
              <a:rPr lang="en-US" dirty="0"/>
              <a:t> </a:t>
            </a:r>
            <a:r>
              <a:rPr lang="en-US" b="1" dirty="0"/>
              <a:t>time limited,</a:t>
            </a:r>
            <a:r>
              <a:rPr lang="en-US" dirty="0"/>
              <a:t> </a:t>
            </a:r>
            <a:r>
              <a:rPr lang="en-US" b="1" dirty="0"/>
              <a:t>homogeneous </a:t>
            </a:r>
            <a:r>
              <a:rPr lang="en-US" dirty="0"/>
              <a:t>populations, </a:t>
            </a:r>
            <a:r>
              <a:rPr lang="en-US" b="1" dirty="0"/>
              <a:t>theme focused </a:t>
            </a:r>
            <a:r>
              <a:rPr lang="en-US" dirty="0"/>
              <a:t> </a:t>
            </a:r>
          </a:p>
          <a:p>
            <a:pPr marL="228600" lvl="0" indent="-228600">
              <a:buFont typeface="Arial" panose="020B0604020202020204" pitchFamily="34" charset="0"/>
              <a:buChar char="•"/>
            </a:pPr>
            <a:r>
              <a:rPr lang="en-US" dirty="0"/>
              <a:t>Review of </a:t>
            </a:r>
            <a:r>
              <a:rPr lang="en-US" b="1" dirty="0"/>
              <a:t>homework assignments</a:t>
            </a:r>
            <a:r>
              <a:rPr lang="en-US" dirty="0"/>
              <a:t>; teaching of </a:t>
            </a:r>
            <a:r>
              <a:rPr lang="en-US" b="1" dirty="0"/>
              <a:t>new coping mechanisms</a:t>
            </a:r>
            <a:r>
              <a:rPr lang="en-US" dirty="0"/>
              <a:t>; </a:t>
            </a:r>
            <a:r>
              <a:rPr lang="en-US" b="1" dirty="0"/>
              <a:t>in vivo practice </a:t>
            </a:r>
            <a:r>
              <a:rPr lang="en-US" dirty="0"/>
              <a:t>of new skills, often through </a:t>
            </a:r>
            <a:r>
              <a:rPr lang="en-US" b="1" dirty="0"/>
              <a:t>role-playing</a:t>
            </a:r>
          </a:p>
          <a:p>
            <a:pPr marL="228600" lvl="0" indent="-228600">
              <a:buFont typeface="Arial" panose="020B0604020202020204" pitchFamily="34" charset="0"/>
              <a:buChar char="•"/>
            </a:pPr>
            <a:r>
              <a:rPr lang="en-US" dirty="0"/>
              <a:t>Increasingly attending to group process</a:t>
            </a:r>
          </a:p>
          <a:p>
            <a:pPr lvl="0"/>
            <a:endParaRPr lang="en-US" dirty="0"/>
          </a:p>
          <a:p>
            <a:r>
              <a:rPr lang="en-US" b="1" dirty="0"/>
              <a:t>VIII. Contemporary Psychodynamic Approaches</a:t>
            </a:r>
            <a:endParaRPr lang="en-US" dirty="0"/>
          </a:p>
          <a:p>
            <a:r>
              <a:rPr lang="en-US" dirty="0"/>
              <a:t> </a:t>
            </a:r>
          </a:p>
          <a:p>
            <a:pPr marL="228600" lvl="0" indent="-228600">
              <a:buFont typeface="Arial" panose="020B0604020202020204" pitchFamily="34" charset="0"/>
              <a:buChar char="•"/>
            </a:pPr>
            <a:r>
              <a:rPr lang="en-US" dirty="0"/>
              <a:t>Exploration of the internal world of wishes, fears, motivations, internalized representations of self and other.</a:t>
            </a:r>
          </a:p>
          <a:p>
            <a:pPr marL="228600" lvl="0" indent="-228600" fontAlgn="base">
              <a:buFont typeface="Arial" panose="020B0604020202020204" pitchFamily="34" charset="0"/>
              <a:buChar char="•"/>
            </a:pPr>
            <a:r>
              <a:rPr lang="en-US" dirty="0"/>
              <a:t>Defense mechanisms</a:t>
            </a:r>
          </a:p>
          <a:p>
            <a:pPr marL="228600" lvl="0" indent="-228600" fontAlgn="base">
              <a:buFont typeface="Arial" panose="020B0604020202020204" pitchFamily="34" charset="0"/>
              <a:buChar char="•"/>
            </a:pPr>
            <a:r>
              <a:rPr lang="en-US" dirty="0"/>
              <a:t>Transference, the re-enactment of early relational experience into here-and-now situations.</a:t>
            </a:r>
          </a:p>
          <a:p>
            <a:pPr lvl="0"/>
            <a:endParaRPr lang="en-US" dirty="0"/>
          </a:p>
          <a:p>
            <a:endParaRPr lang="en-US" dirty="0"/>
          </a:p>
        </p:txBody>
      </p:sp>
    </p:spTree>
    <p:extLst>
      <p:ext uri="{BB962C8B-B14F-4D97-AF65-F5344CB8AC3E}">
        <p14:creationId xmlns:p14="http://schemas.microsoft.com/office/powerpoint/2010/main" val="40446750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4339650"/>
          </a:xfrm>
          <a:prstGeom prst="rect">
            <a:avLst/>
          </a:prstGeom>
        </p:spPr>
        <p:txBody>
          <a:bodyPr wrap="square">
            <a:spAutoFit/>
          </a:bodyPr>
          <a:lstStyle/>
          <a:p>
            <a:r>
              <a:rPr lang="en-US" sz="2000" b="1" dirty="0"/>
              <a:t>Chapter 7:  Group developme</a:t>
            </a:r>
            <a:r>
              <a:rPr lang="en-US" sz="2400" b="1" dirty="0"/>
              <a:t>nt</a:t>
            </a:r>
            <a:endParaRPr lang="en-US" sz="2400" dirty="0"/>
          </a:p>
          <a:p>
            <a:r>
              <a:rPr lang="en-US" b="1" dirty="0"/>
              <a:t> </a:t>
            </a:r>
            <a:endParaRPr lang="en-US" dirty="0"/>
          </a:p>
          <a:p>
            <a:pPr lvl="0"/>
            <a:r>
              <a:rPr lang="en-US" b="1" dirty="0"/>
              <a:t>I. Introduction</a:t>
            </a:r>
            <a:endParaRPr lang="en-US" dirty="0"/>
          </a:p>
          <a:p>
            <a:r>
              <a:rPr lang="en-US" dirty="0"/>
              <a:t> </a:t>
            </a:r>
          </a:p>
          <a:p>
            <a:r>
              <a:rPr lang="en-US" b="1" dirty="0"/>
              <a:t>There is some general agreement in the literature </a:t>
            </a:r>
            <a:r>
              <a:rPr lang="en-US" dirty="0"/>
              <a:t>that groups do in fact normally follow a developmental progression.  However a variety of models have been constructed regarding the nature of this developmental sequence, in large part because observations and model-building have occurred over a wide range of groups: closed- and open-ended, short- and long-term, psychotherapy groups and classroom self-study groups.</a:t>
            </a:r>
          </a:p>
          <a:p>
            <a:r>
              <a:rPr lang="en-US" dirty="0"/>
              <a:t> </a:t>
            </a:r>
          </a:p>
          <a:p>
            <a:r>
              <a:rPr lang="en-US" b="1" dirty="0"/>
              <a:t>Knowledge of these developmental models helps the group leader formulate what kinds of interventions are most useful at any particular moment in the life of a group</a:t>
            </a:r>
            <a:r>
              <a:rPr lang="en-US" dirty="0"/>
              <a:t>. </a:t>
            </a:r>
          </a:p>
        </p:txBody>
      </p:sp>
    </p:spTree>
    <p:extLst>
      <p:ext uri="{BB962C8B-B14F-4D97-AF65-F5344CB8AC3E}">
        <p14:creationId xmlns:p14="http://schemas.microsoft.com/office/powerpoint/2010/main" val="3481713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94944"/>
            <a:ext cx="7315200" cy="7017306"/>
          </a:xfrm>
          <a:prstGeom prst="rect">
            <a:avLst/>
          </a:prstGeom>
        </p:spPr>
        <p:txBody>
          <a:bodyPr wrap="square">
            <a:spAutoFit/>
          </a:bodyPr>
          <a:lstStyle/>
          <a:p>
            <a:pPr marL="400050" lvl="0" indent="-400050">
              <a:buAutoNum type="romanUcPeriod" startAt="2"/>
            </a:pPr>
            <a:r>
              <a:rPr lang="en-US" b="1" dirty="0"/>
              <a:t>Stages of group development</a:t>
            </a:r>
          </a:p>
          <a:p>
            <a:pPr lvl="0"/>
            <a:endParaRPr lang="en-US" dirty="0"/>
          </a:p>
          <a:p>
            <a:pPr lvl="0"/>
            <a:r>
              <a:rPr lang="en-US" b="1" dirty="0"/>
              <a:t>Three primary models of group development:</a:t>
            </a:r>
          </a:p>
          <a:p>
            <a:pPr lvl="0"/>
            <a:endParaRPr lang="en-US" b="1" dirty="0"/>
          </a:p>
          <a:p>
            <a:pPr marL="342900" lvl="0" indent="-342900">
              <a:buAutoNum type="alphaUcPeriod"/>
            </a:pPr>
            <a:r>
              <a:rPr lang="en-US" b="1" dirty="0"/>
              <a:t>Progressive-linear models</a:t>
            </a:r>
            <a:r>
              <a:rPr lang="en-US" dirty="0"/>
              <a:t>.  These models view</a:t>
            </a:r>
            <a:r>
              <a:rPr lang="en-US" b="1" dirty="0"/>
              <a:t> </a:t>
            </a:r>
            <a:r>
              <a:rPr lang="en-US" dirty="0"/>
              <a:t>groups as </a:t>
            </a:r>
            <a:r>
              <a:rPr lang="en-US" b="1" dirty="0"/>
              <a:t>normally evolving through prescribed and invariant stages or phases of development</a:t>
            </a:r>
            <a:r>
              <a:rPr lang="en-US" dirty="0"/>
              <a:t>, each marked by specific cognitive-affective-dynamic themes and structural arrangements</a:t>
            </a:r>
          </a:p>
          <a:p>
            <a:pPr marL="342900" lvl="0" indent="-342900">
              <a:buAutoNum type="alphaUcPeriod"/>
            </a:pPr>
            <a:endParaRPr lang="en-US" dirty="0"/>
          </a:p>
          <a:p>
            <a:r>
              <a:rPr lang="en-US" dirty="0"/>
              <a:t>    Most well-known of these is Tuckman’s  four stages of:  </a:t>
            </a:r>
          </a:p>
          <a:p>
            <a:r>
              <a:rPr lang="en-US" b="1" dirty="0"/>
              <a:t> </a:t>
            </a:r>
            <a:endParaRPr lang="en-US" dirty="0"/>
          </a:p>
          <a:p>
            <a:pPr marL="285750" lvl="0" indent="-285750">
              <a:buFont typeface="Arial" panose="020B0604020202020204" pitchFamily="34" charset="0"/>
              <a:buChar char="•"/>
            </a:pPr>
            <a:r>
              <a:rPr lang="en-US" b="1" dirty="0"/>
              <a:t>Forming</a:t>
            </a:r>
            <a:r>
              <a:rPr lang="en-US" dirty="0"/>
              <a:t> (testing of and dependence on the leader)</a:t>
            </a:r>
          </a:p>
          <a:p>
            <a:pPr marL="285750" lvl="0" indent="-285750">
              <a:buFont typeface="Arial" panose="020B0604020202020204" pitchFamily="34" charset="0"/>
              <a:buChar char="•"/>
            </a:pPr>
            <a:r>
              <a:rPr lang="en-US" b="1" dirty="0"/>
              <a:t>Storming</a:t>
            </a:r>
            <a:r>
              <a:rPr lang="en-US" dirty="0"/>
              <a:t> (intragroup conflict and emotional expression among the members)</a:t>
            </a:r>
          </a:p>
          <a:p>
            <a:pPr marL="285750" lvl="0" indent="-285750">
              <a:buFont typeface="Arial" panose="020B0604020202020204" pitchFamily="34" charset="0"/>
              <a:buChar char="•"/>
            </a:pPr>
            <a:r>
              <a:rPr lang="en-US" b="1" dirty="0"/>
              <a:t>Norming</a:t>
            </a:r>
            <a:r>
              <a:rPr lang="en-US" dirty="0"/>
              <a:t> (developing group cohesion and increasing compliance to the rules of engagement)</a:t>
            </a:r>
          </a:p>
          <a:p>
            <a:pPr marL="285750" lvl="0" indent="-285750">
              <a:buFont typeface="Arial" panose="020B0604020202020204" pitchFamily="34" charset="0"/>
              <a:buChar char="•"/>
            </a:pPr>
            <a:r>
              <a:rPr lang="en-US" b="1" dirty="0"/>
              <a:t>Performing</a:t>
            </a:r>
            <a:r>
              <a:rPr lang="en-US" dirty="0"/>
              <a:t> (functional role taking and relatedness in the service of work).  </a:t>
            </a:r>
          </a:p>
          <a:p>
            <a:pPr marL="285750" lvl="0" indent="-285750">
              <a:buFont typeface="Arial" panose="020B0604020202020204" pitchFamily="34" charset="0"/>
              <a:buChar char="•"/>
            </a:pPr>
            <a:endParaRPr lang="en-US" dirty="0"/>
          </a:p>
          <a:p>
            <a:pPr lvl="0"/>
            <a:r>
              <a:rPr lang="en-US" dirty="0"/>
              <a:t>Later a fifth stage was added:</a:t>
            </a:r>
          </a:p>
          <a:p>
            <a:pPr marL="285750" lvl="0" indent="-285750">
              <a:buFont typeface="Arial" panose="020B0604020202020204" pitchFamily="34" charset="0"/>
              <a:buChar char="•"/>
            </a:pPr>
            <a:r>
              <a:rPr lang="en-US" b="1" dirty="0"/>
              <a:t>Adjourning</a:t>
            </a:r>
          </a:p>
          <a:p>
            <a:r>
              <a:rPr lang="en-US" b="1" dirty="0"/>
              <a:t> </a:t>
            </a:r>
            <a:endParaRPr lang="en-US" dirty="0"/>
          </a:p>
          <a:p>
            <a:pPr lvl="0"/>
            <a:endParaRPr lang="en-US" dirty="0"/>
          </a:p>
          <a:p>
            <a:pPr marL="342900" lvl="0" indent="-342900">
              <a:buAutoNum type="alphaUcPeriod"/>
            </a:pPr>
            <a:endParaRPr lang="en-US" b="1" dirty="0"/>
          </a:p>
          <a:p>
            <a:pPr lvl="0"/>
            <a:endParaRPr lang="en-US" b="1" dirty="0"/>
          </a:p>
        </p:txBody>
      </p:sp>
    </p:spTree>
    <p:extLst>
      <p:ext uri="{BB962C8B-B14F-4D97-AF65-F5344CB8AC3E}">
        <p14:creationId xmlns:p14="http://schemas.microsoft.com/office/powerpoint/2010/main" val="5869238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7448" y="612844"/>
            <a:ext cx="7315200" cy="4801314"/>
          </a:xfrm>
          <a:prstGeom prst="rect">
            <a:avLst/>
          </a:prstGeom>
        </p:spPr>
        <p:txBody>
          <a:bodyPr wrap="square">
            <a:spAutoFit/>
          </a:bodyPr>
          <a:lstStyle/>
          <a:p>
            <a:r>
              <a:rPr lang="en-US" dirty="0"/>
              <a:t>A more elaborate model is offered by </a:t>
            </a:r>
            <a:r>
              <a:rPr lang="en-US" dirty="0" err="1"/>
              <a:t>Agazarian</a:t>
            </a:r>
            <a:r>
              <a:rPr lang="en-US" dirty="0"/>
              <a:t> &amp; Gantt (2003):  </a:t>
            </a:r>
          </a:p>
          <a:p>
            <a:r>
              <a:rPr lang="en-US" dirty="0"/>
              <a:t> </a:t>
            </a:r>
          </a:p>
          <a:p>
            <a:pPr marL="285750" lvl="0" indent="-285750">
              <a:buFont typeface="Arial" panose="020B0604020202020204" pitchFamily="34" charset="0"/>
              <a:buChar char="•"/>
            </a:pPr>
            <a:r>
              <a:rPr lang="en-US" b="1" dirty="0"/>
              <a:t>Dependence-flight</a:t>
            </a:r>
            <a:r>
              <a:rPr lang="en-US" dirty="0"/>
              <a:t> (avoidance of the anxieties attending a new group and the implicit dependence on the group leader to keep things safe), </a:t>
            </a:r>
          </a:p>
          <a:p>
            <a:pPr marL="285750" lvl="0" indent="-285750">
              <a:buFont typeface="Arial" panose="020B0604020202020204" pitchFamily="34" charset="0"/>
              <a:buChar char="•"/>
            </a:pPr>
            <a:r>
              <a:rPr lang="en-US" dirty="0"/>
              <a:t> </a:t>
            </a:r>
            <a:r>
              <a:rPr lang="en-US" b="1" dirty="0" err="1"/>
              <a:t>Counterdependence</a:t>
            </a:r>
            <a:r>
              <a:rPr lang="en-US" b="1" dirty="0"/>
              <a:t>-fight</a:t>
            </a:r>
            <a:r>
              <a:rPr lang="en-US" dirty="0"/>
              <a:t> (fighting between members as an implicit rebellion against the group leader), </a:t>
            </a:r>
          </a:p>
          <a:p>
            <a:pPr marL="285750" lvl="0" indent="-285750">
              <a:buFont typeface="Arial" panose="020B0604020202020204" pitchFamily="34" charset="0"/>
              <a:buChar char="•"/>
            </a:pPr>
            <a:r>
              <a:rPr lang="en-US" b="1" dirty="0"/>
              <a:t>Power-authority</a:t>
            </a:r>
            <a:r>
              <a:rPr lang="en-US" dirty="0"/>
              <a:t> (the group’s direct confrontation of the leader’s control and authority and ultimate resolution of the power struggle between the group and leader by the group assuming its own authority for the work of the group) </a:t>
            </a:r>
          </a:p>
          <a:p>
            <a:pPr marL="285750" lvl="0" indent="-285750">
              <a:buFont typeface="Arial" panose="020B0604020202020204" pitchFamily="34" charset="0"/>
              <a:buChar char="•"/>
            </a:pPr>
            <a:r>
              <a:rPr lang="en-US" b="1" dirty="0" err="1"/>
              <a:t>Overpersonal</a:t>
            </a:r>
            <a:r>
              <a:rPr lang="en-US" b="1" dirty="0"/>
              <a:t> enchantment</a:t>
            </a:r>
            <a:r>
              <a:rPr lang="en-US" dirty="0"/>
              <a:t> (a euphoria over cohesiveness and closeness) </a:t>
            </a:r>
          </a:p>
          <a:p>
            <a:pPr marL="285750" lvl="0" indent="-285750">
              <a:buFont typeface="Arial" panose="020B0604020202020204" pitchFamily="34" charset="0"/>
              <a:buChar char="•"/>
            </a:pPr>
            <a:r>
              <a:rPr lang="en-US" b="1" dirty="0" err="1"/>
              <a:t>Counterpersonal</a:t>
            </a:r>
            <a:r>
              <a:rPr lang="en-US" b="1" dirty="0"/>
              <a:t> disenchantment</a:t>
            </a:r>
            <a:r>
              <a:rPr lang="en-US" dirty="0"/>
              <a:t> (a shared demoralization that the closeness experienced in the previous stage doesn’t last) </a:t>
            </a:r>
          </a:p>
          <a:p>
            <a:pPr marL="285750" lvl="0" indent="-285750">
              <a:buFont typeface="Arial" panose="020B0604020202020204" pitchFamily="34" charset="0"/>
              <a:buChar char="•"/>
            </a:pPr>
            <a:r>
              <a:rPr lang="en-US" b="1" dirty="0"/>
              <a:t>Interdependence-work</a:t>
            </a:r>
            <a:r>
              <a:rPr lang="en-US" dirty="0"/>
              <a:t> (a mature working stage providing opportunities for ever deepening levels of working through)</a:t>
            </a:r>
          </a:p>
        </p:txBody>
      </p:sp>
    </p:spTree>
    <p:extLst>
      <p:ext uri="{BB962C8B-B14F-4D97-AF65-F5344CB8AC3E}">
        <p14:creationId xmlns:p14="http://schemas.microsoft.com/office/powerpoint/2010/main" val="28744924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632311"/>
          </a:xfrm>
          <a:prstGeom prst="rect">
            <a:avLst/>
          </a:prstGeom>
        </p:spPr>
        <p:txBody>
          <a:bodyPr wrap="square">
            <a:spAutoFit/>
          </a:bodyPr>
          <a:lstStyle/>
          <a:p>
            <a:pPr marL="342900" lvl="0" indent="-342900">
              <a:buAutoNum type="alphaUcPeriod" startAt="2"/>
            </a:pPr>
            <a:r>
              <a:rPr lang="en-US" b="1" dirty="0"/>
              <a:t>Life cycle models.  M</a:t>
            </a:r>
            <a:r>
              <a:rPr lang="en-US" dirty="0"/>
              <a:t>odels that propose group development is analogous to human development, progressing from “infancy,” through “adolescent rebellion,” to “maturity.” </a:t>
            </a:r>
          </a:p>
          <a:p>
            <a:pPr marL="342900" lvl="0" indent="-342900">
              <a:buAutoNum type="alphaUcPeriod" startAt="2"/>
            </a:pPr>
            <a:endParaRPr lang="en-US" dirty="0"/>
          </a:p>
          <a:p>
            <a:r>
              <a:rPr lang="en-US" dirty="0"/>
              <a:t>Two similar 4-stage models, one  by Rutan, Stone &amp; Shay: </a:t>
            </a:r>
          </a:p>
          <a:p>
            <a:pPr lvl="0"/>
            <a:r>
              <a:rPr lang="en-US" b="1" dirty="0"/>
              <a:t>Formation</a:t>
            </a:r>
            <a:r>
              <a:rPr lang="en-US" dirty="0"/>
              <a:t> stage (with prominent issues of trust and safety), </a:t>
            </a:r>
          </a:p>
          <a:p>
            <a:pPr lvl="0"/>
            <a:r>
              <a:rPr lang="en-US" b="1" dirty="0"/>
              <a:t>Reactive</a:t>
            </a:r>
            <a:r>
              <a:rPr lang="en-US" dirty="0"/>
              <a:t> stage (where competitive needs to maintain individual identity are prominent), </a:t>
            </a:r>
          </a:p>
          <a:p>
            <a:pPr lvl="0"/>
            <a:r>
              <a:rPr lang="en-US" b="1" dirty="0"/>
              <a:t>Mature</a:t>
            </a:r>
            <a:r>
              <a:rPr lang="en-US" dirty="0"/>
              <a:t> stage (reflecting the functioning of a sophisticated work group), </a:t>
            </a:r>
          </a:p>
          <a:p>
            <a:pPr lvl="0"/>
            <a:r>
              <a:rPr lang="en-US" b="1" dirty="0"/>
              <a:t>Termination</a:t>
            </a:r>
            <a:r>
              <a:rPr lang="en-US" dirty="0"/>
              <a:t> stage </a:t>
            </a:r>
          </a:p>
          <a:p>
            <a:r>
              <a:rPr lang="en-US" dirty="0"/>
              <a:t> </a:t>
            </a:r>
          </a:p>
          <a:p>
            <a:r>
              <a:rPr lang="en-US" dirty="0"/>
              <a:t>And by </a:t>
            </a:r>
            <a:r>
              <a:rPr lang="en-US" dirty="0" err="1"/>
              <a:t>MacKenzie</a:t>
            </a:r>
            <a:r>
              <a:rPr lang="en-US" dirty="0"/>
              <a:t>:</a:t>
            </a:r>
          </a:p>
          <a:p>
            <a:r>
              <a:rPr lang="en-US" dirty="0"/>
              <a:t> </a:t>
            </a:r>
          </a:p>
          <a:p>
            <a:pPr lvl="0"/>
            <a:r>
              <a:rPr lang="en-US" b="1" dirty="0"/>
              <a:t>Engagement</a:t>
            </a:r>
            <a:r>
              <a:rPr lang="en-US" dirty="0"/>
              <a:t> (experience of group cohesion and universality), </a:t>
            </a:r>
          </a:p>
          <a:p>
            <a:pPr lvl="0"/>
            <a:r>
              <a:rPr lang="en-US" b="1" dirty="0"/>
              <a:t>Differentiation</a:t>
            </a:r>
            <a:r>
              <a:rPr lang="en-US" dirty="0"/>
              <a:t> (marked by themes of self definition and self assertion, with resulting interpersonal conflict)</a:t>
            </a:r>
          </a:p>
          <a:p>
            <a:pPr lvl="0"/>
            <a:r>
              <a:rPr lang="en-US" b="1" dirty="0"/>
              <a:t>Interpersonal work</a:t>
            </a:r>
            <a:endParaRPr lang="en-US" dirty="0"/>
          </a:p>
          <a:p>
            <a:pPr lvl="0"/>
            <a:r>
              <a:rPr lang="en-US" b="1" dirty="0"/>
              <a:t>Termination</a:t>
            </a:r>
            <a:r>
              <a:rPr lang="en-US" dirty="0"/>
              <a:t> </a:t>
            </a:r>
          </a:p>
          <a:p>
            <a:pPr lvl="0"/>
            <a:r>
              <a:rPr lang="en-US" dirty="0"/>
              <a:t> </a:t>
            </a:r>
          </a:p>
        </p:txBody>
      </p:sp>
    </p:spTree>
    <p:extLst>
      <p:ext uri="{BB962C8B-B14F-4D97-AF65-F5344CB8AC3E}">
        <p14:creationId xmlns:p14="http://schemas.microsoft.com/office/powerpoint/2010/main" val="28866725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7928" y="685800"/>
            <a:ext cx="7315200" cy="5909310"/>
          </a:xfrm>
          <a:prstGeom prst="rect">
            <a:avLst/>
          </a:prstGeom>
        </p:spPr>
        <p:txBody>
          <a:bodyPr wrap="square">
            <a:spAutoFit/>
          </a:bodyPr>
          <a:lstStyle/>
          <a:p>
            <a:r>
              <a:rPr lang="en-US" dirty="0"/>
              <a:t>Two similar 5 stage models, both having some empirical validation, one by </a:t>
            </a:r>
            <a:r>
              <a:rPr lang="en-US" dirty="0" err="1"/>
              <a:t>Wheelen</a:t>
            </a:r>
            <a:r>
              <a:rPr lang="en-US" dirty="0"/>
              <a:t>:</a:t>
            </a:r>
          </a:p>
          <a:p>
            <a:r>
              <a:rPr lang="en-US" dirty="0"/>
              <a:t> </a:t>
            </a:r>
          </a:p>
          <a:p>
            <a:pPr lvl="0"/>
            <a:r>
              <a:rPr lang="en-US" b="1" dirty="0"/>
              <a:t>Dependency and Inclusion</a:t>
            </a:r>
            <a:r>
              <a:rPr lang="en-US" dirty="0"/>
              <a:t> (reliance on the leader for direction, inclusion, and safety issues).</a:t>
            </a:r>
          </a:p>
          <a:p>
            <a:pPr lvl="0"/>
            <a:r>
              <a:rPr lang="en-US" b="1" dirty="0" err="1"/>
              <a:t>Counterdependency</a:t>
            </a:r>
            <a:r>
              <a:rPr lang="en-US" b="1" dirty="0"/>
              <a:t> and Fight (</a:t>
            </a:r>
            <a:r>
              <a:rPr lang="en-US" dirty="0"/>
              <a:t>members disagree about group goals and procedures)</a:t>
            </a:r>
          </a:p>
          <a:p>
            <a:pPr lvl="0"/>
            <a:r>
              <a:rPr lang="en-US" b="1" dirty="0"/>
              <a:t>Trust / Structure</a:t>
            </a:r>
            <a:r>
              <a:rPr lang="en-US" dirty="0"/>
              <a:t>  (more openness, cooperation, and task orientation)</a:t>
            </a:r>
          </a:p>
          <a:p>
            <a:pPr lvl="0"/>
            <a:r>
              <a:rPr lang="en-US" b="1" dirty="0"/>
              <a:t>Work / Productivity</a:t>
            </a:r>
            <a:r>
              <a:rPr lang="en-US" dirty="0"/>
              <a:t> (focused productivity towards goals)</a:t>
            </a:r>
          </a:p>
          <a:p>
            <a:pPr lvl="0"/>
            <a:r>
              <a:rPr lang="en-US" b="1" dirty="0"/>
              <a:t>Termination</a:t>
            </a:r>
            <a:r>
              <a:rPr lang="en-US" dirty="0"/>
              <a:t> (with themes of separation and appreciation).</a:t>
            </a:r>
          </a:p>
          <a:p>
            <a:r>
              <a:rPr lang="en-US" dirty="0"/>
              <a:t> </a:t>
            </a:r>
          </a:p>
          <a:p>
            <a:r>
              <a:rPr lang="en-US" dirty="0"/>
              <a:t>And by </a:t>
            </a:r>
            <a:r>
              <a:rPr lang="en-US" dirty="0" err="1"/>
              <a:t>Brabender</a:t>
            </a:r>
            <a:r>
              <a:rPr lang="en-US" dirty="0"/>
              <a:t> &amp; Fallon: </a:t>
            </a:r>
          </a:p>
          <a:p>
            <a:r>
              <a:rPr lang="en-US" dirty="0"/>
              <a:t> </a:t>
            </a:r>
          </a:p>
          <a:p>
            <a:pPr lvl="0"/>
            <a:r>
              <a:rPr lang="en-US" b="1" dirty="0"/>
              <a:t>Formation and engagement</a:t>
            </a:r>
            <a:r>
              <a:rPr lang="en-US" dirty="0"/>
              <a:t> </a:t>
            </a:r>
          </a:p>
          <a:p>
            <a:pPr lvl="0"/>
            <a:r>
              <a:rPr lang="en-US" b="1" dirty="0"/>
              <a:t>Conflict over authority and rebellion</a:t>
            </a:r>
            <a:r>
              <a:rPr lang="en-US" dirty="0"/>
              <a:t> </a:t>
            </a:r>
          </a:p>
          <a:p>
            <a:pPr lvl="0"/>
            <a:r>
              <a:rPr lang="en-US" b="1" dirty="0"/>
              <a:t>Unity and intimacy</a:t>
            </a:r>
            <a:r>
              <a:rPr lang="en-US" dirty="0"/>
              <a:t> (cohesiveness)</a:t>
            </a:r>
          </a:p>
          <a:p>
            <a:pPr lvl="0"/>
            <a:r>
              <a:rPr lang="en-US" b="1" dirty="0"/>
              <a:t>Integration and work</a:t>
            </a:r>
            <a:r>
              <a:rPr lang="en-US" dirty="0"/>
              <a:t> (similar to a sophisticated work group with constructive exploration and productive role taking) </a:t>
            </a:r>
          </a:p>
          <a:p>
            <a:pPr lvl="0"/>
            <a:r>
              <a:rPr lang="en-US" b="1" dirty="0"/>
              <a:t>Termination</a:t>
            </a:r>
            <a:r>
              <a:rPr lang="en-US" dirty="0"/>
              <a:t> (entailing a thorough review of self and others in the group, of leadership, of the group experience and of what work remains to be done.</a:t>
            </a:r>
          </a:p>
        </p:txBody>
      </p:sp>
    </p:spTree>
    <p:extLst>
      <p:ext uri="{BB962C8B-B14F-4D97-AF65-F5344CB8AC3E}">
        <p14:creationId xmlns:p14="http://schemas.microsoft.com/office/powerpoint/2010/main" val="20154402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304" y="762000"/>
            <a:ext cx="7315200" cy="5632311"/>
          </a:xfrm>
          <a:prstGeom prst="rect">
            <a:avLst/>
          </a:prstGeom>
        </p:spPr>
        <p:txBody>
          <a:bodyPr wrap="square">
            <a:spAutoFit/>
          </a:bodyPr>
          <a:lstStyle/>
          <a:p>
            <a:pPr lvl="0"/>
            <a:r>
              <a:rPr lang="en-US" b="1" dirty="0"/>
              <a:t>C. Commonalities across linear progressive and life cycle models.</a:t>
            </a:r>
            <a:endParaRPr lang="en-US" dirty="0"/>
          </a:p>
          <a:p>
            <a:r>
              <a:rPr lang="en-US" dirty="0"/>
              <a:t> </a:t>
            </a:r>
          </a:p>
          <a:p>
            <a:pPr marL="285750" lvl="0" indent="-285750">
              <a:buFont typeface="Arial" panose="020B0604020202020204" pitchFamily="34" charset="0"/>
              <a:buChar char="•"/>
            </a:pPr>
            <a:r>
              <a:rPr lang="en-US" dirty="0"/>
              <a:t>All propose an </a:t>
            </a:r>
            <a:r>
              <a:rPr lang="en-US" b="1" dirty="0"/>
              <a:t>initial formative stage</a:t>
            </a:r>
            <a:r>
              <a:rPr lang="en-US" dirty="0"/>
              <a:t> that typically reflects the </a:t>
            </a:r>
            <a:r>
              <a:rPr lang="en-US" b="1" dirty="0"/>
              <a:t>anxieties of joining a group</a:t>
            </a:r>
            <a:r>
              <a:rPr lang="en-US" dirty="0"/>
              <a:t>, concerns over submerging aspects of one’s individuality for the sake of group cohesion, committing oneself to the task and values embodied by the group, and dependence upon the leader for providing safety and direction.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For groups with a clear ending point, there is usually a </a:t>
            </a:r>
            <a:r>
              <a:rPr lang="en-US" b="1" dirty="0"/>
              <a:t>termination</a:t>
            </a:r>
            <a:r>
              <a:rPr lang="en-US" dirty="0"/>
              <a:t> stage of reflection, integration and internalization of the experience as members evaluate their experiences and work on separating from the group as a whole.</a:t>
            </a:r>
          </a:p>
          <a:p>
            <a:r>
              <a:rPr lang="en-US" dirty="0"/>
              <a:t> </a:t>
            </a:r>
          </a:p>
          <a:p>
            <a:pPr marL="285750" lvl="0" indent="-285750">
              <a:buFont typeface="Arial" panose="020B0604020202020204" pitchFamily="34" charset="0"/>
              <a:buChar char="•"/>
            </a:pPr>
            <a:r>
              <a:rPr lang="en-US" dirty="0"/>
              <a:t>Most models suggest that </a:t>
            </a:r>
            <a:r>
              <a:rPr lang="en-US" b="1" dirty="0"/>
              <a:t>confrontation with and resolution of reactions to the leader’s authority</a:t>
            </a:r>
            <a:r>
              <a:rPr lang="en-US" dirty="0"/>
              <a:t> is necessary for the group to progress to a more productive </a:t>
            </a:r>
            <a:r>
              <a:rPr lang="en-US" b="1" dirty="0"/>
              <a:t>work stage</a:t>
            </a:r>
            <a:r>
              <a:rPr lang="en-US" dirty="0"/>
              <a:t> that typically reflects comparatively mature role relatedness, a toning down of conflict of preceding phases, and an increase in work efficiency.  </a:t>
            </a:r>
          </a:p>
          <a:p>
            <a:pPr lvl="0"/>
            <a:endParaRPr lang="en-US" dirty="0"/>
          </a:p>
        </p:txBody>
      </p:sp>
    </p:spTree>
    <p:extLst>
      <p:ext uri="{BB962C8B-B14F-4D97-AF65-F5344CB8AC3E}">
        <p14:creationId xmlns:p14="http://schemas.microsoft.com/office/powerpoint/2010/main" val="7098707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463308"/>
          </a:xfrm>
          <a:prstGeom prst="rect">
            <a:avLst/>
          </a:prstGeom>
        </p:spPr>
        <p:txBody>
          <a:bodyPr wrap="square">
            <a:spAutoFit/>
          </a:bodyPr>
          <a:lstStyle/>
          <a:p>
            <a:pPr lvl="0"/>
            <a:r>
              <a:rPr lang="en-US" b="1" dirty="0"/>
              <a:t>D.  </a:t>
            </a:r>
            <a:r>
              <a:rPr lang="en-US" b="1" dirty="0" err="1"/>
              <a:t>Pendular</a:t>
            </a:r>
            <a:r>
              <a:rPr lang="en-US" b="1" dirty="0"/>
              <a:t> or recurring-cycle models. </a:t>
            </a:r>
            <a:r>
              <a:rPr lang="en-US" dirty="0"/>
              <a:t>Envision development as a </a:t>
            </a:r>
            <a:r>
              <a:rPr lang="en-US" b="1" dirty="0"/>
              <a:t>cyclical or spiraling pattern</a:t>
            </a:r>
            <a:r>
              <a:rPr lang="en-US" dirty="0"/>
              <a:t>, in which </a:t>
            </a:r>
            <a:r>
              <a:rPr lang="en-US" b="1" dirty="0"/>
              <a:t>earlier themes are revisited and earlier patterns of relationships are re-enacted, in a process of deepening and working through of ever present issues and tensions</a:t>
            </a:r>
            <a:r>
              <a:rPr lang="en-US" dirty="0"/>
              <a:t>.  Examples of the </a:t>
            </a:r>
            <a:r>
              <a:rPr lang="en-US" b="1" dirty="0" err="1"/>
              <a:t>pendular</a:t>
            </a:r>
            <a:r>
              <a:rPr lang="en-US" dirty="0"/>
              <a:t> model are: </a:t>
            </a:r>
          </a:p>
          <a:p>
            <a:r>
              <a:rPr lang="en-US" dirty="0"/>
              <a:t> </a:t>
            </a:r>
          </a:p>
          <a:p>
            <a:pPr marL="285750" lvl="0" indent="-285750">
              <a:buFont typeface="Arial" panose="020B0604020202020204" pitchFamily="34" charset="0"/>
              <a:buChar char="•"/>
            </a:pPr>
            <a:r>
              <a:rPr lang="en-US" dirty="0" err="1"/>
              <a:t>Bion’s</a:t>
            </a:r>
            <a:r>
              <a:rPr lang="en-US" dirty="0"/>
              <a:t> view of an ongoing interplay and oscillation between the </a:t>
            </a:r>
            <a:r>
              <a:rPr lang="en-US" b="1" dirty="0"/>
              <a:t>sophisticated work group</a:t>
            </a:r>
            <a:r>
              <a:rPr lang="en-US" dirty="0"/>
              <a:t> (marked by functional and rational role relatedness) and the</a:t>
            </a:r>
            <a:r>
              <a:rPr lang="en-US" b="1" dirty="0"/>
              <a:t> </a:t>
            </a:r>
            <a:r>
              <a:rPr lang="en-US" dirty="0"/>
              <a:t>defensive structures and processes of the</a:t>
            </a:r>
            <a:r>
              <a:rPr lang="en-US" b="1" dirty="0"/>
              <a:t> basic assumption group.  </a:t>
            </a:r>
            <a:endParaRPr lang="en-US" dirty="0"/>
          </a:p>
          <a:p>
            <a:r>
              <a:rPr lang="en-US" dirty="0"/>
              <a:t> </a:t>
            </a:r>
          </a:p>
          <a:p>
            <a:pPr marL="285750" lvl="0" indent="-285750">
              <a:buFont typeface="Arial" panose="020B0604020202020204" pitchFamily="34" charset="0"/>
              <a:buChar char="•"/>
            </a:pPr>
            <a:r>
              <a:rPr lang="en-US" dirty="0"/>
              <a:t>A model by </a:t>
            </a:r>
            <a:r>
              <a:rPr lang="en-US" dirty="0" err="1"/>
              <a:t>Gibbard</a:t>
            </a:r>
            <a:r>
              <a:rPr lang="en-US" dirty="0"/>
              <a:t> &amp; Hartman of an ongoing oscillation between the </a:t>
            </a:r>
            <a:r>
              <a:rPr lang="en-US" b="1" dirty="0"/>
              <a:t>existential anxieties</a:t>
            </a:r>
            <a:r>
              <a:rPr lang="en-US" dirty="0"/>
              <a:t> of group life and the emergence of temporary </a:t>
            </a:r>
            <a:r>
              <a:rPr lang="en-US" b="1" dirty="0"/>
              <a:t>socially shared defensive structures and processes, </a:t>
            </a:r>
            <a:r>
              <a:rPr lang="en-US" dirty="0"/>
              <a:t>designed to contain tensions and permit productive work before anxieties reemerge that may require new defensive configurations.  </a:t>
            </a:r>
          </a:p>
          <a:p>
            <a:r>
              <a:rPr lang="en-US" dirty="0"/>
              <a:t> </a:t>
            </a:r>
          </a:p>
          <a:p>
            <a:pPr marL="285750" lvl="0" indent="-285750">
              <a:buFont typeface="Arial" panose="020B0604020202020204" pitchFamily="34" charset="0"/>
              <a:buChar char="•"/>
            </a:pPr>
            <a:r>
              <a:rPr lang="en-US" dirty="0"/>
              <a:t>An early model by Schutz of cyclical needs for inclusion, control, and affection.  </a:t>
            </a:r>
          </a:p>
          <a:p>
            <a:r>
              <a:rPr lang="en-US" dirty="0"/>
              <a:t> </a:t>
            </a:r>
          </a:p>
          <a:p>
            <a:pPr marL="285750" lvl="0" indent="-285750">
              <a:buFont typeface="Arial" panose="020B0604020202020204" pitchFamily="34" charset="0"/>
              <a:buChar char="•"/>
            </a:pPr>
            <a:r>
              <a:rPr lang="en-US" dirty="0"/>
              <a:t>A model by Levine of a continual oscillation between regressive and progressive forces toward growth.  </a:t>
            </a:r>
          </a:p>
          <a:p>
            <a:r>
              <a:rPr lang="en-US" dirty="0"/>
              <a:t> </a:t>
            </a:r>
          </a:p>
        </p:txBody>
      </p:sp>
    </p:spTree>
    <p:extLst>
      <p:ext uri="{BB962C8B-B14F-4D97-AF65-F5344CB8AC3E}">
        <p14:creationId xmlns:p14="http://schemas.microsoft.com/office/powerpoint/2010/main" val="32991672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112" y="685800"/>
            <a:ext cx="7315200" cy="5355312"/>
          </a:xfrm>
          <a:prstGeom prst="rect">
            <a:avLst/>
          </a:prstGeom>
        </p:spPr>
        <p:txBody>
          <a:bodyPr wrap="square">
            <a:spAutoFit/>
          </a:bodyPr>
          <a:lstStyle/>
          <a:p>
            <a:pPr lvl="0"/>
            <a:r>
              <a:rPr lang="en-US" b="1" dirty="0"/>
              <a:t>E.  Additional notes on group development</a:t>
            </a:r>
            <a:endParaRPr lang="en-US" dirty="0"/>
          </a:p>
          <a:p>
            <a:r>
              <a:rPr lang="en-US" dirty="0"/>
              <a:t> </a:t>
            </a:r>
          </a:p>
          <a:p>
            <a:pPr marL="285750" lvl="0" indent="-285750">
              <a:buFont typeface="Arial" panose="020B0604020202020204" pitchFamily="34" charset="0"/>
              <a:buChar char="•"/>
            </a:pPr>
            <a:r>
              <a:rPr lang="en-US" dirty="0"/>
              <a:t>Newer models of group development have merged entailing the application of chaos and complexity theories which attempt to model </a:t>
            </a:r>
            <a:r>
              <a:rPr lang="en-US" b="1" dirty="0"/>
              <a:t>nonlinear dynamic change</a:t>
            </a:r>
            <a:r>
              <a:rPr lang="en-US" dirty="0"/>
              <a:t> in all living systems </a:t>
            </a:r>
          </a:p>
          <a:p>
            <a:pPr lvl="0"/>
            <a:r>
              <a:rPr lang="en-US" dirty="0"/>
              <a:t> </a:t>
            </a:r>
          </a:p>
          <a:p>
            <a:pPr marL="285750" lvl="0" indent="-285750">
              <a:buFont typeface="Arial" panose="020B0604020202020204" pitchFamily="34" charset="0"/>
              <a:buChar char="•"/>
            </a:pPr>
            <a:r>
              <a:rPr lang="en-US" dirty="0"/>
              <a:t>The models above describe </a:t>
            </a:r>
            <a:r>
              <a:rPr lang="en-US" b="1" dirty="0"/>
              <a:t>normal</a:t>
            </a:r>
            <a:r>
              <a:rPr lang="en-US" dirty="0"/>
              <a:t> development, where groups </a:t>
            </a:r>
            <a:r>
              <a:rPr lang="en-US" b="1" dirty="0"/>
              <a:t>resolve stage-specific conflicts </a:t>
            </a:r>
            <a:r>
              <a:rPr lang="en-US" dirty="0"/>
              <a:t>and</a:t>
            </a:r>
            <a:r>
              <a:rPr lang="en-US" b="1" dirty="0"/>
              <a:t> achieve stage-specific tasks</a:t>
            </a:r>
            <a:r>
              <a:rPr lang="en-US" dirty="0"/>
              <a:t> that allow them to progress to the next stage.  However, group development can become </a:t>
            </a:r>
            <a:r>
              <a:rPr lang="en-US" b="1" dirty="0"/>
              <a:t>fixated </a:t>
            </a:r>
            <a:r>
              <a:rPr lang="en-US" dirty="0"/>
              <a:t>at various stages or </a:t>
            </a:r>
            <a:r>
              <a:rPr lang="en-US" b="1" dirty="0"/>
              <a:t>regress</a:t>
            </a:r>
            <a:r>
              <a:rPr lang="en-US" dirty="0"/>
              <a:t> to earlier stages when anxiety is not adequately managed.</a:t>
            </a:r>
          </a:p>
          <a:p>
            <a:pPr lvl="0"/>
            <a:endParaRPr lang="en-US" dirty="0"/>
          </a:p>
          <a:p>
            <a:pPr marL="285750" lvl="0" indent="-285750">
              <a:buFont typeface="Arial" panose="020B0604020202020204" pitchFamily="34" charset="0"/>
              <a:buChar char="•"/>
            </a:pPr>
            <a:r>
              <a:rPr lang="en-US" b="1" dirty="0"/>
              <a:t>Structured groups and group development</a:t>
            </a:r>
            <a:r>
              <a:rPr lang="en-US" dirty="0"/>
              <a:t>:  There is increasing acknowledgement that structured groups such as CBT and psychoeducational groups also follow developmental pathways and thus require sensitivity to issues of group formation, addressing of  authority issues, reinforcing of working stages and effective handling of termination.   </a:t>
            </a:r>
          </a:p>
          <a:p>
            <a:r>
              <a:rPr lang="en-US" dirty="0"/>
              <a:t> </a:t>
            </a:r>
          </a:p>
        </p:txBody>
      </p:sp>
    </p:spTree>
    <p:extLst>
      <p:ext uri="{BB962C8B-B14F-4D97-AF65-F5344CB8AC3E}">
        <p14:creationId xmlns:p14="http://schemas.microsoft.com/office/powerpoint/2010/main" val="25399496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4247317"/>
          </a:xfrm>
          <a:prstGeom prst="rect">
            <a:avLst/>
          </a:prstGeom>
        </p:spPr>
        <p:txBody>
          <a:bodyPr wrap="square">
            <a:spAutoFit/>
          </a:bodyPr>
          <a:lstStyle/>
          <a:p>
            <a:pPr marL="285750" lvl="0" indent="-285750">
              <a:buFont typeface="Arial" panose="020B0604020202020204" pitchFamily="34" charset="0"/>
              <a:buChar char="•"/>
            </a:pPr>
            <a:r>
              <a:rPr lang="en-US" b="1" dirty="0"/>
              <a:t>Open ended groups and group development</a:t>
            </a:r>
            <a:r>
              <a:rPr lang="en-US" dirty="0"/>
              <a:t>:  While many of the models of group development have been constructed from observations of closed and time limited groups, stages of development also emerge in open groups.  In these contexts it is particularly important for the leader to help a new member become oriented to the current culture and developmental stage of the ongoing group.  For instance joining a group when it is fighting the leader will  evoke very different experiences and concerns for a new member than joining the group in a working phase.</a:t>
            </a:r>
          </a:p>
          <a:p>
            <a:r>
              <a:rPr lang="en-US" dirty="0"/>
              <a:t> </a:t>
            </a:r>
          </a:p>
          <a:p>
            <a:pPr marL="285750" lvl="0" indent="-285750">
              <a:buFont typeface="Arial" panose="020B0604020202020204" pitchFamily="34" charset="0"/>
              <a:buChar char="•"/>
            </a:pPr>
            <a:r>
              <a:rPr lang="en-US" b="1" dirty="0"/>
              <a:t>Development of groups within embedding treatment contexts.  </a:t>
            </a:r>
            <a:r>
              <a:rPr lang="en-US" dirty="0"/>
              <a:t>Groups within treatment settings may face administrative demands, such as rapidly filling the group or quickly terminating patients, that may arouse anxiety and threaten optimal group development. </a:t>
            </a:r>
          </a:p>
          <a:p>
            <a:pPr lvl="0"/>
            <a:endParaRPr lang="en-US" dirty="0"/>
          </a:p>
        </p:txBody>
      </p:sp>
    </p:spTree>
    <p:extLst>
      <p:ext uri="{BB962C8B-B14F-4D97-AF65-F5344CB8AC3E}">
        <p14:creationId xmlns:p14="http://schemas.microsoft.com/office/powerpoint/2010/main" val="14990599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7928" y="685800"/>
            <a:ext cx="7315200" cy="5355312"/>
          </a:xfrm>
          <a:prstGeom prst="rect">
            <a:avLst/>
          </a:prstGeom>
        </p:spPr>
        <p:txBody>
          <a:bodyPr wrap="square">
            <a:spAutoFit/>
          </a:bodyPr>
          <a:lstStyle/>
          <a:p>
            <a:pPr marL="285750" lvl="0" indent="-285750">
              <a:buFont typeface="Arial" panose="020B0604020202020204" pitchFamily="34" charset="0"/>
              <a:buChar char="•"/>
            </a:pPr>
            <a:r>
              <a:rPr lang="en-US" b="1" dirty="0"/>
              <a:t>Research evidence on group development</a:t>
            </a:r>
            <a:r>
              <a:rPr lang="en-US" dirty="0"/>
              <a:t>:  There is a small but promising body of research that generally supports the models, especially the linear progressive models, of group development.  Research also suggests a positive relationship between group development and outcome:  the more developmentally advanced the group the greater the outcome or task achievement.  While, the question of whether there is an invariant sequence of stages that unfolds across groups remains open, the evidence points to the usefulness of group leadership being familiar with and incorporating a developmental perspective for the benefit of the clients’ productivity and outcomes. </a:t>
            </a:r>
          </a:p>
          <a:p>
            <a:r>
              <a:rPr lang="en-US" dirty="0"/>
              <a:t> </a:t>
            </a:r>
          </a:p>
          <a:p>
            <a:pPr marL="285750" indent="-285750">
              <a:buFont typeface="Arial" panose="020B0604020202020204" pitchFamily="34" charset="0"/>
              <a:buChar char="•"/>
            </a:pPr>
            <a:r>
              <a:rPr lang="en-US" b="1" dirty="0"/>
              <a:t>Group development and culture</a:t>
            </a:r>
            <a:r>
              <a:rPr lang="en-US" dirty="0"/>
              <a:t>.  Most extant models of development have not adequately accounted for variations that may be based on different cultures, ethnicities, identities and contexts.  Group leaders need to be sensitive to consider how these factors can influence expectations and needs among the group participants which, in turn, can affect how the group evolves over time.</a:t>
            </a:r>
          </a:p>
        </p:txBody>
      </p:sp>
    </p:spTree>
    <p:extLst>
      <p:ext uri="{BB962C8B-B14F-4D97-AF65-F5344CB8AC3E}">
        <p14:creationId xmlns:p14="http://schemas.microsoft.com/office/powerpoint/2010/main" val="3940605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46760"/>
            <a:ext cx="7315200" cy="6186309"/>
          </a:xfrm>
          <a:prstGeom prst="rect">
            <a:avLst/>
          </a:prstGeom>
        </p:spPr>
        <p:txBody>
          <a:bodyPr wrap="square">
            <a:spAutoFit/>
          </a:bodyPr>
          <a:lstStyle/>
          <a:p>
            <a:pPr marL="228600" lvl="0"/>
            <a:r>
              <a:rPr lang="en-US" b="1" dirty="0"/>
              <a:t>A.  Object Relational Group Psychotherapy</a:t>
            </a:r>
            <a:endParaRPr lang="en-US" dirty="0"/>
          </a:p>
          <a:p>
            <a:r>
              <a:rPr lang="en-US" dirty="0"/>
              <a:t> </a:t>
            </a:r>
          </a:p>
          <a:p>
            <a:pPr marL="228600" indent="-285750">
              <a:buFont typeface="Arial" panose="020B0604020202020204" pitchFamily="34" charset="0"/>
              <a:buChar char="•"/>
            </a:pPr>
            <a:r>
              <a:rPr lang="en-US" b="1" dirty="0"/>
              <a:t>primacy of relationships - </a:t>
            </a:r>
            <a:r>
              <a:rPr lang="en-US" dirty="0"/>
              <a:t>innate human desire for connection, </a:t>
            </a:r>
          </a:p>
          <a:p>
            <a:pPr marL="228600" indent="-285750">
              <a:buFont typeface="Arial" panose="020B0604020202020204" pitchFamily="34" charset="0"/>
              <a:buChar char="•"/>
            </a:pPr>
            <a:r>
              <a:rPr lang="en-US" dirty="0"/>
              <a:t>Early internalized relationships serve as </a:t>
            </a:r>
            <a:r>
              <a:rPr lang="en-US" b="1" dirty="0"/>
              <a:t>templates of the self and others in experiencing of and relating to here-and-now situations</a:t>
            </a:r>
            <a:endParaRPr lang="en-US" dirty="0"/>
          </a:p>
          <a:p>
            <a:pPr marL="228600" lvl="0" indent="-285750" fontAlgn="base">
              <a:buFont typeface="Arial" panose="020B0604020202020204" pitchFamily="34" charset="0"/>
              <a:buChar char="•"/>
            </a:pPr>
            <a:r>
              <a:rPr lang="en-US" b="1" dirty="0"/>
              <a:t>Re-enactments</a:t>
            </a:r>
            <a:r>
              <a:rPr lang="en-US" dirty="0"/>
              <a:t> in the here-and-now group of these early self-other experiences to be observed, identified and reconstructed.</a:t>
            </a:r>
          </a:p>
          <a:p>
            <a:pPr marL="228600" lvl="0" indent="-285750" fontAlgn="base">
              <a:buFont typeface="Arial" panose="020B0604020202020204" pitchFamily="34" charset="0"/>
              <a:buChar char="•"/>
            </a:pPr>
            <a:endParaRPr lang="en-US" dirty="0"/>
          </a:p>
          <a:p>
            <a:pPr marL="228600"/>
            <a:r>
              <a:rPr lang="en-US" b="1" dirty="0"/>
              <a:t>B.  Ego Psychology Group Psychotherapy </a:t>
            </a:r>
            <a:endParaRPr lang="en-US" dirty="0"/>
          </a:p>
          <a:p>
            <a:r>
              <a:rPr lang="en-US" dirty="0"/>
              <a:t> </a:t>
            </a:r>
          </a:p>
          <a:p>
            <a:pPr marL="228600"/>
            <a:r>
              <a:rPr lang="en-US" dirty="0"/>
              <a:t>Anna Freud, and George Valliant (1986) on </a:t>
            </a:r>
            <a:r>
              <a:rPr lang="en-US" b="1" dirty="0"/>
              <a:t>developmental hierarchy of ego defenses:</a:t>
            </a:r>
            <a:r>
              <a:rPr lang="en-US" dirty="0"/>
              <a:t>  </a:t>
            </a:r>
          </a:p>
          <a:p>
            <a:pPr marL="228600"/>
            <a:r>
              <a:rPr lang="en-US" dirty="0"/>
              <a:t> </a:t>
            </a:r>
          </a:p>
          <a:p>
            <a:pPr marL="514350" lvl="0" indent="-285750" fontAlgn="base">
              <a:buFont typeface="Arial" panose="020B0604020202020204" pitchFamily="34" charset="0"/>
              <a:buChar char="•"/>
            </a:pPr>
            <a:r>
              <a:rPr lang="en-US" dirty="0"/>
              <a:t>Level I - pathological defenses (psychotic denial, delusional projection)</a:t>
            </a:r>
          </a:p>
          <a:p>
            <a:pPr marL="514350" lvl="0" indent="-285750" fontAlgn="base">
              <a:buFont typeface="Arial" panose="020B0604020202020204" pitchFamily="34" charset="0"/>
              <a:buChar char="•"/>
            </a:pPr>
            <a:r>
              <a:rPr lang="en-US" dirty="0"/>
              <a:t>Level II - immature defenses (fantasy, projection, passive aggression, acting out)</a:t>
            </a:r>
          </a:p>
          <a:p>
            <a:pPr marL="514350" lvl="0" indent="-285750" fontAlgn="base">
              <a:buFont typeface="Arial" panose="020B0604020202020204" pitchFamily="34" charset="0"/>
              <a:buChar char="•"/>
            </a:pPr>
            <a:r>
              <a:rPr lang="en-US" dirty="0"/>
              <a:t>Level III - neurotic defenses (intellectualization, reaction formation, dissociation, displacement, repression)</a:t>
            </a:r>
          </a:p>
          <a:p>
            <a:pPr marL="514350" lvl="0" indent="-285750" fontAlgn="base">
              <a:buFont typeface="Arial" panose="020B0604020202020204" pitchFamily="34" charset="0"/>
              <a:buChar char="•"/>
            </a:pPr>
            <a:r>
              <a:rPr lang="en-US" dirty="0"/>
              <a:t>Level IV - mature defenses (humor, sublimation, suppression, altruism, anticipation). </a:t>
            </a:r>
          </a:p>
        </p:txBody>
      </p:sp>
    </p:spTree>
    <p:extLst>
      <p:ext uri="{BB962C8B-B14F-4D97-AF65-F5344CB8AC3E}">
        <p14:creationId xmlns:p14="http://schemas.microsoft.com/office/powerpoint/2010/main" val="10740685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2585323"/>
          </a:xfrm>
          <a:prstGeom prst="rect">
            <a:avLst/>
          </a:prstGeom>
        </p:spPr>
        <p:txBody>
          <a:bodyPr wrap="square">
            <a:spAutoFit/>
          </a:bodyPr>
          <a:lstStyle/>
          <a:p>
            <a:r>
              <a:rPr lang="en-US" b="1" dirty="0"/>
              <a:t>III. Concluding Thoughts:</a:t>
            </a:r>
            <a:endParaRPr lang="en-US" dirty="0"/>
          </a:p>
          <a:p>
            <a:endParaRPr lang="en-US" dirty="0"/>
          </a:p>
          <a:p>
            <a:r>
              <a:rPr lang="en-US" dirty="0"/>
              <a:t>One of the ongoing tasks of group leadership is to help the group move towards ever increasing levels of productivity and maturity.  By means of a developmental perspective, the leader can explore, both in the mind and in the group, where the group is developmentally, what current obstacles, tasks yet to be achieved and group wide conflicts are preventing progress, and what interventions, from a vast array of possible interventions, might help the group in moving forward. </a:t>
            </a:r>
          </a:p>
        </p:txBody>
      </p:sp>
    </p:spTree>
    <p:extLst>
      <p:ext uri="{BB962C8B-B14F-4D97-AF65-F5344CB8AC3E}">
        <p14:creationId xmlns:p14="http://schemas.microsoft.com/office/powerpoint/2010/main" val="23027836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799"/>
            <a:ext cx="7315200" cy="6217087"/>
          </a:xfrm>
          <a:prstGeom prst="rect">
            <a:avLst/>
          </a:prstGeom>
        </p:spPr>
        <p:txBody>
          <a:bodyPr wrap="square">
            <a:spAutoFit/>
          </a:bodyPr>
          <a:lstStyle/>
          <a:p>
            <a:r>
              <a:rPr lang="en-US" sz="2000" b="1" dirty="0"/>
              <a:t>Chapter 8:   Basic Leadership Tasks </a:t>
            </a:r>
            <a:endParaRPr lang="en-US" sz="2000" dirty="0"/>
          </a:p>
          <a:p>
            <a:r>
              <a:rPr lang="en-US" dirty="0"/>
              <a:t>  </a:t>
            </a:r>
          </a:p>
          <a:p>
            <a:r>
              <a:rPr lang="en-US" b="1" dirty="0"/>
              <a:t>I. Introduction</a:t>
            </a:r>
            <a:endParaRPr lang="en-US" dirty="0"/>
          </a:p>
          <a:p>
            <a:r>
              <a:rPr lang="en-US" dirty="0"/>
              <a:t> </a:t>
            </a:r>
          </a:p>
          <a:p>
            <a:r>
              <a:rPr lang="en-US" dirty="0"/>
              <a:t>One’s clinical approach should be an amalgamation of knowledge and experience, consistent with one’s values and beliefs. The following should be considered in developing one’s personal leadership style:  </a:t>
            </a:r>
          </a:p>
          <a:p>
            <a:pPr marL="285750" lvl="0" indent="-285750">
              <a:buFont typeface="Arial" panose="020B0604020202020204" pitchFamily="34" charset="0"/>
              <a:buChar char="•"/>
            </a:pPr>
            <a:r>
              <a:rPr lang="en-US" dirty="0"/>
              <a:t>A sense of which </a:t>
            </a:r>
            <a:r>
              <a:rPr lang="en-US" b="1" dirty="0"/>
              <a:t>therapeutic factors</a:t>
            </a:r>
            <a:r>
              <a:rPr lang="en-US" dirty="0"/>
              <a:t> should be reinforced at any particular moment.</a:t>
            </a:r>
          </a:p>
          <a:p>
            <a:pPr marL="285750" lvl="0" indent="-285750">
              <a:buFont typeface="Arial" panose="020B0604020202020204" pitchFamily="34" charset="0"/>
              <a:buChar char="•"/>
            </a:pPr>
            <a:r>
              <a:rPr lang="en-US" dirty="0"/>
              <a:t>An appreciation of those </a:t>
            </a:r>
            <a:r>
              <a:rPr lang="en-US" b="1" dirty="0"/>
              <a:t>regressive forces</a:t>
            </a:r>
            <a:r>
              <a:rPr lang="en-US" dirty="0"/>
              <a:t> that are likely to erupt and how to manage them.</a:t>
            </a:r>
          </a:p>
          <a:p>
            <a:pPr marL="285750" lvl="0" indent="-285750">
              <a:buFont typeface="Arial" panose="020B0604020202020204" pitchFamily="34" charset="0"/>
              <a:buChar char="•"/>
            </a:pPr>
            <a:r>
              <a:rPr lang="en-US" dirty="0"/>
              <a:t>A sense of where the group is</a:t>
            </a:r>
            <a:r>
              <a:rPr lang="en-US" b="1" dirty="0"/>
              <a:t> developmentally</a:t>
            </a:r>
            <a:r>
              <a:rPr lang="en-US" dirty="0"/>
              <a:t> and what interventions are needed to help the group progress.</a:t>
            </a:r>
          </a:p>
          <a:p>
            <a:pPr marL="285750" lvl="0" indent="-285750">
              <a:buFont typeface="Arial" panose="020B0604020202020204" pitchFamily="34" charset="0"/>
              <a:buChar char="•"/>
            </a:pPr>
            <a:r>
              <a:rPr lang="en-US" dirty="0"/>
              <a:t>A sensitivity to how group process is influenced by its </a:t>
            </a:r>
            <a:r>
              <a:rPr lang="en-US" b="1" dirty="0"/>
              <a:t>composition</a:t>
            </a:r>
            <a:r>
              <a:rPr lang="en-US" dirty="0"/>
              <a:t>, including kinds of psychopathology, demographics, cultural factors, ego strengths and degree of homogeneity vs. heterogeneity.</a:t>
            </a:r>
          </a:p>
          <a:p>
            <a:pPr marL="285750" lvl="0" indent="-285750">
              <a:buFont typeface="Arial" panose="020B0604020202020204" pitchFamily="34" charset="0"/>
              <a:buChar char="•"/>
            </a:pPr>
            <a:r>
              <a:rPr lang="en-US" dirty="0"/>
              <a:t>Ongoing awareness of the </a:t>
            </a:r>
            <a:r>
              <a:rPr lang="en-US" b="1" dirty="0"/>
              <a:t>goals</a:t>
            </a:r>
            <a:r>
              <a:rPr lang="en-US" dirty="0"/>
              <a:t> and </a:t>
            </a:r>
            <a:r>
              <a:rPr lang="en-US" b="1" dirty="0"/>
              <a:t>work </a:t>
            </a:r>
            <a:r>
              <a:rPr lang="en-US" dirty="0"/>
              <a:t>of the gr</a:t>
            </a:r>
            <a:r>
              <a:rPr lang="en-US" b="1" dirty="0"/>
              <a:t>oup</a:t>
            </a:r>
            <a:r>
              <a:rPr lang="en-US" dirty="0"/>
              <a:t>.</a:t>
            </a:r>
          </a:p>
          <a:p>
            <a:pPr marL="285750" lvl="0" indent="-285750">
              <a:buFont typeface="Arial" panose="020B0604020202020204" pitchFamily="34" charset="0"/>
              <a:buChar char="•"/>
            </a:pPr>
            <a:r>
              <a:rPr lang="en-US" dirty="0"/>
              <a:t>Monitoring of the structures and boundaries of the group </a:t>
            </a:r>
          </a:p>
          <a:p>
            <a:pPr marL="285750" lvl="0" indent="-285750">
              <a:buFont typeface="Arial" panose="020B0604020202020204" pitchFamily="34" charset="0"/>
              <a:buChar char="•"/>
            </a:pPr>
            <a:r>
              <a:rPr lang="en-US" dirty="0"/>
              <a:t>Access to one’s personal and clinical experiences, including our experiences in </a:t>
            </a:r>
            <a:r>
              <a:rPr lang="en-US" b="1" dirty="0"/>
              <a:t>training and supervision</a:t>
            </a:r>
            <a:r>
              <a:rPr lang="en-US" dirty="0"/>
              <a:t> and as group members.</a:t>
            </a:r>
          </a:p>
          <a:p>
            <a:endParaRPr lang="en-US" dirty="0"/>
          </a:p>
        </p:txBody>
      </p:sp>
    </p:spTree>
    <p:extLst>
      <p:ext uri="{BB962C8B-B14F-4D97-AF65-F5344CB8AC3E}">
        <p14:creationId xmlns:p14="http://schemas.microsoft.com/office/powerpoint/2010/main" val="8290671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355312"/>
          </a:xfrm>
          <a:prstGeom prst="rect">
            <a:avLst/>
          </a:prstGeom>
        </p:spPr>
        <p:txBody>
          <a:bodyPr wrap="square">
            <a:spAutoFit/>
          </a:bodyPr>
          <a:lstStyle/>
          <a:p>
            <a:r>
              <a:rPr lang="en-US" b="1" dirty="0"/>
              <a:t>Group leadership is not for the faint of heart; it requires courage and an openness to vulnerability</a:t>
            </a:r>
            <a:r>
              <a:rPr lang="en-US" dirty="0"/>
              <a:t> </a:t>
            </a:r>
          </a:p>
          <a:p>
            <a:endParaRPr lang="en-US" dirty="0"/>
          </a:p>
          <a:p>
            <a:r>
              <a:rPr lang="en-US" b="1" dirty="0"/>
              <a:t>II.  Keeping the group on track and task</a:t>
            </a:r>
            <a:endParaRPr lang="en-US" dirty="0"/>
          </a:p>
          <a:p>
            <a:r>
              <a:rPr lang="en-US" dirty="0"/>
              <a:t> </a:t>
            </a:r>
          </a:p>
          <a:p>
            <a:r>
              <a:rPr lang="en-US" b="1" dirty="0"/>
              <a:t>  A. Shaping Norms</a:t>
            </a:r>
            <a:endParaRPr lang="en-US" dirty="0"/>
          </a:p>
          <a:p>
            <a:r>
              <a:rPr lang="en-US" b="1" dirty="0"/>
              <a:t> </a:t>
            </a:r>
            <a:endParaRPr lang="en-US" dirty="0"/>
          </a:p>
          <a:p>
            <a:r>
              <a:rPr lang="en-US" b="1" dirty="0"/>
              <a:t>Attending to and reinforcing group boundaries, behavioral norms and therapeutic values are part of the ongoing work of the group therapist</a:t>
            </a:r>
            <a:r>
              <a:rPr lang="en-US" dirty="0"/>
              <a:t>.  </a:t>
            </a:r>
          </a:p>
          <a:p>
            <a:r>
              <a:rPr lang="en-US" dirty="0"/>
              <a:t> </a:t>
            </a:r>
          </a:p>
          <a:p>
            <a:r>
              <a:rPr lang="en-US" dirty="0"/>
              <a:t>The group therapist is responsible for establishing and reinforcing </a:t>
            </a:r>
            <a:r>
              <a:rPr lang="en-US" b="1" dirty="0"/>
              <a:t>group norms</a:t>
            </a:r>
            <a:r>
              <a:rPr lang="en-US" dirty="0"/>
              <a:t>, those </a:t>
            </a:r>
            <a:r>
              <a:rPr lang="en-US" b="1" dirty="0"/>
              <a:t>behavioral expectations</a:t>
            </a:r>
            <a:r>
              <a:rPr lang="en-US" dirty="0"/>
              <a:t> that are in the service of therapeutic work, such as exploring here-and-now experiences in a relational or interpersonal group or complying with and reporting experiences with homework assignments in a cognitive behavioral group. </a:t>
            </a:r>
            <a:r>
              <a:rPr lang="en-US" b="1" dirty="0"/>
              <a:t>Members may consciously or unconsciously want to enact their own agendas that collide, compete, or conflict with the leader’s normative expectations. </a:t>
            </a:r>
            <a:endParaRPr lang="en-US" dirty="0"/>
          </a:p>
        </p:txBody>
      </p:sp>
    </p:spTree>
    <p:extLst>
      <p:ext uri="{BB962C8B-B14F-4D97-AF65-F5344CB8AC3E}">
        <p14:creationId xmlns:p14="http://schemas.microsoft.com/office/powerpoint/2010/main" val="37838098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315200" cy="5078313"/>
          </a:xfrm>
          <a:prstGeom prst="rect">
            <a:avLst/>
          </a:prstGeom>
        </p:spPr>
        <p:txBody>
          <a:bodyPr wrap="square">
            <a:spAutoFit/>
          </a:bodyPr>
          <a:lstStyle/>
          <a:p>
            <a:r>
              <a:rPr lang="en-US" dirty="0"/>
              <a:t>Redirecting a group that is off track takes </a:t>
            </a:r>
            <a:r>
              <a:rPr lang="en-US" b="1" dirty="0"/>
              <a:t>consistent, patient, and empathic effort</a:t>
            </a:r>
            <a:r>
              <a:rPr lang="en-US" dirty="0"/>
              <a:t>.  The therapist </a:t>
            </a:r>
            <a:r>
              <a:rPr lang="en-US" dirty="0" err="1"/>
              <a:t>nees</a:t>
            </a:r>
            <a:r>
              <a:rPr lang="en-US" dirty="0"/>
              <a:t> to appreciate that the process of therapy entails dealing with dialectics between: </a:t>
            </a:r>
          </a:p>
          <a:p>
            <a:pPr marL="285750" indent="-285750">
              <a:buFont typeface="Arial" panose="020B0604020202020204" pitchFamily="34" charset="0"/>
              <a:buChar char="•"/>
            </a:pPr>
            <a:r>
              <a:rPr lang="en-US" dirty="0"/>
              <a:t>progressive and regressive forces, </a:t>
            </a:r>
          </a:p>
          <a:p>
            <a:pPr marL="285750" lvl="0" indent="-285750">
              <a:buFont typeface="Arial" panose="020B0604020202020204" pitchFamily="34" charset="0"/>
              <a:buChar char="•"/>
            </a:pPr>
            <a:r>
              <a:rPr lang="en-US" dirty="0"/>
              <a:t>therapeutic and anti-therapeutic processes, </a:t>
            </a:r>
          </a:p>
          <a:p>
            <a:pPr marL="285750" lvl="0" indent="-285750">
              <a:buFont typeface="Arial" panose="020B0604020202020204" pitchFamily="34" charset="0"/>
              <a:buChar char="•"/>
            </a:pPr>
            <a:r>
              <a:rPr lang="en-US" dirty="0"/>
              <a:t>driving and restraining forces, </a:t>
            </a:r>
          </a:p>
          <a:p>
            <a:pPr marL="285750" lvl="0" indent="-285750">
              <a:buFont typeface="Arial" panose="020B0604020202020204" pitchFamily="34" charset="0"/>
              <a:buChar char="•"/>
            </a:pPr>
            <a:r>
              <a:rPr lang="en-US" dirty="0"/>
              <a:t>work and resistance</a:t>
            </a:r>
          </a:p>
          <a:p>
            <a:r>
              <a:rPr lang="en-US" dirty="0"/>
              <a:t> </a:t>
            </a:r>
          </a:p>
          <a:p>
            <a:r>
              <a:rPr lang="en-US" dirty="0"/>
              <a:t>Group psychotherapy is not a linear process.  Groups will shift from work into a variety of non-work modes. The leader and the group may come to understand that </a:t>
            </a:r>
            <a:r>
              <a:rPr lang="en-US" b="1" dirty="0"/>
              <a:t>being off track is an implicit communication and expression of needing a break from the hard work of therapy, an avoidance of certain content or processes, or an indirect message about an unresolved dynamic in the group</a:t>
            </a:r>
            <a:r>
              <a:rPr lang="en-US" dirty="0"/>
              <a:t>.  </a:t>
            </a:r>
            <a:r>
              <a:rPr lang="en-US" b="1" dirty="0"/>
              <a:t>The leader’s dual tasks are to empathically explore the meanings of the deviations and, at the same time, encourage a return to the group tasks</a:t>
            </a:r>
            <a:r>
              <a:rPr lang="en-US" dirty="0"/>
              <a:t>.  </a:t>
            </a:r>
          </a:p>
          <a:p>
            <a:endParaRPr lang="en-US" dirty="0"/>
          </a:p>
        </p:txBody>
      </p:sp>
    </p:spTree>
    <p:extLst>
      <p:ext uri="{BB962C8B-B14F-4D97-AF65-F5344CB8AC3E}">
        <p14:creationId xmlns:p14="http://schemas.microsoft.com/office/powerpoint/2010/main" val="15652280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5632311"/>
          </a:xfrm>
          <a:prstGeom prst="rect">
            <a:avLst/>
          </a:prstGeom>
        </p:spPr>
        <p:txBody>
          <a:bodyPr wrap="square">
            <a:spAutoFit/>
          </a:bodyPr>
          <a:lstStyle/>
          <a:p>
            <a:r>
              <a:rPr lang="en-US" b="1" dirty="0"/>
              <a:t>  B.  Managing Time and Other Group Boundaries</a:t>
            </a:r>
            <a:endParaRPr lang="en-US" dirty="0"/>
          </a:p>
          <a:p>
            <a:r>
              <a:rPr lang="en-US" b="1" dirty="0"/>
              <a:t> </a:t>
            </a:r>
            <a:endParaRPr lang="en-US" dirty="0"/>
          </a:p>
          <a:p>
            <a:r>
              <a:rPr lang="en-US" dirty="0"/>
              <a:t>The leader’s management of time boundaries is ongoing and dynamic, not static. The leader’s competent management of the time boundaries leads to a sense that the group is well held and well contained.  </a:t>
            </a:r>
            <a:r>
              <a:rPr lang="en-US" b="1" dirty="0"/>
              <a:t>Competency in management includes therapeutic handling of those inevitable instances and situations where members fail to comply with the time boundaries. </a:t>
            </a:r>
          </a:p>
          <a:p>
            <a:r>
              <a:rPr lang="en-US" dirty="0"/>
              <a:t> </a:t>
            </a:r>
          </a:p>
          <a:p>
            <a:r>
              <a:rPr lang="en-US" dirty="0"/>
              <a:t>More generally, </a:t>
            </a:r>
            <a:r>
              <a:rPr lang="en-US" b="1" dirty="0"/>
              <a:t>all of the boundaries that define the therapy group</a:t>
            </a:r>
            <a:r>
              <a:rPr lang="en-US" dirty="0"/>
              <a:t> - both the external boundaries that define the time, space, and group task and the internal boundaries that define the work roles of members and leader - </a:t>
            </a:r>
            <a:r>
              <a:rPr lang="en-US" b="1" dirty="0"/>
              <a:t>need to be competently managed</a:t>
            </a:r>
            <a:r>
              <a:rPr lang="en-US" dirty="0"/>
              <a:t> in an ongoing manner, exploring the meaning of the boundary challenges and whether any harm has occurred and taking steps to re-establish the formal boundaries that define the therapy group as social system.  </a:t>
            </a:r>
          </a:p>
          <a:p>
            <a:r>
              <a:rPr lang="en-US" dirty="0"/>
              <a:t> </a:t>
            </a:r>
          </a:p>
          <a:p>
            <a:r>
              <a:rPr lang="en-US" b="1" dirty="0"/>
              <a:t>It is ultimately the leader’s responsibility and authority to preserve the framework of the group and set clear behavioral expectations. 	</a:t>
            </a:r>
            <a:endParaRPr lang="en-US" dirty="0"/>
          </a:p>
        </p:txBody>
      </p:sp>
    </p:spTree>
    <p:extLst>
      <p:ext uri="{BB962C8B-B14F-4D97-AF65-F5344CB8AC3E}">
        <p14:creationId xmlns:p14="http://schemas.microsoft.com/office/powerpoint/2010/main" val="21708001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533400"/>
            <a:ext cx="7315200" cy="5078313"/>
          </a:xfrm>
          <a:prstGeom prst="rect">
            <a:avLst/>
          </a:prstGeom>
        </p:spPr>
        <p:txBody>
          <a:bodyPr wrap="square">
            <a:spAutoFit/>
          </a:bodyPr>
          <a:lstStyle/>
          <a:p>
            <a:r>
              <a:rPr lang="en-US" b="1" dirty="0"/>
              <a:t>  C.  Creating Safety</a:t>
            </a:r>
            <a:endParaRPr lang="en-US" dirty="0"/>
          </a:p>
          <a:p>
            <a:r>
              <a:rPr lang="en-US" dirty="0"/>
              <a:t> </a:t>
            </a:r>
          </a:p>
          <a:p>
            <a:r>
              <a:rPr lang="en-US" dirty="0"/>
              <a:t>An </a:t>
            </a:r>
            <a:r>
              <a:rPr lang="en-US" b="1" dirty="0"/>
              <a:t>initial and fundamental task of the group therapist is to establish the group as a safe and dependable place</a:t>
            </a:r>
            <a:r>
              <a:rPr lang="en-US" dirty="0"/>
              <a:t>. Threats to safety that stem from such hostile behaviors as verbal attacks or bullying behavior, </a:t>
            </a:r>
            <a:r>
              <a:rPr lang="en-US" dirty="0" err="1"/>
              <a:t>microaggressions</a:t>
            </a:r>
            <a:r>
              <a:rPr lang="en-US" dirty="0"/>
              <a:t>,  or devaluing the work of the group must be immediately addressed.  </a:t>
            </a:r>
          </a:p>
          <a:p>
            <a:endParaRPr lang="en-US" dirty="0"/>
          </a:p>
          <a:p>
            <a:r>
              <a:rPr lang="en-US" b="1" dirty="0"/>
              <a:t>D.  Fostering Engagement and a Therapeutic Culture- The first meeting and beyond  </a:t>
            </a:r>
            <a:endParaRPr lang="en-US" dirty="0"/>
          </a:p>
          <a:p>
            <a:r>
              <a:rPr lang="en-US" dirty="0"/>
              <a:t> </a:t>
            </a:r>
          </a:p>
          <a:p>
            <a:r>
              <a:rPr lang="en-US" dirty="0"/>
              <a:t>Usually </a:t>
            </a:r>
            <a:r>
              <a:rPr lang="en-US" b="1" dirty="0"/>
              <a:t>one core underlying theme</a:t>
            </a:r>
            <a:r>
              <a:rPr lang="en-US" dirty="0"/>
              <a:t> of the first session: “</a:t>
            </a:r>
            <a:r>
              <a:rPr lang="en-US" b="1" dirty="0"/>
              <a:t>Is this going to be a safe place?” All remains unknown; only the familiar interpersonal patterns that the members bring with them can be initially counted on.</a:t>
            </a:r>
            <a:endParaRPr lang="en-US" dirty="0"/>
          </a:p>
          <a:p>
            <a:r>
              <a:rPr lang="en-US" dirty="0"/>
              <a:t> </a:t>
            </a:r>
          </a:p>
          <a:p>
            <a:r>
              <a:rPr lang="en-US" dirty="0"/>
              <a:t> </a:t>
            </a:r>
          </a:p>
          <a:p>
            <a:r>
              <a:rPr lang="en-US" dirty="0"/>
              <a:t> </a:t>
            </a:r>
          </a:p>
        </p:txBody>
      </p:sp>
    </p:spTree>
    <p:extLst>
      <p:ext uri="{BB962C8B-B14F-4D97-AF65-F5344CB8AC3E}">
        <p14:creationId xmlns:p14="http://schemas.microsoft.com/office/powerpoint/2010/main" val="8538259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1728" y="685800"/>
            <a:ext cx="7315200" cy="4801314"/>
          </a:xfrm>
          <a:prstGeom prst="rect">
            <a:avLst/>
          </a:prstGeom>
        </p:spPr>
        <p:txBody>
          <a:bodyPr wrap="square">
            <a:spAutoFit/>
          </a:bodyPr>
          <a:lstStyle/>
          <a:p>
            <a:r>
              <a:rPr lang="en-US" dirty="0"/>
              <a:t>The therapist can take several steps to promote a sense of safety:</a:t>
            </a:r>
          </a:p>
          <a:p>
            <a:pPr marL="285750" indent="-285750">
              <a:buFont typeface="Arial" panose="020B0604020202020204" pitchFamily="34" charset="0"/>
              <a:buChar char="•"/>
            </a:pPr>
            <a:r>
              <a:rPr lang="en-US" dirty="0"/>
              <a:t>In the pre-group meeting by fostering a sense of alliance and reviewing a set of agreements to clarify expectations.  </a:t>
            </a:r>
          </a:p>
          <a:p>
            <a:pPr marL="285750" indent="-285750">
              <a:buFont typeface="Arial" panose="020B0604020202020204" pitchFamily="34" charset="0"/>
              <a:buChar char="•"/>
            </a:pPr>
            <a:r>
              <a:rPr lang="en-US" dirty="0"/>
              <a:t>In the initial group session by preparing the room as a quiet, comfortable space to become </a:t>
            </a:r>
            <a:r>
              <a:rPr lang="en-US" b="1" dirty="0"/>
              <a:t>a reflective space</a:t>
            </a:r>
            <a:r>
              <a:rPr lang="en-US" dirty="0"/>
              <a:t> for the work of psychotherapy.  </a:t>
            </a:r>
          </a:p>
          <a:p>
            <a:pPr marL="285750" indent="-285750">
              <a:buFont typeface="Arial" panose="020B0604020202020204" pitchFamily="34" charset="0"/>
              <a:buChar char="•"/>
            </a:pPr>
            <a:r>
              <a:rPr lang="en-US" dirty="0"/>
              <a:t>By restating the goals of the group and the group agreements to help bind anxiety in the initial session.  </a:t>
            </a:r>
          </a:p>
          <a:p>
            <a:pPr marL="285750" indent="-285750">
              <a:buFont typeface="Arial" panose="020B0604020202020204" pitchFamily="34" charset="0"/>
              <a:buChar char="•"/>
            </a:pPr>
            <a:r>
              <a:rPr lang="en-US" dirty="0"/>
              <a:t>By asking what it feels like to be in this group, what the worries are, and</a:t>
            </a:r>
            <a:r>
              <a:rPr lang="en-US" b="1" dirty="0"/>
              <a:t> giving voice to this universal anxiety of this new group</a:t>
            </a:r>
            <a:r>
              <a:rPr lang="en-US" dirty="0"/>
              <a:t>.  </a:t>
            </a:r>
          </a:p>
          <a:p>
            <a:pPr marL="285750" indent="-285750">
              <a:buFont typeface="Arial" panose="020B0604020202020204" pitchFamily="34" charset="0"/>
              <a:buChar char="•"/>
            </a:pPr>
            <a:r>
              <a:rPr lang="en-US" dirty="0"/>
              <a:t>By remembering that c</a:t>
            </a:r>
            <a:r>
              <a:rPr lang="en-US" b="1" dirty="0"/>
              <a:t>onsistency, reliability and dependability </a:t>
            </a:r>
            <a:r>
              <a:rPr lang="en-US" dirty="0"/>
              <a:t>are useful role traits in establishing a sense of security and safety.  </a:t>
            </a:r>
          </a:p>
          <a:p>
            <a:pPr marL="285750" indent="-285750">
              <a:buFont typeface="Arial" panose="020B0604020202020204" pitchFamily="34" charset="0"/>
              <a:buChar char="•"/>
            </a:pPr>
            <a:r>
              <a:rPr lang="en-US" b="1" dirty="0"/>
              <a:t>By beginning and ending sessions on time to help the members appreciate the importance of this structure.</a:t>
            </a:r>
            <a:r>
              <a:rPr lang="en-US" dirty="0"/>
              <a:t> </a:t>
            </a:r>
          </a:p>
          <a:p>
            <a:pPr marL="285750" indent="-285750">
              <a:buFont typeface="Arial" panose="020B0604020202020204" pitchFamily="34" charset="0"/>
              <a:buChar char="•"/>
            </a:pPr>
            <a:r>
              <a:rPr lang="en-US" dirty="0"/>
              <a:t>By reinforcing hope about the process and acknowledging the members’ courage to share and interact. </a:t>
            </a:r>
          </a:p>
          <a:p>
            <a:pPr marL="285750" indent="-285750">
              <a:buFont typeface="Arial" panose="020B0604020202020204" pitchFamily="34" charset="0"/>
              <a:buChar char="•"/>
            </a:pPr>
            <a:r>
              <a:rPr lang="en-US" dirty="0"/>
              <a:t>By efforts to promote </a:t>
            </a:r>
            <a:r>
              <a:rPr lang="en-US" b="1" dirty="0"/>
              <a:t>engagement </a:t>
            </a:r>
            <a:r>
              <a:rPr lang="en-US" dirty="0"/>
              <a:t>as a core therapeutic factor</a:t>
            </a:r>
          </a:p>
        </p:txBody>
      </p:sp>
    </p:spTree>
    <p:extLst>
      <p:ext uri="{BB962C8B-B14F-4D97-AF65-F5344CB8AC3E}">
        <p14:creationId xmlns:p14="http://schemas.microsoft.com/office/powerpoint/2010/main" val="36484968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7017306"/>
          </a:xfrm>
          <a:prstGeom prst="rect">
            <a:avLst/>
          </a:prstGeom>
        </p:spPr>
        <p:txBody>
          <a:bodyPr wrap="square">
            <a:spAutoFit/>
          </a:bodyPr>
          <a:lstStyle/>
          <a:p>
            <a:r>
              <a:rPr lang="en-US" b="1" dirty="0"/>
              <a:t>  E. Therapeutic Alliance or Collaboration</a:t>
            </a:r>
            <a:endParaRPr lang="en-US" dirty="0"/>
          </a:p>
          <a:p>
            <a:r>
              <a:rPr lang="en-US" b="1" dirty="0"/>
              <a:t> </a:t>
            </a:r>
            <a:endParaRPr lang="en-US" dirty="0"/>
          </a:p>
          <a:p>
            <a:r>
              <a:rPr lang="en-US" dirty="0"/>
              <a:t>The therapeutic alliance is a crucial dynamic to create positive change in all forms of psychotherapy; it consists of:  </a:t>
            </a:r>
          </a:p>
          <a:p>
            <a:pPr marL="285750" indent="-285750">
              <a:buFont typeface="Arial" panose="020B0604020202020204" pitchFamily="34" charset="0"/>
              <a:buChar char="•"/>
            </a:pPr>
            <a:r>
              <a:rPr lang="en-US" dirty="0"/>
              <a:t>the </a:t>
            </a:r>
            <a:r>
              <a:rPr lang="en-US" b="1" dirty="0"/>
              <a:t>emotional bond</a:t>
            </a:r>
            <a:r>
              <a:rPr lang="en-US" dirty="0"/>
              <a:t> between patient and therapist </a:t>
            </a:r>
          </a:p>
          <a:p>
            <a:pPr marL="285750" lvl="0" indent="-285750">
              <a:buFont typeface="Arial" panose="020B0604020202020204" pitchFamily="34" charset="0"/>
              <a:buChar char="•"/>
            </a:pPr>
            <a:r>
              <a:rPr lang="en-US" dirty="0"/>
              <a:t>their </a:t>
            </a:r>
            <a:r>
              <a:rPr lang="en-US" b="1" dirty="0"/>
              <a:t>agreement on therapeutic tasks</a:t>
            </a:r>
            <a:endParaRPr lang="en-US" dirty="0"/>
          </a:p>
          <a:p>
            <a:pPr marL="285750" lvl="0" indent="-285750">
              <a:buFont typeface="Arial" panose="020B0604020202020204" pitchFamily="34" charset="0"/>
              <a:buChar char="•"/>
            </a:pPr>
            <a:r>
              <a:rPr lang="en-US" dirty="0"/>
              <a:t>their </a:t>
            </a:r>
            <a:r>
              <a:rPr lang="en-US" b="1" dirty="0"/>
              <a:t>agreement on therapeutic goals</a:t>
            </a:r>
            <a:r>
              <a:rPr lang="en-US" dirty="0"/>
              <a:t>.  </a:t>
            </a:r>
          </a:p>
          <a:p>
            <a:r>
              <a:rPr lang="en-US" dirty="0"/>
              <a:t> </a:t>
            </a:r>
          </a:p>
          <a:p>
            <a:r>
              <a:rPr lang="en-US" dirty="0"/>
              <a:t>In group psychotherapy, the alliance consists of the </a:t>
            </a:r>
            <a:r>
              <a:rPr lang="en-US" b="1" dirty="0"/>
              <a:t>member’s relationship not only to the leader</a:t>
            </a:r>
            <a:r>
              <a:rPr lang="en-US" dirty="0"/>
              <a:t>, but also to </a:t>
            </a:r>
            <a:r>
              <a:rPr lang="en-US" b="1" dirty="0"/>
              <a:t>other members</a:t>
            </a:r>
            <a:r>
              <a:rPr lang="en-US" dirty="0"/>
              <a:t>, </a:t>
            </a:r>
            <a:r>
              <a:rPr lang="en-US" b="1" dirty="0"/>
              <a:t>and the group-as-a-whole</a:t>
            </a:r>
            <a:r>
              <a:rPr lang="en-US" dirty="0"/>
              <a:t>. </a:t>
            </a:r>
          </a:p>
          <a:p>
            <a:endParaRPr lang="en-US" dirty="0"/>
          </a:p>
          <a:p>
            <a:r>
              <a:rPr lang="en-US" b="1" dirty="0"/>
              <a:t>  1.  Alliance with the Leader:  </a:t>
            </a:r>
            <a:r>
              <a:rPr lang="en-US" dirty="0"/>
              <a:t>Several experiences</a:t>
            </a:r>
            <a:r>
              <a:rPr lang="en-US" b="1" dirty="0"/>
              <a:t> are seen as underlying the building of an alliance with the therapist</a:t>
            </a:r>
            <a:r>
              <a:rPr lang="en-US" dirty="0"/>
              <a:t> in group psychotherapy including:</a:t>
            </a:r>
          </a:p>
          <a:p>
            <a:r>
              <a:rPr lang="en-US" dirty="0"/>
              <a:t> </a:t>
            </a:r>
          </a:p>
          <a:p>
            <a:pPr marL="285750" lvl="0" indent="-285750">
              <a:buFont typeface="Arial" panose="020B0604020202020204" pitchFamily="34" charset="0"/>
              <a:buChar char="•"/>
            </a:pPr>
            <a:r>
              <a:rPr lang="en-US" dirty="0"/>
              <a:t>a developing trust, faith, and belief in the therapist’s ability to help</a:t>
            </a:r>
          </a:p>
          <a:p>
            <a:pPr marL="285750" lvl="0" indent="-285750">
              <a:buFont typeface="Arial" panose="020B0604020202020204" pitchFamily="34" charset="0"/>
              <a:buChar char="•"/>
            </a:pPr>
            <a:r>
              <a:rPr lang="en-US" dirty="0"/>
              <a:t>experiencing the therapist as well attuned and empathic</a:t>
            </a:r>
          </a:p>
          <a:p>
            <a:pPr marL="285750" lvl="0" indent="-285750">
              <a:buFont typeface="Arial" panose="020B0604020202020204" pitchFamily="34" charset="0"/>
              <a:buChar char="•"/>
            </a:pPr>
            <a:r>
              <a:rPr lang="en-US" dirty="0"/>
              <a:t>feeling genuinely cared for and authentically related with</a:t>
            </a:r>
          </a:p>
          <a:p>
            <a:pPr marL="285750" lvl="0" indent="-285750">
              <a:buFont typeface="Arial" panose="020B0604020202020204" pitchFamily="34" charset="0"/>
              <a:buChar char="•"/>
            </a:pPr>
            <a:r>
              <a:rPr lang="en-US" dirty="0"/>
              <a:t>seeing the therapist as reliable, dependable, consistent   </a:t>
            </a:r>
          </a:p>
          <a:p>
            <a:pPr marL="285750" lvl="0" indent="-285750">
              <a:buFont typeface="Arial" panose="020B0604020202020204" pitchFamily="34" charset="0"/>
              <a:buChar char="•"/>
            </a:pPr>
            <a:r>
              <a:rPr lang="en-US" dirty="0"/>
              <a:t>a growing conviction that the therapist is on the patient’s side</a:t>
            </a:r>
          </a:p>
          <a:p>
            <a:endParaRPr lang="en-US" dirty="0"/>
          </a:p>
          <a:p>
            <a:r>
              <a:rPr lang="en-US" dirty="0"/>
              <a:t> </a:t>
            </a:r>
          </a:p>
          <a:p>
            <a:endParaRPr lang="en-US" b="1" dirty="0"/>
          </a:p>
          <a:p>
            <a:endParaRPr lang="en-US" dirty="0"/>
          </a:p>
        </p:txBody>
      </p:sp>
    </p:spTree>
    <p:extLst>
      <p:ext uri="{BB962C8B-B14F-4D97-AF65-F5344CB8AC3E}">
        <p14:creationId xmlns:p14="http://schemas.microsoft.com/office/powerpoint/2010/main" val="38405191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94944"/>
            <a:ext cx="7315200" cy="6463308"/>
          </a:xfrm>
          <a:prstGeom prst="rect">
            <a:avLst/>
          </a:prstGeom>
        </p:spPr>
        <p:txBody>
          <a:bodyPr wrap="square">
            <a:spAutoFit/>
          </a:bodyPr>
          <a:lstStyle/>
          <a:p>
            <a:r>
              <a:rPr lang="en-US" dirty="0"/>
              <a:t>An alliance is sustained through connection and engagement by:   </a:t>
            </a:r>
          </a:p>
          <a:p>
            <a:pPr marL="285750" lvl="0" indent="-285750">
              <a:buFont typeface="Arial" panose="020B0604020202020204" pitchFamily="34" charset="0"/>
              <a:buChar char="•"/>
            </a:pPr>
            <a:r>
              <a:rPr lang="en-US" dirty="0"/>
              <a:t>Responding empathically </a:t>
            </a:r>
          </a:p>
          <a:p>
            <a:pPr marL="285750" lvl="0" indent="-285750">
              <a:buFont typeface="Arial" panose="020B0604020202020204" pitchFamily="34" charset="0"/>
              <a:buChar char="•"/>
            </a:pPr>
            <a:r>
              <a:rPr lang="en-US" dirty="0"/>
              <a:t>expressing curiosity </a:t>
            </a:r>
          </a:p>
          <a:p>
            <a:pPr marL="285750" lvl="0" indent="-285750">
              <a:buFont typeface="Arial" panose="020B0604020202020204" pitchFamily="34" charset="0"/>
              <a:buChar char="•"/>
            </a:pPr>
            <a:r>
              <a:rPr lang="en-US" dirty="0"/>
              <a:t>skillfully and preparedly teaching or presenting a helpful skill</a:t>
            </a:r>
          </a:p>
          <a:p>
            <a:pPr marL="285750" lvl="0" indent="-285750">
              <a:buFont typeface="Arial" panose="020B0604020202020204" pitchFamily="34" charset="0"/>
              <a:buChar char="•"/>
            </a:pPr>
            <a:r>
              <a:rPr lang="en-US" dirty="0"/>
              <a:t>offering an empathic interpretation and asking whether it fits with the patient’s experience.</a:t>
            </a:r>
          </a:p>
          <a:p>
            <a:pPr marL="285750" indent="-285750">
              <a:buFont typeface="Arial" panose="020B0604020202020204" pitchFamily="34" charset="0"/>
              <a:buChar char="•"/>
            </a:pPr>
            <a:r>
              <a:rPr lang="en-US" dirty="0"/>
              <a:t>brief moments of eye contact</a:t>
            </a:r>
          </a:p>
          <a:p>
            <a:pPr marL="285750" lvl="0" indent="-285750">
              <a:buFont typeface="Arial" panose="020B0604020202020204" pitchFamily="34" charset="0"/>
              <a:buChar char="•"/>
            </a:pPr>
            <a:r>
              <a:rPr lang="en-US" dirty="0"/>
              <a:t>a smile or head nod of acknowledgement when a member is working well</a:t>
            </a:r>
          </a:p>
          <a:p>
            <a:pPr marL="285750" lvl="0" indent="-285750">
              <a:buFont typeface="Arial" panose="020B0604020202020204" pitchFamily="34" charset="0"/>
              <a:buChar char="•"/>
            </a:pPr>
            <a:r>
              <a:rPr lang="en-US" dirty="0"/>
              <a:t>helping the group work on issues relevant to the member</a:t>
            </a:r>
          </a:p>
          <a:p>
            <a:pPr marL="285750" lvl="0" indent="-285750">
              <a:buFont typeface="Arial" panose="020B0604020202020204" pitchFamily="34" charset="0"/>
              <a:buChar char="•"/>
            </a:pPr>
            <a:r>
              <a:rPr lang="en-US" dirty="0"/>
              <a:t>even a saying hello and good-bye</a:t>
            </a:r>
          </a:p>
          <a:p>
            <a:endParaRPr lang="en-US" dirty="0"/>
          </a:p>
          <a:p>
            <a:r>
              <a:rPr lang="en-US" dirty="0"/>
              <a:t>However, the growth of a therapeutic alliance is not linear; often only through a series of </a:t>
            </a:r>
            <a:r>
              <a:rPr lang="en-US" b="1" dirty="0"/>
              <a:t>ruptures and repairs</a:t>
            </a:r>
            <a:r>
              <a:rPr lang="en-US" dirty="0"/>
              <a:t> does the alliance become stronger.  In </a:t>
            </a:r>
            <a:r>
              <a:rPr lang="en-US" b="1" dirty="0"/>
              <a:t>navigating a rupture</a:t>
            </a:r>
            <a:r>
              <a:rPr lang="en-US" dirty="0"/>
              <a:t> it is useful for the therapist to:</a:t>
            </a:r>
          </a:p>
          <a:p>
            <a:r>
              <a:rPr lang="en-US" dirty="0"/>
              <a:t> </a:t>
            </a:r>
          </a:p>
          <a:p>
            <a:pPr marL="285750" lvl="0" indent="-285750">
              <a:buFont typeface="Arial" panose="020B0604020202020204" pitchFamily="34" charset="0"/>
              <a:buChar char="•"/>
            </a:pPr>
            <a:r>
              <a:rPr lang="en-US" dirty="0"/>
              <a:t>Be curious about and validate the member’s experience</a:t>
            </a:r>
          </a:p>
          <a:p>
            <a:pPr marL="285750" lvl="0" indent="-285750">
              <a:buFont typeface="Arial" panose="020B0604020202020204" pitchFamily="34" charset="0"/>
              <a:buChar char="•"/>
            </a:pPr>
            <a:r>
              <a:rPr lang="en-US" dirty="0"/>
              <a:t>Not take the member’s experience personally</a:t>
            </a:r>
          </a:p>
          <a:p>
            <a:pPr marL="285750" lvl="0" indent="-285750">
              <a:buFont typeface="Arial" panose="020B0604020202020204" pitchFamily="34" charset="0"/>
              <a:buChar char="•"/>
            </a:pPr>
            <a:r>
              <a:rPr lang="en-US" dirty="0"/>
              <a:t>Acknowledge the rupture and be willing to work it through </a:t>
            </a:r>
          </a:p>
          <a:p>
            <a:pPr marL="285750" lvl="0" indent="-285750">
              <a:buFont typeface="Arial" panose="020B0604020202020204" pitchFamily="34" charset="0"/>
              <a:buChar char="•"/>
            </a:pPr>
            <a:r>
              <a:rPr lang="en-US" dirty="0"/>
              <a:t>Ask the other members for help in understanding the rupture</a:t>
            </a:r>
          </a:p>
          <a:p>
            <a:pPr marL="285750" lvl="0" indent="-285750">
              <a:buFont typeface="Arial" panose="020B0604020202020204" pitchFamily="34" charset="0"/>
              <a:buChar char="•"/>
            </a:pPr>
            <a:r>
              <a:rPr lang="en-US" dirty="0"/>
              <a:t>Understand that this may take time to work through.</a:t>
            </a:r>
          </a:p>
          <a:p>
            <a:r>
              <a:rPr lang="en-US" dirty="0"/>
              <a:t> </a:t>
            </a:r>
          </a:p>
          <a:p>
            <a:r>
              <a:rPr lang="en-US" dirty="0"/>
              <a:t> </a:t>
            </a:r>
          </a:p>
        </p:txBody>
      </p:sp>
    </p:spTree>
    <p:extLst>
      <p:ext uri="{BB962C8B-B14F-4D97-AF65-F5344CB8AC3E}">
        <p14:creationId xmlns:p14="http://schemas.microsoft.com/office/powerpoint/2010/main" val="36116578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304" y="685800"/>
            <a:ext cx="7315200" cy="5632311"/>
          </a:xfrm>
          <a:prstGeom prst="rect">
            <a:avLst/>
          </a:prstGeom>
        </p:spPr>
        <p:txBody>
          <a:bodyPr wrap="square">
            <a:spAutoFit/>
          </a:bodyPr>
          <a:lstStyle/>
          <a:p>
            <a:r>
              <a:rPr lang="en-US" b="1" dirty="0"/>
              <a:t>  2.  Alliance with other members</a:t>
            </a:r>
            <a:endParaRPr lang="en-US" dirty="0"/>
          </a:p>
          <a:p>
            <a:r>
              <a:rPr lang="en-US" dirty="0"/>
              <a:t> </a:t>
            </a:r>
          </a:p>
          <a:p>
            <a:r>
              <a:rPr lang="en-US" dirty="0"/>
              <a:t>Other members can often provide support, insight, challenge, and relational opportunities for the individual participant beyond the limitations of our encumbered role as leader.  The </a:t>
            </a:r>
            <a:r>
              <a:rPr lang="en-US" b="1" dirty="0"/>
              <a:t>leader can reinforce these alliances between members through encouraging member to member engagement</a:t>
            </a:r>
            <a:r>
              <a:rPr lang="en-US" dirty="0"/>
              <a:t>. </a:t>
            </a:r>
            <a:r>
              <a:rPr lang="en-US" b="1" dirty="0"/>
              <a:t>Group member alliances can encompass many group therapeutic factors</a:t>
            </a:r>
            <a:r>
              <a:rPr lang="en-US" dirty="0"/>
              <a:t>, including </a:t>
            </a:r>
          </a:p>
          <a:p>
            <a:pPr marL="285750" lvl="0" indent="-285750">
              <a:buFont typeface="Arial" panose="020B0604020202020204" pitchFamily="34" charset="0"/>
              <a:buChar char="•"/>
            </a:pPr>
            <a:r>
              <a:rPr lang="en-US" dirty="0"/>
              <a:t>universality </a:t>
            </a:r>
          </a:p>
          <a:p>
            <a:pPr marL="285750" lvl="0" indent="-285750">
              <a:buFont typeface="Arial" panose="020B0604020202020204" pitchFamily="34" charset="0"/>
              <a:buChar char="•"/>
            </a:pPr>
            <a:r>
              <a:rPr lang="en-US" dirty="0"/>
              <a:t>the experience of acceptance</a:t>
            </a:r>
          </a:p>
          <a:p>
            <a:pPr marL="285750" lvl="0" indent="-285750">
              <a:buFont typeface="Arial" panose="020B0604020202020204" pitchFamily="34" charset="0"/>
              <a:buChar char="•"/>
            </a:pPr>
            <a:r>
              <a:rPr lang="en-US" dirty="0"/>
              <a:t>instillation of hope </a:t>
            </a:r>
          </a:p>
          <a:p>
            <a:pPr marL="285750" lvl="0" indent="-285750">
              <a:buFont typeface="Arial" panose="020B0604020202020204" pitchFamily="34" charset="0"/>
              <a:buChar char="•"/>
            </a:pPr>
            <a:r>
              <a:rPr lang="en-US" dirty="0"/>
              <a:t>altruism</a:t>
            </a:r>
          </a:p>
          <a:p>
            <a:pPr marL="285750" lvl="0" indent="-285750">
              <a:buFont typeface="Arial" panose="020B0604020202020204" pitchFamily="34" charset="0"/>
              <a:buChar char="•"/>
            </a:pPr>
            <a:r>
              <a:rPr lang="en-US" dirty="0"/>
              <a:t>corrective recapitulation of family of origin challenges</a:t>
            </a:r>
          </a:p>
          <a:p>
            <a:r>
              <a:rPr lang="en-US" dirty="0"/>
              <a:t> </a:t>
            </a:r>
          </a:p>
          <a:p>
            <a:r>
              <a:rPr lang="en-US" dirty="0"/>
              <a:t>The alliance between group members supports a sense of safety and promotes risk-taking, engagement, and commitment to the work of the group. Members can develop a full range of feelings towards one another within the overarching ground of relational commitment, care, and dedication to growth for all members</a:t>
            </a:r>
          </a:p>
          <a:p>
            <a:r>
              <a:rPr lang="en-US" dirty="0"/>
              <a:t> </a:t>
            </a:r>
          </a:p>
        </p:txBody>
      </p:sp>
    </p:spTree>
    <p:extLst>
      <p:ext uri="{BB962C8B-B14F-4D97-AF65-F5344CB8AC3E}">
        <p14:creationId xmlns:p14="http://schemas.microsoft.com/office/powerpoint/2010/main" val="3300864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4524315"/>
          </a:xfrm>
          <a:prstGeom prst="rect">
            <a:avLst/>
          </a:prstGeom>
        </p:spPr>
        <p:txBody>
          <a:bodyPr wrap="square">
            <a:spAutoFit/>
          </a:bodyPr>
          <a:lstStyle/>
          <a:p>
            <a:pPr marL="228600"/>
            <a:r>
              <a:rPr lang="en-US" b="1" dirty="0"/>
              <a:t>C.  Self Psychology</a:t>
            </a:r>
            <a:endParaRPr lang="en-US" dirty="0"/>
          </a:p>
          <a:p>
            <a:pPr marL="228600"/>
            <a:r>
              <a:rPr lang="en-US" dirty="0"/>
              <a:t> </a:t>
            </a:r>
          </a:p>
          <a:p>
            <a:pPr marL="228600"/>
            <a:r>
              <a:rPr lang="en-US" dirty="0"/>
              <a:t>Heinz </a:t>
            </a:r>
            <a:r>
              <a:rPr lang="en-US" dirty="0" err="1"/>
              <a:t>Kohut</a:t>
            </a:r>
            <a:r>
              <a:rPr lang="en-US" dirty="0"/>
              <a:t>: theorized about the </a:t>
            </a:r>
            <a:r>
              <a:rPr lang="en-US" b="1" dirty="0"/>
              <a:t>development of a cohesive self,</a:t>
            </a:r>
            <a:r>
              <a:rPr lang="en-US" dirty="0"/>
              <a:t> conceptualized along three axes, considered core dimensions of therapeutic change: </a:t>
            </a:r>
          </a:p>
          <a:p>
            <a:r>
              <a:rPr lang="en-US" dirty="0"/>
              <a:t> </a:t>
            </a:r>
          </a:p>
          <a:p>
            <a:pPr marL="514350" lvl="0" indent="-285750" fontAlgn="base">
              <a:buFont typeface="Arial" panose="020B0604020202020204" pitchFamily="34" charset="0"/>
              <a:buChar char="•"/>
            </a:pPr>
            <a:r>
              <a:rPr lang="en-US" b="1" dirty="0"/>
              <a:t>Grandiosity axis</a:t>
            </a:r>
            <a:r>
              <a:rPr lang="en-US" dirty="0"/>
              <a:t>- reflects the ability to develop and maintain a positive and stable sense of self worth, assertiveness, ambition, and aliveness.  Freeing oneself from overly harsh self criticism and the defensive need to compensate through unrealistically idealizing of self.</a:t>
            </a:r>
          </a:p>
          <a:p>
            <a:pPr marL="514350" lvl="0" indent="-285750" fontAlgn="base">
              <a:buFont typeface="Arial" panose="020B0604020202020204" pitchFamily="34" charset="0"/>
              <a:buChar char="•"/>
            </a:pPr>
            <a:r>
              <a:rPr lang="en-US" b="1" dirty="0"/>
              <a:t>Idealization axis</a:t>
            </a:r>
            <a:r>
              <a:rPr lang="en-US" dirty="0"/>
              <a:t>- reflects the ability to form and maintain healthy and strongly held goals, ideals, and values. </a:t>
            </a:r>
          </a:p>
          <a:p>
            <a:pPr marL="514350" lvl="0" indent="-285750" fontAlgn="base">
              <a:buFont typeface="Arial" panose="020B0604020202020204" pitchFamily="34" charset="0"/>
              <a:buChar char="•"/>
            </a:pPr>
            <a:r>
              <a:rPr lang="en-US" b="1" dirty="0"/>
              <a:t>Alter ego-connectedness axis</a:t>
            </a:r>
            <a:r>
              <a:rPr lang="en-US" dirty="0"/>
              <a:t>- reflects the capability to empathize and communicate with others, leading to a satisfying sense of belonging.</a:t>
            </a:r>
          </a:p>
        </p:txBody>
      </p:sp>
    </p:spTree>
    <p:extLst>
      <p:ext uri="{BB962C8B-B14F-4D97-AF65-F5344CB8AC3E}">
        <p14:creationId xmlns:p14="http://schemas.microsoft.com/office/powerpoint/2010/main" val="14020440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7824" y="685800"/>
            <a:ext cx="7315200" cy="5909310"/>
          </a:xfrm>
          <a:prstGeom prst="rect">
            <a:avLst/>
          </a:prstGeom>
        </p:spPr>
        <p:txBody>
          <a:bodyPr wrap="square">
            <a:spAutoFit/>
          </a:bodyPr>
          <a:lstStyle/>
          <a:p>
            <a:r>
              <a:rPr lang="en-US" b="1" dirty="0"/>
              <a:t>3.  Alliance to the group-as-a whole</a:t>
            </a:r>
            <a:endParaRPr lang="en-US" dirty="0"/>
          </a:p>
          <a:p>
            <a:r>
              <a:rPr lang="en-US" dirty="0"/>
              <a:t> </a:t>
            </a:r>
          </a:p>
          <a:p>
            <a:r>
              <a:rPr lang="en-US" dirty="0"/>
              <a:t>Cohesion and alliance are closely related and are central to productive group work.  Cohesion a general sense of belonging shared by all the members, while alliance is a more multidimensional concept entailing a sense of positive bonding and positive working relationships.  The leader builds cohesion and alliance by inviting members to talk with each other in ways that are both supportive and empathic and yet honest and authentic.  As alliance to the group grows, members come </a:t>
            </a:r>
            <a:r>
              <a:rPr lang="en-US" b="1" dirty="0"/>
              <a:t>to see the group as an entity onto itself, and feel as if they are a vital part of something important, that is acquiring both a positive sense of “we” and a conviction that the work and goals of the group are valuable</a:t>
            </a:r>
            <a:r>
              <a:rPr lang="en-US" dirty="0"/>
              <a:t>.  </a:t>
            </a:r>
          </a:p>
          <a:p>
            <a:r>
              <a:rPr lang="en-US" dirty="0"/>
              <a:t>Recent research suggests the importance of assessing the relationships among alliances towards the leader, other members and the group-as-a-whole.  In general, positive alliances predict superior outcome, however </a:t>
            </a:r>
            <a:r>
              <a:rPr lang="en-US" b="1" dirty="0"/>
              <a:t>mixed alliances, </a:t>
            </a:r>
            <a:r>
              <a:rPr lang="en-US" dirty="0"/>
              <a:t>as in </a:t>
            </a:r>
            <a:r>
              <a:rPr lang="en-US" b="1" dirty="0"/>
              <a:t>intrapersonal splitting </a:t>
            </a:r>
            <a:r>
              <a:rPr lang="en-US" dirty="0"/>
              <a:t>(e.g.</a:t>
            </a:r>
            <a:r>
              <a:rPr lang="en-US" b="1" dirty="0"/>
              <a:t>, </a:t>
            </a:r>
            <a:r>
              <a:rPr lang="en-US" dirty="0"/>
              <a:t>when a member has positive feelings for the leader but not for the group) and </a:t>
            </a:r>
            <a:r>
              <a:rPr lang="en-US" b="1" dirty="0"/>
              <a:t>interpersonal splitting </a:t>
            </a:r>
            <a:r>
              <a:rPr lang="en-US" dirty="0"/>
              <a:t>(e.g.,</a:t>
            </a:r>
            <a:r>
              <a:rPr lang="en-US" b="1" dirty="0"/>
              <a:t> </a:t>
            </a:r>
            <a:r>
              <a:rPr lang="en-US" dirty="0"/>
              <a:t> when a member holds feelings towards the leader that are very different from those held by other members) might negatively impact therapeutic progress </a:t>
            </a:r>
          </a:p>
        </p:txBody>
      </p:sp>
    </p:spTree>
    <p:extLst>
      <p:ext uri="{BB962C8B-B14F-4D97-AF65-F5344CB8AC3E}">
        <p14:creationId xmlns:p14="http://schemas.microsoft.com/office/powerpoint/2010/main" val="13402771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3544" y="671691"/>
            <a:ext cx="7315200" cy="5078313"/>
          </a:xfrm>
          <a:prstGeom prst="rect">
            <a:avLst/>
          </a:prstGeom>
        </p:spPr>
        <p:txBody>
          <a:bodyPr wrap="square">
            <a:spAutoFit/>
          </a:bodyPr>
          <a:lstStyle/>
          <a:p>
            <a:pPr marL="400050" indent="-400050">
              <a:buAutoNum type="romanUcPeriod" startAt="3"/>
            </a:pPr>
            <a:r>
              <a:rPr lang="en-US" b="1" dirty="0"/>
              <a:t>Concluding thoughts</a:t>
            </a:r>
          </a:p>
          <a:p>
            <a:r>
              <a:rPr lang="en-US" dirty="0"/>
              <a:t>The overarching or unifying principle in leading effective therapy groups across approaches and populations is creating and managing a </a:t>
            </a:r>
            <a:r>
              <a:rPr lang="en-US" b="1" dirty="0"/>
              <a:t>therapeutic culture</a:t>
            </a:r>
            <a:r>
              <a:rPr lang="en-US" dirty="0"/>
              <a:t>.  This ideally begins with the prescreening interview (or initial session) by connecting with interest, curiosity, and  attunement, and supporting these types of interchanges among members.  While initially a leader may focus on boundary and task clarity, safety, and cohesion, over time the leader promotes a wider range of authentic engagements within the membership.  The </a:t>
            </a:r>
            <a:r>
              <a:rPr lang="en-US" b="1" dirty="0"/>
              <a:t>therapeutic container</a:t>
            </a:r>
            <a:r>
              <a:rPr lang="en-US" dirty="0"/>
              <a:t> of the group can become a sacred space that allows our members to reveal more and more of themselves, their thoughts, histories, vulnerabilities, and their repertoires of behaviors and feelings.  Lou </a:t>
            </a:r>
            <a:r>
              <a:rPr lang="en-US" dirty="0" err="1"/>
              <a:t>Ormont</a:t>
            </a:r>
            <a:r>
              <a:rPr lang="en-US" dirty="0"/>
              <a:t> used the metaphor of group leader as an orchestra conductor who balances different players, varied thoughts and feelings, and dynamics as they rise and fall throughout the symphony of the group.  After all, group psychotherapy is a highly collaborative practice, as leaders we simply model sincerity, effort, and trust in the process and allow the members to join in the music.</a:t>
            </a:r>
          </a:p>
        </p:txBody>
      </p:sp>
    </p:spTree>
    <p:extLst>
      <p:ext uri="{BB962C8B-B14F-4D97-AF65-F5344CB8AC3E}">
        <p14:creationId xmlns:p14="http://schemas.microsoft.com/office/powerpoint/2010/main" val="4398422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5447645"/>
          </a:xfrm>
          <a:prstGeom prst="rect">
            <a:avLst/>
          </a:prstGeom>
        </p:spPr>
        <p:txBody>
          <a:bodyPr wrap="square">
            <a:spAutoFit/>
          </a:bodyPr>
          <a:lstStyle/>
          <a:p>
            <a:r>
              <a:rPr lang="en-US" sz="2000" b="1" dirty="0"/>
              <a:t>Chapter 9. Advanced skills</a:t>
            </a:r>
          </a:p>
          <a:p>
            <a:r>
              <a:rPr lang="en-US" b="1" dirty="0"/>
              <a:t> </a:t>
            </a:r>
            <a:endParaRPr lang="en-US" dirty="0"/>
          </a:p>
          <a:p>
            <a:pPr marL="400050" indent="-400050">
              <a:buAutoNum type="romanUcPeriod"/>
            </a:pPr>
            <a:r>
              <a:rPr lang="en-US" b="1" dirty="0"/>
              <a:t>Introduction</a:t>
            </a:r>
          </a:p>
          <a:p>
            <a:pPr marL="400050" indent="-400050">
              <a:buAutoNum type="romanUcPeriod"/>
            </a:pPr>
            <a:endParaRPr lang="en-US" b="1" dirty="0"/>
          </a:p>
          <a:p>
            <a:r>
              <a:rPr lang="en-US" dirty="0"/>
              <a:t>Group leadership requires us to be </a:t>
            </a:r>
            <a:r>
              <a:rPr lang="en-US" b="1" dirty="0"/>
              <a:t>emotionally open</a:t>
            </a:r>
            <a:r>
              <a:rPr lang="en-US" dirty="0"/>
              <a:t>, and yet </a:t>
            </a:r>
            <a:r>
              <a:rPr lang="en-US" b="1" dirty="0"/>
              <a:t>contained and reflective</a:t>
            </a:r>
            <a:r>
              <a:rPr lang="en-US" dirty="0"/>
              <a:t>.  We must be able to </a:t>
            </a:r>
            <a:r>
              <a:rPr lang="en-US" b="1" dirty="0"/>
              <a:t>think and feel</a:t>
            </a:r>
            <a:r>
              <a:rPr lang="en-US" dirty="0"/>
              <a:t>, and be ready </a:t>
            </a:r>
            <a:r>
              <a:rPr lang="en-US" b="1" dirty="0"/>
              <a:t>to respond at a moment’s notice</a:t>
            </a:r>
            <a:r>
              <a:rPr lang="en-US" dirty="0"/>
              <a:t>.  We wrestle </a:t>
            </a:r>
            <a:r>
              <a:rPr lang="en-US" b="1" dirty="0"/>
              <a:t>to make meaning</a:t>
            </a:r>
            <a:r>
              <a:rPr lang="en-US" dirty="0"/>
              <a:t> with the concrete and symbolic levels of language, subtle body movements, and our own internal dialogues.  We need to listen with many ears, to accurately hear what is literally being said as well as to the masked affects, cognitive absurdities, disguised needs, hidden agendas and tests of the membership, and to tune into the larger undercurrents and stirrings of the group-as-a-whole. </a:t>
            </a:r>
          </a:p>
          <a:p>
            <a:endParaRPr lang="en-US" dirty="0"/>
          </a:p>
          <a:p>
            <a:r>
              <a:rPr lang="en-US" dirty="0"/>
              <a:t>If the newer leader focuses on the basics of </a:t>
            </a:r>
            <a:r>
              <a:rPr lang="en-US" b="1" dirty="0"/>
              <a:t>managing boundaries, feeling care and concern for the well-being of the members, facilitating here-and-now emotional experience as well as providing a space for reflection and new understandings</a:t>
            </a:r>
            <a:r>
              <a:rPr lang="en-US" dirty="0"/>
              <a:t>, most group members will benefit and grow.  </a:t>
            </a:r>
          </a:p>
        </p:txBody>
      </p:sp>
    </p:spTree>
    <p:extLst>
      <p:ext uri="{BB962C8B-B14F-4D97-AF65-F5344CB8AC3E}">
        <p14:creationId xmlns:p14="http://schemas.microsoft.com/office/powerpoint/2010/main" val="22462051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315200" cy="5909310"/>
          </a:xfrm>
          <a:prstGeom prst="rect">
            <a:avLst/>
          </a:prstGeom>
        </p:spPr>
        <p:txBody>
          <a:bodyPr wrap="square">
            <a:spAutoFit/>
          </a:bodyPr>
          <a:lstStyle/>
          <a:p>
            <a:r>
              <a:rPr lang="en-US" dirty="0"/>
              <a:t>The more advanced group leader will acquire and utilize </a:t>
            </a:r>
            <a:r>
              <a:rPr lang="en-US" b="1" dirty="0"/>
              <a:t>additional skills</a:t>
            </a:r>
            <a:r>
              <a:rPr lang="en-US" dirty="0"/>
              <a:t> to maximize the depth and breadth of the therapeutic change processes while at the same time preventing member and group-as-a-whole stagnation and deterioration, including the ability to: </a:t>
            </a:r>
          </a:p>
          <a:p>
            <a:endParaRPr lang="en-US" dirty="0"/>
          </a:p>
          <a:p>
            <a:pPr marL="285750" lvl="0" indent="-285750">
              <a:buFont typeface="Arial" panose="020B0604020202020204" pitchFamily="34" charset="0"/>
              <a:buChar char="•"/>
            </a:pPr>
            <a:r>
              <a:rPr lang="en-US" b="1" dirty="0"/>
              <a:t>Recognize and manage the multiple transferences</a:t>
            </a:r>
            <a:r>
              <a:rPr lang="en-US" dirty="0"/>
              <a:t> in the group, including individual and collective reactions towards and perceptions of the leader, of individual members, and of the group-as-a-whole,</a:t>
            </a:r>
          </a:p>
          <a:p>
            <a:pPr marL="285750" lvl="0" indent="-285750">
              <a:buFont typeface="Arial" panose="020B0604020202020204" pitchFamily="34" charset="0"/>
              <a:buChar char="•"/>
            </a:pPr>
            <a:r>
              <a:rPr lang="en-US" b="1" dirty="0"/>
              <a:t>Identify and work with subgroups and group-as-a-whole dynamics</a:t>
            </a:r>
            <a:endParaRPr lang="en-US" dirty="0"/>
          </a:p>
          <a:p>
            <a:pPr marL="285750" lvl="0" indent="-285750">
              <a:buFont typeface="Arial" panose="020B0604020202020204" pitchFamily="34" charset="0"/>
              <a:buChar char="•"/>
            </a:pPr>
            <a:r>
              <a:rPr lang="en-US" b="1" dirty="0"/>
              <a:t>Uncover and identify overarching themes</a:t>
            </a:r>
            <a:r>
              <a:rPr lang="en-US" dirty="0"/>
              <a:t> in what may seem like discordant or chaotic communications,</a:t>
            </a:r>
          </a:p>
          <a:p>
            <a:pPr marL="285750" lvl="0" indent="-285750">
              <a:buFont typeface="Arial" panose="020B0604020202020204" pitchFamily="34" charset="0"/>
              <a:buChar char="•"/>
            </a:pPr>
            <a:r>
              <a:rPr lang="en-US" b="1" dirty="0"/>
              <a:t>Balance the needs and goals of individual members with the group-as-a-whole</a:t>
            </a:r>
            <a:r>
              <a:rPr lang="en-US" dirty="0"/>
              <a:t>.</a:t>
            </a:r>
          </a:p>
          <a:p>
            <a:pPr marL="285750" lvl="0" indent="-285750">
              <a:buFont typeface="Arial" panose="020B0604020202020204" pitchFamily="34" charset="0"/>
              <a:buChar char="•"/>
            </a:pPr>
            <a:r>
              <a:rPr lang="en-US" b="1" dirty="0"/>
              <a:t>Assess clients’ progress</a:t>
            </a:r>
            <a:endParaRPr lang="en-US" dirty="0"/>
          </a:p>
          <a:p>
            <a:pPr marL="285750" lvl="0" indent="-285750">
              <a:buFont typeface="Arial" panose="020B0604020202020204" pitchFamily="34" charset="0"/>
              <a:buChar char="•"/>
            </a:pPr>
            <a:r>
              <a:rPr lang="en-US" b="1" dirty="0"/>
              <a:t>Inquire into what may have been missed</a:t>
            </a:r>
            <a:r>
              <a:rPr lang="en-US" dirty="0"/>
              <a:t> in the previous group and what may be beneficial to the next group.</a:t>
            </a:r>
          </a:p>
          <a:p>
            <a:endParaRPr lang="en-US" dirty="0"/>
          </a:p>
          <a:p>
            <a:pPr marL="400050" indent="-400050">
              <a:buAutoNum type="romanUcPeriod"/>
            </a:pPr>
            <a:endParaRPr lang="en-US" b="1" dirty="0"/>
          </a:p>
          <a:p>
            <a:pPr marL="400050" indent="-400050">
              <a:buAutoNum type="romanUcPeriod"/>
            </a:pPr>
            <a:endParaRPr lang="en-US" b="1" dirty="0"/>
          </a:p>
        </p:txBody>
      </p:sp>
    </p:spTree>
    <p:extLst>
      <p:ext uri="{BB962C8B-B14F-4D97-AF65-F5344CB8AC3E}">
        <p14:creationId xmlns:p14="http://schemas.microsoft.com/office/powerpoint/2010/main" val="2613068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1" y="685800"/>
            <a:ext cx="7696199" cy="5355312"/>
          </a:xfrm>
          <a:prstGeom prst="rect">
            <a:avLst/>
          </a:prstGeom>
        </p:spPr>
        <p:txBody>
          <a:bodyPr wrap="square">
            <a:spAutoFit/>
          </a:bodyPr>
          <a:lstStyle/>
          <a:p>
            <a:r>
              <a:rPr lang="en-US" b="1" dirty="0"/>
              <a:t>  II. Looking Behind the Curtain</a:t>
            </a:r>
          </a:p>
          <a:p>
            <a:endParaRPr lang="en-US" b="1" dirty="0"/>
          </a:p>
          <a:p>
            <a:r>
              <a:rPr lang="en-US" dirty="0"/>
              <a:t>Important to </a:t>
            </a:r>
            <a:r>
              <a:rPr lang="en-US" b="1" dirty="0"/>
              <a:t>differentiate</a:t>
            </a:r>
            <a:r>
              <a:rPr lang="en-US" dirty="0"/>
              <a:t> </a:t>
            </a:r>
            <a:r>
              <a:rPr lang="en-US" i="1" dirty="0"/>
              <a:t>content</a:t>
            </a:r>
            <a:r>
              <a:rPr lang="en-US" dirty="0"/>
              <a:t> (what is actually and overtly said) from </a:t>
            </a:r>
            <a:r>
              <a:rPr lang="en-US" i="1" dirty="0"/>
              <a:t>process</a:t>
            </a:r>
            <a:r>
              <a:rPr lang="en-US" dirty="0"/>
              <a:t> (the underlying relationships and psychological themes arising in the here-and-now and associated thoughts, feelings, wishes, and needs) as well as to </a:t>
            </a:r>
            <a:r>
              <a:rPr lang="en-US" b="1" dirty="0"/>
              <a:t>link</a:t>
            </a:r>
            <a:r>
              <a:rPr lang="en-US" dirty="0"/>
              <a:t> content to process   The unconscious or procedural processes occurring interpersonally and within the group-as-a-whole can have a private logic, and one leader task is to help them be </a:t>
            </a:r>
            <a:r>
              <a:rPr lang="en-US" b="1" dirty="0"/>
              <a:t>revealed, understood, and integrated</a:t>
            </a:r>
            <a:r>
              <a:rPr lang="en-US" dirty="0"/>
              <a:t> through our own intuitive, reflective, associative, and empathic processes.  We want to identify our clients’ </a:t>
            </a:r>
            <a:r>
              <a:rPr lang="en-US" b="1" dirty="0"/>
              <a:t>patterns and repetitions of thought, feeling and behavior</a:t>
            </a:r>
            <a:r>
              <a:rPr lang="en-US" dirty="0"/>
              <a:t> to help them </a:t>
            </a:r>
            <a:r>
              <a:rPr lang="en-US" b="1" dirty="0"/>
              <a:t>build more awareness and choice in their responses in interpersonal relations and to rely less upon automatic reactivity</a:t>
            </a:r>
            <a:r>
              <a:rPr lang="en-US" dirty="0"/>
              <a:t>.  </a:t>
            </a:r>
          </a:p>
          <a:p>
            <a:endParaRPr lang="en-US" dirty="0"/>
          </a:p>
          <a:p>
            <a:r>
              <a:rPr lang="en-US" dirty="0"/>
              <a:t>To illustrate, if a patient relates a there-and-then story about feeling misunderstood, the leader needs to ask “</a:t>
            </a:r>
            <a:r>
              <a:rPr lang="en-US" b="1" dirty="0"/>
              <a:t>What is the telling of this story serving for the member or the group?</a:t>
            </a:r>
            <a:r>
              <a:rPr lang="en-US" dirty="0"/>
              <a:t>” to uncover clues about hidden motivations, affects and needs. </a:t>
            </a:r>
          </a:p>
          <a:p>
            <a:endParaRPr lang="en-US" b="1" dirty="0"/>
          </a:p>
        </p:txBody>
      </p:sp>
    </p:spTree>
    <p:extLst>
      <p:ext uri="{BB962C8B-B14F-4D97-AF65-F5344CB8AC3E}">
        <p14:creationId xmlns:p14="http://schemas.microsoft.com/office/powerpoint/2010/main" val="20706103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3970318"/>
          </a:xfrm>
          <a:prstGeom prst="rect">
            <a:avLst/>
          </a:prstGeom>
        </p:spPr>
        <p:txBody>
          <a:bodyPr wrap="square">
            <a:spAutoFit/>
          </a:bodyPr>
          <a:lstStyle/>
          <a:p>
            <a:pPr marL="285750" indent="-285750">
              <a:buFont typeface="Arial" panose="020B0604020202020204" pitchFamily="34" charset="0"/>
              <a:buChar char="•"/>
            </a:pPr>
            <a:r>
              <a:rPr lang="en-US" b="1" dirty="0"/>
              <a:t>Helping members link the there-and-then to the here-and-now as well as content to process are important therapeutic tasks</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Even in structured </a:t>
            </a:r>
            <a:r>
              <a:rPr lang="en-US" dirty="0" err="1"/>
              <a:t>nonprocess</a:t>
            </a:r>
            <a:r>
              <a:rPr lang="en-US" dirty="0"/>
              <a:t>-oriented groups such as CBT or psychoeducation</a:t>
            </a:r>
            <a:r>
              <a:rPr lang="en-US" b="1" dirty="0"/>
              <a:t>  thinking about the group process making process interventions can help move the members and the group through potential blocks, heighten member engagement, and increase positive outcome</a:t>
            </a:r>
            <a:r>
              <a:rPr lang="en-US" dirty="0"/>
              <a:t>.</a:t>
            </a:r>
          </a:p>
          <a:p>
            <a:endParaRPr lang="en-US" dirty="0"/>
          </a:p>
          <a:p>
            <a:pPr marL="285750" indent="-285750">
              <a:buFont typeface="Arial" panose="020B0604020202020204" pitchFamily="34" charset="0"/>
              <a:buChar char="•"/>
            </a:pPr>
            <a:r>
              <a:rPr lang="en-US" b="1" dirty="0"/>
              <a:t>The in vivo aspects of group allow for our members’ communication patterns, coping strategies, and relational styles to be revealed, and then allow for new opportunities to try new ways of thinking, feelings, acting, and being in the presence of others. </a:t>
            </a:r>
            <a:r>
              <a:rPr lang="en-US" dirty="0"/>
              <a:t> </a:t>
            </a:r>
          </a:p>
        </p:txBody>
      </p:sp>
    </p:spTree>
    <p:extLst>
      <p:ext uri="{BB962C8B-B14F-4D97-AF65-F5344CB8AC3E}">
        <p14:creationId xmlns:p14="http://schemas.microsoft.com/office/powerpoint/2010/main" val="20816664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315200" cy="6463308"/>
          </a:xfrm>
          <a:prstGeom prst="rect">
            <a:avLst/>
          </a:prstGeom>
        </p:spPr>
        <p:txBody>
          <a:bodyPr wrap="square">
            <a:spAutoFit/>
          </a:bodyPr>
          <a:lstStyle/>
          <a:p>
            <a:r>
              <a:rPr lang="en-US" b="1" dirty="0"/>
              <a:t>  III.  Working with transference  </a:t>
            </a:r>
            <a:endParaRPr lang="en-US" dirty="0"/>
          </a:p>
          <a:p>
            <a:pPr marL="285750" indent="-285750">
              <a:buFont typeface="Arial" panose="020B0604020202020204" pitchFamily="34" charset="0"/>
              <a:buChar char="•"/>
            </a:pPr>
            <a:r>
              <a:rPr lang="en-US" b="1" dirty="0"/>
              <a:t>Transference is the process whereby members superimpose feelings and understandings from their past inaccurately onto the current social situation.</a:t>
            </a:r>
          </a:p>
          <a:p>
            <a:pPr marL="285750" indent="-285750">
              <a:buFont typeface="Arial" panose="020B0604020202020204" pitchFamily="34" charset="0"/>
              <a:buChar char="•"/>
            </a:pPr>
            <a:r>
              <a:rPr lang="en-US" b="1" dirty="0"/>
              <a:t>Group psychotherapy is a microcosm </a:t>
            </a:r>
            <a:r>
              <a:rPr lang="en-US" dirty="0"/>
              <a:t>that reflects individuals’ characteristic relational approaches and social attribution processes (i.e., transference patterns)</a:t>
            </a:r>
          </a:p>
          <a:p>
            <a:pPr marL="285750" indent="-285750">
              <a:buFont typeface="Arial" panose="020B0604020202020204" pitchFamily="34" charset="0"/>
              <a:buChar char="•"/>
            </a:pPr>
            <a:r>
              <a:rPr lang="en-US" dirty="0"/>
              <a:t>The identification and analysis of transferences provide opportunities to highlight and modify currently maladaptive patterns of cognition, affects, interpersonal relatedness, and behaviors. </a:t>
            </a:r>
          </a:p>
          <a:p>
            <a:pPr marL="285750" indent="-285750">
              <a:buFont typeface="Arial" panose="020B0604020202020204" pitchFamily="34" charset="0"/>
              <a:buChar char="•"/>
            </a:pPr>
            <a:endParaRPr lang="en-US" dirty="0"/>
          </a:p>
          <a:p>
            <a:r>
              <a:rPr lang="en-US" b="1" dirty="0"/>
              <a:t>    A.  Transferences Towards the Leader </a:t>
            </a:r>
            <a:endParaRPr lang="en-US" dirty="0"/>
          </a:p>
          <a:p>
            <a:r>
              <a:rPr lang="en-US" b="1" dirty="0"/>
              <a:t>Sorting out transference distortions from realistic perceptions will always be partial</a:t>
            </a:r>
            <a:r>
              <a:rPr lang="en-US" dirty="0"/>
              <a:t>, </a:t>
            </a:r>
            <a:r>
              <a:rPr lang="en-US" b="1" dirty="0"/>
              <a:t>but a vital and beneficial exploration.</a:t>
            </a:r>
            <a:r>
              <a:rPr lang="en-US" dirty="0"/>
              <a:t>  Typical transference-based perceptions of the leader range along such dimensions as seeing the group therapist as:</a:t>
            </a:r>
          </a:p>
          <a:p>
            <a:pPr marL="285750" lvl="0" indent="-285750">
              <a:buFont typeface="Arial" panose="020B0604020202020204" pitchFamily="34" charset="0"/>
              <a:buChar char="•"/>
            </a:pPr>
            <a:r>
              <a:rPr lang="en-US" dirty="0"/>
              <a:t>ideal or all knowing to incompetent and ineffective</a:t>
            </a:r>
          </a:p>
          <a:p>
            <a:pPr marL="285750" lvl="0" indent="-285750">
              <a:buFont typeface="Arial" panose="020B0604020202020204" pitchFamily="34" charset="0"/>
              <a:buChar char="•"/>
            </a:pPr>
            <a:r>
              <a:rPr lang="en-US" dirty="0"/>
              <a:t>withholding and overly restrained to overly emotional and impulsive</a:t>
            </a:r>
          </a:p>
          <a:p>
            <a:pPr marL="285750" lvl="0" indent="-285750">
              <a:buFont typeface="Arial" panose="020B0604020202020204" pitchFamily="34" charset="0"/>
              <a:buChar char="•"/>
            </a:pPr>
            <a:r>
              <a:rPr lang="en-US" dirty="0"/>
              <a:t>erotic and flirtatious to prudish and inhibited</a:t>
            </a:r>
          </a:p>
          <a:p>
            <a:pPr marL="285750" lvl="0" indent="-285750">
              <a:buFont typeface="Arial" panose="020B0604020202020204" pitchFamily="34" charset="0"/>
              <a:buChar char="•"/>
            </a:pPr>
            <a:r>
              <a:rPr lang="en-US" dirty="0"/>
              <a:t>trustworthy and dependable to manipulative, unreliable and exploitative</a:t>
            </a:r>
          </a:p>
          <a:p>
            <a:pPr marL="285750" lvl="0" indent="-285750">
              <a:buFont typeface="Arial" panose="020B0604020202020204" pitchFamily="34" charset="0"/>
              <a:buChar char="•"/>
            </a:pPr>
            <a:r>
              <a:rPr lang="en-US" dirty="0"/>
              <a:t>open and friendly to rejecting and dismissive</a:t>
            </a:r>
          </a:p>
          <a:p>
            <a:r>
              <a:rPr lang="en-US" dirty="0"/>
              <a:t> </a:t>
            </a:r>
          </a:p>
        </p:txBody>
      </p:sp>
    </p:spTree>
    <p:extLst>
      <p:ext uri="{BB962C8B-B14F-4D97-AF65-F5344CB8AC3E}">
        <p14:creationId xmlns:p14="http://schemas.microsoft.com/office/powerpoint/2010/main" val="39680379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315200" cy="6186309"/>
          </a:xfrm>
          <a:prstGeom prst="rect">
            <a:avLst/>
          </a:prstGeom>
        </p:spPr>
        <p:txBody>
          <a:bodyPr wrap="square">
            <a:spAutoFit/>
          </a:bodyPr>
          <a:lstStyle/>
          <a:p>
            <a:pPr marL="285750" indent="-285750">
              <a:buFont typeface="Arial" panose="020B0604020202020204" pitchFamily="34" charset="0"/>
              <a:buChar char="•"/>
            </a:pPr>
            <a:r>
              <a:rPr lang="en-US" dirty="0"/>
              <a:t>As group leaders </a:t>
            </a:r>
            <a:r>
              <a:rPr lang="en-US" b="1" dirty="0"/>
              <a:t>it is important not to get defensive in light of negative transferences and, just as importantly, not to get elevated or grandiose by idealizing projections</a:t>
            </a:r>
            <a:r>
              <a:rPr lang="en-US" dirty="0"/>
              <a:t>.  While there may be a “kernel of reality” to them, </a:t>
            </a:r>
            <a:r>
              <a:rPr lang="en-US" b="1" dirty="0"/>
              <a:t>transference reactions toward us as leaders often say much more about the patients than about us as therapists</a:t>
            </a:r>
            <a:r>
              <a:rPr lang="en-US" dirty="0"/>
              <a:t>. </a:t>
            </a:r>
          </a:p>
          <a:p>
            <a:pPr marL="285750" indent="-285750">
              <a:buFont typeface="Arial" panose="020B0604020202020204" pitchFamily="34" charset="0"/>
              <a:buChar char="•"/>
            </a:pPr>
            <a:r>
              <a:rPr lang="en-US" b="1" dirty="0"/>
              <a:t>Modifying transference reactions is a long process of working through</a:t>
            </a:r>
            <a:r>
              <a:rPr lang="en-US" dirty="0"/>
              <a:t> and rarely does cognitively explaining or confronting rapidly resolve the long standing interpersonal patterns.  </a:t>
            </a:r>
            <a:r>
              <a:rPr lang="en-US" b="1" dirty="0"/>
              <a:t>The multi-person arena where members’ views, beliefs and interpersonal stances can be validated or challenged is one of group therapy’s most unique and powerful strengths.</a:t>
            </a:r>
            <a:r>
              <a:rPr lang="en-US" dirty="0"/>
              <a:t>  </a:t>
            </a:r>
          </a:p>
          <a:p>
            <a:pPr marL="285750" indent="-285750">
              <a:buFont typeface="Arial" panose="020B0604020202020204" pitchFamily="34" charset="0"/>
              <a:buChar char="•"/>
            </a:pPr>
            <a:r>
              <a:rPr lang="en-US" dirty="0"/>
              <a:t>Effective exploration of transference reactions toward leadership depends upon the therapist’s capacities to:</a:t>
            </a:r>
          </a:p>
          <a:p>
            <a:pPr marL="457200" lvl="0" indent="-285750">
              <a:buFont typeface="Arial" panose="020B0604020202020204" pitchFamily="34" charset="0"/>
              <a:buChar char="•"/>
            </a:pPr>
            <a:r>
              <a:rPr lang="en-US" dirty="0"/>
              <a:t>accept and experience all the varied and divergent feelings and reactions toward the leader</a:t>
            </a:r>
          </a:p>
          <a:p>
            <a:pPr marL="457200" lvl="0" indent="-285750">
              <a:buFont typeface="Arial" panose="020B0604020202020204" pitchFamily="34" charset="0"/>
              <a:buChar char="•"/>
            </a:pPr>
            <a:r>
              <a:rPr lang="en-US" dirty="0"/>
              <a:t>avoid defensiveness (i.e., not taking the projections personally)</a:t>
            </a:r>
          </a:p>
          <a:p>
            <a:pPr marL="457200" lvl="0" indent="-285750">
              <a:buFont typeface="Arial" panose="020B0604020202020204" pitchFamily="34" charset="0"/>
              <a:buChar char="•"/>
            </a:pPr>
            <a:r>
              <a:rPr lang="en-US" dirty="0"/>
              <a:t>create and reinforce a culture of exploration and curiosity</a:t>
            </a:r>
          </a:p>
          <a:p>
            <a:pPr marL="457200" lvl="0" indent="-285750">
              <a:buFont typeface="Arial" panose="020B0604020202020204" pitchFamily="34" charset="0"/>
              <a:buChar char="•"/>
            </a:pPr>
            <a:r>
              <a:rPr lang="en-US" dirty="0"/>
              <a:t>have and maintain accurate self-awareness to lead a discussion of contrasting perceptions of leadership.  </a:t>
            </a:r>
          </a:p>
          <a:p>
            <a:r>
              <a:rPr lang="en-US" dirty="0"/>
              <a: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876058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85800"/>
            <a:ext cx="7315200" cy="3970318"/>
          </a:xfrm>
          <a:prstGeom prst="rect">
            <a:avLst/>
          </a:prstGeom>
        </p:spPr>
        <p:txBody>
          <a:bodyPr wrap="square">
            <a:spAutoFit/>
          </a:bodyPr>
          <a:lstStyle/>
          <a:p>
            <a:r>
              <a:rPr lang="en-US" dirty="0"/>
              <a:t>Transferences can gradually be modified (through a process called the </a:t>
            </a:r>
            <a:r>
              <a:rPr lang="en-US" b="1" dirty="0"/>
              <a:t>corrective emotional experience</a:t>
            </a:r>
            <a:r>
              <a:rPr lang="en-US" dirty="0"/>
              <a:t>) as members experience the leader in ways that contradict previously held perceptions, anticipations and assumptions.  Contrasting views of the leader, within a member over time and across the membership at any one time, can help to disconfirm deeply ingrained early perceptions and expectations. </a:t>
            </a:r>
          </a:p>
          <a:p>
            <a:endParaRPr lang="en-US" dirty="0"/>
          </a:p>
          <a:p>
            <a:r>
              <a:rPr lang="en-US" dirty="0"/>
              <a:t>Many group leaders prefer to take on the work of analyzing transferences initially directed towards themselves before encouraging members to engage in this challenging work with each other.  This  work offers modeling for the </a:t>
            </a:r>
            <a:r>
              <a:rPr lang="en-US" b="1" dirty="0"/>
              <a:t>containment, curiosity, reflection, and reality-testing</a:t>
            </a:r>
            <a:r>
              <a:rPr lang="en-US" dirty="0"/>
              <a:t> (i.e., assessing whether one’s projections onto another person actually fit) that transference work entails. </a:t>
            </a:r>
          </a:p>
        </p:txBody>
      </p:sp>
    </p:spTree>
    <p:extLst>
      <p:ext uri="{BB962C8B-B14F-4D97-AF65-F5344CB8AC3E}">
        <p14:creationId xmlns:p14="http://schemas.microsoft.com/office/powerpoint/2010/main" val="26014042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5632311"/>
          </a:xfrm>
          <a:prstGeom prst="rect">
            <a:avLst/>
          </a:prstGeom>
        </p:spPr>
        <p:txBody>
          <a:bodyPr wrap="square">
            <a:spAutoFit/>
          </a:bodyPr>
          <a:lstStyle/>
          <a:p>
            <a:r>
              <a:rPr lang="en-US" b="1" dirty="0"/>
              <a:t>    B.  Transferences towards other group members</a:t>
            </a:r>
            <a:endParaRPr lang="en-US" dirty="0"/>
          </a:p>
          <a:p>
            <a:r>
              <a:rPr lang="en-US" b="1" dirty="0"/>
              <a:t> </a:t>
            </a:r>
            <a:endParaRPr lang="en-US" dirty="0"/>
          </a:p>
          <a:p>
            <a:r>
              <a:rPr lang="en-US" b="1" dirty="0"/>
              <a:t>In working with transference reactions between members, the leader at times may need to step in to help maintain a sense of safety and facilitate emotional regulation.  </a:t>
            </a:r>
          </a:p>
          <a:p>
            <a:endParaRPr lang="en-US" b="1" dirty="0"/>
          </a:p>
          <a:p>
            <a:r>
              <a:rPr lang="en-US" dirty="0"/>
              <a:t>There are several common approaches for helping members work through transference reactions towards one another. The leader could: </a:t>
            </a:r>
          </a:p>
          <a:p>
            <a:pPr marL="285750" lvl="0" indent="-285750">
              <a:buFont typeface="Arial" panose="020B0604020202020204" pitchFamily="34" charset="0"/>
              <a:buChar char="•"/>
            </a:pPr>
            <a:r>
              <a:rPr lang="en-US" dirty="0"/>
              <a:t>Ask the member who is projecting whether similar feelings were experienced towards a historical person from the past or suggest this kind of connection by asking “Didn’t you tell us your brother was also always putting you down?”</a:t>
            </a:r>
          </a:p>
          <a:p>
            <a:pPr marL="285750" lvl="0" indent="-285750">
              <a:buFont typeface="Arial" panose="020B0604020202020204" pitchFamily="34" charset="0"/>
              <a:buChar char="•"/>
            </a:pPr>
            <a:r>
              <a:rPr lang="en-US" dirty="0"/>
              <a:t>Help to identify an underlying feeling such as fear, envy, or longing that may be fueling the transference.</a:t>
            </a:r>
          </a:p>
          <a:p>
            <a:pPr marL="285750" lvl="0" indent="-285750">
              <a:buFont typeface="Arial" panose="020B0604020202020204" pitchFamily="34" charset="0"/>
              <a:buChar char="•"/>
            </a:pPr>
            <a:r>
              <a:rPr lang="en-US" dirty="0"/>
              <a:t>Wonder what needs the two members involved in the transference dynamic are serving for the group as a whole.</a:t>
            </a:r>
          </a:p>
          <a:p>
            <a:pPr marL="285750" lvl="0" indent="-285750">
              <a:buFont typeface="Arial" panose="020B0604020202020204" pitchFamily="34" charset="0"/>
              <a:buChar char="•"/>
            </a:pPr>
            <a:r>
              <a:rPr lang="en-US" dirty="0"/>
              <a:t>Provide psychoeducation about the ubiquitous social cognitive process of transference and provide a rationale for its study as part of psychotherapeutic work.</a:t>
            </a:r>
          </a:p>
          <a:p>
            <a:r>
              <a:rPr lang="en-US" dirty="0"/>
              <a:t> </a:t>
            </a:r>
          </a:p>
        </p:txBody>
      </p:sp>
    </p:spTree>
    <p:extLst>
      <p:ext uri="{BB962C8B-B14F-4D97-AF65-F5344CB8AC3E}">
        <p14:creationId xmlns:p14="http://schemas.microsoft.com/office/powerpoint/2010/main" val="22349999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34022</TotalTime>
  <Words>8676</Words>
  <Application>Microsoft Office PowerPoint</Application>
  <PresentationFormat>On-screen Show (4:3)</PresentationFormat>
  <Paragraphs>1678</Paragraphs>
  <Slides>160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160</vt:i4>
      </vt:variant>
    </vt:vector>
  </HeadingPairs>
  <TitlesOfParts>
    <vt:vector size="167" baseType="lpstr">
      <vt:lpstr>Arial</vt:lpstr>
      <vt:lpstr>Calibri</vt:lpstr>
      <vt:lpstr>Mangal</vt:lpstr>
      <vt:lpstr>Rockwell</vt:lpstr>
      <vt:lpstr>Symbol</vt:lpstr>
      <vt:lpstr>Times New Roman</vt:lpstr>
      <vt:lpstr>Waveform</vt:lpstr>
      <vt:lpstr>Core Principles of Group Psychotherapy An Integrated Theory, Research, and Practice Training Manual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II. Principle-based and virtue ethics.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II. Brain Models for conceptualizing the relationship between brain functioning and group psychotherapy      A. The Triune Brain.   Three components:   The brain stem: processes and regulates the basic physiological state of the body, such as breathing, heart rate, blood pressure and is involved in quick responses about safety or danger.  Immediately adjacent is the limbic brain, often called the emotional brain, where significant emotional processing happens in the hippocampus (compiles explicit memories starting around the age of 18-24 months), thalamus, hypothalamus, amygdala (implicit memory and quick judgment of safety or danger), and other structures.   The cerebral cortex: the site of what is called executive action and especially important in emotional regulation of limbic activation, attachment, integrating memories and modulating fear as well as in attuned communication and empathy.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Dept. of Veterans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Principles of Group Psychotherapy</dc:title>
  <dc:creator>Greene, Les</dc:creator>
  <cp:lastModifiedBy>Devine, Amanda</cp:lastModifiedBy>
  <cp:revision>320</cp:revision>
  <dcterms:created xsi:type="dcterms:W3CDTF">2018-04-30T14:20:59Z</dcterms:created>
  <dcterms:modified xsi:type="dcterms:W3CDTF">2019-07-09T14:11:12Z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Amanda.Devine@informa.com</vt:lpwstr>
  </property>
  <property fmtid="{D5CDD505-2E9C-101B-9397-08002B2CF9AE}" pid="5" name="MSIP_Label_181c070e-054b-4d1c-ba4c-fc70b099192e_SetDate">
    <vt:lpwstr>2019-07-09T14:11:12.1383345Z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Amanda.Devine@informa.com</vt:lpwstr>
  </property>
  <property fmtid="{D5CDD505-2E9C-101B-9397-08002B2CF9AE}" pid="12" name="MSIP_Label_2bbab825-a111-45e4-86a1-18cee0005896_SetDate">
    <vt:lpwstr>2019-07-09T14:11:12.1383345Z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