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7"/>
  </p:notesMasterIdLst>
  <p:sldIdLst>
    <p:sldId id="256" r:id="rId3"/>
    <p:sldId id="275" r:id="rId4"/>
    <p:sldId id="307"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60" d="100"/>
          <a:sy n="60" d="100"/>
        </p:scale>
        <p:origin x="72" y="1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B617E-0E83-46AE-8498-273A62A94CA7}" type="datetimeFigureOut">
              <a:rPr lang="en-GB" smtClean="0"/>
              <a:t>29/01/2023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E5004-22AC-43AD-A1DF-579D351D99EA}" type="slidenum">
              <a:rPr lang="en-GB" smtClean="0"/>
              <a:t>‹#›</a:t>
            </a:fld>
            <a:endParaRPr lang="en-GB"/>
          </a:p>
        </p:txBody>
      </p:sp>
    </p:spTree>
    <p:extLst>
      <p:ext uri="{BB962C8B-B14F-4D97-AF65-F5344CB8AC3E}">
        <p14:creationId xmlns:p14="http://schemas.microsoft.com/office/powerpoint/2010/main" val="341444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685800"/>
            <a:ext cx="2425700" cy="1365250"/>
          </a:xfrm>
        </p:spPr>
      </p:sp>
      <p:sp>
        <p:nvSpPr>
          <p:cNvPr id="3" name="Notes Placeholder 2"/>
          <p:cNvSpPr>
            <a:spLocks noGrp="1"/>
          </p:cNvSpPr>
          <p:nvPr>
            <p:ph type="body" idx="1"/>
          </p:nvPr>
        </p:nvSpPr>
        <p:spPr>
          <a:xfrm>
            <a:off x="404664" y="2339752"/>
            <a:ext cx="6048672" cy="6336704"/>
          </a:xfrm>
        </p:spPr>
        <p:txBody>
          <a:bodyPr/>
          <a:lstStyle/>
          <a:p>
            <a:endParaRPr lang="en-GB" dirty="0"/>
          </a:p>
          <a:p>
            <a:r>
              <a:rPr lang="en-GB" b="1" dirty="0"/>
              <a:t>Let us now reflect on your own experience of being physically </a:t>
            </a:r>
            <a:r>
              <a:rPr lang="en-US" b="1" dirty="0"/>
              <a:t>handled by others </a:t>
            </a:r>
          </a:p>
          <a:p>
            <a:r>
              <a:rPr lang="en-US" b="1" dirty="0"/>
              <a:t>Think of </a:t>
            </a:r>
            <a:r>
              <a:rPr lang="en-US" dirty="0"/>
              <a:t>a time when you were with a professional such as a doctor / nurse, massage therapist, osteopath or hairdresser.</a:t>
            </a:r>
          </a:p>
          <a:p>
            <a:endParaRPr lang="en-US" b="1" dirty="0"/>
          </a:p>
          <a:p>
            <a:r>
              <a:rPr lang="en-GB" dirty="0"/>
              <a:t>W</a:t>
            </a:r>
            <a:r>
              <a:rPr lang="en-US" dirty="0"/>
              <a:t>hat was it like being physically handled by this person? </a:t>
            </a:r>
          </a:p>
          <a:p>
            <a:r>
              <a:rPr lang="en-US" dirty="0"/>
              <a:t>What was positive or negative about this experience?</a:t>
            </a:r>
          </a:p>
          <a:p>
            <a:r>
              <a:rPr lang="en-GB" dirty="0"/>
              <a:t>What was a negative experience of physical care like? What did they do that was negative?</a:t>
            </a:r>
          </a:p>
          <a:p>
            <a:r>
              <a:rPr lang="en-GB" dirty="0"/>
              <a:t>How did it make you feel?</a:t>
            </a:r>
          </a:p>
          <a:p>
            <a:r>
              <a:rPr lang="en-GB" dirty="0"/>
              <a:t>What was a positive experience of physical care like?  What did they do that was positive?</a:t>
            </a:r>
          </a:p>
          <a:p>
            <a:r>
              <a:rPr lang="en-GB" dirty="0"/>
              <a:t>How did it make you feel?</a:t>
            </a:r>
          </a:p>
          <a:p>
            <a:endParaRPr lang="en-US" dirty="0">
              <a:latin typeface="Arial" charset="0"/>
            </a:endParaRPr>
          </a:p>
          <a:p>
            <a:r>
              <a:rPr lang="en-US" b="1" dirty="0">
                <a:latin typeface="Arial" charset="0"/>
              </a:rPr>
              <a:t>I just want to give a Health warning on doing this; </a:t>
            </a:r>
            <a:r>
              <a:rPr lang="en-US" dirty="0"/>
              <a:t>If thinking about these things makes you too uncomfortable then think about a scenario from another person’s perspective, perhaps the professional’s or think about your care events at work.</a:t>
            </a:r>
          </a:p>
          <a:p>
            <a:endParaRPr lang="en-US" dirty="0"/>
          </a:p>
          <a:p>
            <a:r>
              <a:rPr lang="en-US" dirty="0"/>
              <a:t>Make some notes and, you can share any important insights in the Q&amp;A session after.</a:t>
            </a:r>
          </a:p>
          <a:p>
            <a:r>
              <a:rPr lang="en-US" dirty="0"/>
              <a:t>But in the meantime, you may have noted…</a:t>
            </a:r>
          </a:p>
          <a:p>
            <a:endParaRPr lang="en-US"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152408B-D923-4A94-964E-0D5ECCC267B4}" type="slidenum">
              <a:rPr lang="en-US" smtClean="0"/>
              <a:pPr/>
              <a:t>2</a:t>
            </a:fld>
            <a:endParaRPr lang="en-US"/>
          </a:p>
        </p:txBody>
      </p:sp>
    </p:spTree>
    <p:extLst>
      <p:ext uri="{BB962C8B-B14F-4D97-AF65-F5344CB8AC3E}">
        <p14:creationId xmlns:p14="http://schemas.microsoft.com/office/powerpoint/2010/main" val="264174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3097213" cy="1741488"/>
          </a:xfrm>
        </p:spPr>
      </p:sp>
      <p:sp>
        <p:nvSpPr>
          <p:cNvPr id="3" name="Notes Placeholder 2"/>
          <p:cNvSpPr>
            <a:spLocks noGrp="1"/>
          </p:cNvSpPr>
          <p:nvPr>
            <p:ph type="body" idx="1"/>
          </p:nvPr>
        </p:nvSpPr>
        <p:spPr>
          <a:xfrm>
            <a:off x="260648" y="2339752"/>
            <a:ext cx="6408712" cy="6408712"/>
          </a:xfrm>
        </p:spPr>
        <p:txBody>
          <a:bodyPr/>
          <a:lstStyle/>
          <a:p>
            <a:r>
              <a:rPr lang="en-GB" dirty="0"/>
              <a:t>You may have noted that a</a:t>
            </a:r>
            <a:r>
              <a:rPr lang="en-US" sz="1200" kern="1200" dirty="0">
                <a:solidFill>
                  <a:schemeClr val="tx1"/>
                </a:solidFill>
                <a:effectLst/>
                <a:latin typeface="Arial" charset="0"/>
                <a:ea typeface="+mn-ea"/>
                <a:cs typeface="+mn-cs"/>
              </a:rPr>
              <a:t> negative experience of physical care is one that is; rough, rejecting, ignoring, casual, dismissive and inattentive, which might make you feel unsafe, vulnerable, in the wrong, let down, angry and ultimately worthless as a person. </a:t>
            </a:r>
          </a:p>
          <a:p>
            <a:r>
              <a:rPr lang="en-US" sz="1200" kern="1200" dirty="0">
                <a:solidFill>
                  <a:schemeClr val="tx1"/>
                </a:solidFill>
                <a:effectLst/>
                <a:latin typeface="Arial" charset="0"/>
                <a:ea typeface="+mn-ea"/>
                <a:cs typeface="+mn-cs"/>
              </a:rPr>
              <a:t>In contrast a positive experience is attentive, gentle, reassuring, respectful, calm, taking time and inclusive, which leads to feelings of contentment, security, confidence and trust and overall feeling worthwhile as a person. </a:t>
            </a:r>
          </a:p>
          <a:p>
            <a:r>
              <a:rPr lang="en-US" dirty="0"/>
              <a:t>In addition, you may have noted how this treatment made you want to respond and behave either negatively by being aggressive or argumentative or positively by being cooperative. </a:t>
            </a:r>
          </a:p>
          <a:p>
            <a:r>
              <a:rPr lang="en-US" sz="1200" kern="1200" dirty="0">
                <a:solidFill>
                  <a:schemeClr val="tx1"/>
                </a:solidFill>
                <a:effectLst/>
                <a:latin typeface="Arial" charset="0"/>
                <a:ea typeface="+mn-ea"/>
                <a:cs typeface="+mn-cs"/>
              </a:rPr>
              <a:t>The point of this exercise of course, is that babies and young children will feel and behave in these ways also, in response to the way they are handled by practitioners during care events.</a:t>
            </a:r>
            <a:endParaRPr lang="en-GB" sz="1200" kern="1200" dirty="0">
              <a:solidFill>
                <a:schemeClr val="tx1"/>
              </a:solidFill>
              <a:effectLst/>
              <a:latin typeface="Arial" charset="0"/>
              <a:ea typeface="+mn-ea"/>
              <a:cs typeface="+mn-cs"/>
            </a:endParaRPr>
          </a:p>
          <a:p>
            <a:pPr>
              <a:defRPr/>
            </a:pPr>
            <a:r>
              <a:rPr lang="en-GB" dirty="0"/>
              <a:t>Abrupt / Hurried handling = feeling hurried and unimportant = very tense or go floppy</a:t>
            </a:r>
          </a:p>
          <a:p>
            <a:pPr>
              <a:defRPr/>
            </a:pPr>
            <a:r>
              <a:rPr lang="en-GB" dirty="0"/>
              <a:t>Avoidance, non-cooperation, rejection</a:t>
            </a:r>
          </a:p>
          <a:p>
            <a:pPr>
              <a:defRPr/>
            </a:pPr>
            <a:r>
              <a:rPr lang="en-GB" dirty="0"/>
              <a:t>Calm, respectful handling = feeling trusting and secure = active participation, cooperation and fun.</a:t>
            </a:r>
          </a:p>
          <a:p>
            <a:r>
              <a:rPr lang="en-US" dirty="0"/>
              <a:t>As adults caring for babies and young children we are in a powerful position and we can choose to use that power positively or negatively. </a:t>
            </a:r>
            <a:r>
              <a:rPr lang="en-GB" dirty="0"/>
              <a:t>Think about how your positive behaviours can set up a benign cycle of positive care and positive feelings in a child, which will then give you positive feedback and thereby positive feelings about your professional skills.</a:t>
            </a:r>
          </a:p>
          <a:p>
            <a:endParaRPr lang="en-GB" dirty="0"/>
          </a:p>
          <a:p>
            <a:r>
              <a:rPr lang="en-US" b="1" dirty="0">
                <a:cs typeface="Times New Roman" pitchFamily="18" charset="0"/>
              </a:rPr>
              <a:t>This is the art of caregiving </a:t>
            </a:r>
          </a:p>
          <a:p>
            <a:endParaRPr lang="en-GB" dirty="0"/>
          </a:p>
          <a:p>
            <a:r>
              <a:rPr lang="en-GB" b="1" dirty="0">
                <a:solidFill>
                  <a:srgbClr val="FF0000"/>
                </a:solidFill>
              </a:rPr>
              <a:t>And practitioners?</a:t>
            </a:r>
          </a:p>
          <a:p>
            <a:r>
              <a:rPr lang="en-GB" b="1" dirty="0">
                <a:solidFill>
                  <a:srgbClr val="FF0000"/>
                </a:solidFill>
              </a:rPr>
              <a:t>You might want to reflect on how you feel as a professional if you respond negatively to a child.</a:t>
            </a:r>
            <a:r>
              <a:rPr lang="en-US" dirty="0">
                <a:solidFill>
                  <a:srgbClr val="FF0000"/>
                </a:solidFill>
              </a:rPr>
              <a:t> An interesting issue is that practitioners with a negative approach often feel negative about themselves as professionals, whereas practitioners with a positive approach tend to feel competent and confident as professionals (Manning-Morton 2006).</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52408B-D923-4A94-964E-0D5ECCC267B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88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1E44A9A-0E9B-42BE-847E-FC27CF41D21A}" type="datetimeFigureOut">
              <a:rPr lang="en-GB" smtClean="0"/>
              <a:t>29/01/2023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25147075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E44A9A-0E9B-42BE-847E-FC27CF41D21A}" type="datetimeFigureOut">
              <a:rPr lang="en-GB" smtClean="0"/>
              <a:t>29/01/2023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69182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E44A9A-0E9B-42BE-847E-FC27CF41D21A}" type="datetimeFigureOut">
              <a:rPr lang="en-GB" smtClean="0"/>
              <a:t>29/01/2023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218069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eaLnBrk="0" hangingPunct="0">
              <a:defRPr>
                <a:cs typeface="Times New Roman" pitchFamily="18" charset="0"/>
              </a:defRPr>
            </a:lvl1pPr>
          </a:lstStyle>
          <a:p>
            <a:fld id="{F1E44A9A-0E9B-42BE-847E-FC27CF41D21A}" type="datetimeFigureOut">
              <a:rPr lang="en-GB" smtClean="0"/>
              <a:t>29/01/2023</a:t>
            </a:fld>
            <a:endParaRPr lang="en-GB"/>
          </a:p>
        </p:txBody>
      </p:sp>
      <p:sp>
        <p:nvSpPr>
          <p:cNvPr id="7" name="Footer Placeholder 6"/>
          <p:cNvSpPr>
            <a:spLocks noGrp="1"/>
          </p:cNvSpPr>
          <p:nvPr>
            <p:ph type="ftr" sz="quarter" idx="11"/>
          </p:nvPr>
        </p:nvSpPr>
        <p:spPr/>
        <p:txBody>
          <a:bodyPr/>
          <a:lstStyle>
            <a:lvl1pPr eaLnBrk="0" hangingPunct="0">
              <a:defRPr>
                <a:cs typeface="Times New Roman" pitchFamily="18" charset="0"/>
              </a:defRPr>
            </a:lvl1pPr>
          </a:lstStyle>
          <a:p>
            <a:endParaRPr lang="en-GB"/>
          </a:p>
        </p:txBody>
      </p:sp>
      <p:sp>
        <p:nvSpPr>
          <p:cNvPr id="8" name="Slide Number Placeholder 7"/>
          <p:cNvSpPr>
            <a:spLocks noGrp="1"/>
          </p:cNvSpPr>
          <p:nvPr>
            <p:ph type="sldNum" sz="quarter" idx="12"/>
          </p:nvPr>
        </p:nvSpPr>
        <p:spPr/>
        <p:txBody>
          <a:bodyPr/>
          <a:lstStyle>
            <a:lvl1pPr eaLnBrk="0" hangingPunct="0">
              <a:defRPr>
                <a:cs typeface="Times New Roman" pitchFamily="18" charset="0"/>
              </a:defRPr>
            </a:lvl1pPr>
          </a:lstStyle>
          <a:p>
            <a:fld id="{618B7D40-C4E1-407D-AF21-0631B69F81A0}" type="slidenum">
              <a:rPr lang="en-GB" smtClean="0"/>
              <a:t>‹#›</a:t>
            </a:fld>
            <a:endParaRPr lang="en-GB"/>
          </a:p>
        </p:txBody>
      </p:sp>
    </p:spTree>
    <p:extLst>
      <p:ext uri="{BB962C8B-B14F-4D97-AF65-F5344CB8AC3E}">
        <p14:creationId xmlns:p14="http://schemas.microsoft.com/office/powerpoint/2010/main" val="303858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245225"/>
            <a:ext cx="2844800" cy="476250"/>
          </a:xfrm>
        </p:spPr>
        <p:txBody>
          <a:bodyPr/>
          <a:lstStyle>
            <a:lvl1pPr>
              <a:defRPr/>
            </a:lvl1pPr>
          </a:lstStyle>
          <a:p>
            <a:fld id="{F1E44A9A-0E9B-42BE-847E-FC27CF41D21A}" type="datetimeFigureOut">
              <a:rPr lang="en-GB" smtClean="0"/>
              <a:t>29/01/2023</a:t>
            </a:fld>
            <a:endParaRPr lang="en-GB"/>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618B7D40-C4E1-407D-AF21-0631B69F81A0}" type="slidenum">
              <a:rPr lang="en-GB" smtClean="0"/>
              <a:t>‹#›</a:t>
            </a:fld>
            <a:endParaRPr lang="en-GB"/>
          </a:p>
        </p:txBody>
      </p:sp>
    </p:spTree>
    <p:extLst>
      <p:ext uri="{BB962C8B-B14F-4D97-AF65-F5344CB8AC3E}">
        <p14:creationId xmlns:p14="http://schemas.microsoft.com/office/powerpoint/2010/main" val="2321687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600201"/>
            <a:ext cx="5384800" cy="4525963"/>
          </a:xfrm>
        </p:spPr>
        <p:txBody>
          <a:bodyPr/>
          <a:lstStyle/>
          <a:p>
            <a:r>
              <a:rPr lang="en-US"/>
              <a:t>Click icon to add online image</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F1E44A9A-0E9B-42BE-847E-FC27CF41D21A}" type="datetimeFigureOut">
              <a:rPr lang="en-GB" smtClean="0"/>
              <a:t>29/01/2023</a:t>
            </a:fld>
            <a:endParaRPr lang="en-GB"/>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18B7D40-C4E1-407D-AF21-0631B69F81A0}" type="slidenum">
              <a:rPr lang="en-GB" smtClean="0"/>
              <a:t>‹#›</a:t>
            </a:fld>
            <a:endParaRPr lang="en-GB"/>
          </a:p>
        </p:txBody>
      </p:sp>
    </p:spTree>
    <p:extLst>
      <p:ext uri="{BB962C8B-B14F-4D97-AF65-F5344CB8AC3E}">
        <p14:creationId xmlns:p14="http://schemas.microsoft.com/office/powerpoint/2010/main" val="167550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fld id="{F1E44A9A-0E9B-42BE-847E-FC27CF41D21A}" type="datetimeFigureOut">
              <a:rPr lang="en-GB" smtClean="0"/>
              <a:t>29/01/2023</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18B7D40-C4E1-407D-AF21-0631B69F81A0}" type="slidenum">
              <a:rPr lang="en-GB" smtClean="0"/>
              <a:t>‹#›</a:t>
            </a:fld>
            <a:endParaRPr lang="en-GB"/>
          </a:p>
        </p:txBody>
      </p:sp>
    </p:spTree>
    <p:extLst>
      <p:ext uri="{BB962C8B-B14F-4D97-AF65-F5344CB8AC3E}">
        <p14:creationId xmlns:p14="http://schemas.microsoft.com/office/powerpoint/2010/main" val="98942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2" y="4846637"/>
            <a:ext cx="190500"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
        <p:nvSpPr>
          <p:cNvPr id="5" name="Rectangle 4"/>
          <p:cNvSpPr/>
          <p:nvPr/>
        </p:nvSpPr>
        <p:spPr>
          <a:xfrm>
            <a:off x="12001502" y="1"/>
            <a:ext cx="190500" cy="48466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11733" spc="-107"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60" baseline="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101462DD-C89C-4A60-AE71-A92866D84DF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322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7817CC5-1700-40D5-9BCF-B3DD92B0153C}"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180755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2"/>
            <a:ext cx="10363200" cy="4321175"/>
          </a:xfrm>
        </p:spPr>
        <p:txBody>
          <a:bodyPr anchor="ctr">
            <a:noAutofit/>
          </a:bodyPr>
          <a:lstStyle>
            <a:lvl1pPr algn="l">
              <a:lnSpc>
                <a:spcPct val="100000"/>
              </a:lnSpc>
              <a:defRPr sz="11733" b="0" cap="all" spc="-107"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667" b="0" cap="all" spc="160" baseline="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615BEE7-C7F3-4318-9566-71A6BFF72E73}"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2455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1"/>
            <a:ext cx="438912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1"/>
            <a:ext cx="438912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378EBD1-035A-4A9B-8C62-E2D6126449F7}"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10587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E44A9A-0E9B-42BE-847E-FC27CF41D21A}" type="datetimeFigureOut">
              <a:rPr lang="en-GB" smtClean="0"/>
              <a:t>29/01/2023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1657402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3"/>
          </a:xfrm>
        </p:spPr>
        <p:txBody>
          <a:bodyPr anchor="b">
            <a:noAutofit/>
          </a:bodyPr>
          <a:lstStyle>
            <a:lvl1pPr marL="0" indent="0">
              <a:buNone/>
              <a:defRPr sz="2400" b="0" cap="all" spc="133" baseline="0">
                <a:solidFill>
                  <a:schemeClr val="tx1"/>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170176" y="2259367"/>
            <a:ext cx="4389120" cy="3840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3"/>
          </a:xfrm>
        </p:spPr>
        <p:txBody>
          <a:bodyPr anchor="b">
            <a:noAutofit/>
          </a:bodyPr>
          <a:lstStyle>
            <a:lvl1pPr marL="0" indent="0">
              <a:buNone/>
              <a:defRPr lang="en-US" sz="2400" b="0" kern="1200" cap="all" spc="133" baseline="0" dirty="0" smtClean="0">
                <a:solidFill>
                  <a:schemeClr val="tx1"/>
                </a:solidFill>
                <a:latin typeface="+mj-lt"/>
                <a:ea typeface="+mn-ea"/>
                <a:cs typeface="+mn-cs"/>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790944" y="2259367"/>
            <a:ext cx="4389120" cy="3840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4AF96C98-4503-476A-B4DA-BEF40DBE19AD}"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130976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72531668-7A3C-4C6F-98D5-C37A81AB604D}"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20236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047D04B0-962B-471A-AEDC-E733291E2BA1}"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31074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600200"/>
            <a:ext cx="4011084" cy="4480560"/>
          </a:xfrm>
        </p:spPr>
        <p:txBody>
          <a:bodyPr>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24EF37-C8A3-4965-BB6E-89127EB4674F}"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261220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2" y="4846637"/>
            <a:ext cx="190500" cy="2011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
        <p:nvSpPr>
          <p:cNvPr id="6" name="Rectangle 5"/>
          <p:cNvSpPr/>
          <p:nvPr/>
        </p:nvSpPr>
        <p:spPr>
          <a:xfrm>
            <a:off x="12001502" y="1"/>
            <a:ext cx="190500" cy="48466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4267"/>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A92546EC-37D9-41F3-A994-B057DA50661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50613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1BE8BE9-83DC-498B-814A-9C0BD57FCD28}"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571697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A27F086-EF79-4A2E-B25D-43631E0AE520}"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824474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pPr>
              <a:defRPr/>
            </a:pPr>
            <a:fld id="{15BAA663-970C-477C-8FF5-23C7AD27F708}" type="slidenum">
              <a:rPr lang="en-US">
                <a:solidFill>
                  <a:srgbClr val="9957CC"/>
                </a:solidFill>
              </a:rPr>
              <a:pPr>
                <a:defRPr/>
              </a:pPr>
              <a:t>‹#›</a:t>
            </a:fld>
            <a:endParaRPr lang="en-US" dirty="0">
              <a:solidFill>
                <a:srgbClr val="9957CC"/>
              </a:solidFill>
            </a:endParaRPr>
          </a:p>
        </p:txBody>
      </p:sp>
      <p:sp>
        <p:nvSpPr>
          <p:cNvPr id="7" name="Date Placeholder 6"/>
          <p:cNvSpPr>
            <a:spLocks noGrp="1"/>
          </p:cNvSpPr>
          <p:nvPr>
            <p:ph type="dt" sz="half" idx="12"/>
          </p:nvPr>
        </p:nvSpPr>
        <p:spPr>
          <a:xfrm>
            <a:off x="609600" y="6245225"/>
            <a:ext cx="2844800" cy="476251"/>
          </a:xfrm>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2344753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09600" y="3938590"/>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609600" y="6245225"/>
            <a:ext cx="2844800" cy="476251"/>
          </a:xfrm>
        </p:spPr>
        <p:txBody>
          <a:bodyPr/>
          <a:lstStyle>
            <a:lvl1pPr>
              <a:defRPr/>
            </a:lvl1pPr>
          </a:lstStyle>
          <a:p>
            <a:pPr>
              <a:defRPr/>
            </a:pPr>
            <a:endParaRPr lang="en-US" dirty="0">
              <a:solidFill>
                <a:prstClr val="black"/>
              </a:solidFill>
            </a:endParaRPr>
          </a:p>
        </p:txBody>
      </p:sp>
      <p:sp>
        <p:nvSpPr>
          <p:cNvPr id="7" name="Footer Placeholder 6"/>
          <p:cNvSpPr>
            <a:spLocks noGrp="1"/>
          </p:cNvSpPr>
          <p:nvPr>
            <p:ph type="ftr" sz="quarter" idx="11"/>
          </p:nvPr>
        </p:nvSpPr>
        <p:spPr>
          <a:xfrm>
            <a:off x="4165600" y="6245225"/>
            <a:ext cx="3860800" cy="476251"/>
          </a:xfrm>
        </p:spPr>
        <p:txBody>
          <a:bodyPr/>
          <a:lstStyle>
            <a:lvl1pPr>
              <a:defRPr/>
            </a:lvl1pPr>
          </a:lstStyle>
          <a:p>
            <a:pPr>
              <a:defRPr/>
            </a:pPr>
            <a:endParaRPr lang="en-US" dirty="0">
              <a:solidFill>
                <a:prstClr val="black"/>
              </a:solidFill>
            </a:endParaRPr>
          </a:p>
        </p:txBody>
      </p:sp>
      <p:sp>
        <p:nvSpPr>
          <p:cNvPr id="8" name="Slide Number Placeholder 7"/>
          <p:cNvSpPr>
            <a:spLocks noGrp="1"/>
          </p:cNvSpPr>
          <p:nvPr>
            <p:ph type="sldNum" sz="quarter" idx="12"/>
          </p:nvPr>
        </p:nvSpPr>
        <p:spPr>
          <a:xfrm>
            <a:off x="8737600" y="6245225"/>
            <a:ext cx="2844800" cy="476251"/>
          </a:xfrm>
        </p:spPr>
        <p:txBody>
          <a:bodyPr/>
          <a:lstStyle>
            <a:lvl1pPr>
              <a:defRPr/>
            </a:lvl1pPr>
          </a:lstStyle>
          <a:p>
            <a:pPr>
              <a:defRPr/>
            </a:pPr>
            <a:fld id="{3A630390-308D-4014-AA02-8E6615BC134C}"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2238703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38590"/>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1F50C00-E58A-4CF8-82CF-3D5C3679B3AB}" type="slidenum">
              <a:rPr lang="en-US">
                <a:solidFill>
                  <a:srgbClr val="9957CC"/>
                </a:solidFill>
              </a:rPr>
              <a:pPr>
                <a:defRPr/>
              </a:pPr>
              <a:t>‹#›</a:t>
            </a:fld>
            <a:endParaRPr lang="en-US" dirty="0">
              <a:solidFill>
                <a:srgbClr val="9957CC"/>
              </a:solidFill>
            </a:endParaRPr>
          </a:p>
        </p:txBody>
      </p:sp>
    </p:spTree>
    <p:extLst>
      <p:ext uri="{BB962C8B-B14F-4D97-AF65-F5344CB8AC3E}">
        <p14:creationId xmlns:p14="http://schemas.microsoft.com/office/powerpoint/2010/main" val="336998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1E44A9A-0E9B-42BE-847E-FC27CF41D21A}" type="datetimeFigureOut">
              <a:rPr lang="en-GB" smtClean="0"/>
              <a:t>29/01/2023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421855171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600201"/>
            <a:ext cx="5384800" cy="4525963"/>
          </a:xfrm>
        </p:spPr>
        <p:txBody>
          <a:bodyPr/>
          <a:lstStyle/>
          <a:p>
            <a:endParaRPr lang="en-GB"/>
          </a:p>
        </p:txBody>
      </p:sp>
      <p:sp>
        <p:nvSpPr>
          <p:cNvPr id="5" name="Date Placeholder 4"/>
          <p:cNvSpPr>
            <a:spLocks noGrp="1"/>
          </p:cNvSpPr>
          <p:nvPr>
            <p:ph type="dt" sz="half" idx="10"/>
          </p:nvPr>
        </p:nvSpPr>
        <p:spPr>
          <a:xfrm>
            <a:off x="609600" y="6245225"/>
            <a:ext cx="2844800" cy="476251"/>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1"/>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1"/>
          </a:xfrm>
        </p:spPr>
        <p:txBody>
          <a:bodyPr/>
          <a:lstStyle>
            <a:lvl1pPr>
              <a:defRPr/>
            </a:lvl1pPr>
          </a:lstStyle>
          <a:p>
            <a:fld id="{9BA10C66-F7F7-4A00-927F-AE31BCA4369B}" type="slidenum">
              <a:rPr lang="en-US"/>
              <a:pPr/>
              <a:t>‹#›</a:t>
            </a:fld>
            <a:endParaRPr lang="en-US"/>
          </a:p>
        </p:txBody>
      </p:sp>
    </p:spTree>
    <p:extLst>
      <p:ext uri="{BB962C8B-B14F-4D97-AF65-F5344CB8AC3E}">
        <p14:creationId xmlns:p14="http://schemas.microsoft.com/office/powerpoint/2010/main" val="359814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1E44A9A-0E9B-42BE-847E-FC27CF41D21A}" type="datetimeFigureOut">
              <a:rPr lang="en-GB" smtClean="0"/>
              <a:t>29/01/2023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138545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1E44A9A-0E9B-42BE-847E-FC27CF41D21A}" type="datetimeFigureOut">
              <a:rPr lang="en-GB" smtClean="0"/>
              <a:t>29/01/2023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51513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1E44A9A-0E9B-42BE-847E-FC27CF41D21A}" type="datetimeFigureOut">
              <a:rPr lang="en-GB" smtClean="0"/>
              <a:t>29/01/2023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164763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44A9A-0E9B-42BE-847E-FC27CF41D21A}" type="datetimeFigureOut">
              <a:rPr lang="en-GB" smtClean="0"/>
              <a:t>29/01/2023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53989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1E44A9A-0E9B-42BE-847E-FC27CF41D21A}" type="datetimeFigureOut">
              <a:rPr lang="en-GB" smtClean="0"/>
              <a:t>29/01/2023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7D40-C4E1-407D-AF21-0631B69F81A0}" type="slidenum">
              <a:rPr lang="en-GB" smtClean="0"/>
              <a:t>‹#›</a:t>
            </a:fld>
            <a:endParaRPr lang="en-GB"/>
          </a:p>
        </p:txBody>
      </p:sp>
    </p:spTree>
    <p:extLst>
      <p:ext uri="{BB962C8B-B14F-4D97-AF65-F5344CB8AC3E}">
        <p14:creationId xmlns:p14="http://schemas.microsoft.com/office/powerpoint/2010/main" val="315532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1E44A9A-0E9B-42BE-847E-FC27CF41D21A}" type="datetimeFigureOut">
              <a:rPr lang="en-GB" smtClean="0"/>
              <a:t>29/01/2023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618B7D40-C4E1-407D-AF21-0631B69F81A0}"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62196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E44A9A-0E9B-42BE-847E-FC27CF41D21A}" type="datetimeFigureOut">
              <a:rPr lang="en-GB" smtClean="0"/>
              <a:t>29/01/2023</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8B7D40-C4E1-407D-AF21-0631B69F81A0}"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47373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9600" y="1752601"/>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a:defRPr sz="1333">
                <a:solidFill>
                  <a:schemeClr val="tx1"/>
                </a:solidFill>
                <a:latin typeface="Arial" pitchFamily="34" charset="0"/>
              </a:defRPr>
            </a:lvl1pPr>
          </a:lstStyle>
          <a:p>
            <a:pPr eaLnBrk="0" hangingPunct="0">
              <a:defRPr/>
            </a:pPr>
            <a:endParaRPr lang="en-US" dirty="0">
              <a:solidFill>
                <a:prstClr val="black"/>
              </a:solidFill>
              <a:cs typeface="Times New Roman" pitchFamily="18" charset="0"/>
            </a:endParaRPr>
          </a:p>
        </p:txBody>
      </p:sp>
      <p:sp>
        <p:nvSpPr>
          <p:cNvPr id="5" name="Footer Placeholder 4"/>
          <p:cNvSpPr>
            <a:spLocks noGrp="1"/>
          </p:cNvSpPr>
          <p:nvPr>
            <p:ph type="ftr" sz="quarter" idx="3"/>
          </p:nvPr>
        </p:nvSpPr>
        <p:spPr>
          <a:xfrm>
            <a:off x="609600" y="6492876"/>
            <a:ext cx="4572000" cy="284163"/>
          </a:xfrm>
          <a:prstGeom prst="rect">
            <a:avLst/>
          </a:prstGeom>
        </p:spPr>
        <p:txBody>
          <a:bodyPr vert="horz" lIns="91440" tIns="45720" rIns="91440" bIns="45720" rtlCol="0" anchor="t"/>
          <a:lstStyle>
            <a:lvl1pPr algn="l">
              <a:defRPr sz="1333">
                <a:solidFill>
                  <a:schemeClr val="tx1"/>
                </a:solidFill>
                <a:latin typeface="Arial" pitchFamily="34" charset="0"/>
              </a:defRPr>
            </a:lvl1pPr>
          </a:lstStyle>
          <a:p>
            <a:pPr eaLnBrk="0" hangingPunct="0">
              <a:defRPr/>
            </a:pPr>
            <a:endParaRPr lang="en-US" dirty="0">
              <a:solidFill>
                <a:prstClr val="black"/>
              </a:solidFill>
              <a:cs typeface="Times New Roman" pitchFamily="18" charset="0"/>
            </a:endParaRPr>
          </a:p>
        </p:txBody>
      </p:sp>
      <p:sp>
        <p:nvSpPr>
          <p:cNvPr id="6" name="Slide Number Placeholder 5"/>
          <p:cNvSpPr>
            <a:spLocks noGrp="1"/>
          </p:cNvSpPr>
          <p:nvPr>
            <p:ph type="sldNum" sz="quarter" idx="4"/>
          </p:nvPr>
        </p:nvSpPr>
        <p:spPr>
          <a:xfrm rot="16200000">
            <a:off x="11188966" y="5824804"/>
            <a:ext cx="1316039" cy="486833"/>
          </a:xfrm>
          <a:prstGeom prst="rect">
            <a:avLst/>
          </a:prstGeom>
        </p:spPr>
        <p:txBody>
          <a:bodyPr vert="horz" lIns="91440" tIns="45720" rIns="91440" bIns="45720" rtlCol="0" anchor="ctr"/>
          <a:lstStyle>
            <a:lvl1pPr algn="l">
              <a:defRPr sz="3200" b="1">
                <a:solidFill>
                  <a:schemeClr val="tx2"/>
                </a:solidFill>
                <a:latin typeface="Arial" pitchFamily="34" charset="0"/>
              </a:defRPr>
            </a:lvl1pPr>
          </a:lstStyle>
          <a:p>
            <a:pPr eaLnBrk="0" hangingPunct="0">
              <a:defRPr/>
            </a:pPr>
            <a:fld id="{BF422EC6-909F-4208-A1C9-0A25DA1C99F1}" type="slidenum">
              <a:rPr lang="en-US">
                <a:solidFill>
                  <a:srgbClr val="9957CC"/>
                </a:solidFill>
                <a:cs typeface="Times New Roman" pitchFamily="18" charset="0"/>
              </a:rPr>
              <a:pPr eaLnBrk="0" hangingPunct="0">
                <a:defRPr/>
              </a:pPr>
              <a:t>‹#›</a:t>
            </a:fld>
            <a:endParaRPr lang="en-US" dirty="0">
              <a:solidFill>
                <a:srgbClr val="9957CC"/>
              </a:solidFill>
              <a:cs typeface="Times New Roman" pitchFamily="18" charset="0"/>
            </a:endParaRPr>
          </a:p>
        </p:txBody>
      </p:sp>
      <p:sp>
        <p:nvSpPr>
          <p:cNvPr id="7" name="Rectangle 6"/>
          <p:cNvSpPr/>
          <p:nvPr/>
        </p:nvSpPr>
        <p:spPr>
          <a:xfrm>
            <a:off x="12001502"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
        <p:nvSpPr>
          <p:cNvPr id="8" name="Rectangle 7"/>
          <p:cNvSpPr/>
          <p:nvPr/>
        </p:nvSpPr>
        <p:spPr>
          <a:xfrm>
            <a:off x="12001502"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endParaRPr>
          </a:p>
        </p:txBody>
      </p:sp>
    </p:spTree>
    <p:extLst>
      <p:ext uri="{BB962C8B-B14F-4D97-AF65-F5344CB8AC3E}">
        <p14:creationId xmlns:p14="http://schemas.microsoft.com/office/powerpoint/2010/main" val="24685090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rtl="0" eaLnBrk="0" fontAlgn="base" hangingPunct="0">
        <a:spcBef>
          <a:spcPct val="0"/>
        </a:spcBef>
        <a:spcAft>
          <a:spcPct val="0"/>
        </a:spcAft>
        <a:defRPr sz="4800" kern="1200" cap="all" spc="-8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Arial Black" pitchFamily="34" charset="0"/>
        </a:defRPr>
      </a:lvl2pPr>
      <a:lvl3pPr algn="l" rtl="0" eaLnBrk="0" fontAlgn="base" hangingPunct="0">
        <a:spcBef>
          <a:spcPct val="0"/>
        </a:spcBef>
        <a:spcAft>
          <a:spcPct val="0"/>
        </a:spcAft>
        <a:defRPr sz="4800">
          <a:solidFill>
            <a:schemeClr val="tx2"/>
          </a:solidFill>
          <a:latin typeface="Arial Black" pitchFamily="34" charset="0"/>
        </a:defRPr>
      </a:lvl3pPr>
      <a:lvl4pPr algn="l" rtl="0" eaLnBrk="0" fontAlgn="base" hangingPunct="0">
        <a:spcBef>
          <a:spcPct val="0"/>
        </a:spcBef>
        <a:spcAft>
          <a:spcPct val="0"/>
        </a:spcAft>
        <a:defRPr sz="4800">
          <a:solidFill>
            <a:schemeClr val="tx2"/>
          </a:solidFill>
          <a:latin typeface="Arial Black" pitchFamily="34" charset="0"/>
        </a:defRPr>
      </a:lvl4pPr>
      <a:lvl5pPr algn="l" rtl="0" eaLnBrk="0" fontAlgn="base" hangingPunct="0">
        <a:spcBef>
          <a:spcPct val="0"/>
        </a:spcBef>
        <a:spcAft>
          <a:spcPct val="0"/>
        </a:spcAft>
        <a:defRPr sz="4800">
          <a:solidFill>
            <a:schemeClr val="tx2"/>
          </a:solidFill>
          <a:latin typeface="Arial Black" pitchFamily="34" charset="0"/>
        </a:defRPr>
      </a:lvl5pPr>
      <a:lvl6pPr marL="609585" algn="l" rtl="0" fontAlgn="base">
        <a:spcBef>
          <a:spcPct val="0"/>
        </a:spcBef>
        <a:spcAft>
          <a:spcPct val="0"/>
        </a:spcAft>
        <a:defRPr sz="4800">
          <a:solidFill>
            <a:schemeClr val="tx2"/>
          </a:solidFill>
          <a:latin typeface="Arial Black" pitchFamily="34" charset="0"/>
        </a:defRPr>
      </a:lvl6pPr>
      <a:lvl7pPr marL="1219170" algn="l" rtl="0" fontAlgn="base">
        <a:spcBef>
          <a:spcPct val="0"/>
        </a:spcBef>
        <a:spcAft>
          <a:spcPct val="0"/>
        </a:spcAft>
        <a:defRPr sz="4800">
          <a:solidFill>
            <a:schemeClr val="tx2"/>
          </a:solidFill>
          <a:latin typeface="Arial Black" pitchFamily="34" charset="0"/>
        </a:defRPr>
      </a:lvl7pPr>
      <a:lvl8pPr marL="1828754" algn="l" rtl="0" fontAlgn="base">
        <a:spcBef>
          <a:spcPct val="0"/>
        </a:spcBef>
        <a:spcAft>
          <a:spcPct val="0"/>
        </a:spcAft>
        <a:defRPr sz="4800">
          <a:solidFill>
            <a:schemeClr val="tx2"/>
          </a:solidFill>
          <a:latin typeface="Arial Black" pitchFamily="34" charset="0"/>
        </a:defRPr>
      </a:lvl8pPr>
      <a:lvl9pPr marL="2438339" algn="l" rtl="0" fontAlgn="base">
        <a:spcBef>
          <a:spcPct val="0"/>
        </a:spcBef>
        <a:spcAft>
          <a:spcPct val="0"/>
        </a:spcAft>
        <a:defRPr sz="4800">
          <a:solidFill>
            <a:schemeClr val="tx2"/>
          </a:solidFill>
          <a:latin typeface="Arial Black" pitchFamily="34" charset="0"/>
        </a:defRPr>
      </a:lvl9pPr>
    </p:titleStyle>
    <p:bodyStyle>
      <a:lvl1pPr marL="457189" indent="-457189" algn="l" rtl="0" eaLnBrk="0" fontAlgn="base" hangingPunct="0">
        <a:spcBef>
          <a:spcPct val="20000"/>
        </a:spcBef>
        <a:spcAft>
          <a:spcPts val="800"/>
        </a:spcAft>
        <a:buFont typeface="Arial" charset="0"/>
        <a:defRPr sz="2667" b="1" kern="1200">
          <a:solidFill>
            <a:schemeClr val="tx1"/>
          </a:solidFill>
          <a:latin typeface="+mn-lt"/>
          <a:ea typeface="+mn-ea"/>
          <a:cs typeface="+mn-cs"/>
        </a:defRPr>
      </a:lvl1pPr>
      <a:lvl2pPr marL="609585" indent="-243411" algn="l" rtl="0" eaLnBrk="0" fontAlgn="base" hangingPunct="0">
        <a:spcBef>
          <a:spcPct val="20000"/>
        </a:spcBef>
        <a:spcAft>
          <a:spcPct val="0"/>
        </a:spcAft>
        <a:buClr>
          <a:schemeClr val="tx2"/>
        </a:buClr>
        <a:buFont typeface="Arial" charset="0"/>
        <a:buChar char="•"/>
        <a:defRPr sz="2667" kern="1200">
          <a:solidFill>
            <a:schemeClr val="tx1"/>
          </a:solidFill>
          <a:latin typeface="+mn-lt"/>
          <a:ea typeface="+mn-ea"/>
          <a:cs typeface="+mn-cs"/>
        </a:defRPr>
      </a:lvl2pPr>
      <a:lvl3pPr marL="1523962" indent="-304792"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2133547" indent="-304792"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743131" indent="-304792"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3352716" indent="-304792" algn="l" defTabSz="1219170" rtl="0" eaLnBrk="1" latinLnBrk="0" hangingPunct="1">
        <a:spcBef>
          <a:spcPct val="20000"/>
        </a:spcBef>
        <a:buClr>
          <a:schemeClr val="tx2"/>
        </a:buClr>
        <a:buFont typeface="Arial" pitchFamily="34" charset="0"/>
        <a:buChar char="•"/>
        <a:defRPr sz="2133" kern="1200">
          <a:solidFill>
            <a:schemeClr val="tx1"/>
          </a:solidFill>
          <a:latin typeface="+mn-lt"/>
          <a:ea typeface="+mn-ea"/>
          <a:cs typeface="+mn-cs"/>
        </a:defRPr>
      </a:lvl6pPr>
      <a:lvl7pPr marL="3962301" indent="-304792" algn="l" defTabSz="1219170" rtl="0" eaLnBrk="1" latinLnBrk="0" hangingPunct="1">
        <a:spcBef>
          <a:spcPct val="20000"/>
        </a:spcBef>
        <a:buClr>
          <a:schemeClr val="tx2"/>
        </a:buClr>
        <a:buFont typeface="Arial" pitchFamily="34" charset="0"/>
        <a:buChar char="•"/>
        <a:defRPr sz="2133" kern="1200">
          <a:solidFill>
            <a:schemeClr val="tx1"/>
          </a:solidFill>
          <a:latin typeface="+mn-lt"/>
          <a:ea typeface="+mn-ea"/>
          <a:cs typeface="+mn-cs"/>
        </a:defRPr>
      </a:lvl7pPr>
      <a:lvl8pPr marL="4571886" indent="-304792" algn="l" defTabSz="1219170" rtl="0" eaLnBrk="1" latinLnBrk="0" hangingPunct="1">
        <a:spcBef>
          <a:spcPct val="20000"/>
        </a:spcBef>
        <a:buClr>
          <a:schemeClr val="tx2"/>
        </a:buClr>
        <a:buFont typeface="Arial" pitchFamily="34" charset="0"/>
        <a:buChar char="•"/>
        <a:defRPr sz="2133" kern="1200">
          <a:solidFill>
            <a:schemeClr val="tx1"/>
          </a:solidFill>
          <a:latin typeface="+mn-lt"/>
          <a:ea typeface="+mn-ea"/>
          <a:cs typeface="+mn-cs"/>
        </a:defRPr>
      </a:lvl8pPr>
      <a:lvl9pPr marL="5181470" indent="-304792" algn="l" defTabSz="1219170" rtl="0" eaLnBrk="1" latinLnBrk="0" hangingPunct="1">
        <a:spcBef>
          <a:spcPct val="20000"/>
        </a:spcBef>
        <a:buClr>
          <a:schemeClr val="tx2"/>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3DFD-024D-A3AF-B08A-16224D999BF4}"/>
              </a:ext>
            </a:extLst>
          </p:cNvPr>
          <p:cNvSpPr>
            <a:spLocks noGrp="1"/>
          </p:cNvSpPr>
          <p:nvPr>
            <p:ph type="ctrTitle"/>
          </p:nvPr>
        </p:nvSpPr>
        <p:spPr/>
        <p:txBody>
          <a:bodyPr>
            <a:normAutofit fontScale="90000"/>
          </a:bodyPr>
          <a:lstStyle/>
          <a:p>
            <a:r>
              <a:rPr lang="en-GB" dirty="0"/>
              <a:t>From Birth to Three: An Early Years Educator’s Handbook</a:t>
            </a:r>
            <a:br>
              <a:rPr lang="en-GB" dirty="0"/>
            </a:br>
            <a:r>
              <a:rPr lang="en-GB" dirty="0"/>
              <a:t>Written by: Julia Manning-Morton </a:t>
            </a:r>
          </a:p>
        </p:txBody>
      </p:sp>
      <p:sp>
        <p:nvSpPr>
          <p:cNvPr id="3" name="Subtitle 2">
            <a:extLst>
              <a:ext uri="{FF2B5EF4-FFF2-40B4-BE49-F238E27FC236}">
                <a16:creationId xmlns:a16="http://schemas.microsoft.com/office/drawing/2014/main" id="{69A43D11-CF72-3778-E4B7-BBB0138BE329}"/>
              </a:ext>
            </a:extLst>
          </p:cNvPr>
          <p:cNvSpPr>
            <a:spLocks noGrp="1"/>
          </p:cNvSpPr>
          <p:nvPr>
            <p:ph type="subTitle" idx="1"/>
          </p:nvPr>
        </p:nvSpPr>
        <p:spPr/>
        <p:txBody>
          <a:bodyPr/>
          <a:lstStyle/>
          <a:p>
            <a:r>
              <a:rPr lang="en-GB" dirty="0"/>
              <a:t>Web support materials for</a:t>
            </a:r>
          </a:p>
          <a:p>
            <a:pPr>
              <a:lnSpc>
                <a:spcPct val="107000"/>
              </a:lnSpc>
              <a:spcAft>
                <a:spcPts val="600"/>
              </a:spcAft>
            </a:pPr>
            <a:r>
              <a:rPr lang="en-GB" sz="2800" b="1" dirty="0">
                <a:effectLst/>
                <a:latin typeface="Arial" panose="020B0604020202020204" pitchFamily="34" charset="0"/>
                <a:ea typeface="Calibri" panose="020F0502020204030204" pitchFamily="34" charset="0"/>
                <a:cs typeface="Times New Roman" panose="02020603050405020304" pitchFamily="18" charset="0"/>
              </a:rPr>
              <a:t>Chapter 3.1 Key Aspect of Practice: Care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Part 1</a:t>
            </a:r>
          </a:p>
          <a:p>
            <a:endParaRPr lang="en-GB" dirty="0"/>
          </a:p>
        </p:txBody>
      </p:sp>
      <p:pic>
        <p:nvPicPr>
          <p:cNvPr id="5" name="slide 1">
            <a:hlinkClick r:id="" action="ppaction://media"/>
            <a:extLst>
              <a:ext uri="{FF2B5EF4-FFF2-40B4-BE49-F238E27FC236}">
                <a16:creationId xmlns:a16="http://schemas.microsoft.com/office/drawing/2014/main" id="{03476D2E-170B-55BA-A1ED-E3836690A0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4399672"/>
            <a:ext cx="609600" cy="609600"/>
          </a:xfrm>
          <a:prstGeom prst="rect">
            <a:avLst/>
          </a:prstGeom>
        </p:spPr>
      </p:pic>
    </p:spTree>
    <p:extLst>
      <p:ext uri="{BB962C8B-B14F-4D97-AF65-F5344CB8AC3E}">
        <p14:creationId xmlns:p14="http://schemas.microsoft.com/office/powerpoint/2010/main" val="502361997"/>
      </p:ext>
    </p:extLst>
  </p:cSld>
  <p:clrMapOvr>
    <a:masterClrMapping/>
  </p:clrMapOvr>
  <mc:AlternateContent xmlns:mc="http://schemas.openxmlformats.org/markup-compatibility/2006">
    <mc:Choice xmlns:p14="http://schemas.microsoft.com/office/powerpoint/2010/main" Requires="p14">
      <p:transition spd="slow" p14:dur="2000" advTm="55182"/>
    </mc:Choice>
    <mc:Fallback>
      <p:transition spd="slow" advTm="55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1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695"/>
            <a:ext cx="10972800" cy="1143000"/>
          </a:xfrm>
        </p:spPr>
        <p:txBody>
          <a:bodyPr>
            <a:normAutofit/>
          </a:bodyPr>
          <a:lstStyle/>
          <a:p>
            <a:r>
              <a:rPr kumimoji="0" lang="en-GB" sz="4000" b="1" i="0" u="none" strike="noStrike" kern="1200" cap="none" spc="0" normalizeH="0" baseline="0" noProof="0" dirty="0">
                <a:ln>
                  <a:noFill/>
                </a:ln>
                <a:solidFill>
                  <a:srgbClr val="04617B"/>
                </a:solidFill>
                <a:effectLst/>
                <a:uLnTx/>
                <a:uFillTx/>
                <a:latin typeface="Arial" panose="020B0604020202020204" pitchFamily="34" charset="0"/>
                <a:ea typeface="Calibri" panose="020F0502020204030204" pitchFamily="34" charset="0"/>
                <a:cs typeface="Times New Roman" panose="02020603050405020304" pitchFamily="18" charset="0"/>
              </a:rPr>
              <a:t>Reflection Point 1: Touch</a:t>
            </a:r>
            <a:endParaRPr lang="en-GB" dirty="0"/>
          </a:p>
        </p:txBody>
      </p:sp>
      <p:sp>
        <p:nvSpPr>
          <p:cNvPr id="5" name="Text Placeholder 4"/>
          <p:cNvSpPr>
            <a:spLocks noGrp="1"/>
          </p:cNvSpPr>
          <p:nvPr>
            <p:ph type="body" sz="half" idx="1"/>
          </p:nvPr>
        </p:nvSpPr>
        <p:spPr>
          <a:xfrm>
            <a:off x="239349" y="2245895"/>
            <a:ext cx="5755051" cy="4420083"/>
          </a:xfrm>
        </p:spPr>
        <p:txBody>
          <a:bodyPr>
            <a:normAutofit/>
          </a:bodyPr>
          <a:lstStyle/>
          <a:p>
            <a:pPr>
              <a:buFont typeface="Arial" pitchFamily="34" charset="0"/>
              <a:buChar char="•"/>
            </a:pPr>
            <a:r>
              <a:rPr lang="en-US" sz="2800" dirty="0">
                <a:latin typeface="Arial" panose="020B0604020202020204" pitchFamily="34" charset="0"/>
                <a:cs typeface="Arial" panose="020B0604020202020204" pitchFamily="34" charset="0"/>
              </a:rPr>
              <a:t>Reflect on a time when you were being physically handled by a professional such as a doctor / nurse, massage therapist, osteopath or hairdresser</a:t>
            </a:r>
          </a:p>
          <a:p>
            <a:pPr>
              <a:lnSpc>
                <a:spcPct val="107000"/>
              </a:lnSpc>
              <a:spcAft>
                <a:spcPts val="600"/>
              </a:spcAft>
            </a:pPr>
            <a:r>
              <a:rPr lang="en-GB" sz="2800" dirty="0">
                <a:effectLst/>
                <a:latin typeface="Arial" panose="020B0604020202020204" pitchFamily="34" charset="0"/>
                <a:ea typeface="Calibri" panose="020F0502020204030204" pitchFamily="34" charset="0"/>
                <a:cs typeface="Arial" panose="020B0604020202020204" pitchFamily="34" charset="0"/>
              </a:rPr>
              <a:t>What were your feelings before, during and after your treatment? </a:t>
            </a:r>
          </a:p>
          <a:p>
            <a:pPr>
              <a:lnSpc>
                <a:spcPct val="107000"/>
              </a:lnSpc>
              <a:spcAft>
                <a:spcPts val="600"/>
              </a:spcAft>
            </a:pPr>
            <a:r>
              <a:rPr lang="en-GB" sz="2800" dirty="0">
                <a:effectLst/>
                <a:latin typeface="Arial" panose="020B0604020202020204" pitchFamily="34" charset="0"/>
                <a:ea typeface="Calibri" panose="020F0502020204030204" pitchFamily="34" charset="0"/>
                <a:cs typeface="Arial" panose="020B0604020202020204" pitchFamily="34" charset="0"/>
              </a:rPr>
              <a:t>What made this experience positive or negative for you?</a:t>
            </a:r>
          </a:p>
          <a:p>
            <a:pPr>
              <a:buFont typeface="Arial" pitchFamily="34" charset="0"/>
              <a:buChar char="•"/>
            </a:pPr>
            <a:endParaRPr lang="en-US" dirty="0">
              <a:latin typeface="Arial" charset="0"/>
            </a:endParaRPr>
          </a:p>
        </p:txBody>
      </p:sp>
      <p:pic>
        <p:nvPicPr>
          <p:cNvPr id="1026" name="Picture 2" descr="C:\Users\Julia\AppData\Local\Microsoft\Windows\Temporary Internet Files\Content.IE5\NGD1K4FA\Doctor-examining-patient-evms.edu_[1].jpg"/>
          <p:cNvPicPr>
            <a:picLocks noGrp="1" noChangeAspect="1" noChangeArrowheads="1"/>
          </p:cNvPicPr>
          <p:nvPr>
            <p:ph type="clipArt"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9113126" y="1028734"/>
            <a:ext cx="2609277" cy="15655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lia\AppData\Local\Microsoft\Windows\Temporary Internet Files\Content.IE5\MA53WZQO\iStock_nursepatient_Medium-e14550165197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0363" y="3429001"/>
            <a:ext cx="2584011" cy="1720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ulia\AppData\Local\Microsoft\Windows\Temporary Internet Files\Content.IE5\9XHBIC85\Letchworth-Sports-Massag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0314" y="1988840"/>
            <a:ext cx="2431196" cy="230063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ulia\AppData\Local\Microsoft\Windows\Temporary Internet Files\Content.IE5\UFWO6QZE\adult_barber_barbershop_beard_blade_close_up_face_facial_expression-153245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170" y="4773150"/>
            <a:ext cx="2839244" cy="1892829"/>
          </a:xfrm>
          <a:prstGeom prst="rect">
            <a:avLst/>
          </a:prstGeom>
          <a:noFill/>
          <a:extLst>
            <a:ext uri="{909E8E84-426E-40DD-AFC4-6F175D3DCCD1}">
              <a14:hiddenFill xmlns:a14="http://schemas.microsoft.com/office/drawing/2010/main">
                <a:solidFill>
                  <a:srgbClr val="FFFFFF"/>
                </a:solidFill>
              </a14:hiddenFill>
            </a:ext>
          </a:extLst>
        </p:spPr>
      </p:pic>
      <p:pic>
        <p:nvPicPr>
          <p:cNvPr id="3" name="slide 2">
            <a:hlinkClick r:id="" action="ppaction://media"/>
            <a:extLst>
              <a:ext uri="{FF2B5EF4-FFF2-40B4-BE49-F238E27FC236}">
                <a16:creationId xmlns:a16="http://schemas.microsoft.com/office/drawing/2014/main" id="{EE18A7B8-1332-9133-3537-D04D4FDC7EB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42063" y="98495"/>
            <a:ext cx="609600" cy="609600"/>
          </a:xfrm>
          <a:prstGeom prst="rect">
            <a:avLst/>
          </a:prstGeom>
        </p:spPr>
      </p:pic>
    </p:spTree>
    <p:extLst>
      <p:ext uri="{BB962C8B-B14F-4D97-AF65-F5344CB8AC3E}">
        <p14:creationId xmlns:p14="http://schemas.microsoft.com/office/powerpoint/2010/main" val="4127191029"/>
      </p:ext>
    </p:extLst>
  </p:cSld>
  <p:clrMapOvr>
    <a:masterClrMapping/>
  </p:clrMapOvr>
  <mc:AlternateContent xmlns:mc="http://schemas.openxmlformats.org/markup-compatibility/2006">
    <mc:Choice xmlns:p14="http://schemas.microsoft.com/office/powerpoint/2010/main" Requires="p14">
      <p:transition spd="slow" p14:dur="2000" advTm="38184"/>
    </mc:Choice>
    <mc:Fallback>
      <p:transition spd="slow" advTm="38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6522" y="552645"/>
            <a:ext cx="10478955" cy="890592"/>
          </a:xfrm>
        </p:spPr>
        <p:txBody>
          <a:bodyPr>
            <a:normAutofit/>
          </a:bodyPr>
          <a:lstStyle/>
          <a:p>
            <a:r>
              <a:rPr lang="en-GB" sz="4000" dirty="0"/>
              <a:t>Personal Care Experiences</a:t>
            </a:r>
          </a:p>
        </p:txBody>
      </p:sp>
      <p:sp>
        <p:nvSpPr>
          <p:cNvPr id="5" name="Text Placeholder 4"/>
          <p:cNvSpPr>
            <a:spLocks noGrp="1"/>
          </p:cNvSpPr>
          <p:nvPr>
            <p:ph type="body" idx="1"/>
          </p:nvPr>
        </p:nvSpPr>
        <p:spPr>
          <a:xfrm>
            <a:off x="335360" y="1445088"/>
            <a:ext cx="4879787" cy="735773"/>
          </a:xfrm>
        </p:spPr>
        <p:txBody>
          <a:bodyPr/>
          <a:lstStyle/>
          <a:p>
            <a:endParaRPr lang="en-GB" dirty="0"/>
          </a:p>
          <a:p>
            <a:r>
              <a:rPr lang="en-GB" dirty="0">
                <a:latin typeface="+mn-lt"/>
              </a:rPr>
              <a:t>Negative</a:t>
            </a:r>
            <a:r>
              <a:rPr lang="en-GB" dirty="0"/>
              <a:t>          </a:t>
            </a:r>
            <a:r>
              <a:rPr lang="en-GB" dirty="0">
                <a:solidFill>
                  <a:schemeClr val="accent6"/>
                </a:solidFill>
                <a:latin typeface="+mn-lt"/>
              </a:rPr>
              <a:t>Felt</a:t>
            </a:r>
          </a:p>
        </p:txBody>
      </p:sp>
      <p:sp>
        <p:nvSpPr>
          <p:cNvPr id="6" name="Content Placeholder 5"/>
          <p:cNvSpPr>
            <a:spLocks noGrp="1"/>
          </p:cNvSpPr>
          <p:nvPr>
            <p:ph sz="half" idx="2"/>
          </p:nvPr>
        </p:nvSpPr>
        <p:spPr>
          <a:xfrm>
            <a:off x="335360" y="2372883"/>
            <a:ext cx="3168352" cy="4128459"/>
          </a:xfrm>
        </p:spPr>
        <p:txBody>
          <a:bodyPr/>
          <a:lstStyle/>
          <a:p>
            <a:r>
              <a:rPr lang="en-US" dirty="0">
                <a:latin typeface="Arial" charset="0"/>
              </a:rPr>
              <a:t>Rough</a:t>
            </a:r>
          </a:p>
          <a:p>
            <a:r>
              <a:rPr lang="en-US" dirty="0">
                <a:latin typeface="Arial" charset="0"/>
              </a:rPr>
              <a:t>Rejecting</a:t>
            </a:r>
          </a:p>
          <a:p>
            <a:r>
              <a:rPr lang="en-US" dirty="0">
                <a:latin typeface="Arial" charset="0"/>
              </a:rPr>
              <a:t>Ignoring</a:t>
            </a:r>
          </a:p>
          <a:p>
            <a:r>
              <a:rPr lang="en-US" dirty="0">
                <a:latin typeface="Arial" charset="0"/>
              </a:rPr>
              <a:t>Casual</a:t>
            </a:r>
          </a:p>
          <a:p>
            <a:r>
              <a:rPr lang="en-US" dirty="0">
                <a:latin typeface="Arial" charset="0"/>
              </a:rPr>
              <a:t>Dismissive</a:t>
            </a:r>
          </a:p>
          <a:p>
            <a:r>
              <a:rPr lang="en-US" dirty="0">
                <a:latin typeface="Arial" charset="0"/>
              </a:rPr>
              <a:t>Inattentive</a:t>
            </a:r>
          </a:p>
          <a:p>
            <a:endParaRPr lang="en-GB" dirty="0"/>
          </a:p>
        </p:txBody>
      </p:sp>
      <p:sp>
        <p:nvSpPr>
          <p:cNvPr id="7" name="Text Placeholder 6"/>
          <p:cNvSpPr>
            <a:spLocks noGrp="1"/>
          </p:cNvSpPr>
          <p:nvPr>
            <p:ph type="body" sz="quarter" idx="3"/>
          </p:nvPr>
        </p:nvSpPr>
        <p:spPr>
          <a:xfrm>
            <a:off x="6192011" y="1381107"/>
            <a:ext cx="5376597" cy="991776"/>
          </a:xfrm>
        </p:spPr>
        <p:txBody>
          <a:bodyPr/>
          <a:lstStyle/>
          <a:p>
            <a:endParaRPr lang="en-GB" dirty="0"/>
          </a:p>
          <a:p>
            <a:r>
              <a:rPr lang="en-GB" dirty="0">
                <a:latin typeface="+mn-lt"/>
              </a:rPr>
              <a:t>Positive</a:t>
            </a:r>
            <a:r>
              <a:rPr lang="en-GB" dirty="0"/>
              <a:t>           </a:t>
            </a:r>
            <a:r>
              <a:rPr lang="en-GB" dirty="0">
                <a:solidFill>
                  <a:schemeClr val="accent6"/>
                </a:solidFill>
                <a:latin typeface="+mn-lt"/>
              </a:rPr>
              <a:t>Felt</a:t>
            </a:r>
          </a:p>
        </p:txBody>
      </p:sp>
      <p:sp>
        <p:nvSpPr>
          <p:cNvPr id="8" name="Content Placeholder 7"/>
          <p:cNvSpPr>
            <a:spLocks noGrp="1"/>
          </p:cNvSpPr>
          <p:nvPr>
            <p:ph sz="quarter" idx="4"/>
          </p:nvPr>
        </p:nvSpPr>
        <p:spPr>
          <a:xfrm>
            <a:off x="6192011" y="2372883"/>
            <a:ext cx="2784309" cy="3840427"/>
          </a:xfrm>
        </p:spPr>
        <p:txBody>
          <a:bodyPr/>
          <a:lstStyle/>
          <a:p>
            <a:pPr>
              <a:spcBef>
                <a:spcPts val="0"/>
              </a:spcBef>
            </a:pPr>
            <a:r>
              <a:rPr lang="en-US" dirty="0">
                <a:latin typeface="Arial" charset="0"/>
              </a:rPr>
              <a:t>Attentive</a:t>
            </a:r>
          </a:p>
          <a:p>
            <a:pPr>
              <a:spcBef>
                <a:spcPts val="0"/>
              </a:spcBef>
            </a:pPr>
            <a:r>
              <a:rPr lang="en-US" dirty="0">
                <a:latin typeface="Arial" charset="0"/>
              </a:rPr>
              <a:t>Gentle</a:t>
            </a:r>
          </a:p>
          <a:p>
            <a:pPr>
              <a:spcBef>
                <a:spcPts val="0"/>
              </a:spcBef>
            </a:pPr>
            <a:r>
              <a:rPr lang="en-US" dirty="0">
                <a:latin typeface="Arial" charset="0"/>
              </a:rPr>
              <a:t>Reassuring</a:t>
            </a:r>
          </a:p>
          <a:p>
            <a:pPr>
              <a:spcBef>
                <a:spcPts val="0"/>
              </a:spcBef>
            </a:pPr>
            <a:r>
              <a:rPr lang="en-US" dirty="0">
                <a:latin typeface="Arial" charset="0"/>
              </a:rPr>
              <a:t>Respectful</a:t>
            </a:r>
          </a:p>
          <a:p>
            <a:pPr>
              <a:spcBef>
                <a:spcPts val="0"/>
              </a:spcBef>
            </a:pPr>
            <a:r>
              <a:rPr lang="en-US" dirty="0">
                <a:latin typeface="Arial" charset="0"/>
              </a:rPr>
              <a:t>Taking time</a:t>
            </a:r>
          </a:p>
          <a:p>
            <a:pPr>
              <a:spcBef>
                <a:spcPts val="0"/>
              </a:spcBef>
            </a:pPr>
            <a:r>
              <a:rPr lang="en-US" dirty="0">
                <a:latin typeface="Arial" charset="0"/>
              </a:rPr>
              <a:t>Inclusive</a:t>
            </a:r>
          </a:p>
        </p:txBody>
      </p:sp>
      <p:sp>
        <p:nvSpPr>
          <p:cNvPr id="10" name="TextBox 9"/>
          <p:cNvSpPr txBox="1"/>
          <p:nvPr/>
        </p:nvSpPr>
        <p:spPr>
          <a:xfrm>
            <a:off x="3023659" y="2372883"/>
            <a:ext cx="2264531" cy="4072910"/>
          </a:xfrm>
          <a:prstGeom prst="rect">
            <a:avLst/>
          </a:prstGeom>
          <a:noFill/>
        </p:spPr>
        <p:txBody>
          <a:bodyPr wrap="none" rtlCol="0">
            <a:spAutoFit/>
          </a:bodyPr>
          <a:lstStyle/>
          <a:p>
            <a:pPr defTabSz="1219170" fontAlgn="base">
              <a:spcBef>
                <a:spcPts val="800"/>
              </a:spcBef>
              <a:spcAft>
                <a:spcPts val="800"/>
              </a:spcAft>
            </a:pPr>
            <a:r>
              <a:rPr lang="en-US" sz="3200" b="1" dirty="0">
                <a:solidFill>
                  <a:srgbClr val="7030A0"/>
                </a:solidFill>
                <a:latin typeface="Arial" charset="0"/>
              </a:rPr>
              <a:t>Unsafe</a:t>
            </a:r>
          </a:p>
          <a:p>
            <a:pPr defTabSz="1219170" fontAlgn="base">
              <a:spcBef>
                <a:spcPts val="800"/>
              </a:spcBef>
              <a:spcAft>
                <a:spcPts val="800"/>
              </a:spcAft>
            </a:pPr>
            <a:r>
              <a:rPr lang="en-US" sz="3200" b="1" dirty="0">
                <a:solidFill>
                  <a:srgbClr val="7030A0"/>
                </a:solidFill>
                <a:latin typeface="Arial" charset="0"/>
              </a:rPr>
              <a:t>Vulnerable</a:t>
            </a:r>
          </a:p>
          <a:p>
            <a:pPr defTabSz="1219170" fontAlgn="base">
              <a:spcBef>
                <a:spcPts val="800"/>
              </a:spcBef>
              <a:spcAft>
                <a:spcPts val="800"/>
              </a:spcAft>
            </a:pPr>
            <a:r>
              <a:rPr lang="en-US" sz="3200" b="1" dirty="0">
                <a:solidFill>
                  <a:srgbClr val="7030A0"/>
                </a:solidFill>
                <a:latin typeface="Arial" charset="0"/>
              </a:rPr>
              <a:t>‘Wrong’</a:t>
            </a:r>
          </a:p>
          <a:p>
            <a:pPr defTabSz="1219170" fontAlgn="base">
              <a:spcBef>
                <a:spcPts val="800"/>
              </a:spcBef>
              <a:spcAft>
                <a:spcPts val="800"/>
              </a:spcAft>
            </a:pPr>
            <a:r>
              <a:rPr lang="en-US" sz="3200" b="1" dirty="0">
                <a:solidFill>
                  <a:srgbClr val="7030A0"/>
                </a:solidFill>
                <a:latin typeface="Arial" charset="0"/>
              </a:rPr>
              <a:t>Let down</a:t>
            </a:r>
          </a:p>
          <a:p>
            <a:pPr defTabSz="1219170" fontAlgn="base">
              <a:spcBef>
                <a:spcPts val="800"/>
              </a:spcBef>
              <a:spcAft>
                <a:spcPts val="800"/>
              </a:spcAft>
            </a:pPr>
            <a:r>
              <a:rPr lang="en-US" sz="3200" b="1" dirty="0">
                <a:solidFill>
                  <a:srgbClr val="7030A0"/>
                </a:solidFill>
                <a:latin typeface="Arial" charset="0"/>
              </a:rPr>
              <a:t>Angry</a:t>
            </a:r>
          </a:p>
          <a:p>
            <a:pPr defTabSz="1219170" fontAlgn="base">
              <a:spcBef>
                <a:spcPts val="800"/>
              </a:spcBef>
              <a:spcAft>
                <a:spcPts val="800"/>
              </a:spcAft>
            </a:pPr>
            <a:r>
              <a:rPr lang="en-US" sz="3200" b="1" dirty="0">
                <a:solidFill>
                  <a:srgbClr val="7030A0"/>
                </a:solidFill>
                <a:latin typeface="Arial" charset="0"/>
              </a:rPr>
              <a:t>Worthless</a:t>
            </a:r>
            <a:endParaRPr lang="en-GB" sz="3200" b="1" dirty="0">
              <a:solidFill>
                <a:prstClr val="black"/>
              </a:solidFill>
              <a:latin typeface="Arial" charset="0"/>
            </a:endParaRPr>
          </a:p>
        </p:txBody>
      </p:sp>
      <p:sp>
        <p:nvSpPr>
          <p:cNvPr id="11" name="TextBox 10"/>
          <p:cNvSpPr txBox="1"/>
          <p:nvPr/>
        </p:nvSpPr>
        <p:spPr>
          <a:xfrm>
            <a:off x="8880309" y="2396441"/>
            <a:ext cx="2880320" cy="4154984"/>
          </a:xfrm>
          <a:prstGeom prst="rect">
            <a:avLst/>
          </a:prstGeom>
          <a:noFill/>
        </p:spPr>
        <p:txBody>
          <a:bodyPr wrap="square" rtlCol="0">
            <a:spAutoFit/>
          </a:bodyPr>
          <a:lstStyle/>
          <a:p>
            <a:pPr defTabSz="1219170" fontAlgn="base">
              <a:spcBef>
                <a:spcPct val="0"/>
              </a:spcBef>
              <a:spcAft>
                <a:spcPts val="800"/>
              </a:spcAft>
            </a:pPr>
            <a:r>
              <a:rPr lang="en-GB" sz="3200" b="1" dirty="0">
                <a:solidFill>
                  <a:srgbClr val="7030A0"/>
                </a:solidFill>
                <a:latin typeface="Arial" charset="0"/>
              </a:rPr>
              <a:t>Contentment</a:t>
            </a:r>
          </a:p>
          <a:p>
            <a:pPr defTabSz="1219170" fontAlgn="base">
              <a:spcBef>
                <a:spcPct val="0"/>
              </a:spcBef>
              <a:spcAft>
                <a:spcPts val="800"/>
              </a:spcAft>
            </a:pPr>
            <a:r>
              <a:rPr lang="en-GB" sz="3200" b="1" dirty="0">
                <a:solidFill>
                  <a:srgbClr val="7030A0"/>
                </a:solidFill>
                <a:latin typeface="Arial" charset="0"/>
              </a:rPr>
              <a:t>Security</a:t>
            </a:r>
          </a:p>
          <a:p>
            <a:pPr defTabSz="1219170" fontAlgn="base">
              <a:spcBef>
                <a:spcPct val="0"/>
              </a:spcBef>
              <a:spcAft>
                <a:spcPts val="800"/>
              </a:spcAft>
            </a:pPr>
            <a:r>
              <a:rPr lang="en-GB" sz="3200" b="1" dirty="0">
                <a:solidFill>
                  <a:srgbClr val="7030A0"/>
                </a:solidFill>
                <a:latin typeface="Arial" charset="0"/>
              </a:rPr>
              <a:t>Confidence</a:t>
            </a:r>
          </a:p>
          <a:p>
            <a:pPr defTabSz="1219170" fontAlgn="base">
              <a:spcBef>
                <a:spcPct val="0"/>
              </a:spcBef>
              <a:spcAft>
                <a:spcPts val="800"/>
              </a:spcAft>
            </a:pPr>
            <a:r>
              <a:rPr lang="en-GB" sz="3200" b="1" dirty="0">
                <a:solidFill>
                  <a:srgbClr val="7030A0"/>
                </a:solidFill>
                <a:latin typeface="Arial" charset="0"/>
              </a:rPr>
              <a:t>Trust</a:t>
            </a:r>
          </a:p>
          <a:p>
            <a:pPr defTabSz="1219170" fontAlgn="base">
              <a:spcBef>
                <a:spcPct val="0"/>
              </a:spcBef>
              <a:spcAft>
                <a:spcPts val="800"/>
              </a:spcAft>
            </a:pPr>
            <a:r>
              <a:rPr lang="en-GB" sz="3200" b="1" dirty="0">
                <a:solidFill>
                  <a:srgbClr val="7030A0"/>
                </a:solidFill>
                <a:latin typeface="Arial" charset="0"/>
              </a:rPr>
              <a:t>‘Good’</a:t>
            </a:r>
          </a:p>
          <a:p>
            <a:pPr defTabSz="1219170" fontAlgn="base">
              <a:spcBef>
                <a:spcPct val="0"/>
              </a:spcBef>
              <a:spcAft>
                <a:spcPts val="800"/>
              </a:spcAft>
            </a:pPr>
            <a:r>
              <a:rPr lang="en-GB" sz="3200" b="1" dirty="0">
                <a:solidFill>
                  <a:srgbClr val="7030A0"/>
                </a:solidFill>
                <a:latin typeface="Arial" charset="0"/>
              </a:rPr>
              <a:t>Worthwhile</a:t>
            </a:r>
          </a:p>
          <a:p>
            <a:pPr defTabSz="1219170" fontAlgn="base">
              <a:spcBef>
                <a:spcPct val="0"/>
              </a:spcBef>
              <a:spcAft>
                <a:spcPts val="800"/>
              </a:spcAft>
            </a:pPr>
            <a:endParaRPr lang="en-GB" sz="3200" b="1" dirty="0">
              <a:solidFill>
                <a:srgbClr val="7030A0"/>
              </a:solidFill>
              <a:latin typeface="Arial" charset="0"/>
            </a:endParaRPr>
          </a:p>
        </p:txBody>
      </p:sp>
      <p:pic>
        <p:nvPicPr>
          <p:cNvPr id="2" name="slide 3">
            <a:hlinkClick r:id="" action="ppaction://media"/>
            <a:extLst>
              <a:ext uri="{FF2B5EF4-FFF2-40B4-BE49-F238E27FC236}">
                <a16:creationId xmlns:a16="http://schemas.microsoft.com/office/drawing/2014/main" id="{98CE6DF1-BB64-50B6-ACA4-572C87653D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0709" y="5440630"/>
            <a:ext cx="609600" cy="609600"/>
          </a:xfrm>
          <a:prstGeom prst="rect">
            <a:avLst/>
          </a:prstGeom>
        </p:spPr>
      </p:pic>
    </p:spTree>
    <p:extLst>
      <p:ext uri="{BB962C8B-B14F-4D97-AF65-F5344CB8AC3E}">
        <p14:creationId xmlns:p14="http://schemas.microsoft.com/office/powerpoint/2010/main" val="3417391058"/>
      </p:ext>
    </p:extLst>
  </p:cSld>
  <p:clrMapOvr>
    <a:masterClrMapping/>
  </p:clrMapOvr>
  <mc:AlternateContent xmlns:mc="http://schemas.openxmlformats.org/markup-compatibility/2006">
    <mc:Choice xmlns:p14="http://schemas.microsoft.com/office/powerpoint/2010/main" Requires="p14">
      <p:transition spd="slow" p14:dur="2000" advTm="55089"/>
    </mc:Choice>
    <mc:Fallback>
      <p:transition spd="slow" advTm="55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D42A01-9E01-1C0A-0793-690C375703A9}"/>
              </a:ext>
            </a:extLst>
          </p:cNvPr>
          <p:cNvSpPr>
            <a:spLocks noGrp="1"/>
          </p:cNvSpPr>
          <p:nvPr>
            <p:ph type="title"/>
          </p:nvPr>
        </p:nvSpPr>
        <p:spPr>
          <a:xfrm>
            <a:off x="609600" y="704088"/>
            <a:ext cx="10972800" cy="858012"/>
          </a:xfrm>
        </p:spPr>
        <p:txBody>
          <a:bodyPr>
            <a:normAutofit/>
          </a:bodyPr>
          <a:lstStyle/>
          <a:p>
            <a:r>
              <a:rPr lang="en-GB" sz="4000" dirty="0"/>
              <a:t>Implications for practice</a:t>
            </a:r>
          </a:p>
        </p:txBody>
      </p:sp>
      <p:sp>
        <p:nvSpPr>
          <p:cNvPr id="8" name="Content Placeholder 7">
            <a:extLst>
              <a:ext uri="{FF2B5EF4-FFF2-40B4-BE49-F238E27FC236}">
                <a16:creationId xmlns:a16="http://schemas.microsoft.com/office/drawing/2014/main" id="{C34E4577-C325-8CC5-059E-D4C93701DE5D}"/>
              </a:ext>
            </a:extLst>
          </p:cNvPr>
          <p:cNvSpPr>
            <a:spLocks noGrp="1"/>
          </p:cNvSpPr>
          <p:nvPr>
            <p:ph idx="1"/>
          </p:nvPr>
        </p:nvSpPr>
        <p:spPr>
          <a:xfrm>
            <a:off x="609600" y="1951522"/>
            <a:ext cx="10972800" cy="4389120"/>
          </a:xfrm>
        </p:spPr>
        <p:txBody>
          <a:bodyPr>
            <a:normAutofit/>
          </a:bodyPr>
          <a:lstStyle/>
          <a:p>
            <a:r>
              <a:rPr lang="en-GB" sz="2800" dirty="0">
                <a:latin typeface="Arial" panose="020B0604020202020204" pitchFamily="34" charset="0"/>
                <a:ea typeface="Calibri" panose="020F0502020204030204" pitchFamily="34" charset="0"/>
              </a:rPr>
              <a:t>How do you b</a:t>
            </a:r>
            <a:r>
              <a:rPr lang="en-GB" sz="2800" dirty="0">
                <a:effectLst/>
                <a:latin typeface="Arial" panose="020B0604020202020204" pitchFamily="34" charset="0"/>
                <a:ea typeface="Calibri" panose="020F0502020204030204" pitchFamily="34" charset="0"/>
              </a:rPr>
              <a:t>uild trust through positive physical interactions?</a:t>
            </a:r>
            <a:endParaRPr lang="en-GB" dirty="0"/>
          </a:p>
        </p:txBody>
      </p:sp>
      <p:pic>
        <p:nvPicPr>
          <p:cNvPr id="2" name="slide 4">
            <a:hlinkClick r:id="" action="ppaction://media"/>
            <a:extLst>
              <a:ext uri="{FF2B5EF4-FFF2-40B4-BE49-F238E27FC236}">
                <a16:creationId xmlns:a16="http://schemas.microsoft.com/office/drawing/2014/main" id="{0E716D08-1F85-D634-ECDC-0E00613E49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20367178"/>
      </p:ext>
    </p:extLst>
  </p:cSld>
  <p:clrMapOvr>
    <a:masterClrMapping/>
  </p:clrMapOvr>
  <mc:AlternateContent xmlns:mc="http://schemas.openxmlformats.org/markup-compatibility/2006">
    <mc:Choice xmlns:p14="http://schemas.microsoft.com/office/powerpoint/2010/main" Requires="p14">
      <p:transition spd="slow" p14:dur="2000" advTm="112885"/>
    </mc:Choice>
    <mc:Fallback>
      <p:transition spd="slow" advTm="112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8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Flow" id="{2DD2842C-118A-4D89-9559-3BE1084877B7}" vid="{7E181655-514E-4079-A1C3-452A215280A0}"/>
    </a:ext>
  </a:extLst>
</a:theme>
</file>

<file path=ppt/theme/theme2.xml><?xml version="1.0" encoding="utf-8"?>
<a:theme xmlns:a="http://schemas.openxmlformats.org/drawingml/2006/main" name="Essential">
  <a:themeElements>
    <a:clrScheme name="Custom 7">
      <a:dk1>
        <a:sysClr val="windowText" lastClr="000000"/>
      </a:dk1>
      <a:lt1>
        <a:sysClr val="window" lastClr="FFFFFF"/>
      </a:lt1>
      <a:dk2>
        <a:srgbClr val="9957CC"/>
      </a:dk2>
      <a:lt2>
        <a:srgbClr val="DBF5F9"/>
      </a:lt2>
      <a:accent1>
        <a:srgbClr val="0BD0D9"/>
      </a:accent1>
      <a:accent2>
        <a:srgbClr val="009DD9"/>
      </a:accent2>
      <a:accent3>
        <a:srgbClr val="0BD0D9"/>
      </a:accent3>
      <a:accent4>
        <a:srgbClr val="C7A2E3"/>
      </a:accent4>
      <a:accent5>
        <a:srgbClr val="E8D9F3"/>
      </a:accent5>
      <a:accent6>
        <a:srgbClr val="7030A0"/>
      </a:accent6>
      <a:hlink>
        <a:srgbClr val="C7A2E3"/>
      </a:hlink>
      <a:folHlink>
        <a:srgbClr val="85DFD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52</TotalTime>
  <Words>642</Words>
  <Application>Microsoft Office PowerPoint</Application>
  <PresentationFormat>Widescreen</PresentationFormat>
  <Paragraphs>72</Paragraphs>
  <Slides>4</Slides>
  <Notes>2</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Arial Black</vt:lpstr>
      <vt:lpstr>Calibri</vt:lpstr>
      <vt:lpstr>Constantia</vt:lpstr>
      <vt:lpstr>Wingdings 2</vt:lpstr>
      <vt:lpstr>Flow</vt:lpstr>
      <vt:lpstr>Essential</vt:lpstr>
      <vt:lpstr>From Birth to Three: An Early Years Educator’s Handbook Written by: Julia Manning-Morton </vt:lpstr>
      <vt:lpstr>Reflection Point 1: Touch</vt:lpstr>
      <vt:lpstr>Personal Care Experiences</vt:lpstr>
      <vt:lpstr>Implications for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Birth to Three: An Early Years Educator’s Handbook Written by: Julia Manning-Morton</dc:title>
  <dc:creator>Julia Manning</dc:creator>
  <cp:lastModifiedBy>Julia Manning</cp:lastModifiedBy>
  <cp:revision>6</cp:revision>
  <dcterms:created xsi:type="dcterms:W3CDTF">2023-01-17T17:11:34Z</dcterms:created>
  <dcterms:modified xsi:type="dcterms:W3CDTF">2023-01-29T12:52:58Z</dcterms:modified>
</cp:coreProperties>
</file>