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3" r:id="rId2"/>
  </p:sldMasterIdLst>
  <p:notesMasterIdLst>
    <p:notesMasterId r:id="rId51"/>
  </p:notesMasterIdLst>
  <p:sldIdLst>
    <p:sldId id="593" r:id="rId3"/>
    <p:sldId id="574" r:id="rId4"/>
    <p:sldId id="594" r:id="rId5"/>
    <p:sldId id="585" r:id="rId6"/>
    <p:sldId id="604" r:id="rId7"/>
    <p:sldId id="595" r:id="rId8"/>
    <p:sldId id="596" r:id="rId9"/>
    <p:sldId id="597" r:id="rId10"/>
    <p:sldId id="598" r:id="rId11"/>
    <p:sldId id="599" r:id="rId12"/>
    <p:sldId id="602" r:id="rId13"/>
    <p:sldId id="605" r:id="rId14"/>
    <p:sldId id="606" r:id="rId15"/>
    <p:sldId id="600" r:id="rId16"/>
    <p:sldId id="601" r:id="rId17"/>
    <p:sldId id="416" r:id="rId18"/>
    <p:sldId id="422" r:id="rId19"/>
    <p:sldId id="607" r:id="rId20"/>
    <p:sldId id="608" r:id="rId21"/>
    <p:sldId id="631" r:id="rId22"/>
    <p:sldId id="632" r:id="rId23"/>
    <p:sldId id="634" r:id="rId24"/>
    <p:sldId id="610" r:id="rId25"/>
    <p:sldId id="611" r:id="rId26"/>
    <p:sldId id="609" r:id="rId27"/>
    <p:sldId id="633" r:id="rId28"/>
    <p:sldId id="637" r:id="rId29"/>
    <p:sldId id="586" r:id="rId30"/>
    <p:sldId id="417" r:id="rId31"/>
    <p:sldId id="387" r:id="rId32"/>
    <p:sldId id="420" r:id="rId33"/>
    <p:sldId id="630" r:id="rId34"/>
    <p:sldId id="616" r:id="rId35"/>
    <p:sldId id="617" r:id="rId36"/>
    <p:sldId id="618" r:id="rId37"/>
    <p:sldId id="619" r:id="rId38"/>
    <p:sldId id="635" r:id="rId39"/>
    <p:sldId id="636" r:id="rId40"/>
    <p:sldId id="620" r:id="rId41"/>
    <p:sldId id="621" r:id="rId42"/>
    <p:sldId id="623" r:id="rId43"/>
    <p:sldId id="624" r:id="rId44"/>
    <p:sldId id="625" r:id="rId45"/>
    <p:sldId id="626" r:id="rId46"/>
    <p:sldId id="628" r:id="rId47"/>
    <p:sldId id="629" r:id="rId48"/>
    <p:sldId id="614" r:id="rId49"/>
    <p:sldId id="638" r:id="rId5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50021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0" autoAdjust="0"/>
    <p:restoredTop sz="94595" autoAdjust="0"/>
  </p:normalViewPr>
  <p:slideViewPr>
    <p:cSldViewPr>
      <p:cViewPr varScale="1">
        <p:scale>
          <a:sx n="66" d="100"/>
          <a:sy n="66" d="100"/>
        </p:scale>
        <p:origin x="18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7" Type="http://schemas.openxmlformats.org/officeDocument/2006/relationships/image" Target="../media/image55.emf"/><Relationship Id="rId2" Type="http://schemas.openxmlformats.org/officeDocument/2006/relationships/image" Target="../media/image50.wmf"/><Relationship Id="rId1" Type="http://schemas.openxmlformats.org/officeDocument/2006/relationships/image" Target="../media/image49.e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image" Target="../media/image6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image" Target="../media/image67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image" Target="../media/image69.e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image" Target="../media/image7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6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6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AFB9CF-EEC1-4DAE-9E2B-A8E6797C4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129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AFB9CF-EEC1-4DAE-9E2B-A8E6797C45F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9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7C40C-D0C1-4A4D-8511-2199A3AF3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07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0D956-34B1-43F0-AB56-054F5AA3E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7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A0A90-8993-4AA1-B5B2-6420E33AA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7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888F3-C7D2-4308-B401-433AE1234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15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36226-A7FC-4FD6-AE40-4066730DD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14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0568F-352E-4DA2-A65E-03D17F8A6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31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4184F-B7C0-41F6-BF99-302235E70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69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DC70-B9C3-4E8D-B928-7FF0A9030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37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34827-CDC2-4579-8448-264DE50EA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8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0C972-758A-4791-B1EC-C6585148B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98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72F9F-383C-4051-97C8-6F02E475F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2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FE794-3BBE-43E4-82A3-1807A60E4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23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A8F61-EB75-467F-A802-6023E84D9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87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9F431-A590-4CF7-846D-B0DF5E2B5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87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24D12-1187-4D4E-B6D1-2478004F2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1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FCA24-56C8-4D7B-B9D3-C03DD9648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AD14D-502B-43D6-BA2F-9A1F43CD7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7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24467-C600-4E07-B4DF-5708F5A0F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5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19355-30F2-478D-AD0E-F47649C21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6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EA97D-7ED6-4259-9B6F-5FC111CB9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5006E-D52E-4F84-9CF6-77F47148B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3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05B1-1626-49E4-A3C5-3A54FFABA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53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45B947-F705-49FB-8AC1-5A0984220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8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8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8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C093A8-A64D-4FFD-A908-8ACD7C85A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esilva@mech.ubc.c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8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png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9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6.wmf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0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8.wmf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9.wmf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1.wmf"/><Relationship Id="rId5" Type="http://schemas.openxmlformats.org/officeDocument/2006/relationships/image" Target="../media/image30.emf"/><Relationship Id="rId4" Type="http://schemas.openxmlformats.org/officeDocument/2006/relationships/oleObject" Target="../embeddings/Microsoft_Word_97_-_2003_Document12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5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6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7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8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9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4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0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4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4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10.png"/><Relationship Id="rId3" Type="http://schemas.openxmlformats.org/officeDocument/2006/relationships/oleObject" Target="../embeddings/Microsoft_Word_97_-_2003_Document1.doc"/><Relationship Id="rId7" Type="http://schemas.openxmlformats.org/officeDocument/2006/relationships/image" Target="../media/image4.png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8.png"/><Relationship Id="rId5" Type="http://schemas.openxmlformats.org/officeDocument/2006/relationships/image" Target="../media/image2.wmf"/><Relationship Id="rId10" Type="http://schemas.openxmlformats.org/officeDocument/2006/relationships/image" Target="../media/image7.wmf"/><Relationship Id="rId4" Type="http://schemas.openxmlformats.org/officeDocument/2006/relationships/image" Target="../media/image1.emf"/><Relationship Id="rId9" Type="http://schemas.openxmlformats.org/officeDocument/2006/relationships/image" Target="../media/image6.wmf"/><Relationship Id="rId1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4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48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3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5.e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52.wmf"/><Relationship Id="rId4" Type="http://schemas.openxmlformats.org/officeDocument/2006/relationships/image" Target="../media/image49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5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5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5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6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6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63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6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6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7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8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68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6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9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0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7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7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2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7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74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75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6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w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7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w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2003425"/>
          </a:xfrm>
        </p:spPr>
        <p:txBody>
          <a:bodyPr/>
          <a:lstStyle/>
          <a:p>
            <a:pPr eaLnBrk="1" hangingPunct="1">
              <a:defRPr/>
            </a:pPr>
            <a:r>
              <a:rPr lang="en-CA" sz="2500" b="1" dirty="0" smtClean="0">
                <a:solidFill>
                  <a:srgbClr val="3939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MECH 469/529 </a:t>
            </a:r>
            <a:br>
              <a:rPr lang="en-CA" sz="2500" b="1" dirty="0" smtClean="0">
                <a:solidFill>
                  <a:srgbClr val="3939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CA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Dynamic System Modeling</a:t>
            </a:r>
            <a:r>
              <a:rPr lang="en-CA" sz="4000" b="1" dirty="0" smtClean="0">
                <a:solidFill>
                  <a:srgbClr val="393973"/>
                </a:solidFill>
              </a:rPr>
              <a:t/>
            </a:r>
            <a:br>
              <a:rPr lang="en-CA" sz="4000" b="1" dirty="0" smtClean="0">
                <a:solidFill>
                  <a:srgbClr val="393973"/>
                </a:solidFill>
              </a:rPr>
            </a:br>
            <a:r>
              <a:rPr lang="en-C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Presentation </a:t>
            </a:r>
            <a:r>
              <a:rPr lang="en-CA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 2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352800"/>
            <a:ext cx="8686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Dr. Clarence W. de Silva,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P.Eng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Professor of Mechanical Engineering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The University of British Columbia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e-mail: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hlinkClick r:id="rId2"/>
              </a:rPr>
              <a:t>desilva@mech.ubc.ca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 </a:t>
            </a:r>
            <a:r>
              <a:rPr lang="en-US" sz="22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Material: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to Canvas Course MECH 469 or MECH 529</a:t>
            </a:r>
            <a:endParaRPr lang="en-US" altLang="ar-SA" sz="2200" b="1" dirty="0">
              <a:solidFill>
                <a:srgbClr val="A5002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zh-CN" sz="2400" b="1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charset="-122"/>
                <a:sym typeface="Symbol" pitchFamily="18" charset="2"/>
              </a:rPr>
              <a:t></a:t>
            </a:r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charset="-122"/>
              </a:rPr>
              <a:t>C.W. de Silva</a:t>
            </a:r>
            <a:r>
              <a:rPr lang="en-CA" altLang="zh-CN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charset="-122"/>
              </a:rPr>
              <a:t> 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ar-SA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ar-SA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471392"/>
              </p:ext>
            </p:extLst>
          </p:nvPr>
        </p:nvGraphicFramePr>
        <p:xfrm>
          <a:off x="247650" y="904875"/>
          <a:ext cx="87249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0" name="Document" r:id="rId3" imgW="10908277" imgH="6007282" progId="Word.Document.8">
                  <p:embed/>
                </p:oleObj>
              </mc:Choice>
              <mc:Fallback>
                <p:oleObj name="Document" r:id="rId3" imgW="10908277" imgH="600728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904875"/>
                        <a:ext cx="8724900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484313"/>
            <a:ext cx="24892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4869160"/>
            <a:ext cx="446449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Its state variable is determined by other (energy storage) elements connected to it.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055255"/>
              </p:ext>
            </p:extLst>
          </p:nvPr>
        </p:nvGraphicFramePr>
        <p:xfrm>
          <a:off x="319980" y="115888"/>
          <a:ext cx="8572500" cy="635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" name="Document" r:id="rId3" imgW="10881772" imgH="8044021" progId="Word.Document.8">
                  <p:embed/>
                </p:oleObj>
              </mc:Choice>
              <mc:Fallback>
                <p:oleObj name="Document" r:id="rId3" imgW="10881772" imgH="804402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980" y="115888"/>
                        <a:ext cx="8572500" cy="635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500438"/>
            <a:ext cx="157797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806450"/>
            <a:ext cx="29464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6381328"/>
            <a:ext cx="3384376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Slide 11 elaboration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617263"/>
              </p:ext>
            </p:extLst>
          </p:nvPr>
        </p:nvGraphicFramePr>
        <p:xfrm>
          <a:off x="306879" y="-99392"/>
          <a:ext cx="8696325" cy="605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" name="Document" r:id="rId3" imgW="10871579" imgH="7573616" progId="Word.Document.8">
                  <p:embed/>
                </p:oleObj>
              </mc:Choice>
              <mc:Fallback>
                <p:oleObj name="Document" r:id="rId3" imgW="10871579" imgH="757361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879" y="-99392"/>
                        <a:ext cx="8696325" cy="605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4664"/>
            <a:ext cx="13081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142" y="5589240"/>
            <a:ext cx="8064896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Rate of </a:t>
            </a:r>
            <a:r>
              <a:rPr lang="en-CA" sz="1600" b="1" i="1" dirty="0" smtClean="0">
                <a:solidFill>
                  <a:srgbClr val="FF0000"/>
                </a:solidFill>
              </a:rPr>
              <a:t>Q</a:t>
            </a:r>
            <a:r>
              <a:rPr lang="en-CA" sz="1600" b="1" dirty="0" smtClean="0">
                <a:solidFill>
                  <a:srgbClr val="FF0000"/>
                </a:solidFill>
              </a:rPr>
              <a:t> corresponds to average acceleration (which is mostly smaller than the actual acceleration)</a:t>
            </a:r>
            <a:r>
              <a:rPr lang="en-CA" sz="1600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l-GR" sz="1600" b="1" i="1" dirty="0" smtClean="0">
                <a:solidFill>
                  <a:srgbClr val="FF0000"/>
                </a:solidFill>
                <a:sym typeface="Wingdings" pitchFamily="2" charset="2"/>
              </a:rPr>
              <a:t>α</a:t>
            </a:r>
            <a:r>
              <a:rPr lang="en-CA" sz="1600" b="1" dirty="0" smtClean="0">
                <a:solidFill>
                  <a:srgbClr val="FF0000"/>
                </a:solidFill>
                <a:sym typeface="Wingdings" pitchFamily="2" charset="2"/>
              </a:rPr>
              <a:t> &gt; 1 makes sense</a:t>
            </a:r>
          </a:p>
          <a:p>
            <a:r>
              <a:rPr lang="en-CA" sz="1600" b="1" dirty="0" smtClean="0">
                <a:solidFill>
                  <a:srgbClr val="FF0000"/>
                </a:solidFill>
                <a:sym typeface="Wingdings" pitchFamily="2" charset="2"/>
              </a:rPr>
              <a:t>Fluid core acceleration is much larger than the average acceleration</a:t>
            </a:r>
          </a:p>
          <a:p>
            <a:r>
              <a:rPr lang="en-CA" sz="1600" b="1" dirty="0" smtClean="0">
                <a:solidFill>
                  <a:srgbClr val="FF0000"/>
                </a:solidFill>
                <a:sym typeface="Wingdings" pitchFamily="2" charset="2"/>
              </a:rPr>
              <a:t> A larger </a:t>
            </a:r>
            <a:r>
              <a:rPr lang="en-CA" sz="1600" b="1" i="1" dirty="0" smtClean="0">
                <a:solidFill>
                  <a:srgbClr val="FF0000"/>
                </a:solidFill>
                <a:sym typeface="Wingdings" pitchFamily="2" charset="2"/>
              </a:rPr>
              <a:t>I</a:t>
            </a:r>
            <a:r>
              <a:rPr lang="en-CA" sz="1100" b="1" i="1" dirty="0" smtClean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n-CA" sz="11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CA" sz="1600" b="1" dirty="0" smtClean="0">
                <a:solidFill>
                  <a:srgbClr val="FF0000"/>
                </a:solidFill>
                <a:sym typeface="Wingdings" pitchFamily="2" charset="2"/>
              </a:rPr>
              <a:t>must be used with average acceleration 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3822" y="4023360"/>
            <a:ext cx="310629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Slide 12 elaboration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1237" y="532713"/>
            <a:ext cx="30243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Contrast “</a:t>
            </a:r>
            <a:r>
              <a:rPr lang="en-US" dirty="0" err="1" smtClean="0"/>
              <a:t>Inertance</a:t>
            </a:r>
            <a:r>
              <a:rPr lang="en-US" dirty="0" smtClean="0"/>
              <a:t>” against “mechanical inertia”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193439"/>
              </p:ext>
            </p:extLst>
          </p:nvPr>
        </p:nvGraphicFramePr>
        <p:xfrm>
          <a:off x="107504" y="332656"/>
          <a:ext cx="8718550" cy="605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2" name="Document" r:id="rId3" imgW="10937154" imgH="7586573" progId="Word.Document.8">
                  <p:embed/>
                </p:oleObj>
              </mc:Choice>
              <mc:Fallback>
                <p:oleObj name="Document" r:id="rId3" imgW="10937154" imgH="758657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32656"/>
                        <a:ext cx="8718550" cy="605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52095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0012" y="6205890"/>
            <a:ext cx="25202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 Example 2.1 now.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065645"/>
              </p:ext>
            </p:extLst>
          </p:nvPr>
        </p:nvGraphicFramePr>
        <p:xfrm>
          <a:off x="44454" y="188640"/>
          <a:ext cx="8845550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" name="Document" r:id="rId3" imgW="11083509" imgH="8119602" progId="Word.Document.8">
                  <p:embed/>
                </p:oleObj>
              </mc:Choice>
              <mc:Fallback>
                <p:oleObj name="Document" r:id="rId3" imgW="11083509" imgH="81196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4" y="188640"/>
                        <a:ext cx="8845550" cy="647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08720"/>
            <a:ext cx="2645749" cy="15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772949"/>
              </p:ext>
            </p:extLst>
          </p:nvPr>
        </p:nvGraphicFramePr>
        <p:xfrm>
          <a:off x="176213" y="-19050"/>
          <a:ext cx="8437562" cy="629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2" name="Document" r:id="rId4" imgW="10901151" imgH="8152351" progId="Word.Document.8">
                  <p:embed/>
                </p:oleObj>
              </mc:Choice>
              <mc:Fallback>
                <p:oleObj name="Document" r:id="rId4" imgW="10901151" imgH="815235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-19050"/>
                        <a:ext cx="8437562" cy="6291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620" y="1033850"/>
            <a:ext cx="211772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53" y="2941915"/>
            <a:ext cx="1509712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5080595"/>
            <a:ext cx="2624137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2941915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Is this linear or nonlinear? Why?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5832285" y="4832363"/>
            <a:ext cx="201622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How do we linearize this?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7631832" y="4116542"/>
            <a:ext cx="151216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Justification: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Slide 15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elaboration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744" y="6192897"/>
            <a:ext cx="309634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thermal T-type element.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6128270"/>
            <a:ext cx="277805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If the receiver is concave, better reception.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6164210" y="55665"/>
            <a:ext cx="3017890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Slide 15 elaboration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004771"/>
              </p:ext>
            </p:extLst>
          </p:nvPr>
        </p:nvGraphicFramePr>
        <p:xfrm>
          <a:off x="0" y="0"/>
          <a:ext cx="9163050" cy="893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3" name="Document" r:id="rId3" imgW="8646435" imgH="8441846" progId="Word.Document.8">
                  <p:embed/>
                </p:oleObj>
              </mc:Choice>
              <mc:Fallback>
                <p:oleObj name="Document" r:id="rId3" imgW="8646435" imgH="84418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63050" cy="893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88024" y="4797152"/>
            <a:ext cx="172819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Missing element. Implications?</a:t>
            </a:r>
            <a:endParaRPr lang="en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895350" y="552450"/>
          <a:ext cx="7562850" cy="727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1" name="Document" r:id="rId3" imgW="8618404" imgH="8289480" progId="Word.Document.8">
                  <p:embed/>
                </p:oleObj>
              </mc:Choice>
              <mc:Fallback>
                <p:oleObj name="Document" r:id="rId3" imgW="8618404" imgH="828948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552450"/>
                        <a:ext cx="7562850" cy="727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59632" y="5013176"/>
            <a:ext cx="612068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Include Fluid and Thermal domains into the table.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This analogy is used in the present “unified” approach of modeling.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39750" y="333375"/>
          <a:ext cx="8048625" cy="712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5" name="Document" r:id="rId3" imgW="9379594" imgH="8283002" progId="Word.Document.8">
                  <p:embed/>
                </p:oleObj>
              </mc:Choice>
              <mc:Fallback>
                <p:oleObj name="Document" r:id="rId3" imgW="9379594" imgH="82830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33375"/>
                        <a:ext cx="8048625" cy="712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State-Space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rgbClr val="FFFF00"/>
                </a:solidFill>
              </a:rPr>
              <a:t>* Lumped Element Equations:</a:t>
            </a: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(Constitutive Equations)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	Mechanical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	Electrical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	Thermal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	Fluid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* Inter-domain Analogies (Used in the Unified treatment)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9353" y="2366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Representation (Linear)</a:t>
            </a:r>
            <a:endParaRPr lang="en-C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868602"/>
              </p:ext>
            </p:extLst>
          </p:nvPr>
        </p:nvGraphicFramePr>
        <p:xfrm>
          <a:off x="117475" y="2054225"/>
          <a:ext cx="8937625" cy="539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35" name="Document" r:id="rId3" imgW="7767362" imgH="4717354" progId="Word.Document.8">
                  <p:embed/>
                </p:oleObj>
              </mc:Choice>
              <mc:Fallback>
                <p:oleObj name="Document" r:id="rId3" imgW="7767362" imgH="471735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054225"/>
                        <a:ext cx="8937625" cy="539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476672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sz="22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CA" sz="22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order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, coupled ordinary differential equations (</a:t>
            </a: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th order system)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State equations </a:t>
            </a:r>
            <a:r>
              <a:rPr lang="en-CA" sz="22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efine the 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dynamic state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of a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Required 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minimum set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of state variables (</a:t>
            </a: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,....</a:t>
            </a:r>
            <a:r>
              <a:rPr lang="en-US" sz="2200" b="1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b="1" i="1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state vector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State vector traces out a 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trajectory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 the </a:t>
            </a:r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state space  </a:t>
            </a:r>
            <a:endParaRPr lang="en-CA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06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723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Linear State-space Representation (Cont’d)</a:t>
            </a:r>
            <a:endParaRPr lang="en-C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043580"/>
              </p:ext>
            </p:extLst>
          </p:nvPr>
        </p:nvGraphicFramePr>
        <p:xfrm>
          <a:off x="179512" y="332656"/>
          <a:ext cx="8753475" cy="639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57" name="Document" r:id="rId3" imgW="9439508" imgH="6879008" progId="Word.Document.8">
                  <p:embed/>
                </p:oleObj>
              </mc:Choice>
              <mc:Fallback>
                <p:oleObj name="Document" r:id="rId3" imgW="9439508" imgH="687900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2656"/>
                        <a:ext cx="8753475" cy="639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9912" y="6381328"/>
            <a:ext cx="25202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does “</a:t>
            </a:r>
            <a:r>
              <a:rPr lang="en-US" b="1" i="1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” imply?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6911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Representation, Examples</a:t>
            </a:r>
            <a:endParaRPr lang="en-C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18" y="692696"/>
            <a:ext cx="6408711" cy="58950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032" y="6165304"/>
            <a:ext cx="280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 </a:t>
            </a:r>
            <a:r>
              <a:rPr lang="en-US" smtClean="0">
                <a:solidFill>
                  <a:srgbClr val="FF0000"/>
                </a:solidFill>
              </a:rPr>
              <a:t>Example 2.2 </a:t>
            </a:r>
            <a:r>
              <a:rPr lang="en-US" dirty="0" smtClean="0">
                <a:solidFill>
                  <a:srgbClr val="FF0000"/>
                </a:solidFill>
              </a:rPr>
              <a:t>here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2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877362"/>
            <a:ext cx="194421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139952" y="692696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483768" y="2924944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4365104"/>
            <a:ext cx="10081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217423"/>
              </p:ext>
            </p:extLst>
          </p:nvPr>
        </p:nvGraphicFramePr>
        <p:xfrm>
          <a:off x="214921" y="115888"/>
          <a:ext cx="8629650" cy="613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" name="Document" r:id="rId3" imgW="9207515" imgH="6532393" progId="Word.Document.8">
                  <p:embed/>
                </p:oleObj>
              </mc:Choice>
              <mc:Fallback>
                <p:oleObj name="Document" r:id="rId3" imgW="9207515" imgH="653239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921" y="115888"/>
                        <a:ext cx="8629650" cy="613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86069" y="5229200"/>
            <a:ext cx="350429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i="1" dirty="0" smtClean="0">
                <a:solidFill>
                  <a:srgbClr val="FF0000"/>
                </a:solidFill>
              </a:rPr>
              <a:t>Note</a:t>
            </a:r>
            <a:r>
              <a:rPr lang="en-CA" sz="1600" dirty="0" smtClean="0">
                <a:solidFill>
                  <a:srgbClr val="FF0000"/>
                </a:solidFill>
              </a:rPr>
              <a:t>: </a:t>
            </a:r>
            <a:r>
              <a:rPr lang="en-CA" sz="1600" dirty="0">
                <a:solidFill>
                  <a:srgbClr val="FF0000"/>
                </a:solidFill>
              </a:rPr>
              <a:t>P</a:t>
            </a:r>
            <a:r>
              <a:rPr lang="en-CA" sz="1600" dirty="0" smtClean="0">
                <a:solidFill>
                  <a:srgbClr val="FF0000"/>
                </a:solidFill>
              </a:rPr>
              <a:t>revious output is not needed to determine the present output</a:t>
            </a:r>
            <a:endParaRPr lang="en-CA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1246694"/>
            <a:ext cx="35283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General case (not only linear)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81694"/>
              </p:ext>
            </p:extLst>
          </p:nvPr>
        </p:nvGraphicFramePr>
        <p:xfrm>
          <a:off x="323850" y="9425"/>
          <a:ext cx="8583613" cy="668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1" name="Document" r:id="rId3" imgW="9235482" imgH="7209602" progId="Word.Document.8">
                  <p:embed/>
                </p:oleObj>
              </mc:Choice>
              <mc:Fallback>
                <p:oleObj name="Document" r:id="rId3" imgW="9235482" imgH="72096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9425"/>
                        <a:ext cx="8583613" cy="668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468319"/>
              </p:ext>
            </p:extLst>
          </p:nvPr>
        </p:nvGraphicFramePr>
        <p:xfrm>
          <a:off x="176213" y="46038"/>
          <a:ext cx="8164512" cy="658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" name="Document" r:id="rId3" imgW="10204873" imgH="8246085" progId="Word.Document.8">
                  <p:embed/>
                </p:oleObj>
              </mc:Choice>
              <mc:Fallback>
                <p:oleObj name="Document" r:id="rId3" imgW="10204873" imgH="824608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46038"/>
                        <a:ext cx="8164512" cy="658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093296"/>
            <a:ext cx="59046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 Example 2.3 after the next slide. Consider shortcut.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729914"/>
              </p:ext>
            </p:extLst>
          </p:nvPr>
        </p:nvGraphicFramePr>
        <p:xfrm>
          <a:off x="180975" y="0"/>
          <a:ext cx="8772525" cy="714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63" name="Document" r:id="rId3" imgW="10087251" imgH="8220017" progId="Word.Document.8">
                  <p:embed/>
                </p:oleObj>
              </mc:Choice>
              <mc:Fallback>
                <p:oleObj name="Document" r:id="rId3" imgW="10087251" imgH="82200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0"/>
                        <a:ext cx="8772525" cy="714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551712" y="4941168"/>
            <a:ext cx="2592288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Use another set of state variables and determine the corresponding state-space model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58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338879"/>
              </p:ext>
            </p:extLst>
          </p:nvPr>
        </p:nvGraphicFramePr>
        <p:xfrm>
          <a:off x="6272" y="-99392"/>
          <a:ext cx="8996363" cy="902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96" name="Document" r:id="rId3" imgW="7811262" imgH="7863938" progId="Word.Document.8">
                  <p:embed/>
                </p:oleObj>
              </mc:Choice>
              <mc:Fallback>
                <p:oleObj name="Document" r:id="rId3" imgW="7811262" imgH="786393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" y="-99392"/>
                        <a:ext cx="8996363" cy="902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271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222527"/>
              </p:ext>
            </p:extLst>
          </p:nvPr>
        </p:nvGraphicFramePr>
        <p:xfrm>
          <a:off x="246063" y="255588"/>
          <a:ext cx="8543925" cy="619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4" name="Document" r:id="rId3" imgW="9850078" imgH="7412933" progId="Word.Document.8">
                  <p:embed/>
                </p:oleObj>
              </mc:Choice>
              <mc:Fallback>
                <p:oleObj name="Document" r:id="rId3" imgW="9850078" imgH="741293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3" y="255588"/>
                        <a:ext cx="8543925" cy="619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008478"/>
              </p:ext>
            </p:extLst>
          </p:nvPr>
        </p:nvGraphicFramePr>
        <p:xfrm>
          <a:off x="899592" y="188640"/>
          <a:ext cx="7353300" cy="646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80" name="Document" r:id="rId3" imgW="7311813" imgH="7657723" progId="Word.Document.8">
                  <p:embed/>
                </p:oleObj>
              </mc:Choice>
              <mc:Fallback>
                <p:oleObj name="Document" r:id="rId3" imgW="7311813" imgH="765772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88640"/>
                        <a:ext cx="7353300" cy="6469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774742"/>
              </p:ext>
            </p:extLst>
          </p:nvPr>
        </p:nvGraphicFramePr>
        <p:xfrm>
          <a:off x="209550" y="142875"/>
          <a:ext cx="8620125" cy="650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5" name="Document" r:id="rId3" imgW="10515033" imgH="7935327" progId="Word.Document.8">
                  <p:embed/>
                </p:oleObj>
              </mc:Choice>
              <mc:Fallback>
                <p:oleObj name="Document" r:id="rId3" imgW="10515033" imgH="793532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42875"/>
                        <a:ext cx="8620125" cy="650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324" y="2220979"/>
            <a:ext cx="2190410" cy="90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734" y="2276872"/>
            <a:ext cx="2027744" cy="93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964" y="2348880"/>
            <a:ext cx="2248296" cy="107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37" y="5625848"/>
            <a:ext cx="20843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324" y="3215332"/>
            <a:ext cx="1572898" cy="106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5332"/>
            <a:ext cx="1835708" cy="99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181" y="3212816"/>
            <a:ext cx="1760402" cy="9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71" y="5394330"/>
            <a:ext cx="1698625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369" y="4005064"/>
            <a:ext cx="3983037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288" y="4187825"/>
            <a:ext cx="2538412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93000" y="5586620"/>
            <a:ext cx="240232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Thermal resistance includes radiation (no physical medium)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4239" y="5456093"/>
            <a:ext cx="111544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thermal inductor!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423367"/>
              </p:ext>
            </p:extLst>
          </p:nvPr>
        </p:nvGraphicFramePr>
        <p:xfrm>
          <a:off x="1052513" y="187325"/>
          <a:ext cx="6537325" cy="613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1" name="Document" r:id="rId3" imgW="7546065" imgH="7095318" progId="Word.Document.8">
                  <p:embed/>
                </p:oleObj>
              </mc:Choice>
              <mc:Fallback>
                <p:oleObj name="Document" r:id="rId3" imgW="7546065" imgH="709531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2513" y="187325"/>
                        <a:ext cx="6537325" cy="613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41666" y="404664"/>
            <a:ext cx="30963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Why these state variables?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Why vector “transpose”?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927583"/>
              </p:ext>
            </p:extLst>
          </p:nvPr>
        </p:nvGraphicFramePr>
        <p:xfrm>
          <a:off x="1547664" y="116632"/>
          <a:ext cx="5617244" cy="5183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5" name="Document" r:id="rId3" imgW="7515580" imgH="8283002" progId="Word.Document.8">
                  <p:embed/>
                </p:oleObj>
              </mc:Choice>
              <mc:Fallback>
                <p:oleObj name="Document" r:id="rId3" imgW="7515580" imgH="82830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16632"/>
                        <a:ext cx="5617244" cy="51838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395536" y="436510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 Objectives:</a:t>
            </a:r>
            <a:endParaRPr lang="en-C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Proper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choice of state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variables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evelopment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a state-space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model (mechanical approach)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State space model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a mechanical system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Analogous mechanical models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translatory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and rotatory)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7859458" y="4039385"/>
            <a:ext cx="1080120" cy="21544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CA" sz="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41619" y="-11298"/>
            <a:ext cx="8496746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Example Cont’d (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etailed/Systematic Approach)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312857"/>
              </p:ext>
            </p:extLst>
          </p:nvPr>
        </p:nvGraphicFramePr>
        <p:xfrm>
          <a:off x="107504" y="1772816"/>
          <a:ext cx="4248471" cy="2621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1" name="Visio" r:id="rId3" imgW="5998032" imgH="3702240" progId="Visio.Drawing.11">
                  <p:embed/>
                </p:oleObj>
              </mc:Choice>
              <mc:Fallback>
                <p:oleObj name="Visio" r:id="rId3" imgW="5998032" imgH="370224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772816"/>
                        <a:ext cx="4248471" cy="26210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352649"/>
              </p:ext>
            </p:extLst>
          </p:nvPr>
        </p:nvGraphicFramePr>
        <p:xfrm>
          <a:off x="6288088" y="3735388"/>
          <a:ext cx="25781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2" name="Equation" r:id="rId5" imgW="2577960" imgH="1295280" progId="Equation.DSMT4">
                  <p:embed/>
                </p:oleObj>
              </mc:Choice>
              <mc:Fallback>
                <p:oleObj name="Equation" r:id="rId5" imgW="2577960" imgH="12952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088" y="3735388"/>
                        <a:ext cx="25781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6081583" y="3429000"/>
            <a:ext cx="2268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Constitutive E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quations:</a:t>
            </a:r>
            <a:endParaRPr lang="en-CA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616" y="799297"/>
            <a:ext cx="1649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Node Equations:</a:t>
            </a:r>
            <a:endParaRPr lang="en-CA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009115"/>
              </p:ext>
            </p:extLst>
          </p:nvPr>
        </p:nvGraphicFramePr>
        <p:xfrm>
          <a:off x="7577138" y="5030788"/>
          <a:ext cx="7334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3" name="Equation" r:id="rId7" imgW="723586" imgH="228501" progId="Equation.DSMT4">
                  <p:embed/>
                </p:oleObj>
              </mc:Choice>
              <mc:Fallback>
                <p:oleObj name="Equation" r:id="rId7" imgW="723586" imgH="228501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7138" y="5030788"/>
                        <a:ext cx="7334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5699003" y="4980172"/>
            <a:ext cx="36022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Eliminate aux. var.               in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state-space shell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Slide 32 elaboration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):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253233"/>
              </p:ext>
            </p:extLst>
          </p:nvPr>
        </p:nvGraphicFramePr>
        <p:xfrm>
          <a:off x="6394288" y="5564947"/>
          <a:ext cx="14478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4" name="Equation" r:id="rId9" imgW="1447560" imgH="838080" progId="Equation.DSMT4">
                  <p:embed/>
                </p:oleObj>
              </mc:Choice>
              <mc:Fallback>
                <p:oleObj name="Equation" r:id="rId9" imgW="1447560" imgH="83808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4288" y="5564947"/>
                        <a:ext cx="14478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593859"/>
              </p:ext>
            </p:extLst>
          </p:nvPr>
        </p:nvGraphicFramePr>
        <p:xfrm>
          <a:off x="2787728" y="473544"/>
          <a:ext cx="6199395" cy="1274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5" name="Equation" r:id="rId11" imgW="5575300" imgH="1143000" progId="Equation.DSMT4">
                  <p:embed/>
                </p:oleObj>
              </mc:Choice>
              <mc:Fallback>
                <p:oleObj name="Equation" r:id="rId11" imgW="5575300" imgH="1143000" progId="Equation.DSMT4">
                  <p:embed/>
                  <p:pic>
                    <p:nvPicPr>
                      <p:cNvPr id="0" name="Object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728" y="473544"/>
                        <a:ext cx="6199395" cy="1274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38"/>
          <p:cNvSpPr>
            <a:spLocks noChangeArrowheads="1"/>
          </p:cNvSpPr>
          <p:nvPr/>
        </p:nvSpPr>
        <p:spPr bwMode="auto">
          <a:xfrm>
            <a:off x="4432790" y="1700808"/>
            <a:ext cx="37685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As a check, we write the equation for Node 5:</a:t>
            </a:r>
            <a:endParaRPr kumimoji="0" lang="en-CA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489965"/>
              </p:ext>
            </p:extLst>
          </p:nvPr>
        </p:nvGraphicFramePr>
        <p:xfrm>
          <a:off x="5043488" y="2008188"/>
          <a:ext cx="10509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6" name="Equation" r:id="rId13" imgW="1054080" imgH="228600" progId="Equation.DSMT4">
                  <p:embed/>
                </p:oleObj>
              </mc:Choice>
              <mc:Fallback>
                <p:oleObj name="Equation" r:id="rId13" imgW="1054080" imgH="228600" progId="Equation.DSMT4">
                  <p:embed/>
                  <p:pic>
                    <p:nvPicPr>
                      <p:cNvPr id="0" name="Object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3488" y="2008188"/>
                        <a:ext cx="10509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4403446" y="223128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: This equation is obtained just by adding the previous 4 node equations, and hence it is not independent.</a:t>
            </a:r>
            <a:endParaRPr lang="en-CA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140191"/>
              </p:ext>
            </p:extLst>
          </p:nvPr>
        </p:nvGraphicFramePr>
        <p:xfrm>
          <a:off x="95003" y="4365104"/>
          <a:ext cx="5685109" cy="2218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897" name="Visio" r:id="rId15" imgW="7217316" imgH="2816796" progId="Visio.Drawing.11">
                  <p:embed/>
                </p:oleObj>
              </mc:Choice>
              <mc:Fallback>
                <p:oleObj name="Visio" r:id="rId15" imgW="7217316" imgH="2816796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03" y="4365104"/>
                        <a:ext cx="5685109" cy="22185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489992" y="2759467"/>
            <a:ext cx="3654152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: Torques are vectors. So, the proper direction has to be used in the node equations.</a:t>
            </a:r>
            <a:endParaRPr lang="en-C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00232" y="3328730"/>
            <a:ext cx="1797615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i="1" dirty="0" smtClean="0">
                <a:solidFill>
                  <a:srgbClr val="C00000"/>
                </a:solidFill>
              </a:rPr>
              <a:t>Note (2 loops)</a:t>
            </a:r>
            <a:r>
              <a:rPr lang="en-CA" sz="1600" dirty="0" smtClean="0">
                <a:solidFill>
                  <a:srgbClr val="C00000"/>
                </a:solidFill>
              </a:rPr>
              <a:t>: Loop equations are automatically satisfied. Why?</a:t>
            </a:r>
            <a:endParaRPr lang="en-CA" sz="16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46" y="6480441"/>
            <a:ext cx="735452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Note</a:t>
            </a:r>
            <a:r>
              <a:rPr lang="en-US" dirty="0" smtClean="0">
                <a:solidFill>
                  <a:srgbClr val="FF0000"/>
                </a:solidFill>
              </a:rPr>
              <a:t>: 6 nodes, but one is dependent on the rest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5 node equations.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65777" y="768190"/>
            <a:ext cx="3178367" cy="3807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Slide 32 elaboration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500137" y="5897985"/>
            <a:ext cx="162085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rgbClr val="C00000"/>
                </a:solidFill>
              </a:rPr>
              <a:t>Right arrow: </a:t>
            </a:r>
            <a:r>
              <a:rPr lang="en-CA" sz="1600" dirty="0" err="1" smtClean="0">
                <a:solidFill>
                  <a:srgbClr val="C00000"/>
                </a:solidFill>
              </a:rPr>
              <a:t>cw</a:t>
            </a:r>
            <a:endParaRPr lang="en-CA" sz="1600" dirty="0" smtClean="0">
              <a:solidFill>
                <a:srgbClr val="C00000"/>
              </a:solidFill>
            </a:endParaRPr>
          </a:p>
          <a:p>
            <a:r>
              <a:rPr lang="en-CA" sz="1600" dirty="0" smtClean="0">
                <a:solidFill>
                  <a:srgbClr val="C00000"/>
                </a:solidFill>
              </a:rPr>
              <a:t>Left arrow: </a:t>
            </a:r>
            <a:r>
              <a:rPr lang="en-CA" sz="1600" dirty="0" err="1" smtClean="0">
                <a:solidFill>
                  <a:srgbClr val="C00000"/>
                </a:solidFill>
              </a:rPr>
              <a:t>ccw</a:t>
            </a:r>
            <a:endParaRPr lang="en-CA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266700" y="523875"/>
          <a:ext cx="8382000" cy="269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" name="Document" r:id="rId3" imgW="9660621" imgH="3107475" progId="Word.Document.8">
                  <p:embed/>
                </p:oleObj>
              </mc:Choice>
              <mc:Fallback>
                <p:oleObj name="Document" r:id="rId3" imgW="9660621" imgH="310747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523875"/>
                        <a:ext cx="8382000" cy="269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Model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(Fluid Example)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748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1749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56769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81525"/>
            <a:ext cx="5651500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315247"/>
              </p:ext>
            </p:extLst>
          </p:nvPr>
        </p:nvGraphicFramePr>
        <p:xfrm>
          <a:off x="184944" y="836712"/>
          <a:ext cx="8774112" cy="544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6" name="Document" r:id="rId3" imgW="10138304" imgH="6317685" progId="Word.Document.8">
                  <p:embed/>
                </p:oleObj>
              </mc:Choice>
              <mc:Fallback>
                <p:oleObj name="Document" r:id="rId3" imgW="10138304" imgH="631768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44" y="836712"/>
                        <a:ext cx="8774112" cy="544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Model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(Fluid Example, Cont’d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32772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2773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4418" y="6165304"/>
            <a:ext cx="84969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Why: 1. Resistances and </a:t>
            </a:r>
            <a:r>
              <a:rPr lang="en-US" dirty="0" err="1" smtClean="0">
                <a:solidFill>
                  <a:srgbClr val="FF0000"/>
                </a:solidFill>
              </a:rPr>
              <a:t>Inertances</a:t>
            </a:r>
            <a:r>
              <a:rPr lang="en-US" dirty="0" smtClean="0">
                <a:solidFill>
                  <a:srgbClr val="FF0000"/>
                </a:solidFill>
              </a:rPr>
              <a:t> of the two pipe segments add?; 2. Gravity of vertical pipe is neglected?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764567"/>
              </p:ext>
            </p:extLst>
          </p:nvPr>
        </p:nvGraphicFramePr>
        <p:xfrm>
          <a:off x="323850" y="622300"/>
          <a:ext cx="8670925" cy="611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0" name="Document" r:id="rId3" imgW="9924203" imgH="7014202" progId="Word.Document.8">
                  <p:embed/>
                </p:oleObj>
              </mc:Choice>
              <mc:Fallback>
                <p:oleObj name="Document" r:id="rId3" imgW="9924203" imgH="70142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622300"/>
                        <a:ext cx="8670925" cy="611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Model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(Fluid Example Cont’d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33796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3797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012160" y="1772816"/>
            <a:ext cx="23042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Loop: Go </a:t>
            </a:r>
            <a:r>
              <a:rPr lang="en-US" dirty="0" err="1" smtClean="0">
                <a:solidFill>
                  <a:srgbClr val="FF0000"/>
                </a:solidFill>
              </a:rPr>
              <a:t>ccw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pressure drop +</a:t>
            </a:r>
            <a:r>
              <a:rPr lang="en-US" dirty="0" err="1" smtClean="0">
                <a:solidFill>
                  <a:srgbClr val="FF0000"/>
                </a:solidFill>
              </a:rPr>
              <a:t>ve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069608"/>
              </p:ext>
            </p:extLst>
          </p:nvPr>
        </p:nvGraphicFramePr>
        <p:xfrm>
          <a:off x="323850" y="838200"/>
          <a:ext cx="8572500" cy="581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4" name="Document" r:id="rId3" imgW="9847995" imgH="6687514" progId="Word.Document.8">
                  <p:embed/>
                </p:oleObj>
              </mc:Choice>
              <mc:Fallback>
                <p:oleObj name="Document" r:id="rId3" imgW="9847995" imgH="668751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838200"/>
                        <a:ext cx="8572500" cy="581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State-Space Model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(Fluid Example Cont’d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34820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4821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954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Interchangeability (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Commutativity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of 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Series Elements</a:t>
            </a:r>
            <a:endParaRPr lang="en-C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820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4821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480631"/>
              </p:ext>
            </p:extLst>
          </p:nvPr>
        </p:nvGraphicFramePr>
        <p:xfrm>
          <a:off x="251520" y="1052736"/>
          <a:ext cx="4437063" cy="254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70" name="Visio" r:id="rId3" imgW="4436663" imgH="2543940" progId="Visio.Drawing.11">
                  <p:embed/>
                </p:oleObj>
              </mc:Choice>
              <mc:Fallback>
                <p:oleObj name="Visio" r:id="rId3" imgW="4436663" imgH="254394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052736"/>
                        <a:ext cx="4437063" cy="2544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557197"/>
              </p:ext>
            </p:extLst>
          </p:nvPr>
        </p:nvGraphicFramePr>
        <p:xfrm>
          <a:off x="251520" y="3861048"/>
          <a:ext cx="4437063" cy="254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71" name="Visio" r:id="rId5" imgW="4436663" imgH="2543940" progId="Visio.Drawing.11">
                  <p:embed/>
                </p:oleObj>
              </mc:Choice>
              <mc:Fallback>
                <p:oleObj name="Visio" r:id="rId5" imgW="4436663" imgH="254394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861048"/>
                        <a:ext cx="4437063" cy="2544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26592" y="6221144"/>
            <a:ext cx="3096344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Go to Slide 37 elaboration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53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750" y="19050"/>
            <a:ext cx="8156575" cy="954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Interchangeability (Commutatively) of 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Series Elements (Cont’d)</a:t>
            </a:r>
            <a:endParaRPr lang="en-C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4820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4821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161737"/>
              </p:ext>
            </p:extLst>
          </p:nvPr>
        </p:nvGraphicFramePr>
        <p:xfrm>
          <a:off x="374476" y="1196752"/>
          <a:ext cx="4210050" cy="208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2" name="Visio" r:id="rId3" imgW="4208941" imgH="2081970" progId="Visio.Drawing.11">
                  <p:embed/>
                </p:oleObj>
              </mc:Choice>
              <mc:Fallback>
                <p:oleObj name="Visio" r:id="rId3" imgW="4208941" imgH="208197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476" y="1196752"/>
                        <a:ext cx="4210050" cy="208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485463"/>
              </p:ext>
            </p:extLst>
          </p:nvPr>
        </p:nvGraphicFramePr>
        <p:xfrm>
          <a:off x="361950" y="3717032"/>
          <a:ext cx="4210050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3" name="Visio" r:id="rId5" imgW="4208941" imgH="2075490" progId="Visio.Drawing.11">
                  <p:embed/>
                </p:oleObj>
              </mc:Choice>
              <mc:Fallback>
                <p:oleObj name="Visio" r:id="rId5" imgW="4208941" imgH="207549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3717032"/>
                        <a:ext cx="4210050" cy="207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046296"/>
            <a:ext cx="903649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For Fluid Capacitors, different concept: For common pressure (i.e., parallel connection),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apacitances add. Series fluid capacitors need more careful consideration. Example?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614988"/>
              </p:ext>
            </p:extLst>
          </p:nvPr>
        </p:nvGraphicFramePr>
        <p:xfrm>
          <a:off x="476250" y="114300"/>
          <a:ext cx="8305800" cy="673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35" name="Document" r:id="rId3" imgW="9488931" imgH="8357504" progId="Word.Document.8">
                  <p:embed/>
                </p:oleObj>
              </mc:Choice>
              <mc:Fallback>
                <p:oleObj name="Document" r:id="rId3" imgW="9488931" imgH="83575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0" y="114300"/>
                        <a:ext cx="8305800" cy="673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797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617981"/>
              </p:ext>
            </p:extLst>
          </p:nvPr>
        </p:nvGraphicFramePr>
        <p:xfrm>
          <a:off x="514350" y="552450"/>
          <a:ext cx="824865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7" name="Document" r:id="rId3" imgW="9422731" imgH="6232946" progId="Word.Document.8">
                  <p:embed/>
                </p:oleObj>
              </mc:Choice>
              <mc:Fallback>
                <p:oleObj name="Document" r:id="rId3" imgW="9422731" imgH="623294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552450"/>
                        <a:ext cx="8248650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437490"/>
              </p:ext>
            </p:extLst>
          </p:nvPr>
        </p:nvGraphicFramePr>
        <p:xfrm>
          <a:off x="333375" y="114300"/>
          <a:ext cx="8439150" cy="701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49" name="Document" r:id="rId3" imgW="9700747" imgH="8077724" progId="Word.Document.8">
                  <p:embed/>
                </p:oleObj>
              </mc:Choice>
              <mc:Fallback>
                <p:oleObj name="Document" r:id="rId3" imgW="9700747" imgH="807772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14300"/>
                        <a:ext cx="8439150" cy="701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573053"/>
              </p:ext>
            </p:extLst>
          </p:nvPr>
        </p:nvGraphicFramePr>
        <p:xfrm>
          <a:off x="438150" y="2705100"/>
          <a:ext cx="8324850" cy="376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50" name="Visio" r:id="rId5" imgW="11843709" imgH="5355180" progId="Visio.Drawing.11">
                  <p:embed/>
                </p:oleObj>
              </mc:Choice>
              <mc:Fallback>
                <p:oleObj name="Visio" r:id="rId5" imgW="11843709" imgH="5355180" progId="Visio.Drawing.11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" y="2705100"/>
                        <a:ext cx="8324850" cy="3762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5148064" y="1340768"/>
            <a:ext cx="36149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can we change the vertical system to horizontal?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2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876808"/>
              </p:ext>
            </p:extLst>
          </p:nvPr>
        </p:nvGraphicFramePr>
        <p:xfrm>
          <a:off x="107504" y="42446"/>
          <a:ext cx="8610600" cy="713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97" name="Document" r:id="rId3" imgW="9899015" imgH="8217605" progId="Word.Document.8">
                  <p:embed/>
                </p:oleObj>
              </mc:Choice>
              <mc:Fallback>
                <p:oleObj name="Document" r:id="rId3" imgW="9899015" imgH="821760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42446"/>
                        <a:ext cx="8610600" cy="713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3" name="Rectangle 5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042023"/>
              </p:ext>
            </p:extLst>
          </p:nvPr>
        </p:nvGraphicFramePr>
        <p:xfrm>
          <a:off x="4139952" y="882613"/>
          <a:ext cx="5156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98" name="Visio" r:id="rId5" imgW="5158459" imgH="2060370" progId="Visio.Drawing.11">
                  <p:embed/>
                </p:oleObj>
              </mc:Choice>
              <mc:Fallback>
                <p:oleObj name="Visio" r:id="rId5" imgW="5158459" imgH="2060370" progId="Visio.Drawing.11">
                  <p:embed/>
                  <p:pic>
                    <p:nvPicPr>
                      <p:cNvPr id="0" name="Object 5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882613"/>
                        <a:ext cx="515620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61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847109"/>
              </p:ext>
            </p:extLst>
          </p:nvPr>
        </p:nvGraphicFramePr>
        <p:xfrm>
          <a:off x="333375" y="114300"/>
          <a:ext cx="8610600" cy="674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16" name="Document" r:id="rId3" imgW="9899015" imgH="7770925" progId="Word.Document.8">
                  <p:embed/>
                </p:oleObj>
              </mc:Choice>
              <mc:Fallback>
                <p:oleObj name="Document" r:id="rId3" imgW="9899015" imgH="777092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14300"/>
                        <a:ext cx="8610600" cy="674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563"/>
          <p:cNvSpPr>
            <a:spLocks noChangeArrowheads="1"/>
          </p:cNvSpPr>
          <p:nvPr/>
        </p:nvSpPr>
        <p:spPr bwMode="auto">
          <a:xfrm>
            <a:off x="1619672" y="4221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062297"/>
              </p:ext>
            </p:extLst>
          </p:nvPr>
        </p:nvGraphicFramePr>
        <p:xfrm>
          <a:off x="1619672" y="4221088"/>
          <a:ext cx="5156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17" name="Visio" r:id="rId5" imgW="5158459" imgH="2060370" progId="Visio.Drawing.11">
                  <p:embed/>
                </p:oleObj>
              </mc:Choice>
              <mc:Fallback>
                <p:oleObj name="Visio" r:id="rId5" imgW="5158459" imgH="2060370" progId="Visio.Drawing.11">
                  <p:embed/>
                  <p:pic>
                    <p:nvPicPr>
                      <p:cNvPr id="0" name="Object 5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221088"/>
                        <a:ext cx="515620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871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128467"/>
              </p:ext>
            </p:extLst>
          </p:nvPr>
        </p:nvGraphicFramePr>
        <p:xfrm>
          <a:off x="333375" y="114300"/>
          <a:ext cx="8562975" cy="696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3" name="Document" r:id="rId3" imgW="9842881" imgH="8025089" progId="Word.Document.8">
                  <p:embed/>
                </p:oleObj>
              </mc:Choice>
              <mc:Fallback>
                <p:oleObj name="Document" r:id="rId3" imgW="9842881" imgH="802508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14300"/>
                        <a:ext cx="8562975" cy="696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24128" y="2492896"/>
            <a:ext cx="280831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See Slide 43 elaboration, if you wish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8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03079"/>
              </p:ext>
            </p:extLst>
          </p:nvPr>
        </p:nvGraphicFramePr>
        <p:xfrm>
          <a:off x="323850" y="406400"/>
          <a:ext cx="8394700" cy="623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65" name="Document" r:id="rId3" imgW="9789626" imgH="7278100" progId="Word.Document.8">
                  <p:embed/>
                </p:oleObj>
              </mc:Choice>
              <mc:Fallback>
                <p:oleObj name="Document" r:id="rId3" imgW="9789626" imgH="72781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06400"/>
                        <a:ext cx="8394700" cy="6234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109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202692"/>
              </p:ext>
            </p:extLst>
          </p:nvPr>
        </p:nvGraphicFramePr>
        <p:xfrm>
          <a:off x="323850" y="396875"/>
          <a:ext cx="7970838" cy="675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12" name="Document" r:id="rId3" imgW="9789626" imgH="8306652" progId="Word.Document.8">
                  <p:embed/>
                </p:oleObj>
              </mc:Choice>
              <mc:Fallback>
                <p:oleObj name="Document" r:id="rId3" imgW="9789626" imgH="830665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96875"/>
                        <a:ext cx="7970838" cy="675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79712" y="1196752"/>
            <a:ext cx="288032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 algebraically related to the state variables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7196" y="3124777"/>
            <a:ext cx="341327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 the “</a:t>
            </a:r>
            <a:r>
              <a:rPr lang="en-US" b="1" dirty="0" err="1" smtClean="0">
                <a:solidFill>
                  <a:srgbClr val="FF0000"/>
                </a:solidFill>
              </a:rPr>
              <a:t>feedforwardness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6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454701"/>
              </p:ext>
            </p:extLst>
          </p:nvPr>
        </p:nvGraphicFramePr>
        <p:xfrm>
          <a:off x="207293" y="332656"/>
          <a:ext cx="8515350" cy="382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9" name="Document" r:id="rId3" imgW="9728547" imgH="3396484" progId="Word.Document.8">
                  <p:embed/>
                </p:oleObj>
              </mc:Choice>
              <mc:Fallback>
                <p:oleObj name="Document" r:id="rId3" imgW="9728547" imgH="339648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293" y="332656"/>
                        <a:ext cx="8515350" cy="382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60512" y="1484784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 Objectives:</a:t>
            </a:r>
            <a:endParaRPr lang="en-C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Identification of nodes and loops in mechanical systems</a:t>
            </a: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Proper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choice of state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variables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Features of loop equations and node equations in mechanical systems</a:t>
            </a: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Systematic development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a state-space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model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Modeling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mechanical systems</a:t>
            </a:r>
          </a:p>
        </p:txBody>
      </p:sp>
    </p:spTree>
    <p:extLst>
      <p:ext uri="{BB962C8B-B14F-4D97-AF65-F5344CB8AC3E}">
        <p14:creationId xmlns:p14="http://schemas.microsoft.com/office/powerpoint/2010/main" val="420968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1" name="Text Box 3"/>
          <p:cNvSpPr txBox="1">
            <a:spLocks noChangeArrowheads="1"/>
          </p:cNvSpPr>
          <p:nvPr/>
        </p:nvSpPr>
        <p:spPr bwMode="auto">
          <a:xfrm>
            <a:off x="539750" y="333375"/>
            <a:ext cx="8156575" cy="576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 (Model) Order</a:t>
            </a:r>
          </a:p>
          <a:p>
            <a:pPr>
              <a:defRPr/>
            </a:pPr>
            <a:endParaRPr lang="en-US" sz="2400" b="1" dirty="0">
              <a:solidFill>
                <a:schemeClr val="accent2"/>
              </a:solidFill>
            </a:endParaRP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Number of independent energy storage elements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Number of state variables (i.e., order of state vector)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Order of system matrix </a:t>
            </a:r>
            <a:r>
              <a:rPr lang="en-US" sz="2400" b="1" i="1" dirty="0">
                <a:solidFill>
                  <a:schemeClr val="accent2"/>
                </a:solidFill>
                <a:latin typeface="Times New Roman" pitchFamily="18" charset="0"/>
              </a:rPr>
              <a:t>A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Number of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required initial </a:t>
            </a: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conditions 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Order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of the </a:t>
            </a: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input-output differential equation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Order of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the denominator </a:t>
            </a: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polynomial of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the system </a:t>
            </a: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transfer function</a:t>
            </a:r>
          </a:p>
          <a:p>
            <a:pPr>
              <a:spcBef>
                <a:spcPct val="30000"/>
              </a:spcBef>
              <a:spcAft>
                <a:spcPct val="30000"/>
              </a:spcAft>
              <a:defRPr/>
            </a:pPr>
            <a:r>
              <a:rPr lang="en-US" sz="2400" b="1" dirty="0">
                <a:solidFill>
                  <a:schemeClr val="accent2"/>
                </a:solidFill>
                <a:latin typeface="Times New Roman" pitchFamily="18" charset="0"/>
              </a:rPr>
              <a:t>Number of eigenvalues (poles)</a:t>
            </a:r>
          </a:p>
          <a:p>
            <a:pPr>
              <a:defRPr/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1" name="Text Box 3"/>
          <p:cNvSpPr txBox="1">
            <a:spLocks noChangeArrowheads="1"/>
          </p:cNvSpPr>
          <p:nvPr/>
        </p:nvSpPr>
        <p:spPr bwMode="auto">
          <a:xfrm>
            <a:off x="539750" y="333375"/>
            <a:ext cx="8156575" cy="169277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State Models Examples for Electrical and Thermal Systems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chemeClr val="accent2"/>
              </a:solidFill>
            </a:endParaRPr>
          </a:p>
          <a:p>
            <a:pPr>
              <a:defRPr/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844824"/>
            <a:ext cx="626469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Do Examples 2.4, 2.5, 2.6, 2.7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7794" y="6365328"/>
            <a:ext cx="413995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What do all these observations tell you?</a:t>
            </a:r>
            <a:endParaRPr lang="en-CA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665913"/>
              </p:ext>
            </p:extLst>
          </p:nvPr>
        </p:nvGraphicFramePr>
        <p:xfrm>
          <a:off x="255588" y="0"/>
          <a:ext cx="8504237" cy="636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0" name="Document" r:id="rId3" imgW="10992548" imgH="8239957" progId="Word.Document.8">
                  <p:embed/>
                </p:oleObj>
              </mc:Choice>
              <mc:Fallback>
                <p:oleObj name="Document" r:id="rId3" imgW="10992548" imgH="823995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0"/>
                        <a:ext cx="8504237" cy="6361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125538"/>
            <a:ext cx="2320925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529104"/>
              </p:ext>
            </p:extLst>
          </p:nvPr>
        </p:nvGraphicFramePr>
        <p:xfrm>
          <a:off x="179512" y="44624"/>
          <a:ext cx="8743950" cy="654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4" name="Document" r:id="rId3" imgW="10927778" imgH="8196334" progId="Word.Document.8">
                  <p:embed/>
                </p:oleObj>
              </mc:Choice>
              <mc:Fallback>
                <p:oleObj name="Document" r:id="rId3" imgW="10927778" imgH="819633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4624"/>
                        <a:ext cx="8743950" cy="654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536" y="908720"/>
            <a:ext cx="23209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348769"/>
              </p:ext>
            </p:extLst>
          </p:nvPr>
        </p:nvGraphicFramePr>
        <p:xfrm>
          <a:off x="247650" y="609600"/>
          <a:ext cx="87249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8" name="Document" r:id="rId3" imgW="10908277" imgH="6005482" progId="Word.Document.8">
                  <p:embed/>
                </p:oleObj>
              </mc:Choice>
              <mc:Fallback>
                <p:oleObj name="Document" r:id="rId3" imgW="10908277" imgH="600548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609600"/>
                        <a:ext cx="8724900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197225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4869160"/>
            <a:ext cx="446449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Its state variable is determined by other (energy storage) elements connected to it.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199324"/>
              </p:ext>
            </p:extLst>
          </p:nvPr>
        </p:nvGraphicFramePr>
        <p:xfrm>
          <a:off x="180975" y="190500"/>
          <a:ext cx="8829675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2" name="Document" r:id="rId3" imgW="10904679" imgH="8119602" progId="Word.Document.8">
                  <p:embed/>
                </p:oleObj>
              </mc:Choice>
              <mc:Fallback>
                <p:oleObj name="Document" r:id="rId3" imgW="10904679" imgH="811960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90500"/>
                        <a:ext cx="8829675" cy="657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341438"/>
            <a:ext cx="1949450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38159"/>
              </p:ext>
            </p:extLst>
          </p:nvPr>
        </p:nvGraphicFramePr>
        <p:xfrm>
          <a:off x="179512" y="332656"/>
          <a:ext cx="8858250" cy="639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6" name="Document" r:id="rId3" imgW="10937060" imgH="7889619" progId="Word.Document.8">
                  <p:embed/>
                </p:oleObj>
              </mc:Choice>
              <mc:Fallback>
                <p:oleObj name="Document" r:id="rId3" imgW="10937060" imgH="788961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32656"/>
                        <a:ext cx="8858250" cy="639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341438"/>
            <a:ext cx="23209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16065</TotalTime>
  <Words>768</Words>
  <Application>Microsoft Office PowerPoint</Application>
  <PresentationFormat>On-screen Show (4:3)</PresentationFormat>
  <Paragraphs>102</Paragraphs>
  <Slides>48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60" baseType="lpstr">
      <vt:lpstr>SimSun</vt:lpstr>
      <vt:lpstr>Arial</vt:lpstr>
      <vt:lpstr>Comic Sans MS</vt:lpstr>
      <vt:lpstr>Symbol</vt:lpstr>
      <vt:lpstr>Times New Roman</vt:lpstr>
      <vt:lpstr>Wingdings</vt:lpstr>
      <vt:lpstr>Default Design</vt:lpstr>
      <vt:lpstr>1_Default Design</vt:lpstr>
      <vt:lpstr>Document</vt:lpstr>
      <vt:lpstr>Visio</vt:lpstr>
      <vt:lpstr>Equation</vt:lpstr>
      <vt:lpstr>Microsoft Word 97 - 2003 Document</vt:lpstr>
      <vt:lpstr>MECH 469/529  Dynamic System Modeling Presentation Part 2</vt:lpstr>
      <vt:lpstr>* Lumped Element Equations:   (Constitutive Equations)  Mechanical  Electrical  Thermal  Fluid  * Inter-domain Analogies (Used in the Unified treatment)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State-Space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Univ. of British Columbia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Zhang</dc:creator>
  <cp:lastModifiedBy>de Silva</cp:lastModifiedBy>
  <cp:revision>1119</cp:revision>
  <cp:lastPrinted>2007-04-21T01:24:19Z</cp:lastPrinted>
  <dcterms:created xsi:type="dcterms:W3CDTF">2005-02-15T18:40:31Z</dcterms:created>
  <dcterms:modified xsi:type="dcterms:W3CDTF">2022-02-11T00:38:20Z</dcterms:modified>
</cp:coreProperties>
</file>