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3" r:id="rId2"/>
  </p:sldMasterIdLst>
  <p:notesMasterIdLst>
    <p:notesMasterId r:id="rId61"/>
  </p:notesMasterIdLst>
  <p:sldIdLst>
    <p:sldId id="610" r:id="rId3"/>
    <p:sldId id="609" r:id="rId4"/>
    <p:sldId id="611" r:id="rId5"/>
    <p:sldId id="612" r:id="rId6"/>
    <p:sldId id="613" r:id="rId7"/>
    <p:sldId id="614" r:id="rId8"/>
    <p:sldId id="615" r:id="rId9"/>
    <p:sldId id="616" r:id="rId10"/>
    <p:sldId id="617" r:id="rId11"/>
    <p:sldId id="618" r:id="rId12"/>
    <p:sldId id="619" r:id="rId13"/>
    <p:sldId id="620" r:id="rId14"/>
    <p:sldId id="621" r:id="rId15"/>
    <p:sldId id="665" r:id="rId16"/>
    <p:sldId id="622" r:id="rId17"/>
    <p:sldId id="623" r:id="rId18"/>
    <p:sldId id="626" r:id="rId19"/>
    <p:sldId id="666" r:id="rId20"/>
    <p:sldId id="671" r:id="rId21"/>
    <p:sldId id="627" r:id="rId22"/>
    <p:sldId id="628" r:id="rId23"/>
    <p:sldId id="629" r:id="rId24"/>
    <p:sldId id="670" r:id="rId25"/>
    <p:sldId id="663" r:id="rId26"/>
    <p:sldId id="664" r:id="rId27"/>
    <p:sldId id="632" r:id="rId28"/>
    <p:sldId id="633" r:id="rId29"/>
    <p:sldId id="634" r:id="rId30"/>
    <p:sldId id="635" r:id="rId31"/>
    <p:sldId id="637" r:id="rId32"/>
    <p:sldId id="638" r:id="rId33"/>
    <p:sldId id="639" r:id="rId34"/>
    <p:sldId id="640" r:id="rId35"/>
    <p:sldId id="641" r:id="rId36"/>
    <p:sldId id="642" r:id="rId37"/>
    <p:sldId id="643" r:id="rId38"/>
    <p:sldId id="667" r:id="rId39"/>
    <p:sldId id="636" r:id="rId40"/>
    <p:sldId id="644" r:id="rId41"/>
    <p:sldId id="645" r:id="rId42"/>
    <p:sldId id="646" r:id="rId43"/>
    <p:sldId id="647" r:id="rId44"/>
    <p:sldId id="648" r:id="rId45"/>
    <p:sldId id="649" r:id="rId46"/>
    <p:sldId id="650" r:id="rId47"/>
    <p:sldId id="651" r:id="rId48"/>
    <p:sldId id="652" r:id="rId49"/>
    <p:sldId id="653" r:id="rId50"/>
    <p:sldId id="654" r:id="rId51"/>
    <p:sldId id="655" r:id="rId52"/>
    <p:sldId id="656" r:id="rId53"/>
    <p:sldId id="669" r:id="rId54"/>
    <p:sldId id="657" r:id="rId55"/>
    <p:sldId id="658" r:id="rId56"/>
    <p:sldId id="659" r:id="rId57"/>
    <p:sldId id="660" r:id="rId58"/>
    <p:sldId id="661" r:id="rId59"/>
    <p:sldId id="662" r:id="rId6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 Silva" initials="dS" lastIdx="1" clrIdx="0">
    <p:extLst>
      <p:ext uri="{19B8F6BF-5375-455C-9EA6-DF929625EA0E}">
        <p15:presenceInfo xmlns:p15="http://schemas.microsoft.com/office/powerpoint/2012/main" userId="de Silv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FF00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0" autoAdjust="0"/>
    <p:restoredTop sz="94595" autoAdjust="0"/>
  </p:normalViewPr>
  <p:slideViewPr>
    <p:cSldViewPr>
      <p:cViewPr varScale="1">
        <p:scale>
          <a:sx n="66" d="100"/>
          <a:sy n="66" d="100"/>
        </p:scale>
        <p:origin x="18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3-09T14:54:03.723" idx="1">
    <p:pos x="10" y="10"/>
    <p:text/>
    <p:extLst>
      <p:ext uri="{C676402C-5697-4E1C-873F-D02D1690AC5C}">
        <p15:threadingInfo xmlns:p15="http://schemas.microsoft.com/office/powerpoint/2012/main" timeZoneBias="48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6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36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6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5BAA821-BD99-4F72-ADEA-F270CE5E5E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264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D3B22-42EF-43FD-BD0A-FF7AB81ED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95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CA931-2F3B-4BA4-B053-0031F06C86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410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5EF9C-A49E-4B6D-93B7-AF76D156FF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87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84552-2365-4DA3-A52D-E261585ED0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543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CEAFE-8BE9-4368-9467-E523B64639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3784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50A6B-3F25-4836-8C6A-DCDD68D405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906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1409F-FA95-497B-8B36-7ED1EA000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372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CAB7C-354A-45FA-8B7E-7FCCD4A528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810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5F03E-078A-42FB-8CC6-76795D5A7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9060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06776-2224-47AD-BD6C-FDBF03A1B4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893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01B69-3D29-4B6E-B215-DE7616E12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560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AFB33-ADFC-401B-B10D-565AA9744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1334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59383-2C92-4249-B5DA-4400199BD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372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6B5DB-CC9F-48E7-942F-A4362C19BF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88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738C4-6AF2-48FF-88A5-E328A283D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295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B0E27-48C3-4412-A628-F466B9B363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948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2CC6A-59F8-495F-A669-1173CE743E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601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8442C-44FC-4E47-8587-C76855920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96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923A4-313A-4F1F-95EE-79C454332B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13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4D7EC-6B4B-49D9-8FDE-2C88DBB1A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09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075E3-5AF1-48B9-998D-F8AB771308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680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BF9F9-169C-48FA-8CD9-556C3CB99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000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6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6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6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2C2AD4D-B7DE-4EC9-823B-9526708CF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8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8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8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D666B1A-96A9-4BD7-9ABB-1797CFF248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esilva@mech.ubc.ca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6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7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8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9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0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1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2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3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2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8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4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3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33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34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5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35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7.vml"/><Relationship Id="rId5" Type="http://schemas.openxmlformats.org/officeDocument/2006/relationships/comments" Target="../comments/comment1.xml"/><Relationship Id="rId4" Type="http://schemas.openxmlformats.org/officeDocument/2006/relationships/image" Target="../media/image3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6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37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7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38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3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40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41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42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4.vml"/><Relationship Id="rId4" Type="http://schemas.openxmlformats.org/officeDocument/2006/relationships/image" Target="../media/image43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5.vml"/><Relationship Id="rId4" Type="http://schemas.openxmlformats.org/officeDocument/2006/relationships/image" Target="../media/image44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45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7.vml"/><Relationship Id="rId4" Type="http://schemas.openxmlformats.org/officeDocument/2006/relationships/image" Target="../media/image46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8.vml"/><Relationship Id="rId4" Type="http://schemas.openxmlformats.org/officeDocument/2006/relationships/image" Target="../media/image47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9.vml"/><Relationship Id="rId4" Type="http://schemas.openxmlformats.org/officeDocument/2006/relationships/image" Target="../media/image48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0.vml"/><Relationship Id="rId4" Type="http://schemas.openxmlformats.org/officeDocument/2006/relationships/image" Target="../media/image49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1.vml"/><Relationship Id="rId4" Type="http://schemas.openxmlformats.org/officeDocument/2006/relationships/image" Target="../media/image50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8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2.vml"/><Relationship Id="rId4" Type="http://schemas.openxmlformats.org/officeDocument/2006/relationships/image" Target="../media/image51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3.vml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9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57.wmf"/><Relationship Id="rId4" Type="http://schemas.openxmlformats.org/officeDocument/2006/relationships/image" Target="../media/image58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0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5.vml"/><Relationship Id="rId4" Type="http://schemas.openxmlformats.org/officeDocument/2006/relationships/image" Target="../media/image59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6.vml"/><Relationship Id="rId4" Type="http://schemas.openxmlformats.org/officeDocument/2006/relationships/image" Target="../media/image6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3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4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5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2003425"/>
          </a:xfrm>
        </p:spPr>
        <p:txBody>
          <a:bodyPr/>
          <a:lstStyle/>
          <a:p>
            <a:pPr eaLnBrk="1" hangingPunct="1">
              <a:defRPr/>
            </a:pPr>
            <a:r>
              <a:rPr lang="en-CA" sz="2500" b="1" dirty="0" smtClean="0">
                <a:solidFill>
                  <a:srgbClr val="3939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MECH 469/529 </a:t>
            </a:r>
            <a:r>
              <a:rPr lang="en-CA" sz="2500" b="1" dirty="0" smtClean="0">
                <a:solidFill>
                  <a:srgbClr val="393973"/>
                </a:solidFill>
              </a:rPr>
              <a:t/>
            </a:r>
            <a:br>
              <a:rPr lang="en-CA" sz="2500" b="1" dirty="0" smtClean="0">
                <a:solidFill>
                  <a:srgbClr val="393973"/>
                </a:solidFill>
              </a:rPr>
            </a:br>
            <a:r>
              <a:rPr lang="en-CA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Dynamic System Modeling</a:t>
            </a:r>
            <a:r>
              <a:rPr lang="en-CA" sz="4000" b="1" dirty="0" smtClean="0">
                <a:solidFill>
                  <a:srgbClr val="393973"/>
                </a:solidFill>
              </a:rPr>
              <a:t/>
            </a:r>
            <a:br>
              <a:rPr lang="en-CA" sz="4000" b="1" dirty="0" smtClean="0">
                <a:solidFill>
                  <a:srgbClr val="393973"/>
                </a:solidFill>
              </a:rPr>
            </a:br>
            <a:r>
              <a:rPr lang="en-CA" sz="4000" b="1" dirty="0" smtClean="0">
                <a:solidFill>
                  <a:srgbClr val="FF0000"/>
                </a:solidFill>
              </a:rPr>
              <a:t>Presentation </a:t>
            </a:r>
            <a:r>
              <a:rPr lang="en-CA" sz="4000" b="1" smtClean="0">
                <a:solidFill>
                  <a:srgbClr val="FF0000"/>
                </a:solidFill>
              </a:rPr>
              <a:t>Part 4</a:t>
            </a:r>
            <a:endParaRPr lang="en-US" sz="4000" b="1" dirty="0" smtClean="0">
              <a:solidFill>
                <a:srgbClr val="FF0000"/>
              </a:solidFill>
            </a:endParaRPr>
          </a:p>
        </p:txBody>
      </p:sp>
      <p:sp>
        <p:nvSpPr>
          <p:cNvPr id="5560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352800"/>
            <a:ext cx="8686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9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Dr. Clarence W. de Silva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, 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P.Eng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Professor of Mechanical Engineering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The University of British Columbia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e-mail: </a:t>
            </a:r>
            <a:r>
              <a:rPr lang="en-US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hlinkClick r:id="rId2"/>
              </a:rPr>
              <a:t>desilva@mech.ubc.ca</a:t>
            </a:r>
            <a:endParaRPr lang="en-US" sz="25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5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2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Course Material: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Go to Canvas Course MECH 469 or MECH 529</a:t>
            </a:r>
            <a:endParaRPr lang="en-US" altLang="ar-SA" sz="2200" b="1" dirty="0">
              <a:solidFill>
                <a:srgbClr val="A50021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5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zh-CN" sz="2500" b="1" baseline="30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宋体" pitchFamily="2" charset="-122"/>
                <a:sym typeface="Symbol" pitchFamily="18" charset="2"/>
              </a:rPr>
              <a:t></a:t>
            </a:r>
            <a:r>
              <a:rPr lang="en-US" altLang="zh-CN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宋体" pitchFamily="2" charset="-122"/>
              </a:rPr>
              <a:t>C.W. de Silva</a:t>
            </a:r>
            <a:r>
              <a:rPr lang="en-CA" altLang="zh-CN" sz="2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宋体" pitchFamily="2" charset="-122"/>
              </a:rPr>
              <a:t> </a:t>
            </a:r>
            <a:endParaRPr lang="en-US" sz="25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altLang="ar-SA" sz="2500" b="1" dirty="0" smtClean="0">
              <a:solidFill>
                <a:srgbClr val="A50021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altLang="ar-SA" sz="2500" b="1" dirty="0" smtClean="0">
              <a:solidFill>
                <a:schemeClr val="hlink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685800" y="190500"/>
          <a:ext cx="8029575" cy="721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4" name="Document" r:id="rId3" imgW="9250444" imgH="8297398" progId="Word.Document.8">
                  <p:embed/>
                </p:oleObj>
              </mc:Choice>
              <mc:Fallback>
                <p:oleObj name="Document" r:id="rId3" imgW="9250444" imgH="8297398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0500"/>
                        <a:ext cx="8029575" cy="721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2706817"/>
              </p:ext>
            </p:extLst>
          </p:nvPr>
        </p:nvGraphicFramePr>
        <p:xfrm>
          <a:off x="442913" y="412750"/>
          <a:ext cx="8328025" cy="649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8" name="Document" r:id="rId3" imgW="9600713" imgH="7508469" progId="Word.Document.8">
                  <p:embed/>
                </p:oleObj>
              </mc:Choice>
              <mc:Fallback>
                <p:oleObj name="Document" r:id="rId3" imgW="9600713" imgH="7508469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3" y="412750"/>
                        <a:ext cx="8328025" cy="649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63888" y="2564904"/>
            <a:ext cx="417646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2" name="TextBox 1"/>
          <p:cNvSpPr txBox="1"/>
          <p:nvPr/>
        </p:nvSpPr>
        <p:spPr>
          <a:xfrm>
            <a:off x="4644008" y="1340768"/>
            <a:ext cx="439248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2818981"/>
              </p:ext>
            </p:extLst>
          </p:nvPr>
        </p:nvGraphicFramePr>
        <p:xfrm>
          <a:off x="247650" y="476250"/>
          <a:ext cx="8639175" cy="546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12" name="Document" r:id="rId3" imgW="9709118" imgH="6147287" progId="Word.Document.8">
                  <p:embed/>
                </p:oleObj>
              </mc:Choice>
              <mc:Fallback>
                <p:oleObj name="Document" r:id="rId3" imgW="9709118" imgH="6147287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650" y="476250"/>
                        <a:ext cx="8639175" cy="546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6960901"/>
              </p:ext>
            </p:extLst>
          </p:nvPr>
        </p:nvGraphicFramePr>
        <p:xfrm>
          <a:off x="467544" y="42535"/>
          <a:ext cx="8947150" cy="678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36" name="Document" r:id="rId3" imgW="9630219" imgH="7313791" progId="Word.Document.8">
                  <p:embed/>
                </p:oleObj>
              </mc:Choice>
              <mc:Fallback>
                <p:oleObj name="Document" r:id="rId3" imgW="9630219" imgH="7313791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42535"/>
                        <a:ext cx="8947150" cy="678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150829"/>
              </p:ext>
            </p:extLst>
          </p:nvPr>
        </p:nvGraphicFramePr>
        <p:xfrm>
          <a:off x="258763" y="0"/>
          <a:ext cx="8561387" cy="670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61" name="Document" r:id="rId3" imgW="10145861" imgH="7963080" progId="Word.Document.8">
                  <p:embed/>
                </p:oleObj>
              </mc:Choice>
              <mc:Fallback>
                <p:oleObj name="Document" r:id="rId3" imgW="10145861" imgH="796308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763" y="0"/>
                        <a:ext cx="8561387" cy="670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876256" y="2492896"/>
            <a:ext cx="18002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o</a:t>
            </a:r>
            <a:r>
              <a:rPr lang="en-US" b="1" dirty="0" smtClean="0">
                <a:solidFill>
                  <a:srgbClr val="FF0000"/>
                </a:solidFill>
              </a:rPr>
              <a:t>: Output port</a:t>
            </a:r>
          </a:p>
          <a:p>
            <a:r>
              <a:rPr lang="en-US" b="1" i="1" dirty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: Input port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1047750" y="266700"/>
          <a:ext cx="6762750" cy="610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84" name="Document" r:id="rId3" imgW="7536143" imgH="6791169" progId="Word.Document.8">
                  <p:embed/>
                </p:oleObj>
              </mc:Choice>
              <mc:Fallback>
                <p:oleObj name="Document" r:id="rId3" imgW="7536143" imgH="6791169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0" y="266700"/>
                        <a:ext cx="6762750" cy="610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084168" y="1052736"/>
            <a:ext cx="2880320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Note arrow directions. Power at two  ends have to be into the device. Hence the –</a:t>
            </a:r>
            <a:r>
              <a:rPr lang="en-US" b="1" dirty="0" err="1" smtClean="0">
                <a:solidFill>
                  <a:srgbClr val="FF0000"/>
                </a:solidFill>
              </a:rPr>
              <a:t>ve</a:t>
            </a:r>
            <a:r>
              <a:rPr lang="en-US" b="1" dirty="0" smtClean="0">
                <a:solidFill>
                  <a:srgbClr val="FF0000"/>
                </a:solidFill>
              </a:rPr>
              <a:t> sign in the constitutive eqn. Why?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4221088"/>
            <a:ext cx="5472608" cy="1738454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793" y="4304559"/>
            <a:ext cx="4402478" cy="2077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1042988" y="0"/>
          <a:ext cx="7391400" cy="655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08" name="Document" r:id="rId3" imgW="8619126" imgH="7626163" progId="Word.Document.8">
                  <p:embed/>
                </p:oleObj>
              </mc:Choice>
              <mc:Fallback>
                <p:oleObj name="Document" r:id="rId3" imgW="8619126" imgH="7626163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0"/>
                        <a:ext cx="7391400" cy="655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277353"/>
              </p:ext>
            </p:extLst>
          </p:nvPr>
        </p:nvGraphicFramePr>
        <p:xfrm>
          <a:off x="330200" y="38100"/>
          <a:ext cx="8239125" cy="727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3" name="Document" r:id="rId3" imgW="9572646" imgH="8467082" progId="Word.Document.8">
                  <p:embed/>
                </p:oleObj>
              </mc:Choice>
              <mc:Fallback>
                <p:oleObj name="Document" r:id="rId3" imgW="9572646" imgH="846708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00" y="38100"/>
                        <a:ext cx="8239125" cy="727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648220"/>
            <a:ext cx="5112568" cy="2209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685800" y="476250"/>
          <a:ext cx="8191500" cy="709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6" name="Document" r:id="rId3" imgW="9442005" imgH="8164231" progId="Word.Document.8">
                  <p:embed/>
                </p:oleObj>
              </mc:Choice>
              <mc:Fallback>
                <p:oleObj name="Document" r:id="rId3" imgW="9442005" imgH="8164231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76250"/>
                        <a:ext cx="8191500" cy="709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652120" y="1052736"/>
            <a:ext cx="30243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Go to Slide 18 elaboration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-66118"/>
            <a:ext cx="76578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Hydraulic-Mechanical Gyrator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303692"/>
            <a:ext cx="8568952" cy="45403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75642"/>
            <a:ext cx="3960440" cy="276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16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Linear Graphs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23928" y="692696"/>
            <a:ext cx="259228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2852936"/>
            <a:ext cx="396044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2699792" y="2574196"/>
            <a:ext cx="165618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2" name="TextBox 1"/>
          <p:cNvSpPr txBox="1"/>
          <p:nvPr/>
        </p:nvSpPr>
        <p:spPr>
          <a:xfrm>
            <a:off x="1743894" y="2204864"/>
            <a:ext cx="208823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3010247"/>
              </p:ext>
            </p:extLst>
          </p:nvPr>
        </p:nvGraphicFramePr>
        <p:xfrm>
          <a:off x="111125" y="-101600"/>
          <a:ext cx="8950325" cy="766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04" name="Document" r:id="rId3" imgW="10087928" imgH="8662121" progId="Word.Document.8">
                  <p:embed/>
                </p:oleObj>
              </mc:Choice>
              <mc:Fallback>
                <p:oleObj name="Document" r:id="rId3" imgW="10087928" imgH="8662121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25" y="-101600"/>
                        <a:ext cx="8950325" cy="7666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80112" y="1308635"/>
            <a:ext cx="3339784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LG branch arrow is different from electric circuit branch arrow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395288" y="44450"/>
          <a:ext cx="8562975" cy="623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28" name="Document" r:id="rId3" imgW="10096051" imgH="7346872" progId="Word.Document.8">
                  <p:embed/>
                </p:oleObj>
              </mc:Choice>
              <mc:Fallback>
                <p:oleObj name="Document" r:id="rId3" imgW="10096051" imgH="734687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44450"/>
                        <a:ext cx="8562975" cy="623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580112" y="3429000"/>
            <a:ext cx="3252633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Check: Best choice of loops; a useless primary loop?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55776" y="548680"/>
            <a:ext cx="31683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2" name="TextBox 1"/>
          <p:cNvSpPr txBox="1"/>
          <p:nvPr/>
        </p:nvSpPr>
        <p:spPr>
          <a:xfrm>
            <a:off x="2411760" y="4077072"/>
            <a:ext cx="115212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468313" y="0"/>
          <a:ext cx="8448675" cy="701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52" name="Document" r:id="rId3" imgW="9965458" imgH="8265726" progId="Word.Document.8">
                  <p:embed/>
                </p:oleObj>
              </mc:Choice>
              <mc:Fallback>
                <p:oleObj name="Document" r:id="rId3" imgW="9965458" imgH="826572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0"/>
                        <a:ext cx="8448675" cy="701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64088" y="6165304"/>
            <a:ext cx="223224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# of “primary” nodes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79852"/>
            <a:ext cx="9090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Electrical Example </a:t>
            </a:r>
            <a:r>
              <a:rPr lang="en-C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(Analogous to Mechanical Example)</a:t>
            </a:r>
            <a:endParaRPr lang="en-CA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2490" name="Picture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3384376" cy="2746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91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03072"/>
            <a:ext cx="3771900" cy="2903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89207" y="3140968"/>
            <a:ext cx="89644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Three primary loops; two nodes (1 primary node); current source.</a:t>
            </a:r>
          </a:p>
          <a:p>
            <a:r>
              <a:rPr lang="en-CA" sz="24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Possible choice of 3 primary loops: </a:t>
            </a:r>
          </a:p>
          <a:p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Loop </a:t>
            </a:r>
            <a:r>
              <a:rPr lang="en-CA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CA" sz="24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L-v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Equation</a:t>
            </a:r>
            <a:r>
              <a:rPr lang="en-CA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-</a:t>
            </a:r>
            <a:r>
              <a:rPr lang="en-CA" sz="24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CA" sz="2400" b="1" baseline="-25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CA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en-CA" sz="24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CA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0</a:t>
            </a:r>
          </a:p>
          <a:p>
            <a:r>
              <a:rPr lang="en-CA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Loop 2 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CA" sz="24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C-L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Equation</a:t>
            </a:r>
            <a:r>
              <a:rPr lang="en-CA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-</a:t>
            </a:r>
            <a:r>
              <a:rPr lang="en-CA" sz="24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CA" sz="2400" b="1" baseline="-25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CA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en-CA" sz="24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CA" sz="2400" b="1" baseline="-25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CA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0</a:t>
            </a:r>
          </a:p>
          <a:p>
            <a:r>
              <a:rPr lang="en-CA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Loop 3 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CA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R-C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Equation</a:t>
            </a:r>
            <a:r>
              <a:rPr lang="en-CA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-</a:t>
            </a:r>
            <a:r>
              <a:rPr lang="en-CA" sz="24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CA" sz="2400" b="1" baseline="-25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CA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en-CA" sz="24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CA" sz="2400" b="1" baseline="-25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CA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0</a:t>
            </a:r>
          </a:p>
          <a:p>
            <a:endParaRPr lang="en-CA" sz="800" b="1" dirty="0" smtClean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CA" sz="24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Node equations:</a:t>
            </a:r>
          </a:p>
          <a:p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Node </a:t>
            </a:r>
            <a:r>
              <a:rPr lang="en-CA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Equation: </a:t>
            </a:r>
            <a:r>
              <a:rPr lang="en-CA" sz="24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CA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CA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CA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2400" b="1" baseline="-25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CA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2400" b="1" baseline="-25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CA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2400" b="1" baseline="-25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CA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Node 1 Equation: -</a:t>
            </a:r>
            <a:r>
              <a:rPr lang="en-CA" sz="24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CA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+</a:t>
            </a:r>
            <a:r>
              <a:rPr lang="en-CA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2400" b="1" baseline="-25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CA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2400" b="1" baseline="-25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CA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sz="2400" b="1" baseline="-25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  </a:t>
            </a:r>
            <a:r>
              <a:rPr lang="en-CA" sz="24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(Sign-reversed Node 2 eq.)</a:t>
            </a:r>
            <a:endParaRPr lang="en-CA" sz="24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CA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20072" y="4005064"/>
            <a:ext cx="3672408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Is there useless primary loop equation here? Why?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Is there a useless primary node? Why?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39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1963" y="0"/>
            <a:ext cx="8229600" cy="57308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TW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新細明體" charset="-120"/>
              </a:rPr>
              <a:t>Series and Parallel Connections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0084" y="5877272"/>
            <a:ext cx="8909050" cy="88423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z="20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Spring (</a:t>
            </a:r>
            <a:r>
              <a:rPr lang="en-US" sz="20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)-damper (</a:t>
            </a:r>
            <a:r>
              <a:rPr lang="en-US" sz="20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) systems and their linear graphs: (a) Elements in parallel (has 2 loops) with velocity source;  (b) Elements in series (has 1 loop) with force source.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each case, the elements are uncoupled.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93738" y="587375"/>
          <a:ext cx="7680325" cy="1919288"/>
        </p:xfrm>
        <a:graphic>
          <a:graphicData uri="http://schemas.openxmlformats.org/drawingml/2006/table">
            <a:tbl>
              <a:tblPr/>
              <a:tblGrid>
                <a:gridCol w="3840162"/>
                <a:gridCol w="3840163"/>
              </a:tblGrid>
              <a:tr h="538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Series System</a:t>
                      </a:r>
                    </a:p>
                  </a:txBody>
                  <a:tcPr marL="68574" marR="6857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Parallel System</a:t>
                      </a:r>
                    </a:p>
                  </a:txBody>
                  <a:tcPr marL="68574" marR="6857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81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Through variables are the same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Across variables are not the same (they add algebraically)</a:t>
                      </a:r>
                    </a:p>
                  </a:txBody>
                  <a:tcPr marL="68574" marR="6857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Across variables are the same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Through variables are not the same (they add algebraically)</a:t>
                      </a:r>
                    </a:p>
                  </a:txBody>
                  <a:tcPr marL="68574" marR="6857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26639" name="Rectangle 1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63" y="2202771"/>
            <a:ext cx="8172400" cy="3674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Text Box 2"/>
          <p:cNvSpPr txBox="1">
            <a:spLocks noChangeArrowheads="1"/>
          </p:cNvSpPr>
          <p:nvPr/>
        </p:nvSpPr>
        <p:spPr bwMode="auto">
          <a:xfrm>
            <a:off x="0" y="-17463"/>
            <a:ext cx="9144000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Sketching a Linear Graph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Identify the </a:t>
            </a:r>
            <a:r>
              <a:rPr lang="en-US" sz="26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energy storage elements</a:t>
            </a: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energy dissipation elements</a:t>
            </a: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26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source elements</a:t>
            </a: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in the system (1-port elements, each represented by 1 branch)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Identify any </a:t>
            </a:r>
            <a:r>
              <a:rPr lang="en-US" sz="26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multi-port elements</a:t>
            </a: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(e.g., transformers, gyrators)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Identify the </a:t>
            </a:r>
            <a:r>
              <a:rPr lang="en-US" sz="26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terminals of each element</a:t>
            </a: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(i.e., </a:t>
            </a:r>
            <a:r>
              <a:rPr lang="en-US" sz="26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action points</a:t>
            </a: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6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reference points</a:t>
            </a: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Recognize </a:t>
            </a:r>
            <a:r>
              <a:rPr lang="en-US" sz="26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how the elements are interconnected</a:t>
            </a: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6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series or parallel</a:t>
            </a: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and to what elements?) and sketch a </a:t>
            </a:r>
            <a:r>
              <a:rPr lang="en-US" sz="26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schematic diagram</a:t>
            </a: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(e.g., circuit diagram)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Starting from a convenient </a:t>
            </a:r>
            <a:r>
              <a:rPr lang="en-US" sz="26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node point</a:t>
            </a: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(typically, </a:t>
            </a:r>
            <a:r>
              <a:rPr lang="en-US" sz="2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ground reference</a:t>
            </a:r>
            <a:r>
              <a:rPr lang="en-US" sz="2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draw a </a:t>
            </a:r>
            <a:r>
              <a:rPr lang="en-US" sz="2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branch (typically, for a </a:t>
            </a:r>
            <a:r>
              <a:rPr lang="en-US" sz="2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source</a:t>
            </a:r>
            <a:r>
              <a:rPr lang="en-US" sz="2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link it to another branch through a node, and so </a:t>
            </a:r>
            <a:r>
              <a:rPr lang="en-US" sz="2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on, to form </a:t>
            </a: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loop</a:t>
            </a:r>
            <a:endParaRPr lang="en-US" sz="26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Repeat Step 5 until the </a:t>
            </a:r>
            <a:r>
              <a:rPr lang="en-US" sz="26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entire system is completed</a:t>
            </a:r>
            <a:r>
              <a:rPr lang="en-US" sz="2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(i.e., all the elements in the system are included and connected)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491880" y="4374396"/>
            <a:ext cx="194421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1835696" y="4005064"/>
            <a:ext cx="368020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6084168" y="3726324"/>
            <a:ext cx="208823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3895725" y="3356992"/>
            <a:ext cx="32403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1765252"/>
            <a:ext cx="10081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7829103" y="1494076"/>
            <a:ext cx="91936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1399119"/>
            <a:ext cx="172819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5092799" y="1124744"/>
            <a:ext cx="273630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2" name="TextBox 1"/>
          <p:cNvSpPr txBox="1"/>
          <p:nvPr/>
        </p:nvSpPr>
        <p:spPr>
          <a:xfrm>
            <a:off x="1619672" y="1196752"/>
            <a:ext cx="288032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400050" y="257175"/>
          <a:ext cx="82677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48" name="Document" r:id="rId3" imgW="9984578" imgH="8263927" progId="Word.Document.8">
                  <p:embed/>
                </p:oleObj>
              </mc:Choice>
              <mc:Fallback>
                <p:oleObj name="Document" r:id="rId3" imgW="9984578" imgH="8263927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" y="257175"/>
                        <a:ext cx="82677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4808621"/>
              </p:ext>
            </p:extLst>
          </p:nvPr>
        </p:nvGraphicFramePr>
        <p:xfrm>
          <a:off x="323528" y="50407"/>
          <a:ext cx="8601075" cy="664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72" name="Document" r:id="rId3" imgW="10268491" imgH="7914812" progId="Word.Document.8">
                  <p:embed/>
                </p:oleObj>
              </mc:Choice>
              <mc:Fallback>
                <p:oleObj name="Document" r:id="rId3" imgW="10268491" imgH="791481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50407"/>
                        <a:ext cx="8601075" cy="664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47664" y="6309320"/>
            <a:ext cx="669674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CA" dirty="0" smtClean="0"/>
              <a:t>Or,     #Primary loops + #Primary nodes = #Branches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1907704" y="3933056"/>
            <a:ext cx="33123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Eliminate auxiliary variables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400050" y="114300"/>
          <a:ext cx="8439150" cy="634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6" name="Document" r:id="rId3" imgW="10316111" imgH="7744934" progId="Word.Document.8">
                  <p:embed/>
                </p:oleObj>
              </mc:Choice>
              <mc:Fallback>
                <p:oleObj name="Document" r:id="rId3" imgW="10316111" imgH="7744934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" y="114300"/>
                        <a:ext cx="8439150" cy="6343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788024" y="6088618"/>
            <a:ext cx="273630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See Example Slide 28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bg1"/>
                </a:solidFill>
              </a:rPr>
              <a:t>Examples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Text Box 2"/>
          <p:cNvSpPr txBox="1">
            <a:spLocks noChangeArrowheads="1"/>
          </p:cNvSpPr>
          <p:nvPr/>
        </p:nvSpPr>
        <p:spPr bwMode="auto">
          <a:xfrm>
            <a:off x="0" y="201613"/>
            <a:ext cx="914400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Linear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Graph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Char char="•"/>
              <a:defRPr/>
            </a:pPr>
            <a:r>
              <a:rPr lang="en-US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nified </a:t>
            </a:r>
            <a:r>
              <a:rPr lang="en-US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(multi-domain) modeling tool</a:t>
            </a:r>
          </a:p>
          <a:p>
            <a:pPr>
              <a:buFontTx/>
              <a:buChar char="•"/>
              <a:defRPr/>
            </a:pPr>
            <a:r>
              <a:rPr lang="en-US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graphical representation of a model</a:t>
            </a:r>
          </a:p>
          <a:p>
            <a:pPr>
              <a:defRPr/>
            </a:pPr>
            <a:r>
              <a:rPr lang="en-US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allows </a:t>
            </a:r>
            <a:r>
              <a:rPr lang="en-US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visualization of system structure before model formulation)</a:t>
            </a:r>
          </a:p>
          <a:p>
            <a:pPr>
              <a:buFontTx/>
              <a:buChar char="•"/>
              <a:defRPr/>
            </a:pPr>
            <a:r>
              <a:rPr lang="en-US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Uses </a:t>
            </a:r>
            <a:r>
              <a:rPr lang="en-US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interconnected line segments (branches) </a:t>
            </a:r>
            <a:r>
              <a:rPr lang="en-US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to represent elements</a:t>
            </a:r>
            <a:endParaRPr lang="en-US" sz="28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  <a:defRPr/>
            </a:pPr>
            <a:r>
              <a:rPr lang="en-US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Helps </a:t>
            </a:r>
            <a:r>
              <a:rPr lang="en-US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identify similarities (in domain, structure, behavior, etc.) in </a:t>
            </a:r>
            <a:r>
              <a:rPr lang="en-US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a system</a:t>
            </a:r>
            <a:endParaRPr lang="en-US" sz="28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  <a:defRPr/>
            </a:pPr>
            <a:r>
              <a:rPr lang="en-US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Facilitates </a:t>
            </a:r>
            <a:r>
              <a:rPr lang="en-US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development of computer-based modeling tools and software (systematic, graphical)</a:t>
            </a:r>
          </a:p>
          <a:p>
            <a:pPr>
              <a:buFontTx/>
              <a:buChar char="•"/>
              <a:defRPr/>
            </a:pPr>
            <a:r>
              <a:rPr lang="en-US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Applicable for lumped-parameter systems</a:t>
            </a:r>
          </a:p>
          <a:p>
            <a:pPr>
              <a:defRPr/>
            </a:pPr>
            <a:r>
              <a:rPr 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Note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“Linear” </a:t>
            </a:r>
            <a:r>
              <a:rPr lang="en-US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sz="28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“line” (Can model nonlinear systems with nonlinear constitutive equations)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4381546"/>
              </p:ext>
            </p:extLst>
          </p:nvPr>
        </p:nvGraphicFramePr>
        <p:xfrm>
          <a:off x="400050" y="-49896"/>
          <a:ext cx="8343900" cy="661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44" name="Document" r:id="rId3" imgW="10332705" imgH="8160632" progId="Word.Document.8">
                  <p:embed/>
                </p:oleObj>
              </mc:Choice>
              <mc:Fallback>
                <p:oleObj name="Document" r:id="rId3" imgW="10332705" imgH="816063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" y="-49896"/>
                        <a:ext cx="8343900" cy="661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796136" y="188640"/>
            <a:ext cx="316835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Any useless primary  loops?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Any useless primary nodes”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60032" y="3481318"/>
            <a:ext cx="352839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is the best choice of loos?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94400"/>
            <a:ext cx="316383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Go to Examples 4.1 and 4.2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048" y="834971"/>
            <a:ext cx="2938891" cy="26045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3608" y="767054"/>
            <a:ext cx="2952328" cy="2877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141225"/>
              </p:ext>
            </p:extLst>
          </p:nvPr>
        </p:nvGraphicFramePr>
        <p:xfrm>
          <a:off x="249238" y="331788"/>
          <a:ext cx="7767637" cy="583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68" name="Document" r:id="rId3" imgW="10469351" imgH="7885209" progId="Word.Document.8">
                  <p:embed/>
                </p:oleObj>
              </mc:Choice>
              <mc:Fallback>
                <p:oleObj name="Document" r:id="rId3" imgW="10469351" imgH="7885209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238" y="331788"/>
                        <a:ext cx="7767637" cy="583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323850" y="0"/>
          <a:ext cx="8524875" cy="665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92" name="Document" r:id="rId3" imgW="10420368" imgH="8119602" progId="Word.Document.8">
                  <p:embed/>
                </p:oleObj>
              </mc:Choice>
              <mc:Fallback>
                <p:oleObj name="Document" r:id="rId3" imgW="10420368" imgH="811960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0"/>
                        <a:ext cx="8524875" cy="665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768360" y="4869160"/>
            <a:ext cx="208823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 primary nodes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381000" y="114300"/>
          <a:ext cx="8458200" cy="650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16" name="Document" r:id="rId3" imgW="10601827" imgH="8141917" progId="Word.Document.8">
                  <p:embed/>
                </p:oleObj>
              </mc:Choice>
              <mc:Fallback>
                <p:oleObj name="Document" r:id="rId3" imgW="10601827" imgH="8141917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14300"/>
                        <a:ext cx="8458200" cy="6505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699792" y="5445224"/>
            <a:ext cx="489654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3</a:t>
            </a:r>
            <a:r>
              <a:rPr lang="en-US" baseline="30000" dirty="0" smtClean="0">
                <a:solidFill>
                  <a:srgbClr val="FF0000"/>
                </a:solidFill>
              </a:rPr>
              <a:t>rd</a:t>
            </a:r>
            <a:r>
              <a:rPr lang="en-US" dirty="0" smtClean="0">
                <a:solidFill>
                  <a:srgbClr val="FF0000"/>
                </a:solidFill>
              </a:rPr>
              <a:t> node equation is useless. Why?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Loops 3 and 4 are not the best choice. Why?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3133422"/>
              </p:ext>
            </p:extLst>
          </p:nvPr>
        </p:nvGraphicFramePr>
        <p:xfrm>
          <a:off x="255588" y="117475"/>
          <a:ext cx="8543925" cy="654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40" name="Document" r:id="rId3" imgW="10607887" imgH="8145862" progId="Word.Document.8">
                  <p:embed/>
                </p:oleObj>
              </mc:Choice>
              <mc:Fallback>
                <p:oleObj name="Document" r:id="rId3" imgW="10607887" imgH="814586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8" y="117475"/>
                        <a:ext cx="8543925" cy="654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4849934"/>
              </p:ext>
            </p:extLst>
          </p:nvPr>
        </p:nvGraphicFramePr>
        <p:xfrm>
          <a:off x="323528" y="116632"/>
          <a:ext cx="8105775" cy="619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65" name="Document" r:id="rId3" imgW="10986391" imgH="8367221" progId="Word.Document.8">
                  <p:embed/>
                </p:oleObj>
              </mc:Choice>
              <mc:Fallback>
                <p:oleObj name="Document" r:id="rId3" imgW="10986391" imgH="8367221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16632"/>
                        <a:ext cx="8105775" cy="619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971550" y="1268413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i="1">
                <a:latin typeface="Times New Roman" pitchFamily="18" charset="0"/>
              </a:rPr>
              <a:t>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88224" y="4509120"/>
            <a:ext cx="79208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Shell.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419906"/>
            <a:ext cx="172819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Typically, </a:t>
            </a:r>
            <a:r>
              <a:rPr lang="en-US" i="1" dirty="0" smtClean="0">
                <a:solidFill>
                  <a:srgbClr val="FF0000"/>
                </a:solidFill>
              </a:rPr>
              <a:t>r</a:t>
            </a:r>
            <a:r>
              <a:rPr lang="en-US" dirty="0" smtClean="0">
                <a:solidFill>
                  <a:srgbClr val="FF0000"/>
                </a:solidFill>
              </a:rPr>
              <a:t> &lt; 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56176" y="5097631"/>
            <a:ext cx="2987824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 could have used 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sz="105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as independent inertia. But, assume the output is the across variable of </a:t>
            </a:r>
            <a:r>
              <a:rPr lang="en-US" i="1" dirty="0" smtClean="0">
                <a:solidFill>
                  <a:srgbClr val="FF0000"/>
                </a:solidFill>
              </a:rPr>
              <a:t>m</a:t>
            </a:r>
            <a:r>
              <a:rPr lang="en-US" sz="1200" dirty="0" smtClean="0">
                <a:solidFill>
                  <a:srgbClr val="FF0000"/>
                </a:solidFill>
              </a:rPr>
              <a:t>1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8076771"/>
              </p:ext>
            </p:extLst>
          </p:nvPr>
        </p:nvGraphicFramePr>
        <p:xfrm>
          <a:off x="393700" y="255588"/>
          <a:ext cx="8426450" cy="6332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88" name="Document" r:id="rId3" imgW="11106256" imgH="8370103" progId="Word.Document.8">
                  <p:embed/>
                </p:oleObj>
              </mc:Choice>
              <mc:Fallback>
                <p:oleObj name="Document" r:id="rId3" imgW="11106256" imgH="8370103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700" y="255588"/>
                        <a:ext cx="8426450" cy="6332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415808" y="620688"/>
            <a:ext cx="1728192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2</a:t>
            </a:r>
            <a:r>
              <a:rPr lang="en-US" baseline="30000" dirty="0" smtClean="0">
                <a:solidFill>
                  <a:srgbClr val="FF0000"/>
                </a:solidFill>
              </a:rPr>
              <a:t>nd</a:t>
            </a:r>
            <a:r>
              <a:rPr lang="en-US" dirty="0" smtClean="0">
                <a:solidFill>
                  <a:srgbClr val="FF0000"/>
                </a:solidFill>
              </a:rPr>
              <a:t> node equation is useless. Why?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84168" y="6218793"/>
            <a:ext cx="24482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Do Slide 36 Example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4055316"/>
              </p:ext>
            </p:extLst>
          </p:nvPr>
        </p:nvGraphicFramePr>
        <p:xfrm>
          <a:off x="466725" y="333375"/>
          <a:ext cx="8461375" cy="631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12" name="Document" r:id="rId3" imgW="10732320" imgH="8016667" progId="Word.Document.8">
                  <p:embed/>
                </p:oleObj>
              </mc:Choice>
              <mc:Fallback>
                <p:oleObj name="Document" r:id="rId3" imgW="10732320" imgH="8016667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333375"/>
                        <a:ext cx="8461375" cy="631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bg1"/>
                </a:solidFill>
              </a:rPr>
              <a:t>Amplifiers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323850" y="0"/>
          <a:ext cx="8439150" cy="633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60" name="Document" r:id="rId3" imgW="11166768" imgH="8342027" progId="Word.Document.8">
                  <p:embed/>
                </p:oleObj>
              </mc:Choice>
              <mc:Fallback>
                <p:oleObj name="Document" r:id="rId3" imgW="11166768" imgH="8342027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0"/>
                        <a:ext cx="8439150" cy="6334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0338214"/>
              </p:ext>
            </p:extLst>
          </p:nvPr>
        </p:nvGraphicFramePr>
        <p:xfrm>
          <a:off x="393700" y="550863"/>
          <a:ext cx="8337550" cy="591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0" name="Document" r:id="rId3" imgW="9786387" imgH="6966253" progId="Word.Document.8">
                  <p:embed/>
                </p:oleObj>
              </mc:Choice>
              <mc:Fallback>
                <p:oleObj name="Document" r:id="rId3" imgW="9786387" imgH="6966253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700" y="550863"/>
                        <a:ext cx="8337550" cy="591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250825" y="260350"/>
          <a:ext cx="8420100" cy="624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84" name="Document" r:id="rId3" imgW="11252988" imgH="8333749" progId="Word.Document.8">
                  <p:embed/>
                </p:oleObj>
              </mc:Choice>
              <mc:Fallback>
                <p:oleObj name="Document" r:id="rId3" imgW="11252988" imgH="8333749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60350"/>
                        <a:ext cx="8420100" cy="624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504825" y="0"/>
          <a:ext cx="8639175" cy="652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08" name="Document" r:id="rId3" imgW="11554939" imgH="8706978" progId="Word.Document.8">
                  <p:embed/>
                </p:oleObj>
              </mc:Choice>
              <mc:Fallback>
                <p:oleObj name="Document" r:id="rId3" imgW="11554939" imgH="8706978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25" y="0"/>
                        <a:ext cx="8639175" cy="6524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457200" y="0"/>
          <a:ext cx="8686800" cy="564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32" name="Document" r:id="rId3" imgW="11615545" imgH="7540145" progId="Word.Document.8">
                  <p:embed/>
                </p:oleObj>
              </mc:Choice>
              <mc:Fallback>
                <p:oleObj name="Document" r:id="rId3" imgW="11615545" imgH="7540145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0"/>
                        <a:ext cx="8686800" cy="564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409575" y="0"/>
          <a:ext cx="8734425" cy="617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56" name="Document" r:id="rId3" imgW="11672905" imgH="8229015" progId="Word.Document.8">
                  <p:embed/>
                </p:oleObj>
              </mc:Choice>
              <mc:Fallback>
                <p:oleObj name="Document" r:id="rId3" imgW="11672905" imgH="8229015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575" y="0"/>
                        <a:ext cx="8734425" cy="617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179388" y="0"/>
          <a:ext cx="8734425" cy="606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80" name="Document" r:id="rId3" imgW="11676152" imgH="8089370" progId="Word.Document.8">
                  <p:embed/>
                </p:oleObj>
              </mc:Choice>
              <mc:Fallback>
                <p:oleObj name="Document" r:id="rId3" imgW="11676152" imgH="808937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0"/>
                        <a:ext cx="8734425" cy="606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390525" y="0"/>
          <a:ext cx="8753475" cy="632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04" name="Document" r:id="rId3" imgW="11704651" imgH="8437044" progId="Word.Document.8">
                  <p:embed/>
                </p:oleObj>
              </mc:Choice>
              <mc:Fallback>
                <p:oleObj name="Document" r:id="rId3" imgW="11704651" imgH="8437044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525" y="0"/>
                        <a:ext cx="8753475" cy="632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250825" y="0"/>
          <a:ext cx="8772525" cy="632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28" name="Document" r:id="rId3" imgW="11723771" imgH="8433805" progId="Word.Document.8">
                  <p:embed/>
                </p:oleObj>
              </mc:Choice>
              <mc:Fallback>
                <p:oleObj name="Document" r:id="rId3" imgW="11723771" imgH="8433805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0"/>
                        <a:ext cx="8772525" cy="632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3848" y="1916832"/>
            <a:ext cx="216024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2" name="TextBox 1"/>
          <p:cNvSpPr txBox="1"/>
          <p:nvPr/>
        </p:nvSpPr>
        <p:spPr>
          <a:xfrm>
            <a:off x="683568" y="1844824"/>
            <a:ext cx="2088232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graphicFrame>
        <p:nvGraphicFramePr>
          <p:cNvPr id="5017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723796"/>
              </p:ext>
            </p:extLst>
          </p:nvPr>
        </p:nvGraphicFramePr>
        <p:xfrm>
          <a:off x="179512" y="332656"/>
          <a:ext cx="8820150" cy="601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52" name="Document" r:id="rId3" imgW="11793757" imgH="8021346" progId="Word.Document.8">
                  <p:embed/>
                </p:oleObj>
              </mc:Choice>
              <mc:Fallback>
                <p:oleObj name="Document" r:id="rId3" imgW="11793757" imgH="802134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32656"/>
                        <a:ext cx="8820150" cy="601027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FF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988840"/>
            <a:ext cx="32403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graphicFrame>
        <p:nvGraphicFramePr>
          <p:cNvPr id="51202" name="Object 2"/>
          <p:cNvGraphicFramePr>
            <a:graphicFrameLocks noChangeAspect="1"/>
          </p:cNvGraphicFramePr>
          <p:nvPr/>
        </p:nvGraphicFramePr>
        <p:xfrm>
          <a:off x="323850" y="0"/>
          <a:ext cx="8601075" cy="581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6" name="Document" r:id="rId3" imgW="11809631" imgH="7958362" progId="Word.Document.8">
                  <p:embed/>
                </p:oleObj>
              </mc:Choice>
              <mc:Fallback>
                <p:oleObj name="Document" r:id="rId3" imgW="11809631" imgH="795836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0"/>
                        <a:ext cx="8601075" cy="581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bg1"/>
                </a:solidFill>
              </a:rPr>
              <a:t>DC Motor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1436834"/>
              </p:ext>
            </p:extLst>
          </p:nvPr>
        </p:nvGraphicFramePr>
        <p:xfrm>
          <a:off x="104775" y="0"/>
          <a:ext cx="8924925" cy="707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4" name="Document" r:id="rId3" imgW="10320380" imgH="8242841" progId="Word.Document.8">
                  <p:embed/>
                </p:oleObj>
              </mc:Choice>
              <mc:Fallback>
                <p:oleObj name="Document" r:id="rId3" imgW="10320380" imgH="8242841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" y="0"/>
                        <a:ext cx="8924925" cy="707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835696" y="537321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A50021"/>
                </a:solidFill>
              </a:rPr>
              <a:t>Action</a:t>
            </a:r>
            <a:endParaRPr lang="en-CA" b="1" dirty="0">
              <a:solidFill>
                <a:srgbClr val="A5002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016" y="569973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A50021"/>
                </a:solidFill>
              </a:rPr>
              <a:t>Reference</a:t>
            </a:r>
            <a:endParaRPr lang="en-CA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250825" y="0"/>
          <a:ext cx="8724900" cy="608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24" name="Document" r:id="rId3" imgW="11820814" imgH="8227575" progId="Word.Document.8">
                  <p:embed/>
                </p:oleObj>
              </mc:Choice>
              <mc:Fallback>
                <p:oleObj name="Document" r:id="rId3" imgW="11820814" imgH="8227575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0"/>
                        <a:ext cx="8724900" cy="608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004048" y="2924944"/>
            <a:ext cx="397167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Engineers should know motors!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323850" y="0"/>
          <a:ext cx="8353425" cy="594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48" name="Document" r:id="rId3" imgW="11631418" imgH="8262487" progId="Word.Document.8">
                  <p:embed/>
                </p:oleObj>
              </mc:Choice>
              <mc:Fallback>
                <p:oleObj name="Document" r:id="rId3" imgW="11631418" imgH="8262487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0"/>
                        <a:ext cx="8353425" cy="594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218911"/>
              </p:ext>
            </p:extLst>
          </p:nvPr>
        </p:nvGraphicFramePr>
        <p:xfrm>
          <a:off x="539552" y="116632"/>
          <a:ext cx="8172450" cy="789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2" name="Document" r:id="rId3" imgW="11658833" imgH="11745710" progId="Word.Document.8">
                  <p:embed/>
                </p:oleObj>
              </mc:Choice>
              <mc:Fallback>
                <p:oleObj name="Document" r:id="rId3" imgW="11658833" imgH="1174571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16632"/>
                        <a:ext cx="8172450" cy="789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625777" y="5733256"/>
            <a:ext cx="417646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Where is the damping coming from?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98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298" name="Object 2"/>
          <p:cNvGraphicFramePr>
            <a:graphicFrameLocks noChangeAspect="1"/>
          </p:cNvGraphicFramePr>
          <p:nvPr/>
        </p:nvGraphicFramePr>
        <p:xfrm>
          <a:off x="323850" y="304800"/>
          <a:ext cx="8724900" cy="654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76" name="Document" r:id="rId3" imgW="11820814" imgH="8843744" progId="Word.Document.8">
                  <p:embed/>
                </p:oleObj>
              </mc:Choice>
              <mc:Fallback>
                <p:oleObj name="Document" r:id="rId3" imgW="11820814" imgH="8843744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304800"/>
                        <a:ext cx="8724900" cy="6543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2160" y="1124744"/>
            <a:ext cx="2484844" cy="435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60032" y="1552249"/>
            <a:ext cx="377985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k</a:t>
            </a:r>
            <a:r>
              <a:rPr lang="en-US" b="1" dirty="0" smtClean="0">
                <a:solidFill>
                  <a:srgbClr val="FF0000"/>
                </a:solidFill>
              </a:rPr>
              <a:t> and </a:t>
            </a:r>
            <a:r>
              <a:rPr lang="en-US" b="1" i="1" dirty="0" smtClean="0">
                <a:solidFill>
                  <a:srgbClr val="FF0000"/>
                </a:solidFill>
              </a:rPr>
              <a:t>k</a:t>
            </a:r>
            <a:r>
              <a:rPr lang="en-US" b="1" dirty="0" smtClean="0">
                <a:solidFill>
                  <a:srgbClr val="FF0000"/>
                </a:solidFill>
              </a:rPr>
              <a:t>’ have the same value when consistent units are used.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bg1"/>
                </a:solidFill>
              </a:rPr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4" name="Text Box 2"/>
          <p:cNvSpPr txBox="1">
            <a:spLocks noChangeArrowheads="1"/>
          </p:cNvSpPr>
          <p:nvPr/>
        </p:nvSpPr>
        <p:spPr bwMode="auto">
          <a:xfrm>
            <a:off x="900113" y="0"/>
            <a:ext cx="8020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宋体" pitchFamily="2" charset="-122"/>
              </a:rPr>
              <a:t>Multi-Domain Example Using Linear Graphs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49275"/>
            <a:ext cx="3690937" cy="23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163" y="549275"/>
            <a:ext cx="5176837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573463"/>
            <a:ext cx="2700338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1878" name="Text Box 6"/>
          <p:cNvSpPr txBox="1">
            <a:spLocks noChangeArrowheads="1"/>
          </p:cNvSpPr>
          <p:nvPr/>
        </p:nvSpPr>
        <p:spPr bwMode="auto">
          <a:xfrm>
            <a:off x="684213" y="2924175"/>
            <a:ext cx="2781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Robotic Door Opener</a:t>
            </a:r>
          </a:p>
        </p:txBody>
      </p:sp>
      <p:pic>
        <p:nvPicPr>
          <p:cNvPr id="57351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213100"/>
            <a:ext cx="4752975" cy="270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3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8676397"/>
              </p:ext>
            </p:extLst>
          </p:nvPr>
        </p:nvGraphicFramePr>
        <p:xfrm>
          <a:off x="471488" y="26988"/>
          <a:ext cx="8413750" cy="726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45" name="Document" r:id="rId3" imgW="9638496" imgH="8331888" progId="Word.Document.8">
                  <p:embed/>
                </p:oleObj>
              </mc:Choice>
              <mc:Fallback>
                <p:oleObj name="Document" r:id="rId3" imgW="9638496" imgH="8331888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8" y="26988"/>
                        <a:ext cx="8413750" cy="726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837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556792"/>
            <a:ext cx="5400675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43393" y="6211669"/>
            <a:ext cx="410453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Note the transformer arrows, resulting in –</a:t>
            </a:r>
            <a:r>
              <a:rPr lang="en-US" dirty="0" err="1" smtClean="0">
                <a:solidFill>
                  <a:srgbClr val="FF0000"/>
                </a:solidFill>
              </a:rPr>
              <a:t>ve</a:t>
            </a:r>
            <a:r>
              <a:rPr lang="en-US" dirty="0" smtClean="0">
                <a:solidFill>
                  <a:srgbClr val="FF0000"/>
                </a:solidFill>
              </a:rPr>
              <a:t> sign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1" y="3043018"/>
            <a:ext cx="324036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Note the good choice of loop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For the </a:t>
            </a:r>
            <a:r>
              <a:rPr lang="en-US" i="1" dirty="0" smtClean="0">
                <a:solidFill>
                  <a:srgbClr val="FF0000"/>
                </a:solidFill>
              </a:rPr>
              <a:t>k</a:t>
            </a:r>
            <a:r>
              <a:rPr lang="en-US" dirty="0" smtClean="0">
                <a:solidFill>
                  <a:srgbClr val="FF0000"/>
                </a:solidFill>
              </a:rPr>
              <a:t> element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323850" y="0"/>
          <a:ext cx="8515350" cy="583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68" name="Document" r:id="rId3" imgW="10285447" imgH="7043827" progId="Word.Document.8">
                  <p:embed/>
                </p:oleObj>
              </mc:Choice>
              <mc:Fallback>
                <p:oleObj name="Document" r:id="rId3" imgW="10285447" imgH="7043827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0"/>
                        <a:ext cx="8515350" cy="583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418" name="Object 2"/>
          <p:cNvGraphicFramePr>
            <a:graphicFrameLocks noChangeAspect="1"/>
          </p:cNvGraphicFramePr>
          <p:nvPr/>
        </p:nvGraphicFramePr>
        <p:xfrm>
          <a:off x="539750" y="115888"/>
          <a:ext cx="7953375" cy="656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92" name="Document" r:id="rId3" imgW="9724475" imgH="8005510" progId="Word.Document.8">
                  <p:embed/>
                </p:oleObj>
              </mc:Choice>
              <mc:Fallback>
                <p:oleObj name="Document" r:id="rId3" imgW="9724475" imgH="800551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15888"/>
                        <a:ext cx="7953375" cy="6562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7370384"/>
              </p:ext>
            </p:extLst>
          </p:nvPr>
        </p:nvGraphicFramePr>
        <p:xfrm>
          <a:off x="111125" y="44624"/>
          <a:ext cx="8747125" cy="674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9" name="Document" r:id="rId3" imgW="10367878" imgH="8009226" progId="Word.Document.8">
                  <p:embed/>
                </p:oleObj>
              </mc:Choice>
              <mc:Fallback>
                <p:oleObj name="Document" r:id="rId3" imgW="10367878" imgH="800922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25" y="44624"/>
                        <a:ext cx="8747125" cy="6742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501059" y="476672"/>
            <a:ext cx="3504829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Note</a:t>
            </a:r>
            <a:r>
              <a:rPr lang="en-US" b="1" dirty="0" smtClean="0">
                <a:solidFill>
                  <a:srgbClr val="FF0000"/>
                </a:solidFill>
              </a:rPr>
              <a:t>: Conventions are needed for “Systematic” formulation.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0620912"/>
              </p:ext>
            </p:extLst>
          </p:nvPr>
        </p:nvGraphicFramePr>
        <p:xfrm>
          <a:off x="0" y="0"/>
          <a:ext cx="9048750" cy="694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2" name="Document" r:id="rId3" imgW="9945074" imgH="7640418" progId="Word.Document.8">
                  <p:embed/>
                </p:oleObj>
              </mc:Choice>
              <mc:Fallback>
                <p:oleObj name="Document" r:id="rId3" imgW="9945074" imgH="7640418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048750" cy="694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28184" y="2996952"/>
            <a:ext cx="230425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2" name="TextBox 1"/>
          <p:cNvSpPr txBox="1"/>
          <p:nvPr/>
        </p:nvSpPr>
        <p:spPr>
          <a:xfrm>
            <a:off x="3779912" y="2996952"/>
            <a:ext cx="18002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3399164"/>
              </p:ext>
            </p:extLst>
          </p:nvPr>
        </p:nvGraphicFramePr>
        <p:xfrm>
          <a:off x="974725" y="258763"/>
          <a:ext cx="7937500" cy="526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7" name="Document" r:id="rId3" imgW="9192446" imgH="6104098" progId="Word.Document.8">
                  <p:embed/>
                </p:oleObj>
              </mc:Choice>
              <mc:Fallback>
                <p:oleObj name="Document" r:id="rId3" imgW="9192446" imgH="6104098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4725" y="258763"/>
                        <a:ext cx="7937500" cy="5260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55776" y="4941168"/>
            <a:ext cx="4464496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 example of virtual path to ground reference, for a mass element? 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Also, think about the ground reference for a “force source” or a “velocity source.”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466725" y="257175"/>
          <a:ext cx="8210550" cy="749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0" name="Document" r:id="rId3" imgW="9249001" imgH="8430566" progId="Word.Document.8">
                  <p:embed/>
                </p:oleObj>
              </mc:Choice>
              <mc:Fallback>
                <p:oleObj name="Document" r:id="rId3" imgW="9249001" imgH="843056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257175"/>
                        <a:ext cx="8210550" cy="7496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14046</TotalTime>
  <Words>766</Words>
  <Application>Microsoft Office PowerPoint</Application>
  <PresentationFormat>On-screen Show (4:3)</PresentationFormat>
  <Paragraphs>89</Paragraphs>
  <Slides>58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70" baseType="lpstr">
      <vt:lpstr>宋体</vt:lpstr>
      <vt:lpstr>Arial</vt:lpstr>
      <vt:lpstr>Comic Sans MS</vt:lpstr>
      <vt:lpstr>新細明體</vt:lpstr>
      <vt:lpstr>Symbol</vt:lpstr>
      <vt:lpstr>Tahoma</vt:lpstr>
      <vt:lpstr>Times New Roman</vt:lpstr>
      <vt:lpstr>Wingdings</vt:lpstr>
      <vt:lpstr>Default Design</vt:lpstr>
      <vt:lpstr>1_Default Design</vt:lpstr>
      <vt:lpstr>Document</vt:lpstr>
      <vt:lpstr>Microsoft Word 97 - 2003 Document</vt:lpstr>
      <vt:lpstr>MECH 469/529  Dynamic System Modeling Presentation Part 4</vt:lpstr>
      <vt:lpstr>Linear Graphs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Series and Parallel Connections</vt:lpstr>
      <vt:lpstr>PowerPoint Presentation</vt:lpstr>
      <vt:lpstr>PowerPoint Presentation</vt:lpstr>
      <vt:lpstr>PowerPoint Presentation</vt:lpstr>
      <vt:lpstr>PowerPoint Presentation</vt:lpstr>
      <vt:lpstr>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Amplifiers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DC Motor</vt:lpstr>
      <vt:lpstr>PowerPoint Presentation</vt:lpstr>
      <vt:lpstr>PowerPoint Presentation</vt:lpstr>
      <vt:lpstr>PowerPoint Presentation</vt:lpstr>
      <vt:lpstr>PowerPoint Presentation</vt:lpstr>
      <vt:lpstr>Example</vt:lpstr>
      <vt:lpstr>PowerPoint Presentation</vt:lpstr>
      <vt:lpstr>PowerPoint Presentation</vt:lpstr>
      <vt:lpstr>PowerPoint Presentation</vt:lpstr>
      <vt:lpstr>PowerPoint Presentation</vt:lpstr>
    </vt:vector>
  </TitlesOfParts>
  <Company>Univ. of British Columbia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 Zhang</dc:creator>
  <cp:lastModifiedBy>de Silva</cp:lastModifiedBy>
  <cp:revision>1034</cp:revision>
  <cp:lastPrinted>2011-03-16T00:44:01Z</cp:lastPrinted>
  <dcterms:created xsi:type="dcterms:W3CDTF">2005-02-15T18:40:31Z</dcterms:created>
  <dcterms:modified xsi:type="dcterms:W3CDTF">2022-03-17T03:20:52Z</dcterms:modified>
</cp:coreProperties>
</file>