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22"/>
  </p:notesMasterIdLst>
  <p:sldIdLst>
    <p:sldId id="258" r:id="rId2"/>
    <p:sldId id="260" r:id="rId3"/>
    <p:sldId id="262" r:id="rId4"/>
    <p:sldId id="270" r:id="rId5"/>
    <p:sldId id="271" r:id="rId6"/>
    <p:sldId id="277" r:id="rId7"/>
    <p:sldId id="263" r:id="rId8"/>
    <p:sldId id="278" r:id="rId9"/>
    <p:sldId id="267" r:id="rId10"/>
    <p:sldId id="259" r:id="rId11"/>
    <p:sldId id="272" r:id="rId12"/>
    <p:sldId id="273" r:id="rId13"/>
    <p:sldId id="279" r:id="rId14"/>
    <p:sldId id="274" r:id="rId15"/>
    <p:sldId id="257" r:id="rId16"/>
    <p:sldId id="280" r:id="rId17"/>
    <p:sldId id="276" r:id="rId18"/>
    <p:sldId id="281" r:id="rId19"/>
    <p:sldId id="282" r:id="rId20"/>
    <p:sldId id="275" r:id="rId21"/>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C34"/>
    <a:srgbClr val="FF5C00"/>
    <a:srgbClr val="6E20A0"/>
    <a:srgbClr val="00533E"/>
    <a:srgbClr val="11147D"/>
    <a:srgbClr val="BBC7E1"/>
    <a:srgbClr val="009530"/>
    <a:srgbClr val="3E7A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85198" autoAdjust="0"/>
  </p:normalViewPr>
  <p:slideViewPr>
    <p:cSldViewPr>
      <p:cViewPr varScale="1">
        <p:scale>
          <a:sx n="62" d="100"/>
          <a:sy n="62" d="100"/>
        </p:scale>
        <p:origin x="12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rbert, Chloe" userId="1f2fd34d-615d-41d5-9f92-e5d1de38b08d" providerId="ADAL" clId="{58664BC8-8BC8-416C-9C06-83583264D6EA}"/>
    <pc:docChg chg="modSld">
      <pc:chgData name="Herbert, Chloe" userId="1f2fd34d-615d-41d5-9f92-e5d1de38b08d" providerId="ADAL" clId="{58664BC8-8BC8-416C-9C06-83583264D6EA}" dt="2022-10-05T12:09:40.554" v="4" actId="14100"/>
      <pc:docMkLst>
        <pc:docMk/>
      </pc:docMkLst>
      <pc:sldChg chg="modSp mod">
        <pc:chgData name="Herbert, Chloe" userId="1f2fd34d-615d-41d5-9f92-e5d1de38b08d" providerId="ADAL" clId="{58664BC8-8BC8-416C-9C06-83583264D6EA}" dt="2022-10-03T12:40:16.689" v="1" actId="14100"/>
        <pc:sldMkLst>
          <pc:docMk/>
          <pc:sldMk cId="321781658" sldId="259"/>
        </pc:sldMkLst>
        <pc:picChg chg="mod">
          <ac:chgData name="Herbert, Chloe" userId="1f2fd34d-615d-41d5-9f92-e5d1de38b08d" providerId="ADAL" clId="{58664BC8-8BC8-416C-9C06-83583264D6EA}" dt="2022-10-03T12:40:16.689" v="1" actId="14100"/>
          <ac:picMkLst>
            <pc:docMk/>
            <pc:sldMk cId="321781658" sldId="259"/>
            <ac:picMk id="3" creationId="{00000000-0000-0000-0000-000000000000}"/>
          </ac:picMkLst>
        </pc:picChg>
      </pc:sldChg>
      <pc:sldChg chg="modSp mod">
        <pc:chgData name="Herbert, Chloe" userId="1f2fd34d-615d-41d5-9f92-e5d1de38b08d" providerId="ADAL" clId="{58664BC8-8BC8-416C-9C06-83583264D6EA}" dt="2022-10-05T12:09:29.859" v="3" actId="1076"/>
        <pc:sldMkLst>
          <pc:docMk/>
          <pc:sldMk cId="3095354755" sldId="270"/>
        </pc:sldMkLst>
        <pc:spChg chg="mod">
          <ac:chgData name="Herbert, Chloe" userId="1f2fd34d-615d-41d5-9f92-e5d1de38b08d" providerId="ADAL" clId="{58664BC8-8BC8-416C-9C06-83583264D6EA}" dt="2022-10-05T12:09:29.859" v="3" actId="1076"/>
          <ac:spMkLst>
            <pc:docMk/>
            <pc:sldMk cId="3095354755" sldId="270"/>
            <ac:spMk id="4" creationId="{8AB60C9F-6803-4654-BC5A-A89A99F9DF6B}"/>
          </ac:spMkLst>
        </pc:spChg>
        <pc:picChg chg="mod">
          <ac:chgData name="Herbert, Chloe" userId="1f2fd34d-615d-41d5-9f92-e5d1de38b08d" providerId="ADAL" clId="{58664BC8-8BC8-416C-9C06-83583264D6EA}" dt="2022-10-05T12:09:29.195" v="2" actId="14100"/>
          <ac:picMkLst>
            <pc:docMk/>
            <pc:sldMk cId="3095354755" sldId="270"/>
            <ac:picMk id="5" creationId="{76CD9BB8-6024-40EA-AAD2-592DC33D59D3}"/>
          </ac:picMkLst>
        </pc:picChg>
      </pc:sldChg>
      <pc:sldChg chg="modSp mod">
        <pc:chgData name="Herbert, Chloe" userId="1f2fd34d-615d-41d5-9f92-e5d1de38b08d" providerId="ADAL" clId="{58664BC8-8BC8-416C-9C06-83583264D6EA}" dt="2022-10-03T12:40:11.563" v="0" actId="14100"/>
        <pc:sldMkLst>
          <pc:docMk/>
          <pc:sldMk cId="3703132017" sldId="272"/>
        </pc:sldMkLst>
        <pc:picChg chg="mod">
          <ac:chgData name="Herbert, Chloe" userId="1f2fd34d-615d-41d5-9f92-e5d1de38b08d" providerId="ADAL" clId="{58664BC8-8BC8-416C-9C06-83583264D6EA}" dt="2022-10-03T12:40:11.563" v="0" actId="14100"/>
          <ac:picMkLst>
            <pc:docMk/>
            <pc:sldMk cId="3703132017" sldId="272"/>
            <ac:picMk id="2" creationId="{00000000-0000-0000-0000-000000000000}"/>
          </ac:picMkLst>
        </pc:picChg>
      </pc:sldChg>
      <pc:sldChg chg="modSp mod">
        <pc:chgData name="Herbert, Chloe" userId="1f2fd34d-615d-41d5-9f92-e5d1de38b08d" providerId="ADAL" clId="{58664BC8-8BC8-416C-9C06-83583264D6EA}" dt="2022-10-05T12:09:40.554" v="4" actId="14100"/>
        <pc:sldMkLst>
          <pc:docMk/>
          <pc:sldMk cId="2407285979" sldId="278"/>
        </pc:sldMkLst>
        <pc:spChg chg="mod">
          <ac:chgData name="Herbert, Chloe" userId="1f2fd34d-615d-41d5-9f92-e5d1de38b08d" providerId="ADAL" clId="{58664BC8-8BC8-416C-9C06-83583264D6EA}" dt="2022-10-05T12:09:40.554" v="4" actId="14100"/>
          <ac:spMkLst>
            <pc:docMk/>
            <pc:sldMk cId="2407285979" sldId="278"/>
            <ac:spMk id="61747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D9FC7E5-9040-4018-936A-518C2DAB745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Times"/>
              </a:defRPr>
            </a:lvl1pPr>
          </a:lstStyle>
          <a:p>
            <a:pPr>
              <a:defRPr/>
            </a:pPr>
            <a:endParaRPr lang="en-GB" altLang="en-US"/>
          </a:p>
        </p:txBody>
      </p:sp>
      <p:sp>
        <p:nvSpPr>
          <p:cNvPr id="11267" name="Rectangle 3">
            <a:extLst>
              <a:ext uri="{FF2B5EF4-FFF2-40B4-BE49-F238E27FC236}">
                <a16:creationId xmlns:a16="http://schemas.microsoft.com/office/drawing/2014/main" id="{87A21CAF-1BBD-49E5-B629-B4B93D35AF57}"/>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Times"/>
              </a:defRPr>
            </a:lvl1pPr>
          </a:lstStyle>
          <a:p>
            <a:pPr>
              <a:defRPr/>
            </a:pPr>
            <a:endParaRPr lang="en-GB" altLang="en-US"/>
          </a:p>
        </p:txBody>
      </p:sp>
      <p:sp>
        <p:nvSpPr>
          <p:cNvPr id="5124" name="Rectangle 4">
            <a:extLst>
              <a:ext uri="{FF2B5EF4-FFF2-40B4-BE49-F238E27FC236}">
                <a16:creationId xmlns:a16="http://schemas.microsoft.com/office/drawing/2014/main" id="{9C96E6D5-EC6E-4E01-9345-BC735917DCC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a:extLst>
              <a:ext uri="{FF2B5EF4-FFF2-40B4-BE49-F238E27FC236}">
                <a16:creationId xmlns:a16="http://schemas.microsoft.com/office/drawing/2014/main" id="{2F2E2638-C2C5-4433-98DA-FA5859339A97}"/>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11270" name="Rectangle 6">
            <a:extLst>
              <a:ext uri="{FF2B5EF4-FFF2-40B4-BE49-F238E27FC236}">
                <a16:creationId xmlns:a16="http://schemas.microsoft.com/office/drawing/2014/main" id="{98F46142-E6DD-44AB-A025-E2336FC1B428}"/>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Times"/>
              </a:defRPr>
            </a:lvl1pPr>
          </a:lstStyle>
          <a:p>
            <a:pPr>
              <a:defRPr/>
            </a:pPr>
            <a:endParaRPr lang="en-GB" altLang="en-US"/>
          </a:p>
        </p:txBody>
      </p:sp>
      <p:sp>
        <p:nvSpPr>
          <p:cNvPr id="11271" name="Rectangle 7">
            <a:extLst>
              <a:ext uri="{FF2B5EF4-FFF2-40B4-BE49-F238E27FC236}">
                <a16:creationId xmlns:a16="http://schemas.microsoft.com/office/drawing/2014/main" id="{6E34B862-3678-43AA-A390-8F2A23D0D889}"/>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88471AE-325D-4C2E-BFB9-D203DF06D013}"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457200" algn="l" rtl="0" eaLnBrk="0" fontAlgn="base" hangingPunct="0">
      <a:spcBef>
        <a:spcPct val="30000"/>
      </a:spcBef>
      <a:spcAft>
        <a:spcPct val="0"/>
      </a:spcAft>
      <a:defRPr sz="1200" kern="1200">
        <a:solidFill>
          <a:schemeClr val="tx1"/>
        </a:solidFill>
        <a:latin typeface="Times"/>
        <a:ea typeface="+mn-ea"/>
        <a:cs typeface="+mn-cs"/>
      </a:defRPr>
    </a:lvl2pPr>
    <a:lvl3pPr marL="914400" algn="l" rtl="0" eaLnBrk="0" fontAlgn="base" hangingPunct="0">
      <a:spcBef>
        <a:spcPct val="30000"/>
      </a:spcBef>
      <a:spcAft>
        <a:spcPct val="0"/>
      </a:spcAft>
      <a:defRPr sz="1200" kern="1200">
        <a:solidFill>
          <a:schemeClr val="tx1"/>
        </a:solidFill>
        <a:latin typeface="Times"/>
        <a:ea typeface="+mn-ea"/>
        <a:cs typeface="+mn-cs"/>
      </a:defRPr>
    </a:lvl3pPr>
    <a:lvl4pPr marL="1371600" algn="l" rtl="0" eaLnBrk="0" fontAlgn="base" hangingPunct="0">
      <a:spcBef>
        <a:spcPct val="30000"/>
      </a:spcBef>
      <a:spcAft>
        <a:spcPct val="0"/>
      </a:spcAft>
      <a:defRPr sz="1200" kern="1200">
        <a:solidFill>
          <a:schemeClr val="tx1"/>
        </a:solidFill>
        <a:latin typeface="Times"/>
        <a:ea typeface="+mn-ea"/>
        <a:cs typeface="+mn-cs"/>
      </a:defRPr>
    </a:lvl4pPr>
    <a:lvl5pPr marL="18288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a:solidFill>
                  <a:schemeClr val="tx1"/>
                </a:solidFill>
                <a:latin typeface="Arial" pitchFamily="34" charset="0"/>
              </a:defRPr>
            </a:lvl1pPr>
            <a:lvl2pPr marL="702756" indent="-270291" defTabSz="914485" eaLnBrk="0" hangingPunct="0">
              <a:defRPr>
                <a:solidFill>
                  <a:schemeClr val="tx1"/>
                </a:solidFill>
                <a:latin typeface="Arial" pitchFamily="34" charset="0"/>
              </a:defRPr>
            </a:lvl2pPr>
            <a:lvl3pPr marL="1081164" indent="-216233" defTabSz="914485" eaLnBrk="0" hangingPunct="0">
              <a:defRPr>
                <a:solidFill>
                  <a:schemeClr val="tx1"/>
                </a:solidFill>
                <a:latin typeface="Arial" pitchFamily="34" charset="0"/>
              </a:defRPr>
            </a:lvl3pPr>
            <a:lvl4pPr marL="1513629" indent="-216233" defTabSz="914485" eaLnBrk="0" hangingPunct="0">
              <a:defRPr>
                <a:solidFill>
                  <a:schemeClr val="tx1"/>
                </a:solidFill>
                <a:latin typeface="Arial" pitchFamily="34" charset="0"/>
              </a:defRPr>
            </a:lvl4pPr>
            <a:lvl5pPr marL="1946095" indent="-216233" defTabSz="914485" eaLnBrk="0" hangingPunct="0">
              <a:defRPr>
                <a:solidFill>
                  <a:schemeClr val="tx1"/>
                </a:solidFill>
                <a:latin typeface="Arial" pitchFamily="34" charset="0"/>
              </a:defRPr>
            </a:lvl5pPr>
            <a:lvl6pPr marL="2378560" indent="-216233" defTabSz="914485" eaLnBrk="0" fontAlgn="base" hangingPunct="0">
              <a:spcBef>
                <a:spcPct val="0"/>
              </a:spcBef>
              <a:spcAft>
                <a:spcPct val="0"/>
              </a:spcAft>
              <a:defRPr>
                <a:solidFill>
                  <a:schemeClr val="tx1"/>
                </a:solidFill>
                <a:latin typeface="Arial" pitchFamily="34" charset="0"/>
              </a:defRPr>
            </a:lvl6pPr>
            <a:lvl7pPr marL="2811026" indent="-216233" defTabSz="914485" eaLnBrk="0" fontAlgn="base" hangingPunct="0">
              <a:spcBef>
                <a:spcPct val="0"/>
              </a:spcBef>
              <a:spcAft>
                <a:spcPct val="0"/>
              </a:spcAft>
              <a:defRPr>
                <a:solidFill>
                  <a:schemeClr val="tx1"/>
                </a:solidFill>
                <a:latin typeface="Arial" pitchFamily="34" charset="0"/>
              </a:defRPr>
            </a:lvl7pPr>
            <a:lvl8pPr marL="3243491" indent="-216233" defTabSz="914485" eaLnBrk="0" fontAlgn="base" hangingPunct="0">
              <a:spcBef>
                <a:spcPct val="0"/>
              </a:spcBef>
              <a:spcAft>
                <a:spcPct val="0"/>
              </a:spcAft>
              <a:defRPr>
                <a:solidFill>
                  <a:schemeClr val="tx1"/>
                </a:solidFill>
                <a:latin typeface="Arial" pitchFamily="34" charset="0"/>
              </a:defRPr>
            </a:lvl8pPr>
            <a:lvl9pPr marL="3675957" indent="-216233" defTabSz="914485" eaLnBrk="0" fontAlgn="base" hangingPunct="0">
              <a:spcBef>
                <a:spcPct val="0"/>
              </a:spcBef>
              <a:spcAft>
                <a:spcPct val="0"/>
              </a:spcAft>
              <a:defRPr>
                <a:solidFill>
                  <a:schemeClr val="tx1"/>
                </a:solidFill>
                <a:latin typeface="Arial" pitchFamily="34" charset="0"/>
              </a:defRPr>
            </a:lvl9pPr>
          </a:lstStyle>
          <a:p>
            <a:pPr eaLnBrk="1" hangingPunct="1"/>
            <a:fld id="{AB474BF3-33CC-41A9-A82C-126E146650C8}" type="slidenum">
              <a:rPr lang="en-US"/>
              <a:pPr eaLnBrk="1" hangingPunct="1"/>
              <a:t>4</a:t>
            </a:fld>
            <a:endParaRPr 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a:solidFill>
                  <a:schemeClr val="tx1"/>
                </a:solidFill>
                <a:latin typeface="Arial" pitchFamily="34" charset="0"/>
              </a:defRPr>
            </a:lvl1pPr>
            <a:lvl2pPr marL="702756" indent="-270291" defTabSz="914485" eaLnBrk="0" hangingPunct="0">
              <a:defRPr>
                <a:solidFill>
                  <a:schemeClr val="tx1"/>
                </a:solidFill>
                <a:latin typeface="Arial" pitchFamily="34" charset="0"/>
              </a:defRPr>
            </a:lvl2pPr>
            <a:lvl3pPr marL="1081164" indent="-216233" defTabSz="914485" eaLnBrk="0" hangingPunct="0">
              <a:defRPr>
                <a:solidFill>
                  <a:schemeClr val="tx1"/>
                </a:solidFill>
                <a:latin typeface="Arial" pitchFamily="34" charset="0"/>
              </a:defRPr>
            </a:lvl3pPr>
            <a:lvl4pPr marL="1513629" indent="-216233" defTabSz="914485" eaLnBrk="0" hangingPunct="0">
              <a:defRPr>
                <a:solidFill>
                  <a:schemeClr val="tx1"/>
                </a:solidFill>
                <a:latin typeface="Arial" pitchFamily="34" charset="0"/>
              </a:defRPr>
            </a:lvl4pPr>
            <a:lvl5pPr marL="1946095" indent="-216233" defTabSz="914485" eaLnBrk="0" hangingPunct="0">
              <a:defRPr>
                <a:solidFill>
                  <a:schemeClr val="tx1"/>
                </a:solidFill>
                <a:latin typeface="Arial" pitchFamily="34" charset="0"/>
              </a:defRPr>
            </a:lvl5pPr>
            <a:lvl6pPr marL="2378560" indent="-216233" defTabSz="914485" eaLnBrk="0" fontAlgn="base" hangingPunct="0">
              <a:spcBef>
                <a:spcPct val="0"/>
              </a:spcBef>
              <a:spcAft>
                <a:spcPct val="0"/>
              </a:spcAft>
              <a:defRPr>
                <a:solidFill>
                  <a:schemeClr val="tx1"/>
                </a:solidFill>
                <a:latin typeface="Arial" pitchFamily="34" charset="0"/>
              </a:defRPr>
            </a:lvl6pPr>
            <a:lvl7pPr marL="2811026" indent="-216233" defTabSz="914485" eaLnBrk="0" fontAlgn="base" hangingPunct="0">
              <a:spcBef>
                <a:spcPct val="0"/>
              </a:spcBef>
              <a:spcAft>
                <a:spcPct val="0"/>
              </a:spcAft>
              <a:defRPr>
                <a:solidFill>
                  <a:schemeClr val="tx1"/>
                </a:solidFill>
                <a:latin typeface="Arial" pitchFamily="34" charset="0"/>
              </a:defRPr>
            </a:lvl7pPr>
            <a:lvl8pPr marL="3243491" indent="-216233" defTabSz="914485" eaLnBrk="0" fontAlgn="base" hangingPunct="0">
              <a:spcBef>
                <a:spcPct val="0"/>
              </a:spcBef>
              <a:spcAft>
                <a:spcPct val="0"/>
              </a:spcAft>
              <a:defRPr>
                <a:solidFill>
                  <a:schemeClr val="tx1"/>
                </a:solidFill>
                <a:latin typeface="Arial" pitchFamily="34" charset="0"/>
              </a:defRPr>
            </a:lvl8pPr>
            <a:lvl9pPr marL="3675957" indent="-216233" defTabSz="914485" eaLnBrk="0" fontAlgn="base" hangingPunct="0">
              <a:spcBef>
                <a:spcPct val="0"/>
              </a:spcBef>
              <a:spcAft>
                <a:spcPct val="0"/>
              </a:spcAft>
              <a:defRPr>
                <a:solidFill>
                  <a:schemeClr val="tx1"/>
                </a:solidFill>
                <a:latin typeface="Arial" pitchFamily="34" charset="0"/>
              </a:defRPr>
            </a:lvl9pPr>
          </a:lstStyle>
          <a:p>
            <a:pPr eaLnBrk="1" hangingPunct="1"/>
            <a:fld id="{6C8D79A2-E975-47CD-A575-78C8A6E33954}" type="slidenum">
              <a:rPr lang="en-US"/>
              <a:pPr eaLnBrk="1" hangingPunct="1"/>
              <a:t>5</a:t>
            </a:fld>
            <a:endParaRPr 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485" eaLnBrk="0" hangingPunct="0">
              <a:defRPr>
                <a:solidFill>
                  <a:schemeClr val="tx1"/>
                </a:solidFill>
                <a:latin typeface="Arial" pitchFamily="34" charset="0"/>
              </a:defRPr>
            </a:lvl1pPr>
            <a:lvl2pPr marL="702756" indent="-270291" defTabSz="914485" eaLnBrk="0" hangingPunct="0">
              <a:defRPr>
                <a:solidFill>
                  <a:schemeClr val="tx1"/>
                </a:solidFill>
                <a:latin typeface="Arial" pitchFamily="34" charset="0"/>
              </a:defRPr>
            </a:lvl2pPr>
            <a:lvl3pPr marL="1081164" indent="-216233" defTabSz="914485" eaLnBrk="0" hangingPunct="0">
              <a:defRPr>
                <a:solidFill>
                  <a:schemeClr val="tx1"/>
                </a:solidFill>
                <a:latin typeface="Arial" pitchFamily="34" charset="0"/>
              </a:defRPr>
            </a:lvl3pPr>
            <a:lvl4pPr marL="1513629" indent="-216233" defTabSz="914485" eaLnBrk="0" hangingPunct="0">
              <a:defRPr>
                <a:solidFill>
                  <a:schemeClr val="tx1"/>
                </a:solidFill>
                <a:latin typeface="Arial" pitchFamily="34" charset="0"/>
              </a:defRPr>
            </a:lvl4pPr>
            <a:lvl5pPr marL="1946095" indent="-216233" defTabSz="914485" eaLnBrk="0" hangingPunct="0">
              <a:defRPr>
                <a:solidFill>
                  <a:schemeClr val="tx1"/>
                </a:solidFill>
                <a:latin typeface="Arial" pitchFamily="34" charset="0"/>
              </a:defRPr>
            </a:lvl5pPr>
            <a:lvl6pPr marL="2378560" indent="-216233" defTabSz="914485" eaLnBrk="0" fontAlgn="base" hangingPunct="0">
              <a:spcBef>
                <a:spcPct val="0"/>
              </a:spcBef>
              <a:spcAft>
                <a:spcPct val="0"/>
              </a:spcAft>
              <a:defRPr>
                <a:solidFill>
                  <a:schemeClr val="tx1"/>
                </a:solidFill>
                <a:latin typeface="Arial" pitchFamily="34" charset="0"/>
              </a:defRPr>
            </a:lvl6pPr>
            <a:lvl7pPr marL="2811026" indent="-216233" defTabSz="914485" eaLnBrk="0" fontAlgn="base" hangingPunct="0">
              <a:spcBef>
                <a:spcPct val="0"/>
              </a:spcBef>
              <a:spcAft>
                <a:spcPct val="0"/>
              </a:spcAft>
              <a:defRPr>
                <a:solidFill>
                  <a:schemeClr val="tx1"/>
                </a:solidFill>
                <a:latin typeface="Arial" pitchFamily="34" charset="0"/>
              </a:defRPr>
            </a:lvl7pPr>
            <a:lvl8pPr marL="3243491" indent="-216233" defTabSz="914485" eaLnBrk="0" fontAlgn="base" hangingPunct="0">
              <a:spcBef>
                <a:spcPct val="0"/>
              </a:spcBef>
              <a:spcAft>
                <a:spcPct val="0"/>
              </a:spcAft>
              <a:defRPr>
                <a:solidFill>
                  <a:schemeClr val="tx1"/>
                </a:solidFill>
                <a:latin typeface="Arial" pitchFamily="34" charset="0"/>
              </a:defRPr>
            </a:lvl8pPr>
            <a:lvl9pPr marL="3675957" indent="-216233" defTabSz="914485" eaLnBrk="0" fontAlgn="base" hangingPunct="0">
              <a:spcBef>
                <a:spcPct val="0"/>
              </a:spcBef>
              <a:spcAft>
                <a:spcPct val="0"/>
              </a:spcAft>
              <a:defRPr>
                <a:solidFill>
                  <a:schemeClr val="tx1"/>
                </a:solidFill>
                <a:latin typeface="Arial" pitchFamily="34" charset="0"/>
              </a:defRPr>
            </a:lvl9pPr>
          </a:lstStyle>
          <a:p>
            <a:pPr eaLnBrk="1" hangingPunct="1"/>
            <a:fld id="{84DC2E80-6585-48D5-B7E4-E770420CD6F1}" type="slidenum">
              <a:rPr lang="en-US"/>
              <a:pPr eaLnBrk="1" hangingPunct="1"/>
              <a:t>11</a:t>
            </a:fld>
            <a:endParaRPr 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10" descr="Inf_End_spot">
            <a:extLst>
              <a:ext uri="{FF2B5EF4-FFF2-40B4-BE49-F238E27FC236}">
                <a16:creationId xmlns:a16="http://schemas.microsoft.com/office/drawing/2014/main" id="{EAFED269-F7B4-4B29-9016-762234F415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5789613"/>
            <a:ext cx="28194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8" descr="Routledge_RGB.jpg                                              0003463BMacintosh HD                   BC35053E:">
            <a:extLst>
              <a:ext uri="{FF2B5EF4-FFF2-40B4-BE49-F238E27FC236}">
                <a16:creationId xmlns:a16="http://schemas.microsoft.com/office/drawing/2014/main" id="{080BE1EF-349C-4D06-B68B-9B75406442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990600"/>
            <a:ext cx="33528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tangle 3"/>
          <p:cNvSpPr>
            <a:spLocks noGrp="1" noChangeArrowheads="1"/>
          </p:cNvSpPr>
          <p:nvPr>
            <p:ph type="ctrTitle"/>
          </p:nvPr>
        </p:nvSpPr>
        <p:spPr>
          <a:xfrm>
            <a:off x="228600" y="2514600"/>
            <a:ext cx="7467600" cy="1295400"/>
          </a:xfrm>
        </p:spPr>
        <p:txBody>
          <a:bodyPr anchor="t"/>
          <a:lstStyle>
            <a:lvl1pPr>
              <a:defRPr/>
            </a:lvl1pPr>
          </a:lstStyle>
          <a:p>
            <a:pPr lvl="0"/>
            <a:r>
              <a:rPr lang="en-US" altLang="en-US" noProof="0"/>
              <a:t>Click to edit Master title style</a:t>
            </a:r>
            <a:endParaRPr lang="en-GB" altLang="en-US" noProof="0"/>
          </a:p>
        </p:txBody>
      </p:sp>
    </p:spTree>
    <p:extLst>
      <p:ext uri="{BB962C8B-B14F-4D97-AF65-F5344CB8AC3E}">
        <p14:creationId xmlns:p14="http://schemas.microsoft.com/office/powerpoint/2010/main" val="2584727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5371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15265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52400" y="304800"/>
            <a:ext cx="630555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5895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C5E640C-2848-4988-A0CE-4B67F7831E35}" type="datetime1">
              <a:rPr lang="en-US" smtClean="0"/>
              <a:t>10/5/2022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6CF91D-4DB2-4E4F-A04A-1FED5BD629BA}" type="slidenum">
              <a:rPr lang="en-US" smtClean="0"/>
              <a:t>‹#›</a:t>
            </a:fld>
            <a:endParaRPr lang="en-US"/>
          </a:p>
        </p:txBody>
      </p:sp>
    </p:spTree>
    <p:extLst>
      <p:ext uri="{BB962C8B-B14F-4D97-AF65-F5344CB8AC3E}">
        <p14:creationId xmlns:p14="http://schemas.microsoft.com/office/powerpoint/2010/main" val="615617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a:t>Click to edit Master title style</a:t>
            </a:r>
          </a:p>
        </p:txBody>
      </p:sp>
      <p:sp>
        <p:nvSpPr>
          <p:cNvPr id="3" name="Text Placeholder 2"/>
          <p:cNvSpPr>
            <a:spLocks noGrp="1"/>
          </p:cNvSpPr>
          <p:nvPr>
            <p:ph type="body" sz="half" idx="1"/>
          </p:nvPr>
        </p:nvSpPr>
        <p:spPr>
          <a:xfrm>
            <a:off x="457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4038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2935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97732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134082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06400" y="1557338"/>
            <a:ext cx="4025900" cy="4233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84700" y="1557338"/>
            <a:ext cx="4027488" cy="42338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9069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8013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636385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022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191817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08683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3">
            <a:extLst>
              <a:ext uri="{FF2B5EF4-FFF2-40B4-BE49-F238E27FC236}">
                <a16:creationId xmlns:a16="http://schemas.microsoft.com/office/drawing/2014/main" id="{FA794435-5675-4F4A-84C6-99A49298AC0D}"/>
              </a:ext>
            </a:extLst>
          </p:cNvPr>
          <p:cNvSpPr>
            <a:spLocks noGrp="1" noChangeArrowheads="1"/>
          </p:cNvSpPr>
          <p:nvPr>
            <p:ph type="title"/>
          </p:nvPr>
        </p:nvSpPr>
        <p:spPr bwMode="auto">
          <a:xfrm>
            <a:off x="152400" y="304800"/>
            <a:ext cx="8610600" cy="1066800"/>
          </a:xfrm>
          <a:prstGeom prst="rect">
            <a:avLst/>
          </a:prstGeom>
          <a:noFill/>
          <a:ln>
            <a:noFill/>
          </a:ln>
          <a:effectLst/>
          <a:extLst>
            <a:ext uri="{909E8E84-426E-40DD-AFC4-6F175D3DCCD1}">
              <a14:hiddenFill xmlns:a14="http://schemas.microsoft.com/office/drawing/2010/main">
                <a:solidFill>
                  <a:srgbClr val="11147D"/>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4">
            <a:extLst>
              <a:ext uri="{FF2B5EF4-FFF2-40B4-BE49-F238E27FC236}">
                <a16:creationId xmlns:a16="http://schemas.microsoft.com/office/drawing/2014/main" id="{0ADEC64F-908A-46AF-9B0A-A76558C99720}"/>
              </a:ext>
            </a:extLst>
          </p:cNvPr>
          <p:cNvSpPr>
            <a:spLocks noGrp="1" noChangeArrowheads="1"/>
          </p:cNvSpPr>
          <p:nvPr>
            <p:ph type="body" idx="1"/>
          </p:nvPr>
        </p:nvSpPr>
        <p:spPr bwMode="auto">
          <a:xfrm>
            <a:off x="406400" y="1557338"/>
            <a:ext cx="8205788" cy="423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1028" name="Picture 18" descr="Routledge_RGB.jpg                                              0003463BMacintosh HD                   BC35053E:">
            <a:extLst>
              <a:ext uri="{FF2B5EF4-FFF2-40B4-BE49-F238E27FC236}">
                <a16:creationId xmlns:a16="http://schemas.microsoft.com/office/drawing/2014/main" id="{B184CC89-1875-4CE2-A95C-1FA354C33D1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3400" y="5938838"/>
            <a:ext cx="2286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4" r:id="rId12"/>
    <p:sldLayoutId id="2147483675" r:id="rId13"/>
  </p:sldLayoutIdLst>
  <p:txStyles>
    <p:titleStyle>
      <a:lvl1pPr marL="192088" algn="l" rtl="0" eaLnBrk="1" fontAlgn="base" hangingPunct="1">
        <a:spcBef>
          <a:spcPct val="0"/>
        </a:spcBef>
        <a:spcAft>
          <a:spcPct val="0"/>
        </a:spcAft>
        <a:defRPr sz="3600">
          <a:solidFill>
            <a:schemeClr val="tx2"/>
          </a:solidFill>
          <a:latin typeface="+mj-lt"/>
          <a:ea typeface="+mj-ea"/>
          <a:cs typeface="+mj-cs"/>
        </a:defRPr>
      </a:lvl1pPr>
      <a:lvl2pPr marL="192088" algn="l" rtl="0" eaLnBrk="1" fontAlgn="base" hangingPunct="1">
        <a:spcBef>
          <a:spcPct val="0"/>
        </a:spcBef>
        <a:spcAft>
          <a:spcPct val="0"/>
        </a:spcAft>
        <a:defRPr sz="3600">
          <a:solidFill>
            <a:schemeClr val="tx2"/>
          </a:solidFill>
          <a:latin typeface="Verdana" pitchFamily="66" charset="0"/>
        </a:defRPr>
      </a:lvl2pPr>
      <a:lvl3pPr marL="192088" algn="l" rtl="0" eaLnBrk="1" fontAlgn="base" hangingPunct="1">
        <a:spcBef>
          <a:spcPct val="0"/>
        </a:spcBef>
        <a:spcAft>
          <a:spcPct val="0"/>
        </a:spcAft>
        <a:defRPr sz="3600">
          <a:solidFill>
            <a:schemeClr val="tx2"/>
          </a:solidFill>
          <a:latin typeface="Verdana" pitchFamily="66" charset="0"/>
        </a:defRPr>
      </a:lvl3pPr>
      <a:lvl4pPr marL="192088" algn="l" rtl="0" eaLnBrk="1" fontAlgn="base" hangingPunct="1">
        <a:spcBef>
          <a:spcPct val="0"/>
        </a:spcBef>
        <a:spcAft>
          <a:spcPct val="0"/>
        </a:spcAft>
        <a:defRPr sz="3600">
          <a:solidFill>
            <a:schemeClr val="tx2"/>
          </a:solidFill>
          <a:latin typeface="Verdana" pitchFamily="66" charset="0"/>
        </a:defRPr>
      </a:lvl4pPr>
      <a:lvl5pPr marL="192088" algn="l" rtl="0" eaLnBrk="1" fontAlgn="base" hangingPunct="1">
        <a:spcBef>
          <a:spcPct val="0"/>
        </a:spcBef>
        <a:spcAft>
          <a:spcPct val="0"/>
        </a:spcAft>
        <a:defRPr sz="3600">
          <a:solidFill>
            <a:schemeClr val="tx2"/>
          </a:solidFill>
          <a:latin typeface="Verdana" pitchFamily="66" charset="0"/>
        </a:defRPr>
      </a:lvl5pPr>
      <a:lvl6pPr marL="649288" algn="l" rtl="0" eaLnBrk="1" fontAlgn="base" hangingPunct="1">
        <a:spcBef>
          <a:spcPct val="0"/>
        </a:spcBef>
        <a:spcAft>
          <a:spcPct val="0"/>
        </a:spcAft>
        <a:defRPr sz="3600">
          <a:solidFill>
            <a:schemeClr val="tx2"/>
          </a:solidFill>
          <a:latin typeface="Verdana" pitchFamily="66" charset="0"/>
        </a:defRPr>
      </a:lvl6pPr>
      <a:lvl7pPr marL="1106488" algn="l" rtl="0" eaLnBrk="1" fontAlgn="base" hangingPunct="1">
        <a:spcBef>
          <a:spcPct val="0"/>
        </a:spcBef>
        <a:spcAft>
          <a:spcPct val="0"/>
        </a:spcAft>
        <a:defRPr sz="3600">
          <a:solidFill>
            <a:schemeClr val="tx2"/>
          </a:solidFill>
          <a:latin typeface="Verdana" pitchFamily="66" charset="0"/>
        </a:defRPr>
      </a:lvl7pPr>
      <a:lvl8pPr marL="1563688" algn="l" rtl="0" eaLnBrk="1" fontAlgn="base" hangingPunct="1">
        <a:spcBef>
          <a:spcPct val="0"/>
        </a:spcBef>
        <a:spcAft>
          <a:spcPct val="0"/>
        </a:spcAft>
        <a:defRPr sz="3600">
          <a:solidFill>
            <a:schemeClr val="tx2"/>
          </a:solidFill>
          <a:latin typeface="Verdana" pitchFamily="66" charset="0"/>
        </a:defRPr>
      </a:lvl8pPr>
      <a:lvl9pPr marL="2020888" algn="l" rtl="0" eaLnBrk="1" fontAlgn="base" hangingPunct="1">
        <a:spcBef>
          <a:spcPct val="0"/>
        </a:spcBef>
        <a:spcAft>
          <a:spcPct val="0"/>
        </a:spcAft>
        <a:defRPr sz="3600">
          <a:solidFill>
            <a:schemeClr val="tx2"/>
          </a:solidFill>
          <a:latin typeface="Verdana" pitchFamily="66" charset="0"/>
        </a:defRPr>
      </a:lvl9pPr>
    </p:titleStyle>
    <p:bodyStyle>
      <a:lvl1pPr marL="292100" indent="-292100" algn="l" rtl="0" eaLnBrk="1" fontAlgn="base" hangingPunct="1">
        <a:spcBef>
          <a:spcPct val="20000"/>
        </a:spcBef>
        <a:spcAft>
          <a:spcPct val="0"/>
        </a:spcAft>
        <a:buClr>
          <a:srgbClr val="0A57A5"/>
        </a:buClr>
        <a:buChar char="•"/>
        <a:defRPr sz="2400">
          <a:solidFill>
            <a:schemeClr val="tx2"/>
          </a:solidFill>
          <a:latin typeface="+mn-lt"/>
          <a:ea typeface="+mn-ea"/>
          <a:cs typeface="+mn-cs"/>
        </a:defRPr>
      </a:lvl1pPr>
      <a:lvl2pPr marL="673100" indent="-190500" algn="l" rtl="0" eaLnBrk="1" fontAlgn="base" hangingPunct="1">
        <a:spcBef>
          <a:spcPct val="20000"/>
        </a:spcBef>
        <a:spcAft>
          <a:spcPct val="0"/>
        </a:spcAft>
        <a:buClr>
          <a:srgbClr val="0A57A5"/>
        </a:buClr>
        <a:buFont typeface="Times" panose="02020603050405020304" pitchFamily="18" charset="0"/>
        <a:buChar char="•"/>
        <a:defRPr sz="2000">
          <a:solidFill>
            <a:srgbClr val="1A137B"/>
          </a:solidFill>
          <a:latin typeface="+mn-lt"/>
        </a:defRPr>
      </a:lvl2pPr>
      <a:lvl3pPr marL="1054100" indent="-190500" algn="l" rtl="0" eaLnBrk="1" fontAlgn="base" hangingPunct="1">
        <a:spcBef>
          <a:spcPct val="20000"/>
        </a:spcBef>
        <a:spcAft>
          <a:spcPct val="0"/>
        </a:spcAft>
        <a:buClr>
          <a:srgbClr val="0A57A5"/>
        </a:buClr>
        <a:buFont typeface="Times" panose="02020603050405020304" pitchFamily="18" charset="0"/>
        <a:buChar char="•"/>
        <a:defRPr>
          <a:solidFill>
            <a:srgbClr val="1A137B"/>
          </a:solidFill>
          <a:latin typeface="+mn-lt"/>
        </a:defRPr>
      </a:lvl3pPr>
      <a:lvl4pPr marL="1435100" indent="-190500" algn="l" rtl="0" eaLnBrk="1" fontAlgn="base" hangingPunct="1">
        <a:spcBef>
          <a:spcPct val="20000"/>
        </a:spcBef>
        <a:spcAft>
          <a:spcPct val="0"/>
        </a:spcAft>
        <a:buClr>
          <a:srgbClr val="0A57A5"/>
        </a:buClr>
        <a:buFont typeface="Times" panose="02020603050405020304" pitchFamily="18" charset="0"/>
        <a:buChar char="•"/>
        <a:defRPr sz="1600">
          <a:solidFill>
            <a:srgbClr val="1A137B"/>
          </a:solidFill>
          <a:latin typeface="+mn-lt"/>
        </a:defRPr>
      </a:lvl4pPr>
      <a:lvl5pPr marL="1816100" indent="-190500" algn="l" rtl="0" eaLnBrk="1" fontAlgn="base" hangingPunct="1">
        <a:spcBef>
          <a:spcPct val="20000"/>
        </a:spcBef>
        <a:spcAft>
          <a:spcPct val="0"/>
        </a:spcAft>
        <a:buClr>
          <a:srgbClr val="0A57A5"/>
        </a:buClr>
        <a:buFont typeface="Times" panose="02020603050405020304" pitchFamily="18" charset="0"/>
        <a:buChar char="•"/>
        <a:defRPr sz="1600">
          <a:solidFill>
            <a:srgbClr val="1A137B"/>
          </a:solidFill>
          <a:latin typeface="+mn-lt"/>
        </a:defRPr>
      </a:lvl5pPr>
      <a:lvl6pPr marL="2273300" indent="-190500" algn="l" rtl="0" eaLnBrk="1" fontAlgn="base" hangingPunct="1">
        <a:spcBef>
          <a:spcPct val="20000"/>
        </a:spcBef>
        <a:spcAft>
          <a:spcPct val="0"/>
        </a:spcAft>
        <a:buClr>
          <a:srgbClr val="0A57A5"/>
        </a:buClr>
        <a:buFont typeface="Times"/>
        <a:buChar char="•"/>
        <a:defRPr sz="1600">
          <a:solidFill>
            <a:srgbClr val="1A137B"/>
          </a:solidFill>
          <a:latin typeface="+mn-lt"/>
        </a:defRPr>
      </a:lvl6pPr>
      <a:lvl7pPr marL="2730500" indent="-190500" algn="l" rtl="0" eaLnBrk="1" fontAlgn="base" hangingPunct="1">
        <a:spcBef>
          <a:spcPct val="20000"/>
        </a:spcBef>
        <a:spcAft>
          <a:spcPct val="0"/>
        </a:spcAft>
        <a:buClr>
          <a:srgbClr val="0A57A5"/>
        </a:buClr>
        <a:buFont typeface="Times"/>
        <a:buChar char="•"/>
        <a:defRPr sz="1600">
          <a:solidFill>
            <a:srgbClr val="1A137B"/>
          </a:solidFill>
          <a:latin typeface="+mn-lt"/>
        </a:defRPr>
      </a:lvl7pPr>
      <a:lvl8pPr marL="3187700" indent="-190500" algn="l" rtl="0" eaLnBrk="1" fontAlgn="base" hangingPunct="1">
        <a:spcBef>
          <a:spcPct val="20000"/>
        </a:spcBef>
        <a:spcAft>
          <a:spcPct val="0"/>
        </a:spcAft>
        <a:buClr>
          <a:srgbClr val="0A57A5"/>
        </a:buClr>
        <a:buFont typeface="Times"/>
        <a:buChar char="•"/>
        <a:defRPr sz="1600">
          <a:solidFill>
            <a:srgbClr val="1A137B"/>
          </a:solidFill>
          <a:latin typeface="+mn-lt"/>
        </a:defRPr>
      </a:lvl8pPr>
      <a:lvl9pPr marL="3644900" indent="-190500" algn="l" rtl="0" eaLnBrk="1" fontAlgn="base" hangingPunct="1">
        <a:spcBef>
          <a:spcPct val="20000"/>
        </a:spcBef>
        <a:spcAft>
          <a:spcPct val="0"/>
        </a:spcAft>
        <a:buClr>
          <a:srgbClr val="0A57A5"/>
        </a:buClr>
        <a:buFont typeface="Times"/>
        <a:buChar char="•"/>
        <a:defRPr sz="1600">
          <a:solidFill>
            <a:srgbClr val="1A137B"/>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130425"/>
            <a:ext cx="8153400" cy="1470025"/>
          </a:xfrm>
        </p:spPr>
        <p:txBody>
          <a:bodyPr>
            <a:normAutofit fontScale="90000"/>
          </a:bodyPr>
          <a:lstStyle/>
          <a:p>
            <a:r>
              <a:rPr lang="en-US" dirty="0"/>
              <a:t>Chapter 1</a:t>
            </a:r>
            <a:br>
              <a:rPr lang="en-US" dirty="0"/>
            </a:br>
            <a:r>
              <a:rPr lang="en-US" dirty="0"/>
              <a:t>Psychology and Finance</a:t>
            </a:r>
          </a:p>
        </p:txBody>
      </p:sp>
      <p:sp>
        <p:nvSpPr>
          <p:cNvPr id="3" name="Slide Number Placeholder 2">
            <a:extLst>
              <a:ext uri="{FF2B5EF4-FFF2-40B4-BE49-F238E27FC236}">
                <a16:creationId xmlns:a16="http://schemas.microsoft.com/office/drawing/2014/main" id="{FD0F5484-D178-484B-AAF8-A21BE4A02C42}"/>
              </a:ext>
            </a:extLst>
          </p:cNvPr>
          <p:cNvSpPr>
            <a:spLocks noGrp="1"/>
          </p:cNvSpPr>
          <p:nvPr>
            <p:ph type="sldNum" sz="quarter" idx="12"/>
          </p:nvPr>
        </p:nvSpPr>
        <p:spPr/>
        <p:txBody>
          <a:bodyPr/>
          <a:lstStyle/>
          <a:p>
            <a:r>
              <a:rPr lang="en-US" dirty="0"/>
              <a:t> </a:t>
            </a:r>
          </a:p>
        </p:txBody>
      </p:sp>
    </p:spTree>
    <p:extLst>
      <p:ext uri="{BB962C8B-B14F-4D97-AF65-F5344CB8AC3E}">
        <p14:creationId xmlns:p14="http://schemas.microsoft.com/office/powerpoint/2010/main" val="2916228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122" name="Rectangle 18"/>
          <p:cNvSpPr>
            <a:spLocks noChangeArrowheads="1"/>
          </p:cNvSpPr>
          <p:nvPr/>
        </p:nvSpPr>
        <p:spPr bwMode="auto">
          <a:xfrm>
            <a:off x="1066800" y="1363663"/>
            <a:ext cx="9144000" cy="639762"/>
          </a:xfrm>
          <a:prstGeom prst="rect">
            <a:avLst/>
          </a:prstGeom>
          <a:noFill/>
          <a:ln w="9525">
            <a:noFill/>
            <a:miter lim="800000"/>
            <a:headEnd/>
            <a:tailEnd/>
          </a:ln>
          <a:effectLst/>
        </p:spPr>
        <p:txBody>
          <a:bodyPr>
            <a:spAutoFit/>
          </a:bodyPr>
          <a:lstStyle/>
          <a:p>
            <a:r>
              <a:rPr lang="en-US" sz="1200">
                <a:latin typeface="Times" pitchFamily="18" charset="0"/>
                <a:cs typeface="Times New Roman" pitchFamily="18" charset="0"/>
              </a:rPr>
              <a:t> </a:t>
            </a:r>
            <a:endParaRPr lang="en-US" sz="1200" b="1">
              <a:latin typeface="Times" pitchFamily="18" charset="0"/>
              <a:cs typeface="Times New Roman" pitchFamily="18" charset="0"/>
            </a:endParaRPr>
          </a:p>
          <a:p>
            <a:pPr eaLnBrk="0" hangingPunct="0"/>
            <a:endParaRPr lang="en-US"/>
          </a:p>
        </p:txBody>
      </p:sp>
      <p:sp>
        <p:nvSpPr>
          <p:cNvPr id="687123" name="Rectangle 19"/>
          <p:cNvSpPr>
            <a:spLocks noChangeArrowheads="1"/>
          </p:cNvSpPr>
          <p:nvPr/>
        </p:nvSpPr>
        <p:spPr bwMode="auto">
          <a:xfrm>
            <a:off x="720634" y="471907"/>
            <a:ext cx="7924800" cy="978729"/>
          </a:xfrm>
          <a:prstGeom prst="rect">
            <a:avLst/>
          </a:prstGeom>
          <a:noFill/>
          <a:ln w="9525">
            <a:noFill/>
            <a:miter lim="800000"/>
            <a:headEnd/>
            <a:tailEnd/>
          </a:ln>
          <a:effectLst/>
        </p:spPr>
        <p:txBody>
          <a:bodyPr wrap="square" anchor="b">
            <a:spAutoFit/>
          </a:bodyPr>
          <a:lstStyle/>
          <a:p>
            <a:pPr algn="ctr">
              <a:lnSpc>
                <a:spcPct val="90000"/>
              </a:lnSpc>
            </a:pPr>
            <a:r>
              <a:rPr lang="en-US" sz="3200" dirty="0">
                <a:latin typeface="Arial"/>
                <a:cs typeface="Arial"/>
              </a:rPr>
              <a:t>Economic Decision-making Involves Analytics and Emotions</a:t>
            </a:r>
          </a:p>
        </p:txBody>
      </p:sp>
      <p:pic>
        <p:nvPicPr>
          <p:cNvPr id="3" name="Picture 2" descr="Figure 1.1.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90800" y="1860551"/>
            <a:ext cx="3208812" cy="4016721"/>
          </a:xfrm>
          <a:prstGeom prst="rect">
            <a:avLst/>
          </a:prstGeom>
        </p:spPr>
      </p:pic>
      <p:sp>
        <p:nvSpPr>
          <p:cNvPr id="2" name="Slide Number Placeholder 1">
            <a:extLst>
              <a:ext uri="{FF2B5EF4-FFF2-40B4-BE49-F238E27FC236}">
                <a16:creationId xmlns:a16="http://schemas.microsoft.com/office/drawing/2014/main" id="{BD690A0C-9541-491B-AE88-E462AFCBE2E6}"/>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10</a:t>
            </a:fld>
            <a:endParaRPr lang="en-US"/>
          </a:p>
        </p:txBody>
      </p:sp>
    </p:spTree>
    <p:extLst>
      <p:ext uri="{BB962C8B-B14F-4D97-AF65-F5344CB8AC3E}">
        <p14:creationId xmlns:p14="http://schemas.microsoft.com/office/powerpoint/2010/main" val="32178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457200" y="163666"/>
            <a:ext cx="8229600" cy="762000"/>
          </a:xfrm>
        </p:spPr>
        <p:txBody>
          <a:bodyPr>
            <a:normAutofit/>
          </a:bodyPr>
          <a:lstStyle/>
          <a:p>
            <a:pPr eaLnBrk="1" hangingPunct="1"/>
            <a:r>
              <a:rPr lang="en-US" sz="3600" dirty="0"/>
              <a:t>Prospect Theory</a:t>
            </a:r>
          </a:p>
        </p:txBody>
      </p:sp>
      <p:sp>
        <p:nvSpPr>
          <p:cNvPr id="1029" name="Rectangle 3"/>
          <p:cNvSpPr>
            <a:spLocks noGrp="1" noChangeArrowheads="1"/>
          </p:cNvSpPr>
          <p:nvPr>
            <p:ph type="body" sz="half" idx="1"/>
          </p:nvPr>
        </p:nvSpPr>
        <p:spPr>
          <a:xfrm>
            <a:off x="266700" y="925666"/>
            <a:ext cx="8610600" cy="1233488"/>
          </a:xfrm>
        </p:spPr>
        <p:txBody>
          <a:bodyPr>
            <a:noAutofit/>
          </a:bodyPr>
          <a:lstStyle/>
          <a:p>
            <a:pPr eaLnBrk="1" hangingPunct="1">
              <a:buFont typeface="Wingdings" pitchFamily="2" charset="2"/>
              <a:buNone/>
            </a:pPr>
            <a:r>
              <a:rPr lang="en-US" sz="2400" dirty="0">
                <a:cs typeface="Times New Roman" pitchFamily="18" charset="0"/>
              </a:rPr>
              <a:t>Investors tend to frame investment choices in terms of potential gains and losses relative to a specific reference point according the S-shaped value function:</a:t>
            </a:r>
            <a:endParaRPr lang="en-US" sz="2400" dirty="0"/>
          </a:p>
        </p:txBody>
      </p:sp>
      <p:sp>
        <p:nvSpPr>
          <p:cNvPr id="1030" name="Rectangle 5"/>
          <p:cNvSpPr>
            <a:spLocks noChangeArrowheads="1"/>
          </p:cNvSpPr>
          <p:nvPr/>
        </p:nvSpPr>
        <p:spPr bwMode="auto">
          <a:xfrm>
            <a:off x="1600200" y="1395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2" name="Picture 1" descr="Figure 1.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2946" y="2198914"/>
            <a:ext cx="3787246" cy="3784204"/>
          </a:xfrm>
          <a:prstGeom prst="rect">
            <a:avLst/>
          </a:prstGeom>
        </p:spPr>
      </p:pic>
    </p:spTree>
    <p:extLst>
      <p:ext uri="{BB962C8B-B14F-4D97-AF65-F5344CB8AC3E}">
        <p14:creationId xmlns:p14="http://schemas.microsoft.com/office/powerpoint/2010/main" val="370313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0462"/>
            <a:ext cx="8229600" cy="762000"/>
          </a:xfrm>
        </p:spPr>
        <p:txBody>
          <a:bodyPr>
            <a:normAutofit/>
          </a:bodyPr>
          <a:lstStyle/>
          <a:p>
            <a:r>
              <a:rPr lang="en-US" sz="3600" dirty="0"/>
              <a:t>Law of Small Numbers</a:t>
            </a:r>
          </a:p>
        </p:txBody>
      </p:sp>
      <p:sp>
        <p:nvSpPr>
          <p:cNvPr id="3" name="Text Placeholder 2"/>
          <p:cNvSpPr>
            <a:spLocks noGrp="1"/>
          </p:cNvSpPr>
          <p:nvPr>
            <p:ph type="body" sz="half" idx="1"/>
          </p:nvPr>
        </p:nvSpPr>
        <p:spPr>
          <a:xfrm>
            <a:off x="609600" y="1654629"/>
            <a:ext cx="8229600" cy="4598386"/>
          </a:xfrm>
        </p:spPr>
        <p:txBody>
          <a:bodyPr>
            <a:noAutofit/>
          </a:bodyPr>
          <a:lstStyle/>
          <a:p>
            <a:pPr>
              <a:lnSpc>
                <a:spcPct val="110000"/>
              </a:lnSpc>
            </a:pPr>
            <a:r>
              <a:rPr lang="en-US" sz="2300" dirty="0"/>
              <a:t>People put too much emphasis on a small sample as if it represents the population.</a:t>
            </a:r>
          </a:p>
          <a:p>
            <a:pPr>
              <a:lnSpc>
                <a:spcPct val="110000"/>
              </a:lnSpc>
            </a:pPr>
            <a:endParaRPr lang="en-US" sz="2300" dirty="0"/>
          </a:p>
          <a:p>
            <a:pPr>
              <a:lnSpc>
                <a:spcPct val="110000"/>
              </a:lnSpc>
            </a:pPr>
            <a:r>
              <a:rPr lang="en-US" sz="2300" dirty="0"/>
              <a:t>Flipping a coin, outcome is: H, H, H</a:t>
            </a:r>
          </a:p>
          <a:p>
            <a:pPr lvl="1">
              <a:lnSpc>
                <a:spcPct val="110000"/>
              </a:lnSpc>
              <a:buFont typeface="Arial"/>
              <a:buChar char="•"/>
            </a:pPr>
            <a:r>
              <a:rPr lang="en-US" sz="2300" dirty="0"/>
              <a:t>Since we know that the coin is fair and must be 50/50 Heads versus Tails in the long run, we tend to believe that there is a greater chance that the next flip will be Tails. (</a:t>
            </a:r>
            <a:r>
              <a:rPr lang="en-US" sz="2300" i="1" dirty="0"/>
              <a:t>gambler’s fallacy</a:t>
            </a:r>
            <a:r>
              <a:rPr lang="en-US" sz="2300" dirty="0"/>
              <a:t>)</a:t>
            </a:r>
          </a:p>
        </p:txBody>
      </p:sp>
      <p:sp>
        <p:nvSpPr>
          <p:cNvPr id="6" name="Text Box 7"/>
          <p:cNvSpPr txBox="1">
            <a:spLocks noChangeArrowheads="1"/>
          </p:cNvSpPr>
          <p:nvPr/>
        </p:nvSpPr>
        <p:spPr bwMode="auto">
          <a:xfrm>
            <a:off x="8077200" y="5867400"/>
            <a:ext cx="1066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1200" i="1" dirty="0">
                <a:latin typeface="Arial"/>
                <a:cs typeface="Arial"/>
              </a:rPr>
              <a:t>Continued</a:t>
            </a:r>
            <a:endParaRPr lang="en-US" sz="1200" dirty="0">
              <a:latin typeface="Arial"/>
              <a:cs typeface="Arial"/>
            </a:endParaRPr>
          </a:p>
        </p:txBody>
      </p:sp>
    </p:spTree>
    <p:extLst>
      <p:ext uri="{BB962C8B-B14F-4D97-AF65-F5344CB8AC3E}">
        <p14:creationId xmlns:p14="http://schemas.microsoft.com/office/powerpoint/2010/main" val="2869637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1"/>
            <a:ext cx="8229600" cy="685800"/>
          </a:xfrm>
        </p:spPr>
        <p:txBody>
          <a:bodyPr>
            <a:normAutofit/>
          </a:bodyPr>
          <a:lstStyle/>
          <a:p>
            <a:r>
              <a:rPr lang="en-US" sz="3600" dirty="0"/>
              <a:t>Law of Small Numbers</a:t>
            </a:r>
          </a:p>
        </p:txBody>
      </p:sp>
      <p:sp>
        <p:nvSpPr>
          <p:cNvPr id="3" name="Text Placeholder 2"/>
          <p:cNvSpPr>
            <a:spLocks noGrp="1"/>
          </p:cNvSpPr>
          <p:nvPr>
            <p:ph type="body" sz="half" idx="1"/>
          </p:nvPr>
        </p:nvSpPr>
        <p:spPr>
          <a:xfrm>
            <a:off x="152400" y="1227908"/>
            <a:ext cx="8686800" cy="5325291"/>
          </a:xfrm>
        </p:spPr>
        <p:txBody>
          <a:bodyPr>
            <a:noAutofit/>
          </a:bodyPr>
          <a:lstStyle/>
          <a:p>
            <a:pPr>
              <a:lnSpc>
                <a:spcPct val="110000"/>
              </a:lnSpc>
            </a:pPr>
            <a:r>
              <a:rPr lang="en-US" sz="2000" dirty="0"/>
              <a:t>The lottery</a:t>
            </a:r>
          </a:p>
          <a:p>
            <a:pPr lvl="1">
              <a:lnSpc>
                <a:spcPct val="110000"/>
              </a:lnSpc>
              <a:buFont typeface="Arial"/>
              <a:buChar char="•"/>
            </a:pPr>
            <a:r>
              <a:rPr lang="en-US" dirty="0"/>
              <a:t>People know that each of the numbers must be picked about the same amount of times in the long run. </a:t>
            </a:r>
          </a:p>
          <a:p>
            <a:pPr lvl="2">
              <a:lnSpc>
                <a:spcPct val="110000"/>
              </a:lnSpc>
              <a:buFont typeface="Arial"/>
              <a:buChar char="•"/>
            </a:pPr>
            <a:r>
              <a:rPr lang="en-US" sz="2000" dirty="0"/>
              <a:t>Erroneous believe that the numbers that have not been pick very frequently are more likely to be picked now</a:t>
            </a:r>
          </a:p>
          <a:p>
            <a:pPr lvl="1">
              <a:lnSpc>
                <a:spcPct val="110000"/>
              </a:lnSpc>
              <a:buFont typeface="Arial"/>
              <a:buChar char="•"/>
            </a:pPr>
            <a:endParaRPr lang="en-US" dirty="0"/>
          </a:p>
          <a:p>
            <a:pPr lvl="1">
              <a:lnSpc>
                <a:spcPct val="110000"/>
              </a:lnSpc>
              <a:buFont typeface="Arial"/>
              <a:buChar char="•"/>
            </a:pPr>
            <a:r>
              <a:rPr lang="en-US" dirty="0"/>
              <a:t>All numbers still have the same chance of being picked. </a:t>
            </a:r>
          </a:p>
          <a:p>
            <a:pPr lvl="2">
              <a:lnSpc>
                <a:spcPct val="110000"/>
              </a:lnSpc>
              <a:buFont typeface="Arial"/>
              <a:buChar char="•"/>
            </a:pPr>
            <a:r>
              <a:rPr lang="en-US" sz="2000" dirty="0"/>
              <a:t>Many people pick these numbers</a:t>
            </a:r>
          </a:p>
          <a:p>
            <a:pPr lvl="2">
              <a:lnSpc>
                <a:spcPct val="110000"/>
              </a:lnSpc>
              <a:buFont typeface="Arial"/>
              <a:buChar char="•"/>
            </a:pPr>
            <a:r>
              <a:rPr lang="en-US" sz="2000" dirty="0"/>
              <a:t>If they won, winners would have to share with all of those people suffering from the bias</a:t>
            </a:r>
          </a:p>
          <a:p>
            <a:pPr lvl="2">
              <a:lnSpc>
                <a:spcPct val="110000"/>
              </a:lnSpc>
              <a:buFont typeface="Arial"/>
              <a:buChar char="•"/>
            </a:pPr>
            <a:r>
              <a:rPr lang="en-US" sz="2000" dirty="0"/>
              <a:t>Pick the numbers that have been most frequently picked, and likely not have to share the winnings!</a:t>
            </a:r>
          </a:p>
        </p:txBody>
      </p:sp>
    </p:spTree>
    <p:extLst>
      <p:ext uri="{BB962C8B-B14F-4D97-AF65-F5344CB8AC3E}">
        <p14:creationId xmlns:p14="http://schemas.microsoft.com/office/powerpoint/2010/main" val="2877813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810"/>
            <a:ext cx="8229600" cy="685800"/>
          </a:xfrm>
        </p:spPr>
        <p:txBody>
          <a:bodyPr>
            <a:normAutofit/>
          </a:bodyPr>
          <a:lstStyle/>
          <a:p>
            <a:r>
              <a:rPr lang="en-US" sz="3600" dirty="0"/>
              <a:t>The Stock Market</a:t>
            </a:r>
          </a:p>
        </p:txBody>
      </p:sp>
      <p:sp>
        <p:nvSpPr>
          <p:cNvPr id="3" name="Text Placeholder 2"/>
          <p:cNvSpPr>
            <a:spLocks noGrp="1"/>
          </p:cNvSpPr>
          <p:nvPr>
            <p:ph type="body" sz="half" idx="1"/>
          </p:nvPr>
        </p:nvSpPr>
        <p:spPr>
          <a:xfrm>
            <a:off x="457200" y="1550126"/>
            <a:ext cx="8382000" cy="4645164"/>
          </a:xfrm>
        </p:spPr>
        <p:txBody>
          <a:bodyPr>
            <a:normAutofit/>
          </a:bodyPr>
          <a:lstStyle/>
          <a:p>
            <a:r>
              <a:rPr lang="en-US" dirty="0"/>
              <a:t>Belief in the law of small numbers works differently in the stock market. </a:t>
            </a:r>
          </a:p>
          <a:p>
            <a:endParaRPr lang="en-US" dirty="0"/>
          </a:p>
          <a:p>
            <a:pPr lvl="1">
              <a:buFont typeface="Arial"/>
              <a:buChar char="•"/>
            </a:pPr>
            <a:r>
              <a:rPr lang="en-US" dirty="0"/>
              <a:t>We don’t believe the underlying probability of each stock doing well is equal. Indeed, we think some stocks will do better than others. </a:t>
            </a:r>
          </a:p>
          <a:p>
            <a:pPr lvl="1"/>
            <a:endParaRPr lang="en-US" dirty="0"/>
          </a:p>
          <a:p>
            <a:pPr lvl="1">
              <a:buFont typeface="Arial"/>
              <a:buChar char="•"/>
            </a:pPr>
            <a:r>
              <a:rPr lang="en-US" dirty="0"/>
              <a:t>But, we don’t think stock price moves will reverse, instead we think they represent the underlying return distribution and thus will continue. </a:t>
            </a:r>
          </a:p>
        </p:txBody>
      </p:sp>
    </p:spTree>
    <p:extLst>
      <p:ext uri="{BB962C8B-B14F-4D97-AF65-F5344CB8AC3E}">
        <p14:creationId xmlns:p14="http://schemas.microsoft.com/office/powerpoint/2010/main" val="3934832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7519"/>
            <a:ext cx="8229600" cy="672164"/>
          </a:xfrm>
        </p:spPr>
        <p:txBody>
          <a:bodyPr>
            <a:normAutofit/>
          </a:bodyPr>
          <a:lstStyle/>
          <a:p>
            <a:r>
              <a:rPr lang="en-US" sz="3600" dirty="0"/>
              <a:t>What to Expect</a:t>
            </a:r>
          </a:p>
        </p:txBody>
      </p:sp>
      <p:sp>
        <p:nvSpPr>
          <p:cNvPr id="4" name="Rectangle 3"/>
          <p:cNvSpPr txBox="1">
            <a:spLocks noChangeArrowheads="1"/>
          </p:cNvSpPr>
          <p:nvPr/>
        </p:nvSpPr>
        <p:spPr>
          <a:xfrm>
            <a:off x="420250" y="1541416"/>
            <a:ext cx="8382000" cy="47370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a:cs typeface="Arial"/>
              </a:rPr>
              <a:t>Chapters 2 through 4 demonstrate how investment decision making is affected by emotions and framing. </a:t>
            </a:r>
          </a:p>
          <a:p>
            <a:pPr lvl="1">
              <a:buFont typeface="Arial"/>
              <a:buChar char="•"/>
            </a:pPr>
            <a:r>
              <a:rPr lang="en-US" sz="2400" dirty="0">
                <a:latin typeface="Arial"/>
                <a:cs typeface="Arial"/>
              </a:rPr>
              <a:t>The </a:t>
            </a:r>
            <a:r>
              <a:rPr lang="en-US" sz="2400" i="1" dirty="0">
                <a:latin typeface="Arial"/>
                <a:cs typeface="Arial"/>
              </a:rPr>
              <a:t>self-deception</a:t>
            </a:r>
            <a:r>
              <a:rPr lang="en-US" sz="2400" dirty="0">
                <a:latin typeface="Arial"/>
                <a:cs typeface="Arial"/>
              </a:rPr>
              <a:t> of </a:t>
            </a:r>
            <a:r>
              <a:rPr lang="en-US" sz="2400" i="1" dirty="0">
                <a:latin typeface="Arial"/>
                <a:cs typeface="Arial"/>
              </a:rPr>
              <a:t>overconfidence</a:t>
            </a:r>
            <a:r>
              <a:rPr lang="en-US" sz="2400" dirty="0">
                <a:latin typeface="Arial"/>
                <a:cs typeface="Arial"/>
              </a:rPr>
              <a:t> is discussed in Chapter 2. </a:t>
            </a:r>
          </a:p>
          <a:p>
            <a:pPr lvl="1">
              <a:buFont typeface="Arial"/>
              <a:buChar char="•"/>
            </a:pPr>
            <a:r>
              <a:rPr lang="en-US" sz="2400" dirty="0">
                <a:latin typeface="Arial"/>
                <a:cs typeface="Arial"/>
              </a:rPr>
              <a:t>Chapter 3 illustrates how investors’ views of themselves cause them to avoid feelings of regret and instead seek pride. </a:t>
            </a:r>
          </a:p>
          <a:p>
            <a:pPr lvl="1">
              <a:buFont typeface="Arial"/>
              <a:buChar char="•"/>
            </a:pPr>
            <a:r>
              <a:rPr lang="en-US" sz="2400" dirty="0">
                <a:latin typeface="Arial"/>
                <a:cs typeface="Arial"/>
              </a:rPr>
              <a:t>Chapter 4 demonstrates investors’ perceptions of risk and how they change from time to time and from analysis to analysis. </a:t>
            </a:r>
          </a:p>
        </p:txBody>
      </p:sp>
      <p:sp>
        <p:nvSpPr>
          <p:cNvPr id="5" name="Text Box 7"/>
          <p:cNvSpPr txBox="1">
            <a:spLocks noChangeArrowheads="1"/>
          </p:cNvSpPr>
          <p:nvPr/>
        </p:nvSpPr>
        <p:spPr bwMode="auto">
          <a:xfrm>
            <a:off x="8077200" y="5867400"/>
            <a:ext cx="1066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1200" i="1" dirty="0">
                <a:latin typeface="Arial"/>
                <a:cs typeface="Arial"/>
              </a:rPr>
              <a:t>Continued</a:t>
            </a:r>
            <a:endParaRPr lang="en-US" sz="1200" dirty="0">
              <a:latin typeface="Arial"/>
              <a:cs typeface="Arial"/>
            </a:endParaRPr>
          </a:p>
        </p:txBody>
      </p:sp>
      <p:sp>
        <p:nvSpPr>
          <p:cNvPr id="3" name="Slide Number Placeholder 2">
            <a:extLst>
              <a:ext uri="{FF2B5EF4-FFF2-40B4-BE49-F238E27FC236}">
                <a16:creationId xmlns:a16="http://schemas.microsoft.com/office/drawing/2014/main" id="{ADFC6990-3552-45E2-BCA5-A0342BEC62A9}"/>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15</a:t>
            </a:fld>
            <a:endParaRPr lang="en-US"/>
          </a:p>
        </p:txBody>
      </p:sp>
    </p:spTree>
    <p:extLst>
      <p:ext uri="{BB962C8B-B14F-4D97-AF65-F5344CB8AC3E}">
        <p14:creationId xmlns:p14="http://schemas.microsoft.com/office/powerpoint/2010/main" val="3718292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32656"/>
            <a:ext cx="8229600" cy="672164"/>
          </a:xfrm>
        </p:spPr>
        <p:txBody>
          <a:bodyPr>
            <a:normAutofit/>
          </a:bodyPr>
          <a:lstStyle/>
          <a:p>
            <a:r>
              <a:rPr lang="en-US" sz="3600" dirty="0"/>
              <a:t>What to Expect</a:t>
            </a:r>
          </a:p>
        </p:txBody>
      </p:sp>
      <p:sp>
        <p:nvSpPr>
          <p:cNvPr id="4" name="Rectangle 3"/>
          <p:cNvSpPr txBox="1">
            <a:spLocks noChangeArrowheads="1"/>
          </p:cNvSpPr>
          <p:nvPr/>
        </p:nvSpPr>
        <p:spPr>
          <a:xfrm>
            <a:off x="381000" y="1340768"/>
            <a:ext cx="8382000" cy="501340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latin typeface="Arial"/>
                <a:cs typeface="Arial"/>
              </a:rPr>
              <a:t>Chapters 5 through 8 demonstrate how </a:t>
            </a:r>
            <a:r>
              <a:rPr lang="en-US" sz="2000" i="1" dirty="0">
                <a:latin typeface="Arial"/>
                <a:cs typeface="Arial"/>
              </a:rPr>
              <a:t>heuristic simplification</a:t>
            </a:r>
            <a:r>
              <a:rPr lang="en-US" sz="2000" dirty="0">
                <a:latin typeface="Arial"/>
                <a:cs typeface="Arial"/>
              </a:rPr>
              <a:t> affects the investor. </a:t>
            </a:r>
          </a:p>
          <a:p>
            <a:pPr lvl="1">
              <a:buFont typeface="Arial"/>
              <a:buChar char="•"/>
            </a:pPr>
            <a:r>
              <a:rPr lang="en-US" sz="2000" dirty="0">
                <a:latin typeface="Arial"/>
                <a:cs typeface="Arial"/>
              </a:rPr>
              <a:t>Chapter 5 illustrates that how a question is </a:t>
            </a:r>
            <a:r>
              <a:rPr lang="en-US" sz="2000" i="1" dirty="0">
                <a:latin typeface="Arial"/>
                <a:cs typeface="Arial"/>
              </a:rPr>
              <a:t>framed</a:t>
            </a:r>
            <a:r>
              <a:rPr lang="en-US" sz="2000" dirty="0">
                <a:latin typeface="Arial"/>
                <a:cs typeface="Arial"/>
              </a:rPr>
              <a:t> will nudge you to a specific decision. </a:t>
            </a:r>
          </a:p>
          <a:p>
            <a:pPr lvl="1">
              <a:buFont typeface="Arial"/>
              <a:buChar char="•"/>
            </a:pPr>
            <a:r>
              <a:rPr lang="en-US" sz="2000" dirty="0">
                <a:latin typeface="Arial"/>
                <a:cs typeface="Arial"/>
              </a:rPr>
              <a:t>Chapter 6 shows that people make poor financial decisions as a consequence of </a:t>
            </a:r>
            <a:r>
              <a:rPr lang="en-US" sz="2000" i="1" dirty="0">
                <a:latin typeface="Arial"/>
                <a:cs typeface="Arial"/>
              </a:rPr>
              <a:t>mental accounting</a:t>
            </a:r>
            <a:r>
              <a:rPr lang="en-US" sz="2000" dirty="0">
                <a:latin typeface="Arial"/>
                <a:cs typeface="Arial"/>
              </a:rPr>
              <a:t>.</a:t>
            </a:r>
          </a:p>
          <a:p>
            <a:pPr lvl="1">
              <a:buFont typeface="Arial"/>
              <a:buChar char="•"/>
            </a:pPr>
            <a:r>
              <a:rPr lang="en-US" sz="2000" dirty="0">
                <a:latin typeface="Arial"/>
                <a:cs typeface="Arial"/>
              </a:rPr>
              <a:t>Discussed in Chapter 7 is one particularly important implication—how investors view portfolio diversification. </a:t>
            </a:r>
          </a:p>
          <a:p>
            <a:pPr lvl="1">
              <a:buFont typeface="Arial"/>
              <a:buChar char="•"/>
            </a:pPr>
            <a:r>
              <a:rPr lang="en-US" sz="2000" dirty="0">
                <a:latin typeface="Arial"/>
                <a:cs typeface="Arial"/>
              </a:rPr>
              <a:t>The brain also uses shortcuts to process information quickly. These shortcuts create a tainted view of the information. This leads to the problems of </a:t>
            </a:r>
            <a:r>
              <a:rPr lang="en-US" sz="2000" i="1" dirty="0">
                <a:latin typeface="Arial"/>
                <a:cs typeface="Arial"/>
              </a:rPr>
              <a:t>representativeness</a:t>
            </a:r>
            <a:r>
              <a:rPr lang="en-US" sz="2000" dirty="0">
                <a:latin typeface="Arial"/>
                <a:cs typeface="Arial"/>
              </a:rPr>
              <a:t> and </a:t>
            </a:r>
            <a:r>
              <a:rPr lang="en-US" sz="2000" i="1" dirty="0">
                <a:latin typeface="Arial"/>
                <a:cs typeface="Arial"/>
              </a:rPr>
              <a:t>familiarity</a:t>
            </a:r>
            <a:r>
              <a:rPr lang="en-US" sz="2000" dirty="0">
                <a:latin typeface="Arial"/>
                <a:cs typeface="Arial"/>
              </a:rPr>
              <a:t> for the investor, as discussed in Chapter 8.</a:t>
            </a:r>
          </a:p>
        </p:txBody>
      </p:sp>
      <p:sp>
        <p:nvSpPr>
          <p:cNvPr id="5" name="Text Box 7"/>
          <p:cNvSpPr txBox="1">
            <a:spLocks noChangeArrowheads="1"/>
          </p:cNvSpPr>
          <p:nvPr/>
        </p:nvSpPr>
        <p:spPr bwMode="auto">
          <a:xfrm>
            <a:off x="8077200" y="5990226"/>
            <a:ext cx="1066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1200" i="1" dirty="0">
                <a:latin typeface="Arial"/>
                <a:cs typeface="Arial"/>
              </a:rPr>
              <a:t>Continued</a:t>
            </a:r>
            <a:endParaRPr lang="en-US" sz="1200" dirty="0">
              <a:latin typeface="Arial"/>
              <a:cs typeface="Arial"/>
            </a:endParaRPr>
          </a:p>
        </p:txBody>
      </p:sp>
      <p:sp>
        <p:nvSpPr>
          <p:cNvPr id="3" name="Slide Number Placeholder 2">
            <a:extLst>
              <a:ext uri="{FF2B5EF4-FFF2-40B4-BE49-F238E27FC236}">
                <a16:creationId xmlns:a16="http://schemas.microsoft.com/office/drawing/2014/main" id="{8E7A41AF-3666-44E8-A5DB-204A7CA2F026}"/>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16</a:t>
            </a:fld>
            <a:endParaRPr lang="en-US"/>
          </a:p>
        </p:txBody>
      </p:sp>
    </p:spTree>
    <p:extLst>
      <p:ext uri="{BB962C8B-B14F-4D97-AF65-F5344CB8AC3E}">
        <p14:creationId xmlns:p14="http://schemas.microsoft.com/office/powerpoint/2010/main" val="1914124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1894"/>
            <a:ext cx="8229600" cy="672164"/>
          </a:xfrm>
        </p:spPr>
        <p:txBody>
          <a:bodyPr>
            <a:normAutofit/>
          </a:bodyPr>
          <a:lstStyle/>
          <a:p>
            <a:r>
              <a:rPr lang="en-US" sz="3600" dirty="0"/>
              <a:t>What to Expect</a:t>
            </a:r>
          </a:p>
        </p:txBody>
      </p:sp>
      <p:sp>
        <p:nvSpPr>
          <p:cNvPr id="4" name="Rectangle 3"/>
          <p:cNvSpPr txBox="1">
            <a:spLocks noChangeArrowheads="1"/>
          </p:cNvSpPr>
          <p:nvPr/>
        </p:nvSpPr>
        <p:spPr>
          <a:xfrm>
            <a:off x="381000" y="1340767"/>
            <a:ext cx="8382000" cy="519814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latin typeface="Arial"/>
                <a:cs typeface="Arial"/>
              </a:rPr>
              <a:t>Chapter 9 discusses how investing has entered our social culture. The interaction between psychology, group psychology, and investing can contribute to market mania and price bubbles. </a:t>
            </a:r>
          </a:p>
          <a:p>
            <a:r>
              <a:rPr lang="en-US" sz="2000" dirty="0">
                <a:latin typeface="Arial"/>
                <a:cs typeface="Arial"/>
              </a:rPr>
              <a:t>Chapter 10 focuses on the role of emotions and mood in the decision-making process. An investor’s general level of optimism or pessimism influences his or her trading decisions. </a:t>
            </a:r>
          </a:p>
          <a:p>
            <a:r>
              <a:rPr lang="en-US" sz="2000" dirty="0">
                <a:latin typeface="Arial"/>
                <a:cs typeface="Arial"/>
              </a:rPr>
              <a:t>Chapter 11 discusses the difficulty of maintaining self-control in the face of these psychological biases. Planning, incentives, and rules of thumb are helpful in avoiding common problems. This chapter also describes programs that are designed using people’s biases to help them save more.</a:t>
            </a:r>
          </a:p>
        </p:txBody>
      </p:sp>
      <p:sp>
        <p:nvSpPr>
          <p:cNvPr id="3" name="Slide Number Placeholder 2">
            <a:extLst>
              <a:ext uri="{FF2B5EF4-FFF2-40B4-BE49-F238E27FC236}">
                <a16:creationId xmlns:a16="http://schemas.microsoft.com/office/drawing/2014/main" id="{6AF44A76-C354-40E3-A391-F5B83159AB06}"/>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17</a:t>
            </a:fld>
            <a:endParaRPr lang="en-US"/>
          </a:p>
        </p:txBody>
      </p:sp>
    </p:spTree>
    <p:extLst>
      <p:ext uri="{BB962C8B-B14F-4D97-AF65-F5344CB8AC3E}">
        <p14:creationId xmlns:p14="http://schemas.microsoft.com/office/powerpoint/2010/main" val="2087981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5853"/>
            <a:ext cx="8229600" cy="672164"/>
          </a:xfrm>
        </p:spPr>
        <p:txBody>
          <a:bodyPr>
            <a:normAutofit/>
          </a:bodyPr>
          <a:lstStyle/>
          <a:p>
            <a:r>
              <a:rPr lang="en-US" sz="3600" dirty="0"/>
              <a:t>What to Expect</a:t>
            </a:r>
          </a:p>
        </p:txBody>
      </p:sp>
      <p:sp>
        <p:nvSpPr>
          <p:cNvPr id="4" name="Rectangle 3"/>
          <p:cNvSpPr txBox="1">
            <a:spLocks noChangeArrowheads="1"/>
          </p:cNvSpPr>
          <p:nvPr/>
        </p:nvSpPr>
        <p:spPr>
          <a:xfrm>
            <a:off x="457200" y="1724297"/>
            <a:ext cx="8382000" cy="45518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a:cs typeface="Arial"/>
              </a:rPr>
              <a:t>Chapter 12 illustrates the role biology plays in investment and savings behavior. In this new and exciting field, scholars are learning how genetics, gender, hormones, physiology, and cognitive aging drive investment preferences. Neuroscience is also showing us what happens in the brain during investment decision making. There is an age-old question that asks whether a person’s behavior stems from nature or nurture. This chapter shows that at least some of it is driven by nature.</a:t>
            </a:r>
          </a:p>
        </p:txBody>
      </p:sp>
      <p:sp>
        <p:nvSpPr>
          <p:cNvPr id="3" name="Slide Number Placeholder 2">
            <a:extLst>
              <a:ext uri="{FF2B5EF4-FFF2-40B4-BE49-F238E27FC236}">
                <a16:creationId xmlns:a16="http://schemas.microsoft.com/office/drawing/2014/main" id="{54D0F1C3-6CA8-48F1-B5C6-D91D0872D222}"/>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18</a:t>
            </a:fld>
            <a:endParaRPr lang="en-US"/>
          </a:p>
        </p:txBody>
      </p:sp>
    </p:spTree>
    <p:extLst>
      <p:ext uri="{BB962C8B-B14F-4D97-AF65-F5344CB8AC3E}">
        <p14:creationId xmlns:p14="http://schemas.microsoft.com/office/powerpoint/2010/main" val="3535815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5853"/>
            <a:ext cx="8229600" cy="672164"/>
          </a:xfrm>
        </p:spPr>
        <p:txBody>
          <a:bodyPr>
            <a:normAutofit/>
          </a:bodyPr>
          <a:lstStyle/>
          <a:p>
            <a:r>
              <a:rPr lang="en-US" sz="3600" dirty="0"/>
              <a:t>What to Expect</a:t>
            </a:r>
          </a:p>
        </p:txBody>
      </p:sp>
      <p:sp>
        <p:nvSpPr>
          <p:cNvPr id="4" name="Rectangle 3"/>
          <p:cNvSpPr txBox="1">
            <a:spLocks noChangeArrowheads="1"/>
          </p:cNvSpPr>
          <p:nvPr/>
        </p:nvSpPr>
        <p:spPr>
          <a:xfrm>
            <a:off x="457200" y="1724297"/>
            <a:ext cx="8382000" cy="455180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a:cs typeface="Arial"/>
              </a:rPr>
              <a:t>Chapter 13 describes the short squeeze of the meme stock GameStop. Meme investor coordinated their trading through a Reddit social media platform. In just three weeks, the stock price rose from $19 to $483. Hedge funds shorting the stock lost billion of dollars</a:t>
            </a:r>
            <a:r>
              <a:rPr lang="en-US" sz="2400">
                <a:latin typeface="Arial"/>
                <a:cs typeface="Arial"/>
              </a:rPr>
              <a:t>. </a:t>
            </a:r>
          </a:p>
          <a:p>
            <a:r>
              <a:rPr lang="en-US" sz="2400">
                <a:latin typeface="Arial"/>
                <a:cs typeface="Arial"/>
              </a:rPr>
              <a:t>There </a:t>
            </a:r>
            <a:r>
              <a:rPr lang="en-US" sz="2400" dirty="0">
                <a:latin typeface="Arial"/>
                <a:cs typeface="Arial"/>
              </a:rPr>
              <a:t>is much behavioral and emotional behavior to discuss. </a:t>
            </a:r>
          </a:p>
        </p:txBody>
      </p:sp>
      <p:sp>
        <p:nvSpPr>
          <p:cNvPr id="3" name="Slide Number Placeholder 2">
            <a:extLst>
              <a:ext uri="{FF2B5EF4-FFF2-40B4-BE49-F238E27FC236}">
                <a16:creationId xmlns:a16="http://schemas.microsoft.com/office/drawing/2014/main" id="{54D0F1C3-6CA8-48F1-B5C6-D91D0872D222}"/>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19</a:t>
            </a:fld>
            <a:endParaRPr lang="en-US"/>
          </a:p>
        </p:txBody>
      </p:sp>
    </p:spTree>
    <p:extLst>
      <p:ext uri="{BB962C8B-B14F-4D97-AF65-F5344CB8AC3E}">
        <p14:creationId xmlns:p14="http://schemas.microsoft.com/office/powerpoint/2010/main" val="1204254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5"/>
          <p:cNvSpPr>
            <a:spLocks noGrp="1" noChangeArrowheads="1"/>
          </p:cNvSpPr>
          <p:nvPr>
            <p:ph type="body" idx="1"/>
          </p:nvPr>
        </p:nvSpPr>
        <p:spPr>
          <a:xfrm>
            <a:off x="522514" y="1584959"/>
            <a:ext cx="8392886" cy="4587241"/>
          </a:xfrm>
          <a:noFill/>
          <a:ln/>
          <a:extLst>
            <a:ext uri="{909E8E84-426E-40DD-AFC4-6F175D3DCCD1}">
              <a14:hiddenFill xmlns:a14="http://schemas.microsoft.com/office/drawing/2010/main">
                <a:solidFill>
                  <a:schemeClr val="accent1"/>
                </a:solidFill>
              </a14:hiddenFill>
            </a:ext>
          </a:extLst>
        </p:spPr>
        <p:txBody>
          <a:bodyPr lIns="92075" tIns="46038" rIns="92075" bIns="46038">
            <a:normAutofit/>
          </a:bodyPr>
          <a:lstStyle/>
          <a:p>
            <a:r>
              <a:rPr lang="en-US" dirty="0"/>
              <a:t>Academics and </a:t>
            </a:r>
            <a:r>
              <a:rPr lang="en-US" u="sng" dirty="0"/>
              <a:t>Traditional Finance</a:t>
            </a:r>
            <a:endParaRPr lang="en-US" dirty="0"/>
          </a:p>
          <a:p>
            <a:pPr>
              <a:buFont typeface="Wingdings" pitchFamily="2" charset="2"/>
              <a:buNone/>
            </a:pPr>
            <a:endParaRPr lang="en-US" dirty="0"/>
          </a:p>
          <a:p>
            <a:r>
              <a:rPr lang="en-US" dirty="0"/>
              <a:t>Investors Behave Rationally!</a:t>
            </a:r>
          </a:p>
          <a:p>
            <a:pPr lvl="1">
              <a:buFont typeface="Arial"/>
              <a:buChar char="•"/>
            </a:pPr>
            <a:r>
              <a:rPr lang="en-US" dirty="0"/>
              <a:t>Complete Exploitation of Information</a:t>
            </a:r>
          </a:p>
          <a:p>
            <a:pPr lvl="1">
              <a:buFont typeface="Arial"/>
              <a:buChar char="•"/>
            </a:pPr>
            <a:r>
              <a:rPr lang="en-US" dirty="0"/>
              <a:t>Sound Reasoning</a:t>
            </a:r>
          </a:p>
          <a:p>
            <a:pPr lvl="1">
              <a:buFont typeface="Arial"/>
              <a:buChar char="•"/>
            </a:pPr>
            <a:r>
              <a:rPr lang="en-US" dirty="0"/>
              <a:t>People are Unbiased in Their Predictions About the Future</a:t>
            </a:r>
          </a:p>
          <a:p>
            <a:endParaRPr lang="en-US" dirty="0"/>
          </a:p>
        </p:txBody>
      </p:sp>
      <p:sp>
        <p:nvSpPr>
          <p:cNvPr id="2" name="Title 1"/>
          <p:cNvSpPr>
            <a:spLocks noGrp="1"/>
          </p:cNvSpPr>
          <p:nvPr>
            <p:ph type="title"/>
          </p:nvPr>
        </p:nvSpPr>
        <p:spPr>
          <a:xfrm>
            <a:off x="628650" y="365127"/>
            <a:ext cx="7886700" cy="758280"/>
          </a:xfrm>
        </p:spPr>
        <p:txBody>
          <a:bodyPr/>
          <a:lstStyle/>
          <a:p>
            <a:r>
              <a:rPr lang="en-US" dirty="0"/>
              <a:t>Traditional Finance</a:t>
            </a:r>
          </a:p>
        </p:txBody>
      </p:sp>
      <p:sp>
        <p:nvSpPr>
          <p:cNvPr id="3" name="Slide Number Placeholder 2">
            <a:extLst>
              <a:ext uri="{FF2B5EF4-FFF2-40B4-BE49-F238E27FC236}">
                <a16:creationId xmlns:a16="http://schemas.microsoft.com/office/drawing/2014/main" id="{AEBD1089-131A-45B5-8B7F-D99F4D72C9D0}"/>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2</a:t>
            </a:fld>
            <a:endParaRPr lang="en-US"/>
          </a:p>
        </p:txBody>
      </p:sp>
    </p:spTree>
    <p:extLst>
      <p:ext uri="{BB962C8B-B14F-4D97-AF65-F5344CB8AC3E}">
        <p14:creationId xmlns:p14="http://schemas.microsoft.com/office/powerpoint/2010/main" val="35846823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984703"/>
          </a:xfrm>
        </p:spPr>
        <p:txBody>
          <a:bodyPr>
            <a:normAutofit/>
          </a:bodyPr>
          <a:lstStyle/>
          <a:p>
            <a:r>
              <a:rPr lang="en-US" sz="3600" dirty="0"/>
              <a:t>Summary</a:t>
            </a:r>
          </a:p>
        </p:txBody>
      </p:sp>
      <p:sp>
        <p:nvSpPr>
          <p:cNvPr id="4" name="Rectangle 3"/>
          <p:cNvSpPr txBox="1">
            <a:spLocks noChangeArrowheads="1"/>
          </p:cNvSpPr>
          <p:nvPr/>
        </p:nvSpPr>
        <p:spPr>
          <a:xfrm>
            <a:off x="304800" y="1349828"/>
            <a:ext cx="8534400" cy="484546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a:cs typeface="Arial"/>
              </a:rPr>
              <a:t>Most formal finance education centers on traditional finance concepts. </a:t>
            </a:r>
          </a:p>
          <a:p>
            <a:r>
              <a:rPr lang="en-US" sz="2400" dirty="0">
                <a:latin typeface="Arial"/>
                <a:cs typeface="Arial"/>
              </a:rPr>
              <a:t>However, psychology plays a large role in financial decision-making. </a:t>
            </a:r>
          </a:p>
          <a:p>
            <a:r>
              <a:rPr lang="en-US" sz="2400" dirty="0">
                <a:latin typeface="Arial"/>
                <a:cs typeface="Arial"/>
              </a:rPr>
              <a:t>This book demonstrates how cognitive errors, heuristics, psychological biases, and emotions influence an investor’s decisions. </a:t>
            </a:r>
          </a:p>
          <a:p>
            <a:r>
              <a:rPr lang="en-US" sz="2400" dirty="0">
                <a:latin typeface="Arial"/>
                <a:cs typeface="Arial"/>
              </a:rPr>
              <a:t>Unfortunately, these psychology induced decisions create outcomes that often have negative impacts on wealth.</a:t>
            </a:r>
          </a:p>
        </p:txBody>
      </p:sp>
      <p:sp>
        <p:nvSpPr>
          <p:cNvPr id="3" name="Slide Number Placeholder 2">
            <a:extLst>
              <a:ext uri="{FF2B5EF4-FFF2-40B4-BE49-F238E27FC236}">
                <a16:creationId xmlns:a16="http://schemas.microsoft.com/office/drawing/2014/main" id="{755AF66D-54C4-4C7F-96B8-1113AC62DCAA}"/>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20</a:t>
            </a:fld>
            <a:endParaRPr lang="en-US"/>
          </a:p>
        </p:txBody>
      </p:sp>
    </p:spTree>
    <p:extLst>
      <p:ext uri="{BB962C8B-B14F-4D97-AF65-F5344CB8AC3E}">
        <p14:creationId xmlns:p14="http://schemas.microsoft.com/office/powerpoint/2010/main" val="1478972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400594" y="1637210"/>
            <a:ext cx="8743406" cy="4611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SzPct val="100000"/>
            </a:pPr>
            <a:r>
              <a:rPr lang="en-US" sz="2400" dirty="0">
                <a:latin typeface="Arial"/>
                <a:cs typeface="Arial"/>
              </a:rPr>
              <a:t>Consider this example.</a:t>
            </a:r>
          </a:p>
          <a:p>
            <a:pPr marL="342900" indent="-342900">
              <a:spcBef>
                <a:spcPct val="20000"/>
              </a:spcBef>
              <a:buSzPct val="75000"/>
              <a:buFont typeface="Arial"/>
              <a:buChar char="•"/>
            </a:pPr>
            <a:endParaRPr lang="en-US" sz="2400" dirty="0">
              <a:latin typeface="Arial"/>
              <a:cs typeface="Arial"/>
            </a:endParaRPr>
          </a:p>
          <a:p>
            <a:pPr>
              <a:spcBef>
                <a:spcPct val="20000"/>
              </a:spcBef>
              <a:buSzPct val="100000"/>
            </a:pPr>
            <a:r>
              <a:rPr lang="en-US" sz="2400" dirty="0">
                <a:latin typeface="Arial"/>
                <a:cs typeface="Arial"/>
              </a:rPr>
              <a:t>Answer each question:</a:t>
            </a:r>
          </a:p>
          <a:p>
            <a:pPr marL="450850" lvl="1" indent="-266700">
              <a:lnSpc>
                <a:spcPct val="130000"/>
              </a:lnSpc>
              <a:spcBef>
                <a:spcPct val="20000"/>
              </a:spcBef>
              <a:buSzPct val="100000"/>
              <a:buFont typeface="Arial"/>
              <a:buChar char="•"/>
            </a:pPr>
            <a:r>
              <a:rPr lang="en-US" sz="2200" dirty="0">
                <a:latin typeface="Arial"/>
                <a:cs typeface="Arial"/>
              </a:rPr>
              <a:t>Provide range within which you are 90% sure the answer will be.</a:t>
            </a:r>
          </a:p>
          <a:p>
            <a:pPr marL="454025" lvl="1" indent="-269875">
              <a:lnSpc>
                <a:spcPct val="130000"/>
              </a:lnSpc>
              <a:spcBef>
                <a:spcPct val="20000"/>
              </a:spcBef>
              <a:buSzPct val="100000"/>
              <a:buFont typeface="Arial"/>
              <a:buChar char="•"/>
            </a:pPr>
            <a:r>
              <a:rPr lang="en-US" sz="2200" dirty="0">
                <a:latin typeface="Arial"/>
                <a:cs typeface="Arial"/>
              </a:rPr>
              <a:t>You should expect to get 9 of the 10 questions correct.</a:t>
            </a:r>
          </a:p>
        </p:txBody>
      </p:sp>
      <p:sp>
        <p:nvSpPr>
          <p:cNvPr id="2" name="Slide Number Placeholder 1">
            <a:extLst>
              <a:ext uri="{FF2B5EF4-FFF2-40B4-BE49-F238E27FC236}">
                <a16:creationId xmlns:a16="http://schemas.microsoft.com/office/drawing/2014/main" id="{52F45CA9-85C3-4B50-93AE-C862B1F18BAE}"/>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3</a:t>
            </a:fld>
            <a:endParaRPr lang="en-US"/>
          </a:p>
        </p:txBody>
      </p:sp>
    </p:spTree>
    <p:extLst>
      <p:ext uri="{BB962C8B-B14F-4D97-AF65-F5344CB8AC3E}">
        <p14:creationId xmlns:p14="http://schemas.microsoft.com/office/powerpoint/2010/main" val="38075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60C9F-6803-4654-BC5A-A89A99F9DF6B}"/>
              </a:ext>
            </a:extLst>
          </p:cNvPr>
          <p:cNvSpPr>
            <a:spLocks noGrp="1"/>
          </p:cNvSpPr>
          <p:nvPr>
            <p:ph type="sldNum" sz="quarter" idx="12"/>
          </p:nvPr>
        </p:nvSpPr>
        <p:spPr>
          <a:xfrm>
            <a:off x="6516216" y="6286874"/>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4</a:t>
            </a:fld>
            <a:endParaRPr lang="en-US"/>
          </a:p>
        </p:txBody>
      </p:sp>
      <p:pic>
        <p:nvPicPr>
          <p:cNvPr id="5" name="Picture 4">
            <a:extLst>
              <a:ext uri="{FF2B5EF4-FFF2-40B4-BE49-F238E27FC236}">
                <a16:creationId xmlns:a16="http://schemas.microsoft.com/office/drawing/2014/main" id="{76CD9BB8-6024-40EA-AAD2-592DC33D59D3}"/>
              </a:ext>
            </a:extLst>
          </p:cNvPr>
          <p:cNvPicPr>
            <a:picLocks noChangeAspect="1"/>
          </p:cNvPicPr>
          <p:nvPr/>
        </p:nvPicPr>
        <p:blipFill>
          <a:blip r:embed="rId3"/>
          <a:stretch>
            <a:fillRect/>
          </a:stretch>
        </p:blipFill>
        <p:spPr>
          <a:xfrm>
            <a:off x="661987" y="576263"/>
            <a:ext cx="7294389" cy="5321972"/>
          </a:xfrm>
          <a:prstGeom prst="rect">
            <a:avLst/>
          </a:prstGeom>
        </p:spPr>
      </p:pic>
    </p:spTree>
    <p:extLst>
      <p:ext uri="{BB962C8B-B14F-4D97-AF65-F5344CB8AC3E}">
        <p14:creationId xmlns:p14="http://schemas.microsoft.com/office/powerpoint/2010/main" val="309535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685800" y="388438"/>
            <a:ext cx="7924800" cy="609600"/>
          </a:xfrm>
        </p:spPr>
        <p:txBody>
          <a:bodyPr>
            <a:noAutofit/>
          </a:bodyPr>
          <a:lstStyle/>
          <a:p>
            <a:pPr eaLnBrk="1" hangingPunct="1">
              <a:lnSpc>
                <a:spcPct val="70000"/>
              </a:lnSpc>
            </a:pPr>
            <a:r>
              <a:rPr lang="en-US" dirty="0">
                <a:cs typeface="Times New Roman" pitchFamily="18" charset="0"/>
              </a:rPr>
              <a:t>Answers</a:t>
            </a:r>
            <a:r>
              <a:rPr lang="en-US" dirty="0"/>
              <a:t> </a:t>
            </a:r>
          </a:p>
        </p:txBody>
      </p:sp>
      <p:sp>
        <p:nvSpPr>
          <p:cNvPr id="6" name="Rectangle 78"/>
          <p:cNvSpPr>
            <a:spLocks noChangeArrowheads="1"/>
          </p:cNvSpPr>
          <p:nvPr/>
        </p:nvSpPr>
        <p:spPr bwMode="auto">
          <a:xfrm>
            <a:off x="548640" y="1219200"/>
            <a:ext cx="813816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457200">
              <a:lnSpc>
                <a:spcPct val="90000"/>
              </a:lnSpc>
              <a:spcBef>
                <a:spcPct val="20000"/>
              </a:spcBef>
              <a:buAutoNum type="arabicPeriod"/>
              <a:tabLst>
                <a:tab pos="5465763" algn="l"/>
              </a:tabLst>
            </a:pPr>
            <a:r>
              <a:rPr lang="en-US" sz="2000" dirty="0">
                <a:latin typeface="Arial"/>
                <a:cs typeface="Arial"/>
              </a:rPr>
              <a:t>What is the average weight, in pounds, of the adult blue whale? 	</a:t>
            </a:r>
            <a:r>
              <a:rPr lang="en-US" sz="2000" dirty="0">
                <a:solidFill>
                  <a:srgbClr val="FF0000"/>
                </a:solidFill>
                <a:latin typeface="Arial"/>
                <a:cs typeface="Arial"/>
              </a:rPr>
              <a:t>250,000 pounds</a:t>
            </a:r>
          </a:p>
          <a:p>
            <a:pPr marL="457200" indent="-457200">
              <a:lnSpc>
                <a:spcPct val="90000"/>
              </a:lnSpc>
              <a:spcBef>
                <a:spcPct val="20000"/>
              </a:spcBef>
              <a:buAutoNum type="arabicPeriod" startAt="2"/>
              <a:tabLst>
                <a:tab pos="5465763" algn="l"/>
              </a:tabLst>
            </a:pPr>
            <a:r>
              <a:rPr lang="en-US" sz="2000" dirty="0">
                <a:latin typeface="Arial"/>
                <a:cs typeface="Arial"/>
              </a:rPr>
              <a:t>In what year was the </a:t>
            </a:r>
            <a:r>
              <a:rPr lang="en-US" sz="2000" i="1" dirty="0">
                <a:latin typeface="Arial"/>
                <a:cs typeface="Arial"/>
              </a:rPr>
              <a:t>Mona Lisa</a:t>
            </a:r>
            <a:r>
              <a:rPr lang="en-US" sz="2000" dirty="0">
                <a:latin typeface="Arial"/>
                <a:cs typeface="Arial"/>
              </a:rPr>
              <a:t> painted by Leonardo da Vinci?    	</a:t>
            </a:r>
            <a:r>
              <a:rPr lang="en-US" sz="2000" dirty="0">
                <a:solidFill>
                  <a:srgbClr val="FF0000"/>
                </a:solidFill>
                <a:latin typeface="Arial"/>
                <a:cs typeface="Arial"/>
              </a:rPr>
              <a:t>1513</a:t>
            </a:r>
            <a:r>
              <a:rPr lang="en-US" sz="2000" dirty="0">
                <a:latin typeface="Arial"/>
                <a:cs typeface="Arial"/>
              </a:rPr>
              <a:t>  </a:t>
            </a:r>
          </a:p>
          <a:p>
            <a:pPr marL="457200" indent="-457200">
              <a:lnSpc>
                <a:spcPct val="90000"/>
              </a:lnSpc>
              <a:spcBef>
                <a:spcPct val="20000"/>
              </a:spcBef>
              <a:buAutoNum type="arabicPeriod" startAt="3"/>
              <a:tabLst>
                <a:tab pos="447675" algn="l"/>
              </a:tabLst>
            </a:pPr>
            <a:r>
              <a:rPr lang="en-US" sz="2000" dirty="0">
                <a:latin typeface="Arial"/>
                <a:cs typeface="Arial"/>
              </a:rPr>
              <a:t>How many countries were members of the United Nations in 2012? 					</a:t>
            </a:r>
            <a:r>
              <a:rPr lang="en-US" sz="2000" dirty="0">
                <a:solidFill>
                  <a:srgbClr val="FF0000"/>
                </a:solidFill>
                <a:latin typeface="Arial"/>
                <a:cs typeface="Arial"/>
              </a:rPr>
              <a:t>193 countries</a:t>
            </a:r>
          </a:p>
          <a:p>
            <a:pPr marL="461963" indent="-461963">
              <a:lnSpc>
                <a:spcPct val="90000"/>
              </a:lnSpc>
              <a:spcBef>
                <a:spcPct val="20000"/>
              </a:spcBef>
              <a:buAutoNum type="arabicPeriod" startAt="4"/>
              <a:tabLst>
                <a:tab pos="447675" algn="l"/>
              </a:tabLst>
            </a:pPr>
            <a:r>
              <a:rPr lang="en-US" sz="2000" dirty="0">
                <a:latin typeface="Arial"/>
                <a:cs typeface="Arial"/>
              </a:rPr>
              <a:t>What is the air distance, in miles, between Paris, France, and 	Sydney, Australia?			</a:t>
            </a:r>
            <a:r>
              <a:rPr lang="en-US" sz="2000" dirty="0">
                <a:solidFill>
                  <a:srgbClr val="FF0000"/>
                </a:solidFill>
                <a:latin typeface="Arial"/>
                <a:cs typeface="Arial"/>
              </a:rPr>
              <a:t>10,543 miles</a:t>
            </a:r>
          </a:p>
          <a:p>
            <a:pPr marL="457200" indent="-457200">
              <a:lnSpc>
                <a:spcPct val="90000"/>
              </a:lnSpc>
              <a:spcBef>
                <a:spcPct val="20000"/>
              </a:spcBef>
              <a:buAutoNum type="arabicPeriod" startAt="5"/>
              <a:tabLst>
                <a:tab pos="447675" algn="l"/>
                <a:tab pos="5557838" algn="l"/>
              </a:tabLst>
            </a:pPr>
            <a:r>
              <a:rPr lang="en-US" sz="2000" dirty="0">
                <a:latin typeface="Arial"/>
                <a:cs typeface="Arial"/>
              </a:rPr>
              <a:t>How many bones are in the human body?                                          	</a:t>
            </a:r>
            <a:r>
              <a:rPr lang="en-US" sz="2000" dirty="0">
                <a:solidFill>
                  <a:srgbClr val="FF0000"/>
                </a:solidFill>
                <a:latin typeface="Arial"/>
                <a:cs typeface="Arial"/>
              </a:rPr>
              <a:t>206 bones</a:t>
            </a:r>
          </a:p>
          <a:p>
            <a:pPr marL="447675" indent="-447675">
              <a:lnSpc>
                <a:spcPct val="90000"/>
              </a:lnSpc>
              <a:spcBef>
                <a:spcPct val="20000"/>
              </a:spcBef>
              <a:tabLst>
                <a:tab pos="6816725" algn="l"/>
              </a:tabLst>
            </a:pPr>
            <a:r>
              <a:rPr lang="en-US" sz="2000" dirty="0">
                <a:latin typeface="Arial"/>
                <a:cs typeface="Arial"/>
              </a:rPr>
              <a:t>6.	How many total combatants were killed</a:t>
            </a:r>
          </a:p>
          <a:p>
            <a:pPr marL="447675" indent="-447675">
              <a:lnSpc>
                <a:spcPct val="90000"/>
              </a:lnSpc>
              <a:spcBef>
                <a:spcPct val="20000"/>
              </a:spcBef>
              <a:tabLst>
                <a:tab pos="5557838" algn="l"/>
              </a:tabLst>
            </a:pPr>
            <a:r>
              <a:rPr lang="en-US" sz="2000" dirty="0">
                <a:latin typeface="Arial"/>
                <a:cs typeface="Arial"/>
              </a:rPr>
              <a:t>	in World War I? 	</a:t>
            </a:r>
            <a:r>
              <a:rPr lang="en-US" sz="2000" dirty="0">
                <a:solidFill>
                  <a:srgbClr val="FF0000"/>
                </a:solidFill>
                <a:latin typeface="Arial"/>
                <a:cs typeface="Arial"/>
              </a:rPr>
              <a:t>8.3 million</a:t>
            </a:r>
          </a:p>
          <a:p>
            <a:pPr>
              <a:lnSpc>
                <a:spcPct val="90000"/>
              </a:lnSpc>
              <a:spcBef>
                <a:spcPct val="20000"/>
              </a:spcBef>
              <a:tabLst>
                <a:tab pos="447675" algn="l"/>
                <a:tab pos="5557838" algn="l"/>
              </a:tabLst>
            </a:pPr>
            <a:endParaRPr lang="en-US" sz="2000" dirty="0">
              <a:solidFill>
                <a:srgbClr val="FF0000"/>
              </a:solidFill>
              <a:latin typeface="Arial"/>
              <a:cs typeface="Arial"/>
            </a:endParaRPr>
          </a:p>
        </p:txBody>
      </p:sp>
      <p:sp>
        <p:nvSpPr>
          <p:cNvPr id="7" name="Text Box 7"/>
          <p:cNvSpPr txBox="1">
            <a:spLocks noChangeArrowheads="1"/>
          </p:cNvSpPr>
          <p:nvPr/>
        </p:nvSpPr>
        <p:spPr bwMode="auto">
          <a:xfrm>
            <a:off x="8077200" y="5867400"/>
            <a:ext cx="10668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en-US" sz="1200" i="1" dirty="0">
                <a:latin typeface="Arial"/>
                <a:cs typeface="Arial"/>
              </a:rPr>
              <a:t>Continued</a:t>
            </a:r>
            <a:endParaRPr lang="en-US" sz="1200" dirty="0">
              <a:latin typeface="Arial"/>
              <a:cs typeface="Arial"/>
            </a:endParaRPr>
          </a:p>
        </p:txBody>
      </p:sp>
      <p:sp>
        <p:nvSpPr>
          <p:cNvPr id="2" name="Slide Number Placeholder 1">
            <a:extLst>
              <a:ext uri="{FF2B5EF4-FFF2-40B4-BE49-F238E27FC236}">
                <a16:creationId xmlns:a16="http://schemas.microsoft.com/office/drawing/2014/main" id="{BA34C08D-3C19-4273-8B74-DB50FE718798}"/>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5</a:t>
            </a:fld>
            <a:endParaRPr lang="en-US"/>
          </a:p>
        </p:txBody>
      </p:sp>
    </p:spTree>
    <p:extLst>
      <p:ext uri="{BB962C8B-B14F-4D97-AF65-F5344CB8AC3E}">
        <p14:creationId xmlns:p14="http://schemas.microsoft.com/office/powerpoint/2010/main" val="304444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8640" y="1271451"/>
            <a:ext cx="8220891" cy="3785652"/>
          </a:xfrm>
          <a:prstGeom prst="rect">
            <a:avLst/>
          </a:prstGeom>
        </p:spPr>
        <p:txBody>
          <a:bodyPr wrap="square">
            <a:spAutoFit/>
          </a:bodyPr>
          <a:lstStyle/>
          <a:p>
            <a:pPr marL="538163" indent="-538163">
              <a:spcBef>
                <a:spcPct val="20000"/>
              </a:spcBef>
              <a:buAutoNum type="arabicPeriod" startAt="7"/>
              <a:tabLst>
                <a:tab pos="538163" algn="l"/>
                <a:tab pos="5311775" algn="l"/>
              </a:tabLst>
            </a:pPr>
            <a:r>
              <a:rPr lang="en-US" sz="2000" dirty="0">
                <a:latin typeface="Arial"/>
                <a:cs typeface="Arial"/>
              </a:rPr>
              <a:t>How many items (books, manuscripts, microforms, sheet music, etc.) were listed in the U.S. Library of Congress at the end of 2010?	</a:t>
            </a:r>
            <a:r>
              <a:rPr lang="en-US" sz="2000" dirty="0">
                <a:solidFill>
                  <a:srgbClr val="FF0000"/>
                </a:solidFill>
                <a:latin typeface="Arial"/>
                <a:cs typeface="Arial"/>
              </a:rPr>
              <a:t>164 million items</a:t>
            </a:r>
          </a:p>
          <a:p>
            <a:pPr marL="538163" indent="-538163">
              <a:spcBef>
                <a:spcPct val="20000"/>
              </a:spcBef>
              <a:buAutoNum type="arabicPeriod" startAt="8"/>
              <a:tabLst>
                <a:tab pos="538163" algn="l"/>
                <a:tab pos="5922963" algn="l"/>
              </a:tabLst>
            </a:pPr>
            <a:r>
              <a:rPr lang="en-US" sz="2000" dirty="0">
                <a:latin typeface="Arial"/>
                <a:cs typeface="Arial"/>
              </a:rPr>
              <a:t>How long, in miles, is the Amazon River? </a:t>
            </a:r>
            <a:r>
              <a:rPr lang="en-US" sz="2000" dirty="0">
                <a:solidFill>
                  <a:srgbClr val="FF0000"/>
                </a:solidFill>
                <a:latin typeface="Arial"/>
                <a:cs typeface="Arial"/>
              </a:rPr>
              <a:t>4,000 miles</a:t>
            </a:r>
          </a:p>
          <a:p>
            <a:pPr marL="538163" indent="-538163">
              <a:spcBef>
                <a:spcPct val="20000"/>
              </a:spcBef>
              <a:buAutoNum type="arabicPeriod" startAt="8"/>
              <a:tabLst>
                <a:tab pos="538163" algn="l"/>
                <a:tab pos="5311775" algn="l"/>
              </a:tabLst>
            </a:pPr>
            <a:r>
              <a:rPr lang="en-US" sz="2000" dirty="0">
                <a:latin typeface="Arial"/>
                <a:cs typeface="Arial"/>
              </a:rPr>
              <a:t>How fast does the earth spin (miles per hour) at the equator? 	</a:t>
            </a:r>
            <a:r>
              <a:rPr lang="en-US" sz="2000" dirty="0">
                <a:solidFill>
                  <a:srgbClr val="FF0000"/>
                </a:solidFill>
                <a:latin typeface="Arial"/>
                <a:cs typeface="Arial"/>
              </a:rPr>
              <a:t>1,044 mph</a:t>
            </a:r>
          </a:p>
          <a:p>
            <a:pPr>
              <a:spcBef>
                <a:spcPct val="20000"/>
              </a:spcBef>
              <a:tabLst>
                <a:tab pos="538163" algn="l"/>
                <a:tab pos="5373688" algn="l"/>
              </a:tabLst>
            </a:pPr>
            <a:r>
              <a:rPr lang="en-US" sz="2000" dirty="0">
                <a:latin typeface="Arial"/>
                <a:cs typeface="Arial"/>
              </a:rPr>
              <a:t>10. How many earthquakes per year does the National 	Earthquake Information Center locate and publish information about, globally?</a:t>
            </a:r>
          </a:p>
          <a:p>
            <a:pPr>
              <a:spcBef>
                <a:spcPct val="20000"/>
              </a:spcBef>
              <a:tabLst>
                <a:tab pos="538163" algn="l"/>
                <a:tab pos="5373688" algn="l"/>
              </a:tabLst>
            </a:pPr>
            <a:r>
              <a:rPr lang="en-US" sz="2000" dirty="0">
                <a:latin typeface="Arial"/>
                <a:cs typeface="Arial"/>
              </a:rPr>
              <a:t>	    	</a:t>
            </a:r>
            <a:r>
              <a:rPr lang="en-US" sz="2000" dirty="0">
                <a:solidFill>
                  <a:srgbClr val="FF0000"/>
                </a:solidFill>
                <a:latin typeface="Arial"/>
                <a:cs typeface="Arial"/>
              </a:rPr>
              <a:t>20,000 earthquakes</a:t>
            </a:r>
          </a:p>
          <a:p>
            <a:pPr marL="355600" indent="-355600">
              <a:spcBef>
                <a:spcPct val="20000"/>
              </a:spcBef>
            </a:pPr>
            <a:r>
              <a:rPr lang="en-US" sz="2000" dirty="0">
                <a:latin typeface="Arial"/>
                <a:cs typeface="Arial"/>
              </a:rPr>
              <a:t>                                                                                                                                           	</a:t>
            </a:r>
          </a:p>
        </p:txBody>
      </p:sp>
      <p:sp>
        <p:nvSpPr>
          <p:cNvPr id="4" name="Rectangle 2"/>
          <p:cNvSpPr>
            <a:spLocks noGrp="1" noChangeArrowheads="1"/>
          </p:cNvSpPr>
          <p:nvPr>
            <p:ph type="title"/>
          </p:nvPr>
        </p:nvSpPr>
        <p:spPr>
          <a:xfrm>
            <a:off x="696685" y="526500"/>
            <a:ext cx="7924800" cy="609600"/>
          </a:xfrm>
        </p:spPr>
        <p:txBody>
          <a:bodyPr>
            <a:noAutofit/>
          </a:bodyPr>
          <a:lstStyle/>
          <a:p>
            <a:pPr eaLnBrk="1" hangingPunct="1">
              <a:lnSpc>
                <a:spcPct val="70000"/>
              </a:lnSpc>
            </a:pPr>
            <a:r>
              <a:rPr lang="en-US" dirty="0">
                <a:cs typeface="Times New Roman" pitchFamily="18" charset="0"/>
              </a:rPr>
              <a:t>Answers</a:t>
            </a:r>
            <a:r>
              <a:rPr lang="en-US" dirty="0"/>
              <a:t> </a:t>
            </a:r>
          </a:p>
        </p:txBody>
      </p:sp>
      <p:sp>
        <p:nvSpPr>
          <p:cNvPr id="2" name="Slide Number Placeholder 1">
            <a:extLst>
              <a:ext uri="{FF2B5EF4-FFF2-40B4-BE49-F238E27FC236}">
                <a16:creationId xmlns:a16="http://schemas.microsoft.com/office/drawing/2014/main" id="{80316F6D-2801-40AB-A1CF-9424F704212F}"/>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6</a:t>
            </a:fld>
            <a:endParaRPr lang="en-US"/>
          </a:p>
        </p:txBody>
      </p:sp>
    </p:spTree>
    <p:extLst>
      <p:ext uri="{BB962C8B-B14F-4D97-AF65-F5344CB8AC3E}">
        <p14:creationId xmlns:p14="http://schemas.microsoft.com/office/powerpoint/2010/main" val="36639622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1" name="Rectangle 3"/>
          <p:cNvSpPr>
            <a:spLocks noChangeArrowheads="1"/>
          </p:cNvSpPr>
          <p:nvPr/>
        </p:nvSpPr>
        <p:spPr bwMode="auto">
          <a:xfrm>
            <a:off x="669625" y="628736"/>
            <a:ext cx="7424737" cy="685800"/>
          </a:xfrm>
          <a:prstGeom prst="rect">
            <a:avLst/>
          </a:prstGeom>
          <a:noFill/>
          <a:ln w="9525">
            <a:noFill/>
            <a:miter lim="800000"/>
            <a:headEnd/>
            <a:tailEnd/>
          </a:ln>
          <a:effectLst/>
        </p:spPr>
        <p:txBody>
          <a:bodyPr anchor="ctr"/>
          <a:lstStyle/>
          <a:p>
            <a:pPr algn="ctr">
              <a:lnSpc>
                <a:spcPct val="90000"/>
              </a:lnSpc>
            </a:pPr>
            <a:r>
              <a:rPr lang="en-US" sz="3600" dirty="0">
                <a:latin typeface="Arial"/>
                <a:cs typeface="Arial"/>
              </a:rPr>
              <a:t>How many did you get?</a:t>
            </a:r>
          </a:p>
        </p:txBody>
      </p:sp>
      <p:sp>
        <p:nvSpPr>
          <p:cNvPr id="616452" name="Rectangle 4"/>
          <p:cNvSpPr>
            <a:spLocks noChangeArrowheads="1"/>
          </p:cNvSpPr>
          <p:nvPr/>
        </p:nvSpPr>
        <p:spPr bwMode="auto">
          <a:xfrm>
            <a:off x="669625" y="1942010"/>
            <a:ext cx="7742855" cy="4253279"/>
          </a:xfrm>
          <a:prstGeom prst="rect">
            <a:avLst/>
          </a:prstGeom>
          <a:noFill/>
          <a:ln w="9525">
            <a:noFill/>
            <a:miter lim="800000"/>
            <a:headEnd/>
            <a:tailEnd/>
          </a:ln>
          <a:effectLst/>
        </p:spPr>
        <p:txBody>
          <a:bodyPr/>
          <a:lstStyle/>
          <a:p>
            <a:pPr marL="342900" indent="-342900">
              <a:spcBef>
                <a:spcPct val="35000"/>
              </a:spcBef>
              <a:buFontTx/>
              <a:buChar char="•"/>
            </a:pPr>
            <a:r>
              <a:rPr lang="en-US" sz="2400" dirty="0">
                <a:latin typeface="Arial"/>
                <a:cs typeface="Arial"/>
              </a:rPr>
              <a:t>People often miss many, or even all ten</a:t>
            </a:r>
          </a:p>
          <a:p>
            <a:pPr marL="800100" lvl="1" indent="-342900">
              <a:spcBef>
                <a:spcPct val="20000"/>
              </a:spcBef>
              <a:buClr>
                <a:schemeClr val="tx1"/>
              </a:buClr>
              <a:buSzPct val="100000"/>
              <a:buFont typeface="Arial"/>
              <a:buChar char="•"/>
            </a:pPr>
            <a:r>
              <a:rPr lang="en-US" sz="2400" dirty="0">
                <a:latin typeface="Arial"/>
                <a:cs typeface="Arial"/>
              </a:rPr>
              <a:t>Overconfident about level of knowledge</a:t>
            </a:r>
          </a:p>
          <a:p>
            <a:pPr marL="800100" lvl="1" indent="-342900">
              <a:spcBef>
                <a:spcPct val="20000"/>
              </a:spcBef>
              <a:buClr>
                <a:schemeClr val="tx1"/>
              </a:buClr>
              <a:buSzPct val="100000"/>
              <a:buFont typeface="Arial"/>
              <a:buChar char="•"/>
            </a:pPr>
            <a:r>
              <a:rPr lang="en-US" sz="2400" dirty="0">
                <a:latin typeface="Arial"/>
                <a:cs typeface="Arial"/>
              </a:rPr>
              <a:t>Desire to be “accurate”</a:t>
            </a:r>
          </a:p>
          <a:p>
            <a:pPr marL="342900" indent="-342900">
              <a:spcBef>
                <a:spcPct val="35000"/>
              </a:spcBef>
              <a:buFontTx/>
              <a:buChar char="•"/>
            </a:pPr>
            <a:r>
              <a:rPr lang="en-US" sz="2400" dirty="0">
                <a:latin typeface="Arial"/>
                <a:cs typeface="Arial"/>
              </a:rPr>
              <a:t>Range is too narrow</a:t>
            </a:r>
          </a:p>
          <a:p>
            <a:pPr marL="800100" lvl="1" indent="-342900">
              <a:spcBef>
                <a:spcPct val="20000"/>
              </a:spcBef>
              <a:buClr>
                <a:schemeClr val="tx1"/>
              </a:buClr>
              <a:buSzPct val="100000"/>
              <a:buFont typeface="Arial"/>
              <a:buChar char="•"/>
            </a:pPr>
            <a:r>
              <a:rPr lang="en-US" sz="2400" dirty="0">
                <a:latin typeface="Arial"/>
                <a:cs typeface="Arial"/>
              </a:rPr>
              <a:t>Usually the higher number is too low</a:t>
            </a:r>
          </a:p>
          <a:p>
            <a:pPr marL="342900" indent="-342900">
              <a:spcBef>
                <a:spcPct val="35000"/>
              </a:spcBef>
              <a:buFontTx/>
              <a:buChar char="•"/>
            </a:pPr>
            <a:r>
              <a:rPr lang="en-US" sz="2400" dirty="0">
                <a:latin typeface="Arial"/>
                <a:cs typeface="Arial"/>
              </a:rPr>
              <a:t>Misses are predictable! </a:t>
            </a:r>
          </a:p>
        </p:txBody>
      </p:sp>
      <p:sp>
        <p:nvSpPr>
          <p:cNvPr id="2" name="Slide Number Placeholder 1">
            <a:extLst>
              <a:ext uri="{FF2B5EF4-FFF2-40B4-BE49-F238E27FC236}">
                <a16:creationId xmlns:a16="http://schemas.microsoft.com/office/drawing/2014/main" id="{D24A723D-E30B-4F6A-9D8D-FCF1445C054C}"/>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7</a:t>
            </a:fld>
            <a:endParaRPr lang="en-US"/>
          </a:p>
        </p:txBody>
      </p:sp>
    </p:spTree>
    <p:extLst>
      <p:ext uri="{BB962C8B-B14F-4D97-AF65-F5344CB8AC3E}">
        <p14:creationId xmlns:p14="http://schemas.microsoft.com/office/powerpoint/2010/main" val="410225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ChangeArrowheads="1"/>
          </p:cNvSpPr>
          <p:nvPr/>
        </p:nvSpPr>
        <p:spPr bwMode="auto">
          <a:xfrm>
            <a:off x="457200" y="270013"/>
            <a:ext cx="8229600" cy="762000"/>
          </a:xfrm>
          <a:prstGeom prst="rect">
            <a:avLst/>
          </a:prstGeom>
          <a:noFill/>
          <a:ln w="9525">
            <a:noFill/>
            <a:miter lim="800000"/>
            <a:headEnd/>
            <a:tailEnd/>
          </a:ln>
          <a:effectLst/>
        </p:spPr>
        <p:txBody>
          <a:bodyPr anchor="ctr"/>
          <a:lstStyle/>
          <a:p>
            <a:pPr algn="ctr">
              <a:lnSpc>
                <a:spcPct val="90000"/>
              </a:lnSpc>
            </a:pPr>
            <a:r>
              <a:rPr lang="en-US" sz="3600" dirty="0">
                <a:latin typeface="Arial"/>
                <a:cs typeface="Arial"/>
              </a:rPr>
              <a:t>One more question…</a:t>
            </a:r>
          </a:p>
        </p:txBody>
      </p:sp>
      <p:sp>
        <p:nvSpPr>
          <p:cNvPr id="617475" name="Rectangle 3"/>
          <p:cNvSpPr>
            <a:spLocks noChangeArrowheads="1"/>
          </p:cNvSpPr>
          <p:nvPr/>
        </p:nvSpPr>
        <p:spPr bwMode="auto">
          <a:xfrm>
            <a:off x="251521" y="1032013"/>
            <a:ext cx="8435280" cy="4629235"/>
          </a:xfrm>
          <a:prstGeom prst="rect">
            <a:avLst/>
          </a:prstGeom>
          <a:noFill/>
          <a:ln w="9525">
            <a:noFill/>
            <a:miter lim="800000"/>
            <a:headEnd/>
            <a:tailEnd/>
          </a:ln>
          <a:effectLst/>
        </p:spPr>
        <p:txBody>
          <a:bodyPr/>
          <a:lstStyle/>
          <a:p>
            <a:pPr marL="342900" indent="-342900">
              <a:spcBef>
                <a:spcPct val="35000"/>
              </a:spcBef>
            </a:pPr>
            <a:r>
              <a:rPr lang="en-US" sz="2400" dirty="0">
                <a:latin typeface="Arial"/>
                <a:cs typeface="Arial"/>
              </a:rPr>
              <a:t>On October 1, 1928, the “modern era” began for the Dow Jones Industrial Average (DJIA) began when the component list was expanded to 30 from 20 stocks, and several substitutions were made. A divisor was also introduced to adjust for the effect of stock splits, stock distributions, and stock substitutions.  </a:t>
            </a:r>
          </a:p>
          <a:p>
            <a:pPr marL="342900" indent="-342900">
              <a:spcBef>
                <a:spcPct val="35000"/>
              </a:spcBef>
            </a:pPr>
            <a:r>
              <a:rPr lang="en-US" sz="2400" dirty="0">
                <a:latin typeface="Arial"/>
                <a:cs typeface="Arial"/>
              </a:rPr>
              <a:t>In 1929, the year began with the DJIA at 300. At the end of 2016, the DJIA was at 19,787. </a:t>
            </a:r>
          </a:p>
          <a:p>
            <a:pPr marL="342900" indent="-342900">
              <a:spcBef>
                <a:spcPct val="35000"/>
              </a:spcBef>
            </a:pPr>
            <a:r>
              <a:rPr lang="en-US" sz="2400" dirty="0">
                <a:latin typeface="Arial"/>
                <a:cs typeface="Arial"/>
              </a:rPr>
              <a:t>The DJIA is a price-weighted average. Dividends are omitted from the index. </a:t>
            </a:r>
          </a:p>
          <a:p>
            <a:pPr marL="342900" indent="-342900">
              <a:spcBef>
                <a:spcPct val="35000"/>
              </a:spcBef>
            </a:pPr>
            <a:r>
              <a:rPr lang="en-US" sz="2400" i="1" dirty="0">
                <a:latin typeface="Arial"/>
                <a:cs typeface="Arial"/>
              </a:rPr>
              <a:t>What would the DJIA average be at the end of 2016 if dividends were reinvested each year?</a:t>
            </a:r>
            <a:r>
              <a:rPr lang="en-US" sz="2400" dirty="0">
                <a:latin typeface="Arial"/>
                <a:cs typeface="Arial"/>
              </a:rPr>
              <a:t> </a:t>
            </a:r>
          </a:p>
        </p:txBody>
      </p:sp>
      <p:sp>
        <p:nvSpPr>
          <p:cNvPr id="2" name="Slide Number Placeholder 1">
            <a:extLst>
              <a:ext uri="{FF2B5EF4-FFF2-40B4-BE49-F238E27FC236}">
                <a16:creationId xmlns:a16="http://schemas.microsoft.com/office/drawing/2014/main" id="{451655DB-A3CA-45D6-BAC8-29EA07FB12D8}"/>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8</a:t>
            </a:fld>
            <a:endParaRPr lang="en-US"/>
          </a:p>
        </p:txBody>
      </p:sp>
    </p:spTree>
    <p:extLst>
      <p:ext uri="{BB962C8B-B14F-4D97-AF65-F5344CB8AC3E}">
        <p14:creationId xmlns:p14="http://schemas.microsoft.com/office/powerpoint/2010/main" val="2407285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Rectangle 2"/>
          <p:cNvSpPr>
            <a:spLocks noChangeArrowheads="1"/>
          </p:cNvSpPr>
          <p:nvPr/>
        </p:nvSpPr>
        <p:spPr bwMode="auto">
          <a:xfrm>
            <a:off x="0" y="425136"/>
            <a:ext cx="9144000" cy="831273"/>
          </a:xfrm>
          <a:prstGeom prst="rect">
            <a:avLst/>
          </a:prstGeom>
          <a:noFill/>
          <a:ln w="9525">
            <a:noFill/>
            <a:miter lim="800000"/>
            <a:headEnd/>
            <a:tailEnd/>
          </a:ln>
          <a:effectLst/>
        </p:spPr>
        <p:txBody>
          <a:bodyPr anchor="ctr"/>
          <a:lstStyle/>
          <a:p>
            <a:pPr algn="ctr">
              <a:lnSpc>
                <a:spcPct val="90000"/>
              </a:lnSpc>
            </a:pPr>
            <a:r>
              <a:rPr lang="en-US" sz="2800" dirty="0">
                <a:latin typeface="Arial"/>
                <a:cs typeface="Arial"/>
              </a:rPr>
              <a:t>If dividends were reinvested in the DJIA, the average would have been </a:t>
            </a:r>
            <a:r>
              <a:rPr lang="en-US" sz="2800" dirty="0">
                <a:solidFill>
                  <a:srgbClr val="FF0000"/>
                </a:solidFill>
                <a:latin typeface="Arial"/>
                <a:cs typeface="Arial"/>
              </a:rPr>
              <a:t>613,514</a:t>
            </a:r>
            <a:r>
              <a:rPr lang="en-US" sz="2800" dirty="0">
                <a:solidFill>
                  <a:srgbClr val="008000"/>
                </a:solidFill>
                <a:latin typeface="Arial"/>
                <a:cs typeface="Arial"/>
              </a:rPr>
              <a:t> </a:t>
            </a:r>
            <a:r>
              <a:rPr lang="en-US" sz="2800" dirty="0">
                <a:latin typeface="Arial"/>
                <a:cs typeface="Arial"/>
              </a:rPr>
              <a:t>at the end of 2016! </a:t>
            </a:r>
          </a:p>
        </p:txBody>
      </p:sp>
      <p:sp>
        <p:nvSpPr>
          <p:cNvPr id="618499" name="Rectangle 3"/>
          <p:cNvSpPr>
            <a:spLocks noChangeArrowheads="1"/>
          </p:cNvSpPr>
          <p:nvPr/>
        </p:nvSpPr>
        <p:spPr bwMode="auto">
          <a:xfrm>
            <a:off x="452846" y="1389017"/>
            <a:ext cx="8459038" cy="4876800"/>
          </a:xfrm>
          <a:prstGeom prst="rect">
            <a:avLst/>
          </a:prstGeom>
          <a:noFill/>
          <a:ln w="9525">
            <a:noFill/>
            <a:miter lim="800000"/>
            <a:headEnd/>
            <a:tailEnd/>
          </a:ln>
          <a:effectLst/>
        </p:spPr>
        <p:txBody>
          <a:bodyPr/>
          <a:lstStyle/>
          <a:p>
            <a:pPr marL="342900" indent="-342900">
              <a:spcBef>
                <a:spcPct val="35000"/>
              </a:spcBef>
              <a:buFontTx/>
              <a:buChar char="•"/>
            </a:pPr>
            <a:r>
              <a:rPr lang="en-US" sz="2400" dirty="0">
                <a:latin typeface="Arial"/>
                <a:cs typeface="Arial"/>
              </a:rPr>
              <a:t>Were you right?</a:t>
            </a:r>
          </a:p>
          <a:p>
            <a:pPr marL="342900" indent="-342900">
              <a:spcBef>
                <a:spcPct val="35000"/>
              </a:spcBef>
              <a:buFontTx/>
              <a:buChar char="•"/>
            </a:pPr>
            <a:endParaRPr lang="en-US" sz="2400" dirty="0">
              <a:latin typeface="Arial"/>
              <a:cs typeface="Arial"/>
            </a:endParaRPr>
          </a:p>
          <a:p>
            <a:pPr marL="342900" indent="-342900">
              <a:spcBef>
                <a:spcPct val="35000"/>
              </a:spcBef>
              <a:buFontTx/>
              <a:buChar char="•"/>
            </a:pPr>
            <a:endParaRPr lang="en-US" sz="2400" dirty="0">
              <a:latin typeface="Arial"/>
              <a:cs typeface="Arial"/>
            </a:endParaRPr>
          </a:p>
          <a:p>
            <a:pPr marL="342900" indent="-342900">
              <a:spcBef>
                <a:spcPct val="35000"/>
              </a:spcBef>
              <a:buFontTx/>
              <a:buChar char="•"/>
            </a:pPr>
            <a:endParaRPr lang="en-US" sz="2400" dirty="0">
              <a:latin typeface="Arial"/>
              <a:cs typeface="Arial"/>
            </a:endParaRPr>
          </a:p>
          <a:p>
            <a:pPr marL="342900" indent="-342900">
              <a:spcBef>
                <a:spcPct val="35000"/>
              </a:spcBef>
              <a:buFontTx/>
              <a:buChar char="•"/>
            </a:pPr>
            <a:endParaRPr lang="en-US" sz="2400" dirty="0">
              <a:latin typeface="Arial"/>
              <a:cs typeface="Arial"/>
            </a:endParaRPr>
          </a:p>
          <a:p>
            <a:pPr marL="342900" indent="-342900">
              <a:spcBef>
                <a:spcPct val="35000"/>
              </a:spcBef>
              <a:buFontTx/>
              <a:buChar char="•"/>
            </a:pPr>
            <a:endParaRPr lang="en-US" sz="2400" dirty="0">
              <a:latin typeface="Arial"/>
              <a:cs typeface="Arial"/>
            </a:endParaRPr>
          </a:p>
          <a:p>
            <a:pPr marL="342900" indent="-342900">
              <a:spcBef>
                <a:spcPct val="35000"/>
              </a:spcBef>
              <a:buFontTx/>
              <a:buChar char="•"/>
            </a:pPr>
            <a:r>
              <a:rPr lang="en-US" sz="2400" dirty="0">
                <a:latin typeface="Arial"/>
                <a:cs typeface="Arial"/>
              </a:rPr>
              <a:t>Anchoring</a:t>
            </a:r>
          </a:p>
          <a:p>
            <a:pPr marL="800100" lvl="1" indent="-342900">
              <a:spcBef>
                <a:spcPct val="20000"/>
              </a:spcBef>
              <a:buClr>
                <a:schemeClr val="tx1"/>
              </a:buClr>
              <a:buSzPct val="100000"/>
              <a:buFont typeface="Arial"/>
              <a:buChar char="•"/>
            </a:pPr>
            <a:r>
              <a:rPr lang="en-US" sz="2400" dirty="0">
                <a:latin typeface="Arial"/>
                <a:cs typeface="Arial"/>
              </a:rPr>
              <a:t>Mental attachment to a specific number or price</a:t>
            </a:r>
          </a:p>
          <a:p>
            <a:pPr marL="800100" lvl="1" indent="-342900">
              <a:spcBef>
                <a:spcPct val="20000"/>
              </a:spcBef>
              <a:buClr>
                <a:schemeClr val="tx1"/>
              </a:buClr>
              <a:buSzPct val="100000"/>
              <a:buFont typeface="Arial"/>
              <a:buChar char="•"/>
            </a:pPr>
            <a:r>
              <a:rPr lang="en-US" sz="2400" dirty="0">
                <a:latin typeface="Arial"/>
                <a:cs typeface="Arial"/>
              </a:rPr>
              <a:t>People tend to anchor on the current DJIA and try to add an appropriate amount.</a:t>
            </a:r>
          </a:p>
        </p:txBody>
      </p:sp>
      <p:sp>
        <p:nvSpPr>
          <p:cNvPr id="2" name="TextBox 1"/>
          <p:cNvSpPr txBox="1"/>
          <p:nvPr/>
        </p:nvSpPr>
        <p:spPr>
          <a:xfrm>
            <a:off x="2179320" y="1955074"/>
            <a:ext cx="2583544" cy="2308324"/>
          </a:xfrm>
          <a:prstGeom prst="rect">
            <a:avLst/>
          </a:prstGeom>
          <a:noFill/>
          <a:ln>
            <a:solidFill>
              <a:srgbClr val="0070C0"/>
            </a:solidFill>
          </a:ln>
        </p:spPr>
        <p:txBody>
          <a:bodyPr wrap="square" rtlCol="0">
            <a:spAutoFit/>
          </a:bodyPr>
          <a:lstStyle/>
          <a:p>
            <a:r>
              <a:rPr lang="en-US" sz="2400" b="1" dirty="0">
                <a:latin typeface="Arial"/>
                <a:cs typeface="Arial"/>
              </a:rPr>
              <a:t>N = 88</a:t>
            </a:r>
          </a:p>
          <a:p>
            <a:r>
              <a:rPr lang="en-US" sz="2400" b="1" dirty="0">
                <a:latin typeface="Arial"/>
                <a:cs typeface="Arial"/>
              </a:rPr>
              <a:t>PV = -300</a:t>
            </a:r>
          </a:p>
          <a:p>
            <a:r>
              <a:rPr lang="en-US" sz="2400" b="1" dirty="0">
                <a:latin typeface="Arial"/>
                <a:cs typeface="Arial"/>
              </a:rPr>
              <a:t>PMT = 0</a:t>
            </a:r>
          </a:p>
          <a:p>
            <a:r>
              <a:rPr lang="en-US" sz="2400" b="1" dirty="0">
                <a:latin typeface="Arial"/>
                <a:cs typeface="Arial"/>
              </a:rPr>
              <a:t>FV = 613,514</a:t>
            </a:r>
          </a:p>
          <a:p>
            <a:endParaRPr lang="en-US" sz="2400" b="1" dirty="0">
              <a:latin typeface="Arial"/>
              <a:cs typeface="Arial"/>
            </a:endParaRPr>
          </a:p>
          <a:p>
            <a:r>
              <a:rPr lang="en-US" sz="2400" b="1" dirty="0">
                <a:latin typeface="Arial"/>
                <a:cs typeface="Arial"/>
              </a:rPr>
              <a:t>I/Y = 9.05%</a:t>
            </a:r>
          </a:p>
        </p:txBody>
      </p:sp>
      <p:sp>
        <p:nvSpPr>
          <p:cNvPr id="3" name="Slide Number Placeholder 2">
            <a:extLst>
              <a:ext uri="{FF2B5EF4-FFF2-40B4-BE49-F238E27FC236}">
                <a16:creationId xmlns:a16="http://schemas.microsoft.com/office/drawing/2014/main" id="{0E7D802B-30C7-4F6A-8DBA-BEF4326BAB62}"/>
              </a:ext>
            </a:extLst>
          </p:cNvPr>
          <p:cNvSpPr>
            <a:spLocks noGrp="1"/>
          </p:cNvSpPr>
          <p:nvPr>
            <p:ph type="sldNum" sz="quarter" idx="12"/>
          </p:nvPr>
        </p:nvSpPr>
        <p:spPr>
          <a:xfrm>
            <a:off x="6457950" y="6356351"/>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36CF91D-4DB2-4E4F-A04A-1FED5BD629BA}" type="slidenum">
              <a:rPr lang="en-US" smtClean="0"/>
              <a:pPr/>
              <a:t>9</a:t>
            </a:fld>
            <a:endParaRPr lang="en-US"/>
          </a:p>
        </p:txBody>
      </p:sp>
    </p:spTree>
    <p:extLst>
      <p:ext uri="{BB962C8B-B14F-4D97-AF65-F5344CB8AC3E}">
        <p14:creationId xmlns:p14="http://schemas.microsoft.com/office/powerpoint/2010/main" val="13805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
      <a:dk1>
        <a:srgbClr val="000000"/>
      </a:dk1>
      <a:lt1>
        <a:srgbClr val="FFFFFF"/>
      </a:lt1>
      <a:dk2>
        <a:srgbClr val="11147D"/>
      </a:dk2>
      <a:lt2>
        <a:srgbClr val="9DBCDB"/>
      </a:lt2>
      <a:accent1>
        <a:srgbClr val="DEF0FC"/>
      </a:accent1>
      <a:accent2>
        <a:srgbClr val="11147D"/>
      </a:accent2>
      <a:accent3>
        <a:srgbClr val="FFFFFF"/>
      </a:accent3>
      <a:accent4>
        <a:srgbClr val="000000"/>
      </a:accent4>
      <a:accent5>
        <a:srgbClr val="ECF6FD"/>
      </a:accent5>
      <a:accent6>
        <a:srgbClr val="0E1171"/>
      </a:accent6>
      <a:hlink>
        <a:srgbClr val="ADDAF7"/>
      </a:hlink>
      <a:folHlink>
        <a:srgbClr val="3E7AB8"/>
      </a:folHlink>
    </a:clrScheme>
    <a:fontScheme name="Office Them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Routledge PPT template</Template>
  <TotalTime>9</TotalTime>
  <Words>1292</Words>
  <Application>Microsoft Office PowerPoint</Application>
  <PresentationFormat>On-screen Show (4:3)</PresentationFormat>
  <Paragraphs>128</Paragraphs>
  <Slides>20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Times</vt:lpstr>
      <vt:lpstr>Verdana</vt:lpstr>
      <vt:lpstr>Wingdings</vt:lpstr>
      <vt:lpstr>Office Theme</vt:lpstr>
      <vt:lpstr>Chapter 1 Psychology and Finance</vt:lpstr>
      <vt:lpstr>Traditional Finance</vt:lpstr>
      <vt:lpstr>PowerPoint Presentation</vt:lpstr>
      <vt:lpstr>PowerPoint Presentation</vt:lpstr>
      <vt:lpstr>Answers </vt:lpstr>
      <vt:lpstr>Answers </vt:lpstr>
      <vt:lpstr>PowerPoint Presentation</vt:lpstr>
      <vt:lpstr>PowerPoint Presentation</vt:lpstr>
      <vt:lpstr>PowerPoint Presentation</vt:lpstr>
      <vt:lpstr>PowerPoint Presentation</vt:lpstr>
      <vt:lpstr>Prospect Theory</vt:lpstr>
      <vt:lpstr>Law of Small Numbers</vt:lpstr>
      <vt:lpstr>Law of Small Numbers</vt:lpstr>
      <vt:lpstr>The Stock Market</vt:lpstr>
      <vt:lpstr>What to Expect</vt:lpstr>
      <vt:lpstr>What to Expect</vt:lpstr>
      <vt:lpstr>What to Expect</vt:lpstr>
      <vt:lpstr>What to Expect</vt:lpstr>
      <vt:lpstr>What to Expect</vt:lpstr>
      <vt:lpstr>Summary</vt:lpstr>
    </vt:vector>
  </TitlesOfParts>
  <Company>뿿지뿿줠ԛ僐Ȱ窌ֽ酰</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Levine, Sophia</dc:creator>
  <cp:lastModifiedBy>Herbert, Chloe</cp:lastModifiedBy>
  <cp:revision>4</cp:revision>
  <dcterms:created xsi:type="dcterms:W3CDTF">2018-11-05T17:56:27Z</dcterms:created>
  <dcterms:modified xsi:type="dcterms:W3CDTF">2022-10-05T12:09:45Z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bab825-a111-45e4-86a1-18cee0005896_Enabled">
    <vt:lpwstr>true</vt:lpwstr>
  </property>
  <property fmtid="{D5CDD505-2E9C-101B-9397-08002B2CF9AE}" pid="3" name="MSIP_Label_2bbab825-a111-45e4-86a1-18cee0005896_SetDate">
    <vt:lpwstr>2022-10-05T12:09:17Z</vt:lpwstr>
  </property>
  <property fmtid="{D5CDD505-2E9C-101B-9397-08002B2CF9AE}" pid="4" name="MSIP_Label_2bbab825-a111-45e4-86a1-18cee0005896_Method">
    <vt:lpwstr>Standard</vt:lpwstr>
  </property>
  <property fmtid="{D5CDD505-2E9C-101B-9397-08002B2CF9AE}" pid="5" name="MSIP_Label_2bbab825-a111-45e4-86a1-18cee0005896_Name">
    <vt:lpwstr>2bbab825-a111-45e4-86a1-18cee0005896</vt:lpwstr>
  </property>
  <property fmtid="{D5CDD505-2E9C-101B-9397-08002B2CF9AE}" pid="6" name="MSIP_Label_2bbab825-a111-45e4-86a1-18cee0005896_SiteId">
    <vt:lpwstr>2567d566-604c-408a-8a60-55d0dc9d9d6b</vt:lpwstr>
  </property>
  <property fmtid="{D5CDD505-2E9C-101B-9397-08002B2CF9AE}" pid="7" name="MSIP_Label_2bbab825-a111-45e4-86a1-18cee0005896_ActionId">
    <vt:lpwstr>2f987ecb-669b-44ae-adb2-002687a4cd88</vt:lpwstr>
  </property>
  <property fmtid="{D5CDD505-2E9C-101B-9397-08002B2CF9AE}" pid="8" name="MSIP_Label_2bbab825-a111-45e4-86a1-18cee0005896_ContentBits">
    <vt:lpwstr>2</vt:lpwstr>
  </property>
</Properties>
</file>