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27" r:id="rId2"/>
    <p:sldId id="430" r:id="rId3"/>
    <p:sldId id="431" r:id="rId4"/>
    <p:sldId id="432" r:id="rId5"/>
    <p:sldId id="433" r:id="rId6"/>
    <p:sldId id="434" r:id="rId7"/>
    <p:sldId id="436" r:id="rId8"/>
    <p:sldId id="437" r:id="rId9"/>
    <p:sldId id="438" r:id="rId10"/>
    <p:sldId id="439" r:id="rId11"/>
    <p:sldId id="440" r:id="rId12"/>
    <p:sldId id="441" r:id="rId13"/>
  </p:sldIdLst>
  <p:sldSz cx="10688638" cy="756285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17273"/>
    <a:srgbClr val="D3114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9262" autoAdjust="0"/>
    <p:restoredTop sz="94709" autoAdjust="0"/>
  </p:normalViewPr>
  <p:slideViewPr>
    <p:cSldViewPr showGuides="1">
      <p:cViewPr>
        <p:scale>
          <a:sx n="80" d="100"/>
          <a:sy n="80" d="100"/>
        </p:scale>
        <p:origin x="-558" y="-78"/>
      </p:cViewPr>
      <p:guideLst>
        <p:guide orient="horz" pos="2382"/>
        <p:guide pos="2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fld id="{18798794-2185-4C52-B2D6-535D35A1E78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83412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4538"/>
            <a:ext cx="5260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" pitchFamily="18" charset="0"/>
              </a:defRPr>
            </a:lvl1pPr>
          </a:lstStyle>
          <a:p>
            <a:pPr>
              <a:defRPr/>
            </a:pPr>
            <a:fld id="{E24DDB6E-D835-40B6-8518-F6E4243CA9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6710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85262" cy="1620838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815" y="4286250"/>
            <a:ext cx="8277448" cy="1931988"/>
          </a:xfrm>
        </p:spPr>
        <p:txBody>
          <a:bodyPr/>
          <a:lstStyle>
            <a:lvl1pPr marL="0" indent="0" algn="l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BE93C-FE29-4B35-AEBF-11C8AE58A21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86004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9977F-7556-4F33-8FD1-6B513BE44EC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16198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5900" y="719138"/>
            <a:ext cx="2492375" cy="5986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719138"/>
            <a:ext cx="7324725" cy="5986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F736-6DFD-41B3-8143-40BE6A829DE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17829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A800F-A128-463A-94A4-74DB5763134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18559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85263" cy="15017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85263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BE039-1607-4E79-8748-AB91C20D2B5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40788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65300"/>
            <a:ext cx="4908550" cy="49403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9725" y="1765300"/>
            <a:ext cx="4908550" cy="494030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A714C-042A-4E9F-9C6A-0ADEA9B8341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25080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18662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2812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88" y="2398713"/>
            <a:ext cx="4722812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9250" y="1692275"/>
            <a:ext cx="4724400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9250" y="2398713"/>
            <a:ext cx="4724400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A3BBC-CD9E-4EC7-BD55-EF5D9998E37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1525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94EBB-EBA8-41E4-A572-EDCDCB2AB3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88168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672BA-AD07-4DFC-A729-CE646ABC8FC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04969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6312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300" y="301625"/>
            <a:ext cx="5975350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6312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59AA5-BC3B-45DE-AFA0-862B7506BE4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184087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0" y="5294313"/>
            <a:ext cx="6413500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3500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3500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89C91-2CDF-40FA-AA0D-1160059F22F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79263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-47285" y="221951"/>
            <a:ext cx="10735923" cy="823170"/>
            <a:chOff x="210" y="220"/>
            <a:chExt cx="6396" cy="386"/>
          </a:xfrm>
        </p:grpSpPr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10" y="220"/>
              <a:ext cx="6396" cy="38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 flipH="1">
              <a:off x="6444" y="226"/>
              <a:ext cx="75" cy="380"/>
            </a:xfrm>
            <a:prstGeom prst="rect">
              <a:avLst/>
            </a:prstGeom>
            <a:solidFill>
              <a:srgbClr val="D3114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D31145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" name="Rectangle 16"/>
            <p:cNvSpPr>
              <a:spLocks noChangeArrowheads="1"/>
            </p:cNvSpPr>
            <p:nvPr userDrawn="1"/>
          </p:nvSpPr>
          <p:spPr bwMode="auto">
            <a:xfrm flipH="1">
              <a:off x="6342" y="226"/>
              <a:ext cx="75" cy="380"/>
            </a:xfrm>
            <a:prstGeom prst="rect">
              <a:avLst/>
            </a:prstGeom>
            <a:solidFill>
              <a:srgbClr val="D3114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D31145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Rectangle 16"/>
            <p:cNvSpPr>
              <a:spLocks noChangeArrowheads="1"/>
            </p:cNvSpPr>
            <p:nvPr userDrawn="1"/>
          </p:nvSpPr>
          <p:spPr bwMode="auto">
            <a:xfrm flipH="1">
              <a:off x="6240" y="226"/>
              <a:ext cx="75" cy="380"/>
            </a:xfrm>
            <a:prstGeom prst="rect">
              <a:avLst/>
            </a:prstGeom>
            <a:solidFill>
              <a:srgbClr val="D3114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D31145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6" name="Rectangle 16"/>
            <p:cNvSpPr>
              <a:spLocks noChangeArrowheads="1"/>
            </p:cNvSpPr>
            <p:nvPr userDrawn="1"/>
          </p:nvSpPr>
          <p:spPr bwMode="auto">
            <a:xfrm flipH="1">
              <a:off x="6138" y="226"/>
              <a:ext cx="75" cy="380"/>
            </a:xfrm>
            <a:prstGeom prst="rect">
              <a:avLst/>
            </a:prstGeom>
            <a:solidFill>
              <a:srgbClr val="D3114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D31145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" name="Rectangle 16"/>
            <p:cNvSpPr>
              <a:spLocks noChangeArrowheads="1"/>
            </p:cNvSpPr>
            <p:nvPr userDrawn="1"/>
          </p:nvSpPr>
          <p:spPr bwMode="auto">
            <a:xfrm flipH="1">
              <a:off x="6036" y="226"/>
              <a:ext cx="75" cy="380"/>
            </a:xfrm>
            <a:prstGeom prst="rect">
              <a:avLst/>
            </a:prstGeom>
            <a:solidFill>
              <a:srgbClr val="D3114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D31145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61145"/>
            <a:ext cx="9969500" cy="5444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2718" y="276093"/>
            <a:ext cx="8939264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352718" y="7258026"/>
            <a:ext cx="2152141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455613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370013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GB" sz="1100" dirty="0" smtClean="0">
                <a:latin typeface="Arial" pitchFamily="34" charset="0"/>
              </a:rPr>
              <a:t>Corporate</a:t>
            </a:r>
            <a:r>
              <a:rPr lang="en-GB" sz="1100" baseline="0" dirty="0" smtClean="0">
                <a:latin typeface="Arial" pitchFamily="34" charset="0"/>
              </a:rPr>
              <a:t> </a:t>
            </a:r>
            <a:r>
              <a:rPr lang="en-GB" sz="1100" dirty="0" smtClean="0">
                <a:latin typeface="Arial" pitchFamily="34" charset="0"/>
              </a:rPr>
              <a:t>Financial Strategy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374650" y="7165801"/>
            <a:ext cx="98347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78387" y="7200399"/>
            <a:ext cx="2135187" cy="271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8021DF1B-2247-4191-B144-564A80B4898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15032" y="6586092"/>
            <a:ext cx="1183605" cy="88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042988" rtl="0" eaLnBrk="1" fontAlgn="base" hangingPunct="1">
        <a:spcBef>
          <a:spcPct val="0"/>
        </a:spcBef>
        <a:spcAft>
          <a:spcPct val="0"/>
        </a:spcAft>
        <a:defRPr sz="2500">
          <a:solidFill>
            <a:schemeClr val="bg1"/>
          </a:solidFill>
          <a:latin typeface="+mj-lt"/>
          <a:ea typeface="+mj-ea"/>
          <a:cs typeface="+mj-cs"/>
        </a:defRPr>
      </a:lvl1pPr>
      <a:lvl2pPr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2pPr>
      <a:lvl3pPr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3pPr>
      <a:lvl4pPr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4pPr>
      <a:lvl5pPr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5pPr>
      <a:lvl6pPr marL="457200"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6pPr>
      <a:lvl7pPr marL="914400"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7pPr>
      <a:lvl8pPr marL="1371600"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8pPr>
      <a:lvl9pPr marL="1828800" algn="l" defTabSz="1042988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9pPr>
    </p:titleStyle>
    <p:bodyStyle>
      <a:lvl1pPr marL="185738" indent="-185738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446088" indent="-260350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Times New Roman" pitchFamily="18" charset="0"/>
        <a:buChar char="−"/>
        <a:defRPr sz="2000">
          <a:solidFill>
            <a:srgbClr val="000000"/>
          </a:solidFill>
          <a:latin typeface="+mn-lt"/>
        </a:defRPr>
      </a:lvl2pPr>
      <a:lvl3pPr marL="708025" indent="-260350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Char char="•"/>
        <a:defRPr sz="1800">
          <a:solidFill>
            <a:srgbClr val="000000"/>
          </a:solidFill>
          <a:latin typeface="+mn-lt"/>
        </a:defRPr>
      </a:lvl3pPr>
      <a:lvl4pPr marL="990600" indent="-280988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4pPr>
      <a:lvl5pPr marL="1262063" indent="-269875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5pPr>
      <a:lvl6pPr marL="1719263" indent="-269875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6pPr>
      <a:lvl7pPr marL="2176463" indent="-269875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7pPr>
      <a:lvl8pPr marL="2633663" indent="-269875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8pPr>
      <a:lvl9pPr marL="3090863" indent="-269875" algn="l" defTabSz="1042988" rtl="0" eaLnBrk="1" fontAlgn="base" hangingPunct="1">
        <a:spcBef>
          <a:spcPct val="20000"/>
        </a:spcBef>
        <a:spcAft>
          <a:spcPct val="0"/>
        </a:spcAft>
        <a:buClr>
          <a:srgbClr val="D31145"/>
        </a:buClr>
        <a:buFont typeface="Wingdings" pitchFamily="2" charset="2"/>
        <a:buChar char="§"/>
        <a:defRPr sz="1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Chapter 17</a:t>
            </a:r>
            <a:b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Restructuring a </a:t>
            </a:r>
            <a:r>
              <a:rPr lang="en-GB" dirty="0" smtClean="0"/>
              <a:t>company</a:t>
            </a:r>
            <a:endParaRPr lang="en-GB" dirty="0"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1311871" y="1117129"/>
            <a:ext cx="9085262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2pPr>
            <a:lvl3pPr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3pPr>
            <a:lvl4pPr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4pPr>
            <a:lvl5pPr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5pPr>
            <a:lvl6pPr marL="457200"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6pPr>
            <a:lvl7pPr marL="914400"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7pPr>
            <a:lvl8pPr marL="1371600"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8pPr>
            <a:lvl9pPr marL="1828800" algn="l" defTabSz="1042988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/>
            <a:r>
              <a:rPr lang="en-GB" sz="2400" kern="0" dirty="0" smtClean="0">
                <a:solidFill>
                  <a:srgbClr val="C00000"/>
                </a:solidFill>
              </a:rPr>
              <a:t>Corporate Financial Strategy</a:t>
            </a:r>
            <a:br>
              <a:rPr lang="en-GB" sz="2400" kern="0" dirty="0" smtClean="0">
                <a:solidFill>
                  <a:srgbClr val="C00000"/>
                </a:solidFill>
              </a:rPr>
            </a:br>
            <a:r>
              <a:rPr lang="en-GB" sz="2400" kern="0" dirty="0" smtClean="0">
                <a:solidFill>
                  <a:srgbClr val="C00000"/>
                </a:solidFill>
              </a:rPr>
              <a:t>4th edition</a:t>
            </a:r>
          </a:p>
          <a:p>
            <a:pPr algn="r"/>
            <a:r>
              <a:rPr lang="en-GB" sz="2400" kern="0" dirty="0" smtClean="0">
                <a:solidFill>
                  <a:srgbClr val="C00000"/>
                </a:solidFill>
              </a:rPr>
              <a:t>Dr Ruth Bender</a:t>
            </a:r>
            <a:endParaRPr lang="en-GB" sz="2400" kern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207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Spin-offs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E94EBB-EBA8-41E4-A572-EDCDCB2AB3C0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2125873" y="2630825"/>
            <a:ext cx="4688904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>
                <a:solidFill>
                  <a:schemeClr val="tx1"/>
                </a:solidFill>
              </a:rPr>
              <a:t>Company A</a:t>
            </a:r>
            <a:endParaRPr lang="en-GB" sz="1800" b="1" dirty="0">
              <a:solidFill>
                <a:schemeClr val="tx1"/>
              </a:solidFill>
            </a:endParaRPr>
          </a:p>
          <a:p>
            <a:pPr algn="ctr"/>
            <a:r>
              <a:rPr lang="en-GB" sz="1800" dirty="0" smtClean="0">
                <a:solidFill>
                  <a:schemeClr val="tx1"/>
                </a:solidFill>
              </a:rPr>
              <a:t>Pre-transaction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25873" y="4436817"/>
            <a:ext cx="2950298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Company A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Post-transaction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4377" y="1693193"/>
            <a:ext cx="25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/>
              <a:t>Owned by existing shareholders</a:t>
            </a:r>
            <a:endParaRPr lang="en-GB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2392371" y="3849435"/>
            <a:ext cx="25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/>
              <a:t>Owned by existing shareholders</a:t>
            </a:r>
            <a:endParaRPr lang="en-GB" sz="1800" dirty="0"/>
          </a:p>
        </p:txBody>
      </p:sp>
      <p:sp>
        <p:nvSpPr>
          <p:cNvPr id="10" name="Rounded Rectangle 9"/>
          <p:cNvSpPr/>
          <p:nvPr/>
        </p:nvSpPr>
        <p:spPr>
          <a:xfrm>
            <a:off x="5123468" y="4436817"/>
            <a:ext cx="1738606" cy="936104"/>
          </a:xfrm>
          <a:prstGeom prst="roundRect">
            <a:avLst/>
          </a:prstGeom>
          <a:noFill/>
          <a:ln>
            <a:solidFill>
              <a:srgbClr val="E172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Company B </a:t>
            </a: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 spun off division of Company A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36823" y="3913597"/>
            <a:ext cx="25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/>
              <a:t>Owned by existing shareholders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xmlns="" val="32934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Carve-outs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E94EBB-EBA8-41E4-A572-EDCDCB2AB3C0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2150322" y="4835717"/>
            <a:ext cx="3236168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Company A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Post-transaction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90262" y="4203600"/>
            <a:ext cx="2511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Owned by existing shareholders</a:t>
            </a:r>
            <a:endParaRPr lang="en-GB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5199831" y="4835717"/>
            <a:ext cx="1448544" cy="936104"/>
          </a:xfrm>
          <a:prstGeom prst="roundRect">
            <a:avLst/>
          </a:prstGeom>
          <a:noFill/>
          <a:ln>
            <a:solidFill>
              <a:srgbClr val="E172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Company C</a:t>
            </a: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 spun off division of Company A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44639" y="3926602"/>
            <a:ext cx="21701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Owned by new shareholders and by Company A </a:t>
            </a:r>
            <a:endParaRPr lang="en-GB" sz="1400" dirty="0"/>
          </a:p>
        </p:txBody>
      </p:sp>
      <p:sp>
        <p:nvSpPr>
          <p:cNvPr id="16" name="Rounded Rectangle 15"/>
          <p:cNvSpPr/>
          <p:nvPr/>
        </p:nvSpPr>
        <p:spPr>
          <a:xfrm>
            <a:off x="2125873" y="2630825"/>
            <a:ext cx="4688904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>
                <a:solidFill>
                  <a:schemeClr val="tx1"/>
                </a:solidFill>
              </a:rPr>
              <a:t>Company A</a:t>
            </a:r>
            <a:endParaRPr lang="en-GB" sz="1800" b="1" dirty="0">
              <a:solidFill>
                <a:schemeClr val="tx1"/>
              </a:solidFill>
            </a:endParaRPr>
          </a:p>
          <a:p>
            <a:pPr algn="ctr"/>
            <a:r>
              <a:rPr lang="en-GB" sz="1800" dirty="0" smtClean="0">
                <a:solidFill>
                  <a:schemeClr val="tx1"/>
                </a:solidFill>
              </a:rPr>
              <a:t>Pre-transaction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14377" y="1693193"/>
            <a:ext cx="2511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800" dirty="0" smtClean="0"/>
              <a:t>Owned by existing shareholders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xmlns="" val="413149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reasons why demergers can add value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Separation into clearly defined business segments leads to market transparency and greater understanding.</a:t>
            </a:r>
            <a:endParaRPr lang="en-GB" dirty="0"/>
          </a:p>
          <a:p>
            <a:r>
              <a:rPr lang="en-US" dirty="0" smtClean="0"/>
              <a:t>Raise </a:t>
            </a:r>
            <a:r>
              <a:rPr lang="en-US" dirty="0"/>
              <a:t>money by taking advantage of the market pricing one particular sector very highly.</a:t>
            </a:r>
            <a:endParaRPr lang="en-GB" dirty="0"/>
          </a:p>
          <a:p>
            <a:r>
              <a:rPr lang="en-US" dirty="0" smtClean="0"/>
              <a:t>The </a:t>
            </a:r>
            <a:r>
              <a:rPr lang="en-US" dirty="0"/>
              <a:t>different businesses can follow financial strategies more appropriate to their activities.</a:t>
            </a:r>
            <a:endParaRPr lang="en-GB" dirty="0"/>
          </a:p>
          <a:p>
            <a:r>
              <a:rPr lang="en-US" dirty="0" smtClean="0"/>
              <a:t>Improvements </a:t>
            </a:r>
            <a:r>
              <a:rPr lang="en-US" dirty="0"/>
              <a:t>in corporate governance and efficiencies arise in companies which were subsidiaries but are now separately accountable to the markets.</a:t>
            </a:r>
            <a:endParaRPr lang="en-GB" dirty="0"/>
          </a:p>
          <a:p>
            <a:r>
              <a:rPr lang="en-US" dirty="0" smtClean="0"/>
              <a:t>Incentive </a:t>
            </a:r>
            <a:r>
              <a:rPr lang="en-US" dirty="0"/>
              <a:t>structures can be put in place that link management performance directly to the unit’s share price.</a:t>
            </a:r>
            <a:endParaRPr lang="en-GB" dirty="0"/>
          </a:p>
          <a:p>
            <a:r>
              <a:rPr lang="en-GB" dirty="0" smtClean="0"/>
              <a:t>Removal </a:t>
            </a:r>
            <a:r>
              <a:rPr lang="en-GB" dirty="0"/>
              <a:t>of the ‘conglomerate discount’.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A800F-A128-463A-94A4-74DB5763134D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1319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Restructuring a company: 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smtClean="0"/>
              <a:t>Learning objectives</a:t>
            </a:r>
          </a:p>
          <a:p>
            <a:r>
              <a:rPr lang="en-GB" sz="2200" dirty="0" smtClean="0"/>
              <a:t>Reasons for restructuring, and possible approaches</a:t>
            </a:r>
          </a:p>
          <a:p>
            <a:r>
              <a:rPr lang="en-GB" sz="2200" dirty="0" smtClean="0"/>
              <a:t>Some warning signs</a:t>
            </a:r>
          </a:p>
          <a:p>
            <a:r>
              <a:rPr lang="en-GB" sz="2200" dirty="0" smtClean="0"/>
              <a:t>Debt equity swap</a:t>
            </a:r>
          </a:p>
          <a:p>
            <a:r>
              <a:rPr lang="en-GB" sz="2200" dirty="0" smtClean="0"/>
              <a:t>Determining the shortfall for creditors</a:t>
            </a:r>
          </a:p>
          <a:p>
            <a:r>
              <a:rPr lang="en-GB" sz="2200" dirty="0" smtClean="0"/>
              <a:t>Stakeholders have choices</a:t>
            </a:r>
          </a:p>
          <a:p>
            <a:r>
              <a:rPr lang="en-GB" sz="2200" dirty="0" smtClean="0"/>
              <a:t>Tips for those planning a distressed acquisition</a:t>
            </a:r>
          </a:p>
          <a:p>
            <a:r>
              <a:rPr lang="en-GB" sz="2200" dirty="0" smtClean="0"/>
              <a:t>Spin-offs</a:t>
            </a:r>
            <a:endParaRPr lang="en-GB" sz="2200" dirty="0" smtClean="0"/>
          </a:p>
          <a:p>
            <a:r>
              <a:rPr lang="en-GB" sz="2200" dirty="0" smtClean="0"/>
              <a:t>Carve-outs</a:t>
            </a:r>
            <a:endParaRPr lang="en-GB" sz="2200" dirty="0" smtClean="0"/>
          </a:p>
          <a:p>
            <a:r>
              <a:rPr lang="en-GB" sz="2200" dirty="0" smtClean="0"/>
              <a:t>Some reasons why demergers can add value</a:t>
            </a:r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7A3BBC-CD9E-4EC7-BD55-EF5D9998E370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4610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</a:t>
            </a:r>
            <a:r>
              <a:rPr lang="en-GB" dirty="0" smtClean="0"/>
              <a:t>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GB" dirty="0" smtClean="0"/>
              <a:t>Diagnose </a:t>
            </a:r>
            <a:r>
              <a:rPr lang="en-GB" dirty="0"/>
              <a:t>when a company is in trouble, and identify ways in which its </a:t>
            </a:r>
            <a:r>
              <a:rPr lang="en-GB" dirty="0" smtClean="0"/>
              <a:t>cash flow </a:t>
            </a:r>
            <a:r>
              <a:rPr lang="en-GB" dirty="0"/>
              <a:t>can be improved to stave off a cash crisis.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Identify potential sources of finance for a troubled company, and evaluate how appropriate they are.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dirty="0"/>
              <a:t>Understand some of the regulatory mechanisms underlying company rescue or liquidation.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Explain what </a:t>
            </a:r>
            <a:r>
              <a:rPr lang="en-GB" dirty="0" smtClean="0"/>
              <a:t>spin-offs </a:t>
            </a:r>
            <a:r>
              <a:rPr lang="en-GB" dirty="0"/>
              <a:t>and </a:t>
            </a:r>
            <a:r>
              <a:rPr lang="en-GB" dirty="0" smtClean="0"/>
              <a:t>carve-outs </a:t>
            </a:r>
            <a:r>
              <a:rPr lang="en-GB" dirty="0"/>
              <a:t>are, and how they </a:t>
            </a:r>
            <a:r>
              <a:rPr lang="en-GB" dirty="0" smtClean="0"/>
              <a:t>differ.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A800F-A128-463A-94A4-74DB5763134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60712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Reasons for a restructuring, and possible approaches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A800F-A128-463A-94A4-74DB5763134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7432551" y="1368667"/>
            <a:ext cx="2664296" cy="1512168"/>
          </a:xfrm>
          <a:prstGeom prst="roundRect">
            <a:avLst/>
          </a:prstGeom>
          <a:solidFill>
            <a:srgbClr val="D31145"/>
          </a:solidFill>
          <a:ln w="9525" cap="flat" cmpd="sng" algn="ctr">
            <a:solidFill>
              <a:srgbClr val="D31145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Wrong business strategy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524256" y="1368667"/>
            <a:ext cx="2664296" cy="1512168"/>
          </a:xfrm>
          <a:prstGeom prst="roundRect">
            <a:avLst/>
          </a:prstGeom>
          <a:solidFill>
            <a:srgbClr val="D31145"/>
          </a:solidFill>
          <a:ln w="9525" cap="flat" cmpd="sng" algn="ctr">
            <a:solidFill>
              <a:srgbClr val="D31145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Wrong financial strategy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1589" y="3163121"/>
            <a:ext cx="2664296" cy="756084"/>
          </a:xfrm>
          <a:prstGeom prst="roundRect">
            <a:avLst/>
          </a:prstGeom>
          <a:solidFill>
            <a:srgbClr val="E17273"/>
          </a:solidFill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Arial" pitchFamily="34" charset="0"/>
              </a:rPr>
              <a:t>Too little debt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3184079" y="3163121"/>
            <a:ext cx="2664296" cy="756084"/>
          </a:xfrm>
          <a:prstGeom prst="roundRect">
            <a:avLst/>
          </a:prstGeom>
          <a:solidFill>
            <a:srgbClr val="E17273"/>
          </a:solidFill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Too much debt</a:t>
            </a:r>
          </a:p>
        </p:txBody>
      </p:sp>
      <p:sp>
        <p:nvSpPr>
          <p:cNvPr id="9" name="Rounded Rectangle 8"/>
          <p:cNvSpPr/>
          <p:nvPr/>
        </p:nvSpPr>
        <p:spPr bwMode="auto">
          <a:xfrm>
            <a:off x="303759" y="4268221"/>
            <a:ext cx="2099956" cy="1800200"/>
          </a:xfrm>
          <a:prstGeom prst="roundRect">
            <a:avLst/>
          </a:prstGeom>
          <a:solidFill>
            <a:schemeClr val="accent2">
              <a:lumMod val="9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</a:rPr>
              <a:t>Pay a special dividend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n-GB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Undertake a buy-back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</a:rPr>
              <a:t>Invest 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3466249" y="4268221"/>
            <a:ext cx="2099956" cy="2825572"/>
          </a:xfrm>
          <a:prstGeom prst="roundRect">
            <a:avLst/>
          </a:prstGeom>
          <a:solidFill>
            <a:schemeClr val="accent2">
              <a:lumMod val="9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</a:rPr>
              <a:t>Improve operating efficiency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n-GB" sz="1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Sell assets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</a:rPr>
              <a:t>Raise new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latin typeface="Arial" pitchFamily="34" charset="0"/>
              </a:rPr>
              <a:t> finance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lang="en-GB" sz="1800" baseline="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Restructure existing debt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7432551" y="4268221"/>
            <a:ext cx="2664296" cy="756084"/>
          </a:xfrm>
          <a:prstGeom prst="roundRect">
            <a:avLst/>
          </a:prstGeom>
          <a:solidFill>
            <a:schemeClr val="accent2">
              <a:lumMod val="90000"/>
            </a:schemeClr>
          </a:solidFill>
          <a:ln w="95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>
              <a:spcAft>
                <a:spcPts val="600"/>
              </a:spcAft>
            </a:pPr>
            <a:r>
              <a:rPr lang="en-GB" sz="1800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Change strategy</a:t>
            </a:r>
          </a:p>
        </p:txBody>
      </p:sp>
    </p:spTree>
    <p:extLst>
      <p:ext uri="{BB962C8B-B14F-4D97-AF65-F5344CB8AC3E}">
        <p14:creationId xmlns:p14="http://schemas.microsoft.com/office/powerpoint/2010/main" xmlns="" val="276841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warning signs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company is trading close to the limit on its bank facilities.</a:t>
            </a:r>
            <a:endParaRPr lang="en-GB" dirty="0"/>
          </a:p>
          <a:p>
            <a:pPr lvl="0"/>
            <a:r>
              <a:rPr lang="en-US" dirty="0"/>
              <a:t>Monthly management accounts continually show negative variances on sales and profits.</a:t>
            </a:r>
            <a:endParaRPr lang="en-GB" dirty="0"/>
          </a:p>
          <a:p>
            <a:pPr lvl="0"/>
            <a:r>
              <a:rPr lang="en-US" dirty="0"/>
              <a:t>There are no monthly management accounts, or they arrive late, with inadequate explanation.</a:t>
            </a:r>
            <a:endParaRPr lang="en-GB" dirty="0"/>
          </a:p>
          <a:p>
            <a:pPr lvl="0"/>
            <a:r>
              <a:rPr lang="en-US" dirty="0"/>
              <a:t>Several key people leave the company in a short period of time.</a:t>
            </a:r>
            <a:endParaRPr lang="en-GB" dirty="0"/>
          </a:p>
          <a:p>
            <a:pPr lvl="0"/>
            <a:r>
              <a:rPr lang="en-US" dirty="0"/>
              <a:t>Loss of several customers.</a:t>
            </a:r>
            <a:endParaRPr lang="en-GB" dirty="0"/>
          </a:p>
          <a:p>
            <a:pPr lvl="0"/>
            <a:r>
              <a:rPr lang="en-US" dirty="0"/>
              <a:t>Poor relationships with suppliers.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A800F-A128-463A-94A4-74DB5763134D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15041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Debt</a:t>
            </a:r>
            <a:r>
              <a:rPr lang="en-US" dirty="0" smtClean="0"/>
              <a:t> </a:t>
            </a:r>
            <a:r>
              <a:rPr lang="en-US" dirty="0" smtClean="0"/>
              <a:t>–</a:t>
            </a:r>
            <a:r>
              <a:rPr lang="en-GB" dirty="0" smtClean="0"/>
              <a:t>equity </a:t>
            </a:r>
            <a:r>
              <a:rPr lang="en-GB" dirty="0" smtClean="0"/>
              <a:t>swap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E94EBB-EBA8-41E4-A572-EDCDCB2AB3C0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35807" y="1693193"/>
            <a:ext cx="3744416" cy="5256584"/>
          </a:xfrm>
          <a:prstGeom prst="rect">
            <a:avLst/>
          </a:prstGeom>
          <a:solidFill>
            <a:srgbClr val="D31145"/>
          </a:solidFill>
          <a:ln w="9525" cap="flat" cmpd="sng" algn="ctr">
            <a:solidFill>
              <a:srgbClr val="D31145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35807" y="1693193"/>
            <a:ext cx="3744416" cy="48245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rgbClr val="D3114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Debt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7895" y="6494895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Arial" pitchFamily="34" charset="0"/>
              </a:rPr>
              <a:t>Equity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5807" y="1117129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Before</a:t>
            </a:r>
            <a:endParaRPr lang="en-GB" sz="200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5200303" y="1660168"/>
            <a:ext cx="3744416" cy="5256584"/>
          </a:xfrm>
          <a:prstGeom prst="rect">
            <a:avLst/>
          </a:prstGeom>
          <a:solidFill>
            <a:srgbClr val="D31145"/>
          </a:solidFill>
          <a:ln w="9525" cap="flat" cmpd="sng" algn="ctr">
            <a:solidFill>
              <a:srgbClr val="D31145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200303" y="1660168"/>
            <a:ext cx="3744416" cy="226527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rgbClr val="D31145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Debt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92391" y="6461870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bg1"/>
                </a:solidFill>
                <a:latin typeface="Arial" pitchFamily="34" charset="0"/>
              </a:rPr>
              <a:t>Equity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00303" y="1084104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After</a:t>
            </a:r>
            <a:endParaRPr lang="en-GB" sz="2000" dirty="0"/>
          </a:p>
        </p:txBody>
      </p:sp>
      <p:sp>
        <p:nvSpPr>
          <p:cNvPr id="13" name="Rectangle 12"/>
          <p:cNvSpPr/>
          <p:nvPr/>
        </p:nvSpPr>
        <p:spPr bwMode="auto">
          <a:xfrm>
            <a:off x="5200303" y="3925441"/>
            <a:ext cx="3744416" cy="2592288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>Equity held by previous Debt holders</a:t>
            </a:r>
          </a:p>
        </p:txBody>
      </p:sp>
    </p:spTree>
    <p:extLst>
      <p:ext uri="{BB962C8B-B14F-4D97-AF65-F5344CB8AC3E}">
        <p14:creationId xmlns:p14="http://schemas.microsoft.com/office/powerpoint/2010/main" xmlns="" val="1486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Determining the shortfall for creditors</a:t>
            </a:r>
            <a:endParaRPr lang="en-GB" dirty="0" smtClean="0"/>
          </a:p>
        </p:txBody>
      </p:sp>
      <p:sp>
        <p:nvSpPr>
          <p:cNvPr id="6" name="Rectangle 5"/>
          <p:cNvSpPr/>
          <p:nvPr/>
        </p:nvSpPr>
        <p:spPr bwMode="auto">
          <a:xfrm>
            <a:off x="4839578" y="2352887"/>
            <a:ext cx="2944943" cy="872703"/>
          </a:xfrm>
          <a:prstGeom prst="rect">
            <a:avLst/>
          </a:prstGeom>
          <a:noFill/>
          <a:ln w="158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105012" tIns="52506" rIns="105012" bIns="52506" anchor="ctr"/>
          <a:lstStyle/>
          <a:p>
            <a:pPr algn="ctr">
              <a:buFontTx/>
              <a:buNone/>
              <a:defRPr/>
            </a:pPr>
            <a:r>
              <a:rPr lang="en-GB" sz="1400" dirty="0"/>
              <a:t>Unsecured creditors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839578" y="3225590"/>
            <a:ext cx="2944943" cy="396525"/>
          </a:xfrm>
          <a:prstGeom prst="rect">
            <a:avLst/>
          </a:prstGeom>
          <a:noFill/>
          <a:ln w="158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105012" tIns="52506" rIns="105012" bIns="52506" anchor="ctr"/>
          <a:lstStyle/>
          <a:p>
            <a:pPr algn="ctr">
              <a:buFontTx/>
              <a:buNone/>
              <a:defRPr/>
            </a:pPr>
            <a:r>
              <a:rPr lang="en-GB" sz="1400" dirty="0" smtClean="0"/>
              <a:t>Shortfall on charged assets</a:t>
            </a:r>
            <a:endParaRPr lang="en-GB" sz="14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839578" y="3622116"/>
            <a:ext cx="2944943" cy="1032889"/>
          </a:xfrm>
          <a:prstGeom prst="rect">
            <a:avLst/>
          </a:prstGeom>
          <a:noFill/>
          <a:ln w="158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105012" tIns="52506" rIns="105012" bIns="52506" anchor="ctr"/>
          <a:lstStyle/>
          <a:p>
            <a:pPr algn="ctr">
              <a:buFontTx/>
              <a:buNone/>
              <a:defRPr/>
            </a:pPr>
            <a:r>
              <a:rPr lang="en-GB" sz="1400" dirty="0"/>
              <a:t>Amounts loaned under a floating charge (value restricted to the value of those charged assets)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839578" y="4655005"/>
            <a:ext cx="2944943" cy="1151058"/>
          </a:xfrm>
          <a:prstGeom prst="rect">
            <a:avLst/>
          </a:prstGeom>
          <a:noFill/>
          <a:ln w="158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105012" tIns="52506" rIns="105012" bIns="52506" anchor="ctr"/>
          <a:lstStyle/>
          <a:p>
            <a:pPr algn="ctr">
              <a:buFontTx/>
              <a:buNone/>
              <a:defRPr/>
            </a:pPr>
            <a:r>
              <a:rPr lang="en-GB" sz="1400" dirty="0"/>
              <a:t>Amounts loaned under a fixed charge (value restricted to the value of those charged assets)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839578" y="5806063"/>
            <a:ext cx="2944943" cy="596100"/>
          </a:xfrm>
          <a:prstGeom prst="rect">
            <a:avLst/>
          </a:prstGeom>
          <a:noFill/>
          <a:ln w="1587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lIns="105012" tIns="52506" rIns="105012" bIns="52506" anchor="ctr"/>
          <a:lstStyle/>
          <a:p>
            <a:pPr algn="ctr">
              <a:defRPr/>
            </a:pPr>
            <a:r>
              <a:rPr lang="en-GB" sz="1400" dirty="0"/>
              <a:t>Costs of restructuring (professional fees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1725770" y="4178826"/>
            <a:ext cx="2944943" cy="2223338"/>
          </a:xfrm>
          <a:prstGeom prst="rect">
            <a:avLst/>
          </a:prstGeom>
          <a:noFill/>
          <a:ln w="15875" algn="ctr">
            <a:solidFill>
              <a:srgbClr val="FF0000"/>
            </a:solidFill>
            <a:prstDash val="lg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/>
          <a:lstStyle/>
          <a:p>
            <a:pPr algn="ctr">
              <a:buFontTx/>
              <a:buNone/>
              <a:defRPr/>
            </a:pPr>
            <a:r>
              <a:rPr lang="en-GB" sz="1800" dirty="0" smtClean="0"/>
              <a:t>Realizable </a:t>
            </a:r>
            <a:r>
              <a:rPr lang="en-GB" sz="1800" dirty="0"/>
              <a:t>value of business / assets (whichever is greater)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725770" y="3860206"/>
            <a:ext cx="8669672" cy="318620"/>
            <a:chOff x="1476376" y="3500438"/>
            <a:chExt cx="7416799" cy="288925"/>
          </a:xfrm>
        </p:grpSpPr>
        <p:cxnSp>
          <p:nvCxnSpPr>
            <p:cNvPr id="13330" name="Straight Connector 19"/>
            <p:cNvCxnSpPr>
              <a:cxnSpLocks noChangeShapeType="1"/>
            </p:cNvCxnSpPr>
            <p:nvPr/>
          </p:nvCxnSpPr>
          <p:spPr bwMode="auto">
            <a:xfrm>
              <a:off x="1476376" y="3752850"/>
              <a:ext cx="7056437" cy="36513"/>
            </a:xfrm>
            <a:prstGeom prst="line">
              <a:avLst/>
            </a:prstGeom>
            <a:noFill/>
            <a:ln w="41275" algn="ctr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" name="TextBox 20"/>
            <p:cNvSpPr txBox="1"/>
            <p:nvPr/>
          </p:nvSpPr>
          <p:spPr>
            <a:xfrm>
              <a:off x="7596188" y="3500438"/>
              <a:ext cx="1296987" cy="27781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buFontTx/>
                <a:buNone/>
                <a:defRPr/>
              </a:pPr>
              <a:r>
                <a:rPr lang="en-GB" sz="1400" b="1" cap="small" dirty="0"/>
                <a:t>Value break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839580" y="1693194"/>
            <a:ext cx="2944942" cy="320750"/>
          </a:xfrm>
          <a:prstGeom prst="rect">
            <a:avLst/>
          </a:prstGeom>
          <a:noFill/>
        </p:spPr>
        <p:txBody>
          <a:bodyPr wrap="square" lIns="104287" tIns="52144" rIns="104287" bIns="52144">
            <a:spAutoFit/>
          </a:bodyPr>
          <a:lstStyle/>
          <a:p>
            <a:pPr algn="ctr">
              <a:buFontTx/>
              <a:buNone/>
              <a:defRPr/>
            </a:pPr>
            <a:r>
              <a:rPr lang="en-GB" sz="1400" b="1" i="1" dirty="0" smtClean="0"/>
              <a:t>Claims on the company</a:t>
            </a:r>
            <a:endParaRPr lang="en-GB" sz="1400" b="1" i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1725770" y="1693194"/>
            <a:ext cx="2944943" cy="2485633"/>
            <a:chOff x="1476375" y="1535389"/>
            <a:chExt cx="2519363" cy="2253974"/>
          </a:xfrm>
        </p:grpSpPr>
        <p:sp>
          <p:nvSpPr>
            <p:cNvPr id="5" name="Rectangle 4"/>
            <p:cNvSpPr/>
            <p:nvPr/>
          </p:nvSpPr>
          <p:spPr bwMode="auto">
            <a:xfrm>
              <a:off x="1476375" y="2133600"/>
              <a:ext cx="2519363" cy="1655763"/>
            </a:xfrm>
            <a:prstGeom prst="rect">
              <a:avLst/>
            </a:prstGeom>
            <a:noFill/>
            <a:ln w="15875" cap="flat" cmpd="sng" algn="ctr">
              <a:solidFill>
                <a:schemeClr val="tx2">
                  <a:lumMod val="50000"/>
                  <a:lumOff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lIns="92075" tIns="46038" rIns="92075" bIns="46038" anchor="ctr"/>
            <a:lstStyle/>
            <a:p>
              <a:pPr algn="ctr">
                <a:buFontTx/>
                <a:buNone/>
                <a:defRPr/>
              </a:pPr>
              <a:r>
                <a:rPr lang="en-GB" sz="1800" dirty="0" smtClean="0"/>
                <a:t>Shortfall to creditors</a:t>
              </a:r>
              <a:endParaRPr lang="en-GB" sz="1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476375" y="1535389"/>
              <a:ext cx="2447925" cy="47445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buFontTx/>
                <a:buNone/>
                <a:defRPr/>
              </a:pPr>
              <a:r>
                <a:rPr lang="en-GB" sz="1400" b="1" i="1" dirty="0" smtClean="0"/>
                <a:t>Assets are insufficient to meet all claims</a:t>
              </a:r>
              <a:endParaRPr lang="en-GB" sz="1400" b="1" i="1" dirty="0"/>
            </a:p>
          </p:txBody>
        </p:sp>
      </p:grpSp>
      <p:sp>
        <p:nvSpPr>
          <p:cNvPr id="13334" name="TextBox 23"/>
          <p:cNvSpPr txBox="1">
            <a:spLocks noChangeArrowheads="1"/>
          </p:cNvSpPr>
          <p:nvPr/>
        </p:nvSpPr>
        <p:spPr bwMode="auto">
          <a:xfrm>
            <a:off x="1725770" y="6707631"/>
            <a:ext cx="7405964" cy="274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>
              <a:buFontTx/>
              <a:buNone/>
            </a:pPr>
            <a:r>
              <a:rPr lang="en-GB" sz="1100" dirty="0" smtClean="0"/>
              <a:t>Based on: ICAEW </a:t>
            </a:r>
            <a:r>
              <a:rPr lang="en-GB" sz="1100" dirty="0"/>
              <a:t>Corporate Finance Faculty, Best-practice </a:t>
            </a:r>
            <a:r>
              <a:rPr lang="en-GB" sz="1100" dirty="0" smtClean="0"/>
              <a:t>Guideline – </a:t>
            </a:r>
            <a:r>
              <a:rPr lang="en-GB" sz="1100" i="1" dirty="0" smtClean="0"/>
              <a:t>Turnarounds</a:t>
            </a:r>
            <a:endParaRPr lang="en-GB" sz="11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A800F-A128-463A-94A4-74DB5763134D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28608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Stakeholders have choices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23711" y="1764665"/>
            <a:ext cx="4531537" cy="495786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Ordinary shares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Put in more money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Accept </a:t>
            </a:r>
            <a:r>
              <a:rPr lang="en-GB" sz="2100" dirty="0" smtClean="0"/>
              <a:t>dilution</a:t>
            </a:r>
          </a:p>
          <a:p>
            <a:pPr lvl="1" eaLnBrk="1" hangingPunct="1">
              <a:lnSpc>
                <a:spcPct val="90000"/>
              </a:lnSpc>
            </a:pPr>
            <a:endParaRPr lang="en-GB" sz="2100" dirty="0"/>
          </a:p>
          <a:p>
            <a:pPr eaLnBrk="1" hangingPunct="1">
              <a:lnSpc>
                <a:spcPct val="90000"/>
              </a:lnSpc>
            </a:pPr>
            <a:r>
              <a:rPr lang="en-GB" sz="2300" dirty="0" smtClean="0">
                <a:solidFill>
                  <a:srgbClr val="D31145"/>
                </a:solidFill>
                <a:latin typeface="Verdana" pitchFamily="34" charset="0"/>
              </a:rPr>
              <a:t>Debt</a:t>
            </a:r>
            <a:endParaRPr lang="en-GB" sz="2300" dirty="0">
              <a:solidFill>
                <a:srgbClr val="D31145"/>
              </a:solidFill>
              <a:latin typeface="Verdana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Put in more money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Swap to equity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Write-offs</a:t>
            </a:r>
            <a:endParaRPr lang="en-GB" sz="2100" dirty="0"/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Note that all the different lenders will have different views on what should happen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611535" y="1764665"/>
            <a:ext cx="4275455" cy="495786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Creditors</a:t>
            </a:r>
            <a:r>
              <a:rPr lang="en-GB" sz="2300" dirty="0">
                <a:solidFill>
                  <a:srgbClr val="FF0000"/>
                </a:solidFill>
                <a:latin typeface="Comic Sans MS" pitchFamily="66" charset="0"/>
              </a:rPr>
              <a:t> (</a:t>
            </a: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unsecured</a:t>
            </a:r>
            <a:r>
              <a:rPr lang="en-GB" sz="2300" dirty="0">
                <a:solidFill>
                  <a:srgbClr val="FF0000"/>
                </a:solidFill>
                <a:latin typeface="Comic Sans MS" pitchFamily="66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Write off part of the debt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Negotiate payment terms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Take </a:t>
            </a:r>
            <a:r>
              <a:rPr lang="en-GB" sz="2100" dirty="0" smtClean="0"/>
              <a:t>equity</a:t>
            </a:r>
          </a:p>
          <a:p>
            <a:pPr lvl="1" eaLnBrk="1" hangingPunct="1">
              <a:lnSpc>
                <a:spcPct val="90000"/>
              </a:lnSpc>
            </a:pPr>
            <a:endParaRPr lang="en-GB" sz="2100" dirty="0"/>
          </a:p>
          <a:p>
            <a:pPr eaLnBrk="1" hangingPunct="1">
              <a:lnSpc>
                <a:spcPct val="90000"/>
              </a:lnSpc>
            </a:pP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Employees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Trade-off </a:t>
            </a:r>
            <a:r>
              <a:rPr lang="en-GB" sz="2100" dirty="0"/>
              <a:t>between jobs and </a:t>
            </a:r>
            <a:r>
              <a:rPr lang="en-GB" sz="2100" dirty="0" smtClean="0"/>
              <a:t>pay</a:t>
            </a:r>
          </a:p>
          <a:p>
            <a:pPr lvl="1" eaLnBrk="1" hangingPunct="1">
              <a:lnSpc>
                <a:spcPct val="90000"/>
              </a:lnSpc>
            </a:pPr>
            <a:endParaRPr lang="en-GB" sz="2100" dirty="0"/>
          </a:p>
          <a:p>
            <a:pPr eaLnBrk="1" hangingPunct="1">
              <a:lnSpc>
                <a:spcPct val="90000"/>
              </a:lnSpc>
            </a:pP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/>
              <a:t>Fight to be part of the deal?  Payoff</a:t>
            </a:r>
            <a:r>
              <a:rPr lang="en-GB" sz="2100" dirty="0" smtClean="0"/>
              <a:t>?</a:t>
            </a:r>
          </a:p>
          <a:p>
            <a:pPr lvl="1" eaLnBrk="1" hangingPunct="1">
              <a:lnSpc>
                <a:spcPct val="90000"/>
              </a:lnSpc>
            </a:pPr>
            <a:endParaRPr lang="en-GB" sz="2100" dirty="0"/>
          </a:p>
          <a:p>
            <a:pPr>
              <a:lnSpc>
                <a:spcPct val="90000"/>
              </a:lnSpc>
            </a:pP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Other</a:t>
            </a:r>
            <a:r>
              <a:rPr lang="en-GB" sz="23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2300" dirty="0">
                <a:solidFill>
                  <a:srgbClr val="D31145"/>
                </a:solidFill>
                <a:latin typeface="Verdana" pitchFamily="34" charset="0"/>
              </a:rPr>
              <a:t>stakeholders??</a:t>
            </a:r>
          </a:p>
          <a:p>
            <a:pPr lvl="1" eaLnBrk="1" hangingPunct="1">
              <a:lnSpc>
                <a:spcPct val="90000"/>
              </a:lnSpc>
            </a:pPr>
            <a:endParaRPr lang="en-GB" sz="2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Page </a:t>
            </a:r>
            <a:fld id="{B6EECCEB-725F-45DB-96BB-D3CCEAC3ABCB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18055103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92" y="198811"/>
            <a:ext cx="8283694" cy="672253"/>
          </a:xfrm>
        </p:spPr>
        <p:txBody>
          <a:bodyPr/>
          <a:lstStyle/>
          <a:p>
            <a:pPr eaLnBrk="1" hangingPunct="1"/>
            <a:r>
              <a:rPr lang="en-GB" sz="2700" dirty="0" smtClean="0"/>
              <a:t>Tips </a:t>
            </a:r>
            <a:r>
              <a:rPr lang="en-GB" sz="2700" dirty="0"/>
              <a:t>for those planning a distressed acquisition </a:t>
            </a:r>
            <a:br>
              <a:rPr lang="en-GB" sz="2700" dirty="0"/>
            </a:br>
            <a:endParaRPr lang="en-GB" sz="12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743" y="1333153"/>
            <a:ext cx="10183897" cy="5137956"/>
          </a:xfrm>
          <a:noFill/>
        </p:spPr>
        <p:txBody>
          <a:bodyPr anchor="t">
            <a:noAutofit/>
          </a:bodyPr>
          <a:lstStyle/>
          <a:p>
            <a:pPr>
              <a:lnSpc>
                <a:spcPct val="95000"/>
              </a:lnSpc>
              <a:spcBef>
                <a:spcPct val="40000"/>
              </a:spcBef>
            </a:pPr>
            <a:r>
              <a:rPr lang="en-GB" sz="2000" dirty="0"/>
              <a:t>Use advisers </a:t>
            </a:r>
            <a:r>
              <a:rPr lang="en-GB" sz="2000" dirty="0" smtClean="0"/>
              <a:t>with previous </a:t>
            </a:r>
            <a:r>
              <a:rPr lang="en-GB" sz="2000" dirty="0"/>
              <a:t>experience of </a:t>
            </a:r>
            <a:r>
              <a:rPr lang="en-GB" sz="2000" dirty="0" smtClean="0"/>
              <a:t>distressed acquisitions</a:t>
            </a:r>
            <a:endParaRPr lang="en-GB" sz="2000" dirty="0"/>
          </a:p>
          <a:p>
            <a:pPr>
              <a:lnSpc>
                <a:spcPct val="95000"/>
              </a:lnSpc>
              <a:spcBef>
                <a:spcPct val="40000"/>
              </a:spcBef>
            </a:pPr>
            <a:r>
              <a:rPr lang="en-GB" sz="2000" dirty="0" smtClean="0"/>
              <a:t>Be </a:t>
            </a:r>
            <a:r>
              <a:rPr lang="en-GB" sz="2000" dirty="0"/>
              <a:t>prepared to </a:t>
            </a:r>
            <a:r>
              <a:rPr lang="en-GB" sz="2000" dirty="0" smtClean="0"/>
              <a:t>undertake an </a:t>
            </a:r>
            <a:r>
              <a:rPr lang="en-GB" sz="2000" dirty="0"/>
              <a:t>accelerated </a:t>
            </a:r>
            <a:r>
              <a:rPr lang="en-GB" sz="2000" dirty="0" smtClean="0"/>
              <a:t>due-diligence exercise, but on limited information</a:t>
            </a:r>
            <a:endParaRPr lang="en-GB" sz="2000" dirty="0"/>
          </a:p>
          <a:p>
            <a:pPr>
              <a:lnSpc>
                <a:spcPct val="95000"/>
              </a:lnSpc>
              <a:spcBef>
                <a:spcPct val="40000"/>
              </a:spcBef>
            </a:pPr>
            <a:r>
              <a:rPr lang="en-GB" sz="2000" dirty="0" smtClean="0"/>
              <a:t>Clarify and resolve the legal position regarding charges on the company’s assets, and retention of title clauses</a:t>
            </a:r>
            <a:endParaRPr lang="en-GB" sz="2000" dirty="0"/>
          </a:p>
          <a:p>
            <a:pPr>
              <a:lnSpc>
                <a:spcPct val="95000"/>
              </a:lnSpc>
              <a:spcBef>
                <a:spcPct val="40000"/>
              </a:spcBef>
            </a:pPr>
            <a:r>
              <a:rPr lang="en-GB" sz="2000" dirty="0" smtClean="0"/>
              <a:t>Determine which contracts </a:t>
            </a:r>
            <a:r>
              <a:rPr lang="en-GB" sz="2000" dirty="0"/>
              <a:t>with customers, </a:t>
            </a:r>
            <a:r>
              <a:rPr lang="en-GB" sz="2000" dirty="0" smtClean="0"/>
              <a:t>suppliers, </a:t>
            </a:r>
            <a:r>
              <a:rPr lang="en-GB" sz="2000" dirty="0"/>
              <a:t>and </a:t>
            </a:r>
            <a:r>
              <a:rPr lang="en-GB" sz="2000" dirty="0" smtClean="0"/>
              <a:t>landlords include </a:t>
            </a:r>
            <a:r>
              <a:rPr lang="en-GB" sz="2000" dirty="0"/>
              <a:t>an automatic termination clause in the event of </a:t>
            </a:r>
            <a:r>
              <a:rPr lang="en-GB" sz="2000" dirty="0" smtClean="0"/>
              <a:t>insolvency, and resolve this </a:t>
            </a:r>
            <a:endParaRPr lang="en-GB" sz="2000" dirty="0"/>
          </a:p>
          <a:p>
            <a:pPr>
              <a:lnSpc>
                <a:spcPct val="95000"/>
              </a:lnSpc>
              <a:spcBef>
                <a:spcPct val="40000"/>
              </a:spcBef>
            </a:pPr>
            <a:r>
              <a:rPr lang="en-GB" sz="2000" dirty="0"/>
              <a:t>Ensure you have the funding in place </a:t>
            </a:r>
            <a:r>
              <a:rPr lang="en-GB" sz="2000" dirty="0" smtClean="0"/>
              <a:t>so that you can move quickly</a:t>
            </a:r>
            <a:endParaRPr lang="en-GB" sz="2000" dirty="0"/>
          </a:p>
          <a:p>
            <a:pPr>
              <a:lnSpc>
                <a:spcPct val="95000"/>
              </a:lnSpc>
              <a:spcBef>
                <a:spcPct val="40000"/>
              </a:spcBef>
            </a:pPr>
            <a:r>
              <a:rPr lang="en-GB" sz="2000" dirty="0" smtClean="0"/>
              <a:t>Incorporate </a:t>
            </a:r>
            <a:r>
              <a:rPr lang="en-GB" sz="2000" dirty="0"/>
              <a:t>the new business to </a:t>
            </a:r>
            <a:r>
              <a:rPr lang="en-GB" sz="2000" dirty="0" smtClean="0"/>
              <a:t>ring-fence </a:t>
            </a:r>
            <a:r>
              <a:rPr lang="en-GB" sz="2000" dirty="0"/>
              <a:t>the assets and make sure that if things don’t work out it doesn’t threaten your existing business</a:t>
            </a:r>
            <a:r>
              <a:rPr lang="en-GB" sz="2000" dirty="0" smtClean="0"/>
              <a:t>.</a:t>
            </a:r>
          </a:p>
          <a:p>
            <a:pPr>
              <a:lnSpc>
                <a:spcPct val="95000"/>
              </a:lnSpc>
              <a:spcBef>
                <a:spcPct val="40000"/>
              </a:spcBef>
            </a:pPr>
            <a:endParaRPr lang="en-GB" sz="2000" dirty="0" smtClean="0"/>
          </a:p>
          <a:p>
            <a:pPr marL="0" indent="0">
              <a:lnSpc>
                <a:spcPct val="95000"/>
              </a:lnSpc>
              <a:spcBef>
                <a:spcPct val="40000"/>
              </a:spcBef>
              <a:buNone/>
            </a:pPr>
            <a:r>
              <a:rPr lang="en-GB" sz="2000" dirty="0" smtClean="0"/>
              <a:t> </a:t>
            </a:r>
            <a:r>
              <a:rPr lang="en-GB" sz="2000" dirty="0" smtClean="0">
                <a:solidFill>
                  <a:srgbClr val="D31145"/>
                </a:solidFill>
              </a:rPr>
              <a:t>When </a:t>
            </a:r>
            <a:r>
              <a:rPr lang="en-GB" sz="2000" dirty="0">
                <a:solidFill>
                  <a:srgbClr val="D31145"/>
                </a:solidFill>
              </a:rPr>
              <a:t>a management with a reputation for brilliance tackles a business with a reputation for poor fundamental economics, it is the reputation of the business that remains </a:t>
            </a:r>
            <a:r>
              <a:rPr lang="en-GB" sz="2000" dirty="0" smtClean="0">
                <a:solidFill>
                  <a:srgbClr val="D31145"/>
                </a:solidFill>
              </a:rPr>
              <a:t>intact.</a:t>
            </a:r>
            <a:endParaRPr lang="en-GB" sz="2000" dirty="0" smtClean="0">
              <a:solidFill>
                <a:srgbClr val="D31145"/>
              </a:solidFill>
            </a:endParaRPr>
          </a:p>
          <a:p>
            <a:pPr marL="0" indent="0" algn="r">
              <a:lnSpc>
                <a:spcPct val="95000"/>
              </a:lnSpc>
              <a:spcBef>
                <a:spcPct val="40000"/>
              </a:spcBef>
              <a:buNone/>
            </a:pPr>
            <a:r>
              <a:rPr lang="en-GB" sz="1400" dirty="0" smtClean="0">
                <a:solidFill>
                  <a:srgbClr val="D31145"/>
                </a:solidFill>
              </a:rPr>
              <a:t>Warren Buffett</a:t>
            </a:r>
            <a:endParaRPr lang="en-GB" sz="1400" dirty="0">
              <a:solidFill>
                <a:srgbClr val="D31145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AA800F-A128-463A-94A4-74DB5763134D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2799499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for Ruth slides">
  <a:themeElements>
    <a:clrScheme name="Credential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31145"/>
      </a:accent1>
      <a:accent2>
        <a:srgbClr val="F4CDC8"/>
      </a:accent2>
      <a:accent3>
        <a:srgbClr val="FFFFFF"/>
      </a:accent3>
      <a:accent4>
        <a:srgbClr val="000000"/>
      </a:accent4>
      <a:accent5>
        <a:srgbClr val="E6AAB0"/>
      </a:accent5>
      <a:accent6>
        <a:srgbClr val="DDBAB5"/>
      </a:accent6>
      <a:hlink>
        <a:srgbClr val="EFA6B9"/>
      </a:hlink>
      <a:folHlink>
        <a:srgbClr val="FAE1E8"/>
      </a:folHlink>
    </a:clrScheme>
    <a:fontScheme name="Credential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31145"/>
        </a:solidFill>
        <a:ln w="9525" cap="flat" cmpd="sng" algn="ctr">
          <a:solidFill>
            <a:srgbClr val="D31145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D31145"/>
        </a:solidFill>
        <a:ln w="9525" cap="flat" cmpd="sng" algn="ctr">
          <a:solidFill>
            <a:srgbClr val="D31145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redential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dential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dential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dential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dential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dential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dential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31145"/>
        </a:accent1>
        <a:accent2>
          <a:srgbClr val="F4CDC8"/>
        </a:accent2>
        <a:accent3>
          <a:srgbClr val="FFFFFF"/>
        </a:accent3>
        <a:accent4>
          <a:srgbClr val="000000"/>
        </a:accent4>
        <a:accent5>
          <a:srgbClr val="E6AAB0"/>
        </a:accent5>
        <a:accent6>
          <a:srgbClr val="DDBAB5"/>
        </a:accent6>
        <a:hlink>
          <a:srgbClr val="EFA6B9"/>
        </a:hlink>
        <a:folHlink>
          <a:srgbClr val="FAE1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Ruth slides</Template>
  <TotalTime>810</TotalTime>
  <Words>709</Words>
  <Application>Microsoft Office PowerPoint</Application>
  <PresentationFormat>Custom</PresentationFormat>
  <Paragraphs>140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TEMPLATE for Ruth slides</vt:lpstr>
      <vt:lpstr>Chapter 17  Restructuring a company</vt:lpstr>
      <vt:lpstr>Restructuring a company: contents</vt:lpstr>
      <vt:lpstr>Learning objectives</vt:lpstr>
      <vt:lpstr>Reasons for a restructuring, and possible approaches</vt:lpstr>
      <vt:lpstr>Some warning signs</vt:lpstr>
      <vt:lpstr>Debt –equity swap</vt:lpstr>
      <vt:lpstr>Determining the shortfall for creditors</vt:lpstr>
      <vt:lpstr>Stakeholders have choices</vt:lpstr>
      <vt:lpstr>Tips for those planning a distressed acquisition  </vt:lpstr>
      <vt:lpstr>Spin-offs</vt:lpstr>
      <vt:lpstr>Carve-outs</vt:lpstr>
      <vt:lpstr>Some reasons why demergers can add value</vt:lpstr>
    </vt:vector>
  </TitlesOfParts>
  <Company>Cranfield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mn0678</dc:creator>
  <cp:lastModifiedBy>martin1</cp:lastModifiedBy>
  <cp:revision>209</cp:revision>
  <dcterms:created xsi:type="dcterms:W3CDTF">2013-08-01T18:14:15Z</dcterms:created>
  <dcterms:modified xsi:type="dcterms:W3CDTF">2013-12-12T03:25:18Z</dcterms:modified>
</cp:coreProperties>
</file>