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4" r:id="rId1"/>
  </p:sldMasterIdLst>
  <p:notesMasterIdLst>
    <p:notesMasterId r:id="rId19"/>
  </p:notesMasterIdLst>
  <p:sldIdLst>
    <p:sldId id="256" r:id="rId2"/>
    <p:sldId id="260" r:id="rId3"/>
    <p:sldId id="259" r:id="rId4"/>
    <p:sldId id="272" r:id="rId5"/>
    <p:sldId id="271" r:id="rId6"/>
    <p:sldId id="276" r:id="rId7"/>
    <p:sldId id="273" r:id="rId8"/>
    <p:sldId id="274" r:id="rId9"/>
    <p:sldId id="277" r:id="rId10"/>
    <p:sldId id="278" r:id="rId11"/>
    <p:sldId id="261" r:id="rId12"/>
    <p:sldId id="279" r:id="rId13"/>
    <p:sldId id="280" r:id="rId14"/>
    <p:sldId id="281" r:id="rId15"/>
    <p:sldId id="282" r:id="rId16"/>
    <p:sldId id="283" r:id="rId17"/>
    <p:sldId id="262"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39" autoAdjust="0"/>
  </p:normalViewPr>
  <p:slideViewPr>
    <p:cSldViewPr snapToGrid="0">
      <p:cViewPr varScale="1">
        <p:scale>
          <a:sx n="86" d="100"/>
          <a:sy n="86" d="100"/>
        </p:scale>
        <p:origin x="33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AE1AB3-1C3D-45ED-A194-AAF6C1D76B97}" type="datetimeFigureOut">
              <a:rPr lang="en-US" smtClean="0"/>
              <a:t>4/12/2017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0AF58AB-FDB6-4899-8311-583DBC1BCF48}" type="slidenum">
              <a:rPr lang="en-US" smtClean="0"/>
              <a:t>‹#›</a:t>
            </a:fld>
            <a:endParaRPr lang="en-US"/>
          </a:p>
        </p:txBody>
      </p:sp>
    </p:spTree>
    <p:extLst>
      <p:ext uri="{BB962C8B-B14F-4D97-AF65-F5344CB8AC3E}">
        <p14:creationId xmlns:p14="http://schemas.microsoft.com/office/powerpoint/2010/main" val="1196680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AF58AB-FDB6-4899-8311-583DBC1BCF48}" type="slidenum">
              <a:rPr lang="en-US" smtClean="0"/>
              <a:t>1</a:t>
            </a:fld>
            <a:endParaRPr lang="en-US"/>
          </a:p>
        </p:txBody>
      </p:sp>
    </p:spTree>
    <p:extLst>
      <p:ext uri="{BB962C8B-B14F-4D97-AF65-F5344CB8AC3E}">
        <p14:creationId xmlns:p14="http://schemas.microsoft.com/office/powerpoint/2010/main" val="3630406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AF58AB-FDB6-4899-8311-583DBC1BCF48}" type="slidenum">
              <a:rPr lang="en-US" smtClean="0"/>
              <a:t>10</a:t>
            </a:fld>
            <a:endParaRPr lang="en-US"/>
          </a:p>
        </p:txBody>
      </p:sp>
    </p:spTree>
    <p:extLst>
      <p:ext uri="{BB962C8B-B14F-4D97-AF65-F5344CB8AC3E}">
        <p14:creationId xmlns:p14="http://schemas.microsoft.com/office/powerpoint/2010/main" val="3135940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AF58AB-FDB6-4899-8311-583DBC1BCF48}" type="slidenum">
              <a:rPr lang="en-US" smtClean="0"/>
              <a:t>11</a:t>
            </a:fld>
            <a:endParaRPr lang="en-US"/>
          </a:p>
        </p:txBody>
      </p:sp>
    </p:spTree>
    <p:extLst>
      <p:ext uri="{BB962C8B-B14F-4D97-AF65-F5344CB8AC3E}">
        <p14:creationId xmlns:p14="http://schemas.microsoft.com/office/powerpoint/2010/main" val="2161723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AF58AB-FDB6-4899-8311-583DBC1BCF48}" type="slidenum">
              <a:rPr lang="en-US" smtClean="0"/>
              <a:t>12</a:t>
            </a:fld>
            <a:endParaRPr lang="en-US"/>
          </a:p>
        </p:txBody>
      </p:sp>
    </p:spTree>
    <p:extLst>
      <p:ext uri="{BB962C8B-B14F-4D97-AF65-F5344CB8AC3E}">
        <p14:creationId xmlns:p14="http://schemas.microsoft.com/office/powerpoint/2010/main" val="3971766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AF58AB-FDB6-4899-8311-583DBC1BCF48}" type="slidenum">
              <a:rPr lang="en-US" smtClean="0"/>
              <a:t>13</a:t>
            </a:fld>
            <a:endParaRPr lang="en-US"/>
          </a:p>
        </p:txBody>
      </p:sp>
    </p:spTree>
    <p:extLst>
      <p:ext uri="{BB962C8B-B14F-4D97-AF65-F5344CB8AC3E}">
        <p14:creationId xmlns:p14="http://schemas.microsoft.com/office/powerpoint/2010/main" val="3134970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AF58AB-FDB6-4899-8311-583DBC1BCF48}" type="slidenum">
              <a:rPr lang="en-US" smtClean="0"/>
              <a:t>14</a:t>
            </a:fld>
            <a:endParaRPr lang="en-US"/>
          </a:p>
        </p:txBody>
      </p:sp>
    </p:spTree>
    <p:extLst>
      <p:ext uri="{BB962C8B-B14F-4D97-AF65-F5344CB8AC3E}">
        <p14:creationId xmlns:p14="http://schemas.microsoft.com/office/powerpoint/2010/main" val="394471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AF58AB-FDB6-4899-8311-583DBC1BCF48}" type="slidenum">
              <a:rPr lang="en-US" smtClean="0"/>
              <a:t>15</a:t>
            </a:fld>
            <a:endParaRPr lang="en-US"/>
          </a:p>
        </p:txBody>
      </p:sp>
    </p:spTree>
    <p:extLst>
      <p:ext uri="{BB962C8B-B14F-4D97-AF65-F5344CB8AC3E}">
        <p14:creationId xmlns:p14="http://schemas.microsoft.com/office/powerpoint/2010/main" val="2057375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AF58AB-FDB6-4899-8311-583DBC1BCF48}" type="slidenum">
              <a:rPr lang="en-US" smtClean="0"/>
              <a:t>16</a:t>
            </a:fld>
            <a:endParaRPr lang="en-US"/>
          </a:p>
        </p:txBody>
      </p:sp>
    </p:spTree>
    <p:extLst>
      <p:ext uri="{BB962C8B-B14F-4D97-AF65-F5344CB8AC3E}">
        <p14:creationId xmlns:p14="http://schemas.microsoft.com/office/powerpoint/2010/main" val="1596854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AF58AB-FDB6-4899-8311-583DBC1BCF48}" type="slidenum">
              <a:rPr lang="en-US" smtClean="0"/>
              <a:t>17</a:t>
            </a:fld>
            <a:endParaRPr lang="en-US"/>
          </a:p>
        </p:txBody>
      </p:sp>
    </p:spTree>
    <p:extLst>
      <p:ext uri="{BB962C8B-B14F-4D97-AF65-F5344CB8AC3E}">
        <p14:creationId xmlns:p14="http://schemas.microsoft.com/office/powerpoint/2010/main" val="4067298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AF58AB-FDB6-4899-8311-583DBC1BCF48}" type="slidenum">
              <a:rPr lang="en-US" smtClean="0"/>
              <a:t>2</a:t>
            </a:fld>
            <a:endParaRPr lang="en-US"/>
          </a:p>
        </p:txBody>
      </p:sp>
    </p:spTree>
    <p:extLst>
      <p:ext uri="{BB962C8B-B14F-4D97-AF65-F5344CB8AC3E}">
        <p14:creationId xmlns:p14="http://schemas.microsoft.com/office/powerpoint/2010/main" val="1395680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AF58AB-FDB6-4899-8311-583DBC1BCF48}" type="slidenum">
              <a:rPr lang="en-US" smtClean="0"/>
              <a:t>3</a:t>
            </a:fld>
            <a:endParaRPr lang="en-US"/>
          </a:p>
        </p:txBody>
      </p:sp>
    </p:spTree>
    <p:extLst>
      <p:ext uri="{BB962C8B-B14F-4D97-AF65-F5344CB8AC3E}">
        <p14:creationId xmlns:p14="http://schemas.microsoft.com/office/powerpoint/2010/main" val="107063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AF58AB-FDB6-4899-8311-583DBC1BCF48}" type="slidenum">
              <a:rPr lang="en-US" smtClean="0"/>
              <a:t>4</a:t>
            </a:fld>
            <a:endParaRPr lang="en-US"/>
          </a:p>
        </p:txBody>
      </p:sp>
    </p:spTree>
    <p:extLst>
      <p:ext uri="{BB962C8B-B14F-4D97-AF65-F5344CB8AC3E}">
        <p14:creationId xmlns:p14="http://schemas.microsoft.com/office/powerpoint/2010/main" val="3288850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AF58AB-FDB6-4899-8311-583DBC1BCF48}" type="slidenum">
              <a:rPr lang="en-US" smtClean="0"/>
              <a:t>5</a:t>
            </a:fld>
            <a:endParaRPr lang="en-US"/>
          </a:p>
        </p:txBody>
      </p:sp>
    </p:spTree>
    <p:extLst>
      <p:ext uri="{BB962C8B-B14F-4D97-AF65-F5344CB8AC3E}">
        <p14:creationId xmlns:p14="http://schemas.microsoft.com/office/powerpoint/2010/main" val="1010349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AF58AB-FDB6-4899-8311-583DBC1BCF48}" type="slidenum">
              <a:rPr lang="en-US" smtClean="0"/>
              <a:t>6</a:t>
            </a:fld>
            <a:endParaRPr lang="en-US"/>
          </a:p>
        </p:txBody>
      </p:sp>
    </p:spTree>
    <p:extLst>
      <p:ext uri="{BB962C8B-B14F-4D97-AF65-F5344CB8AC3E}">
        <p14:creationId xmlns:p14="http://schemas.microsoft.com/office/powerpoint/2010/main" val="4293137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AF58AB-FDB6-4899-8311-583DBC1BCF48}" type="slidenum">
              <a:rPr lang="en-US" smtClean="0"/>
              <a:t>7</a:t>
            </a:fld>
            <a:endParaRPr lang="en-US"/>
          </a:p>
        </p:txBody>
      </p:sp>
    </p:spTree>
    <p:extLst>
      <p:ext uri="{BB962C8B-B14F-4D97-AF65-F5344CB8AC3E}">
        <p14:creationId xmlns:p14="http://schemas.microsoft.com/office/powerpoint/2010/main" val="433628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AF58AB-FDB6-4899-8311-583DBC1BCF48}" type="slidenum">
              <a:rPr lang="en-US" smtClean="0"/>
              <a:t>8</a:t>
            </a:fld>
            <a:endParaRPr lang="en-US"/>
          </a:p>
        </p:txBody>
      </p:sp>
    </p:spTree>
    <p:extLst>
      <p:ext uri="{BB962C8B-B14F-4D97-AF65-F5344CB8AC3E}">
        <p14:creationId xmlns:p14="http://schemas.microsoft.com/office/powerpoint/2010/main" val="2262632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AF58AB-FDB6-4899-8311-583DBC1BCF48}" type="slidenum">
              <a:rPr lang="en-US" smtClean="0"/>
              <a:t>9</a:t>
            </a:fld>
            <a:endParaRPr lang="en-US"/>
          </a:p>
        </p:txBody>
      </p:sp>
    </p:spTree>
    <p:extLst>
      <p:ext uri="{BB962C8B-B14F-4D97-AF65-F5344CB8AC3E}">
        <p14:creationId xmlns:p14="http://schemas.microsoft.com/office/powerpoint/2010/main" val="1692624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E0B8C9-BDD2-492A-9A24-14A086F1A44B}" type="datetime1">
              <a:rPr lang="en-US" smtClean="0"/>
              <a:t>4/12/2017</a:t>
            </a:fld>
            <a:endParaRPr lang="en-US" dirty="0"/>
          </a:p>
        </p:txBody>
      </p:sp>
      <p:sp>
        <p:nvSpPr>
          <p:cNvPr id="5" name="Footer Placeholder 4"/>
          <p:cNvSpPr>
            <a:spLocks noGrp="1"/>
          </p:cNvSpPr>
          <p:nvPr>
            <p:ph type="ftr" sz="quarter" idx="11"/>
          </p:nvPr>
        </p:nvSpPr>
        <p:spPr/>
        <p:txBody>
          <a:bodyPr/>
          <a:lstStyle/>
          <a:p>
            <a:r>
              <a:rPr lang="en-US" smtClean="0"/>
              <a:t>of 17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8704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ACDC0D-5E61-4F99-BEB9-D0EAFC63BBC3}" type="datetime1">
              <a:rPr lang="en-US" smtClean="0"/>
              <a:t>4/12/2017</a:t>
            </a:fld>
            <a:endParaRPr lang="en-US" dirty="0"/>
          </a:p>
        </p:txBody>
      </p:sp>
      <p:sp>
        <p:nvSpPr>
          <p:cNvPr id="5" name="Footer Placeholder 4"/>
          <p:cNvSpPr>
            <a:spLocks noGrp="1"/>
          </p:cNvSpPr>
          <p:nvPr>
            <p:ph type="ftr" sz="quarter" idx="11"/>
          </p:nvPr>
        </p:nvSpPr>
        <p:spPr/>
        <p:txBody>
          <a:bodyPr/>
          <a:lstStyle/>
          <a:p>
            <a:r>
              <a:rPr lang="en-US" smtClean="0"/>
              <a:t>of 17 </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55649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B66E3-086C-469C-A9F6-A466EC7743CF}" type="datetime1">
              <a:rPr lang="en-US" smtClean="0"/>
              <a:t>4/12/2017</a:t>
            </a:fld>
            <a:endParaRPr lang="en-US" dirty="0"/>
          </a:p>
        </p:txBody>
      </p:sp>
      <p:sp>
        <p:nvSpPr>
          <p:cNvPr id="5" name="Footer Placeholder 4"/>
          <p:cNvSpPr>
            <a:spLocks noGrp="1"/>
          </p:cNvSpPr>
          <p:nvPr>
            <p:ph type="ftr" sz="quarter" idx="11"/>
          </p:nvPr>
        </p:nvSpPr>
        <p:spPr/>
        <p:txBody>
          <a:bodyPr/>
          <a:lstStyle/>
          <a:p>
            <a:r>
              <a:rPr lang="en-US" smtClean="0"/>
              <a:t>of 17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9223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440068-303A-4A33-991C-FC27546F0D94}" type="datetime1">
              <a:rPr lang="en-US" smtClean="0"/>
              <a:t>4/12/2017</a:t>
            </a:fld>
            <a:endParaRPr lang="en-US" dirty="0"/>
          </a:p>
        </p:txBody>
      </p:sp>
      <p:sp>
        <p:nvSpPr>
          <p:cNvPr id="5" name="Footer Placeholder 4"/>
          <p:cNvSpPr>
            <a:spLocks noGrp="1"/>
          </p:cNvSpPr>
          <p:nvPr>
            <p:ph type="ftr" sz="quarter" idx="11"/>
          </p:nvPr>
        </p:nvSpPr>
        <p:spPr/>
        <p:txBody>
          <a:bodyPr/>
          <a:lstStyle/>
          <a:p>
            <a:r>
              <a:rPr lang="en-US" smtClean="0"/>
              <a:t>of 17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1539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0E4BA7-D4F7-4A00-817D-38A019FE8699}" type="datetime1">
              <a:rPr lang="en-US" smtClean="0"/>
              <a:t>4/12/2017</a:t>
            </a:fld>
            <a:endParaRPr lang="en-US" dirty="0"/>
          </a:p>
        </p:txBody>
      </p:sp>
      <p:sp>
        <p:nvSpPr>
          <p:cNvPr id="5" name="Footer Placeholder 4"/>
          <p:cNvSpPr>
            <a:spLocks noGrp="1"/>
          </p:cNvSpPr>
          <p:nvPr>
            <p:ph type="ftr" sz="quarter" idx="11"/>
          </p:nvPr>
        </p:nvSpPr>
        <p:spPr/>
        <p:txBody>
          <a:bodyPr/>
          <a:lstStyle/>
          <a:p>
            <a:r>
              <a:rPr lang="en-US" smtClean="0"/>
              <a:t>of 17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6961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209629-2ECA-4787-81B1-06C88AFE0E4F}" type="datetime1">
              <a:rPr lang="en-US" smtClean="0"/>
              <a:t>4/12/2017</a:t>
            </a:fld>
            <a:endParaRPr lang="en-US" dirty="0"/>
          </a:p>
        </p:txBody>
      </p:sp>
      <p:sp>
        <p:nvSpPr>
          <p:cNvPr id="6" name="Footer Placeholder 5"/>
          <p:cNvSpPr>
            <a:spLocks noGrp="1"/>
          </p:cNvSpPr>
          <p:nvPr>
            <p:ph type="ftr" sz="quarter" idx="11"/>
          </p:nvPr>
        </p:nvSpPr>
        <p:spPr/>
        <p:txBody>
          <a:bodyPr/>
          <a:lstStyle/>
          <a:p>
            <a:r>
              <a:rPr lang="en-US" smtClean="0"/>
              <a:t>of 17 </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21935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59CC2B-F5F7-422E-81B9-C461027512F5}" type="datetime1">
              <a:rPr lang="en-US" smtClean="0"/>
              <a:t>4/12/2017</a:t>
            </a:fld>
            <a:endParaRPr lang="en-US" dirty="0"/>
          </a:p>
        </p:txBody>
      </p:sp>
      <p:sp>
        <p:nvSpPr>
          <p:cNvPr id="8" name="Footer Placeholder 7"/>
          <p:cNvSpPr>
            <a:spLocks noGrp="1"/>
          </p:cNvSpPr>
          <p:nvPr>
            <p:ph type="ftr" sz="quarter" idx="11"/>
          </p:nvPr>
        </p:nvSpPr>
        <p:spPr/>
        <p:txBody>
          <a:bodyPr/>
          <a:lstStyle/>
          <a:p>
            <a:r>
              <a:rPr lang="en-US" smtClean="0"/>
              <a:t>of 17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7206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056E6F-2ECE-47AA-8754-78CC9C9E16D5}" type="datetime1">
              <a:rPr lang="en-US" smtClean="0"/>
              <a:t>4/12/2017</a:t>
            </a:fld>
            <a:endParaRPr lang="en-US" dirty="0"/>
          </a:p>
        </p:txBody>
      </p:sp>
      <p:sp>
        <p:nvSpPr>
          <p:cNvPr id="4" name="Footer Placeholder 3"/>
          <p:cNvSpPr>
            <a:spLocks noGrp="1"/>
          </p:cNvSpPr>
          <p:nvPr>
            <p:ph type="ftr" sz="quarter" idx="11"/>
          </p:nvPr>
        </p:nvSpPr>
        <p:spPr/>
        <p:txBody>
          <a:bodyPr/>
          <a:lstStyle/>
          <a:p>
            <a:r>
              <a:rPr lang="en-US" smtClean="0"/>
              <a:t>of 17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1642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91174B-95A9-44B2-9732-7989109E772A}" type="datetime1">
              <a:rPr lang="en-US" smtClean="0"/>
              <a:t>4/12/2017</a:t>
            </a:fld>
            <a:endParaRPr lang="en-US" dirty="0"/>
          </a:p>
        </p:txBody>
      </p:sp>
      <p:sp>
        <p:nvSpPr>
          <p:cNvPr id="3" name="Footer Placeholder 2"/>
          <p:cNvSpPr>
            <a:spLocks noGrp="1"/>
          </p:cNvSpPr>
          <p:nvPr>
            <p:ph type="ftr" sz="quarter" idx="11"/>
          </p:nvPr>
        </p:nvSpPr>
        <p:spPr/>
        <p:txBody>
          <a:bodyPr/>
          <a:lstStyle/>
          <a:p>
            <a:r>
              <a:rPr lang="en-US" smtClean="0"/>
              <a:t>of 17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662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C2AF96-FCAC-4737-BFDF-159C7065D97D}" type="datetime1">
              <a:rPr lang="en-US" smtClean="0"/>
              <a:t>4/12/2017</a:t>
            </a:fld>
            <a:endParaRPr lang="en-US" dirty="0"/>
          </a:p>
        </p:txBody>
      </p:sp>
      <p:sp>
        <p:nvSpPr>
          <p:cNvPr id="6" name="Footer Placeholder 5"/>
          <p:cNvSpPr>
            <a:spLocks noGrp="1"/>
          </p:cNvSpPr>
          <p:nvPr>
            <p:ph type="ftr" sz="quarter" idx="11"/>
          </p:nvPr>
        </p:nvSpPr>
        <p:spPr/>
        <p:txBody>
          <a:bodyPr/>
          <a:lstStyle/>
          <a:p>
            <a:r>
              <a:rPr lang="en-US" smtClean="0"/>
              <a:t>of 17 </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4147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7033D0-E845-443E-8C8A-A62170B1D0F7}" type="datetime1">
              <a:rPr lang="en-US" smtClean="0"/>
              <a:t>4/12/2017</a:t>
            </a:fld>
            <a:endParaRPr lang="en-US" dirty="0"/>
          </a:p>
        </p:txBody>
      </p:sp>
      <p:sp>
        <p:nvSpPr>
          <p:cNvPr id="6" name="Footer Placeholder 5"/>
          <p:cNvSpPr>
            <a:spLocks noGrp="1"/>
          </p:cNvSpPr>
          <p:nvPr>
            <p:ph type="ftr" sz="quarter" idx="11"/>
          </p:nvPr>
        </p:nvSpPr>
        <p:spPr/>
        <p:txBody>
          <a:bodyPr/>
          <a:lstStyle/>
          <a:p>
            <a:r>
              <a:rPr lang="en-US" smtClean="0"/>
              <a:t>of 17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5709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F22B30-CAC2-4896-90F8-2E8E1C695BC4}" type="datetime1">
              <a:rPr lang="en-US" smtClean="0"/>
              <a:t>4/12/2017</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of 17 </a:t>
            </a:r>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026611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epa.gov/climatechange/ghgemissions/sources/electricity.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mtClean="0"/>
              <a:t>Chapter </a:t>
            </a:r>
            <a:r>
              <a:rPr lang="en-US" smtClean="0"/>
              <a:t>1</a:t>
            </a:r>
            <a:r>
              <a:rPr lang="en-US" dirty="0" smtClean="0"/>
              <a:t/>
            </a:r>
            <a:br>
              <a:rPr lang="en-US" dirty="0" smtClean="0"/>
            </a:br>
            <a:r>
              <a:rPr lang="en-US" sz="3600" dirty="0" smtClean="0"/>
              <a:t>Introduction to </a:t>
            </a:r>
            <a:r>
              <a:rPr lang="en-US" sz="3600" smtClean="0"/>
              <a:t>Energy </a:t>
            </a:r>
            <a:r>
              <a:rPr lang="en-US" sz="3600"/>
              <a:t>Economics</a:t>
            </a:r>
            <a:br>
              <a:rPr lang="en-US" sz="3600"/>
            </a:br>
            <a:r>
              <a:rPr lang="en-US" sz="3600"/>
              <a:t>Part B</a:t>
            </a:r>
            <a:endParaRPr lang="en-US" sz="3600" dirty="0"/>
          </a:p>
        </p:txBody>
      </p:sp>
      <p:sp>
        <p:nvSpPr>
          <p:cNvPr id="3" name="Subtitle 2"/>
          <p:cNvSpPr>
            <a:spLocks noGrp="1"/>
          </p:cNvSpPr>
          <p:nvPr>
            <p:ph type="subTitle" idx="1"/>
          </p:nvPr>
        </p:nvSpPr>
        <p:spPr/>
        <p:txBody>
          <a:bodyPr>
            <a:normAutofit fontScale="92500"/>
          </a:bodyPr>
          <a:lstStyle/>
          <a:p>
            <a:r>
              <a:rPr lang="en-US" dirty="0" smtClean="0"/>
              <a:t>Peter Schwarz, Professor of Economics and Associate, Energy Production and Infrastructure Center (EPIC), University of North Carolina Charlotte</a:t>
            </a:r>
            <a:endParaRPr lang="en-US" dirty="0"/>
          </a:p>
        </p:txBody>
      </p:sp>
    </p:spTree>
    <p:extLst>
      <p:ext uri="{BB962C8B-B14F-4D97-AF65-F5344CB8AC3E}">
        <p14:creationId xmlns:p14="http://schemas.microsoft.com/office/powerpoint/2010/main" val="490168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808" y="647178"/>
            <a:ext cx="8596668" cy="1320800"/>
          </a:xfrm>
        </p:spPr>
        <p:txBody>
          <a:bodyPr>
            <a:normAutofit fontScale="90000"/>
          </a:bodyPr>
          <a:lstStyle/>
          <a:p>
            <a:pPr lvl="0"/>
            <a:r>
              <a:rPr lang="en-US" dirty="0"/>
              <a:t>Key Energy </a:t>
            </a:r>
            <a:r>
              <a:rPr lang="en-US" dirty="0" smtClean="0"/>
              <a:t>Issues (9)</a:t>
            </a:r>
            <a:r>
              <a:rPr lang="en-US" dirty="0"/>
              <a:t/>
            </a:r>
            <a:br>
              <a:rPr lang="en-US" dirty="0"/>
            </a:br>
            <a:endParaRPr lang="en-US" dirty="0"/>
          </a:p>
        </p:txBody>
      </p:sp>
      <p:sp>
        <p:nvSpPr>
          <p:cNvPr id="3" name="Content Placeholder 2"/>
          <p:cNvSpPr>
            <a:spLocks noGrp="1"/>
          </p:cNvSpPr>
          <p:nvPr>
            <p:ph idx="1"/>
          </p:nvPr>
        </p:nvSpPr>
        <p:spPr>
          <a:xfrm>
            <a:off x="677334" y="1490597"/>
            <a:ext cx="4270447" cy="5035463"/>
          </a:xfrm>
        </p:spPr>
        <p:txBody>
          <a:bodyPr>
            <a:normAutofit fontScale="40000" lnSpcReduction="20000"/>
          </a:bodyPr>
          <a:lstStyle/>
          <a:p>
            <a:pPr marL="457200" lvl="1" indent="0">
              <a:buNone/>
            </a:pPr>
            <a:r>
              <a:rPr lang="en-US" sz="4400" dirty="0" smtClean="0"/>
              <a:t>B. 	Effects </a:t>
            </a:r>
            <a:r>
              <a:rPr lang="en-US" sz="4400" dirty="0"/>
              <a:t>on Planet</a:t>
            </a:r>
          </a:p>
          <a:p>
            <a:pPr marL="914400" lvl="2" indent="0">
              <a:buNone/>
            </a:pPr>
            <a:r>
              <a:rPr lang="en-US" sz="4400" dirty="0" smtClean="0">
                <a:solidFill>
                  <a:srgbClr val="FF0000"/>
                </a:solidFill>
              </a:rPr>
              <a:t>2. Production</a:t>
            </a:r>
          </a:p>
          <a:p>
            <a:pPr lvl="3"/>
            <a:r>
              <a:rPr lang="en-US" sz="5000" dirty="0" smtClean="0">
                <a:solidFill>
                  <a:schemeClr val="tx1"/>
                </a:solidFill>
              </a:rPr>
              <a:t>Coal</a:t>
            </a:r>
          </a:p>
          <a:p>
            <a:pPr lvl="4"/>
            <a:r>
              <a:rPr lang="en-US" sz="5000" dirty="0" smtClean="0">
                <a:solidFill>
                  <a:schemeClr val="tx1"/>
                </a:solidFill>
              </a:rPr>
              <a:t>Mountain top removal</a:t>
            </a:r>
          </a:p>
          <a:p>
            <a:pPr lvl="4"/>
            <a:r>
              <a:rPr lang="en-US" sz="5000" dirty="0" smtClean="0">
                <a:solidFill>
                  <a:schemeClr val="tx1"/>
                </a:solidFill>
              </a:rPr>
              <a:t>Coal ash spills</a:t>
            </a:r>
          </a:p>
          <a:p>
            <a:pPr lvl="3"/>
            <a:r>
              <a:rPr lang="en-US" sz="5000" dirty="0" smtClean="0">
                <a:solidFill>
                  <a:schemeClr val="tx1"/>
                </a:solidFill>
              </a:rPr>
              <a:t>Oil</a:t>
            </a:r>
          </a:p>
          <a:p>
            <a:pPr lvl="4"/>
            <a:r>
              <a:rPr lang="en-US" sz="5000" dirty="0" smtClean="0">
                <a:solidFill>
                  <a:schemeClr val="tx1"/>
                </a:solidFill>
              </a:rPr>
              <a:t>Spills</a:t>
            </a:r>
          </a:p>
          <a:p>
            <a:pPr lvl="5"/>
            <a:r>
              <a:rPr lang="en-US" sz="5000" dirty="0" smtClean="0">
                <a:solidFill>
                  <a:schemeClr val="tx1"/>
                </a:solidFill>
              </a:rPr>
              <a:t>Double-hulled ships</a:t>
            </a:r>
          </a:p>
          <a:p>
            <a:pPr lvl="3"/>
            <a:r>
              <a:rPr lang="en-US" sz="5000" dirty="0" smtClean="0">
                <a:solidFill>
                  <a:schemeClr val="tx1"/>
                </a:solidFill>
              </a:rPr>
              <a:t>Natural Gas</a:t>
            </a:r>
          </a:p>
          <a:p>
            <a:pPr lvl="4"/>
            <a:r>
              <a:rPr lang="en-US" sz="5000" dirty="0" smtClean="0">
                <a:solidFill>
                  <a:schemeClr val="tx1"/>
                </a:solidFill>
              </a:rPr>
              <a:t>Fracking</a:t>
            </a:r>
          </a:p>
          <a:p>
            <a:pPr lvl="3"/>
            <a:r>
              <a:rPr lang="en-US" sz="5000" dirty="0" smtClean="0">
                <a:solidFill>
                  <a:schemeClr val="tx1"/>
                </a:solidFill>
              </a:rPr>
              <a:t>Nuclear</a:t>
            </a:r>
          </a:p>
          <a:p>
            <a:pPr lvl="4"/>
            <a:r>
              <a:rPr lang="en-US" sz="5000" dirty="0" smtClean="0">
                <a:solidFill>
                  <a:schemeClr val="tx1"/>
                </a:solidFill>
              </a:rPr>
              <a:t>Waste</a:t>
            </a:r>
          </a:p>
          <a:p>
            <a:pPr lvl="3"/>
            <a:r>
              <a:rPr lang="en-US" sz="5000" dirty="0" smtClean="0">
                <a:solidFill>
                  <a:schemeClr val="tx1"/>
                </a:solidFill>
              </a:rPr>
              <a:t>Hydro</a:t>
            </a:r>
          </a:p>
          <a:p>
            <a:pPr lvl="4"/>
            <a:r>
              <a:rPr lang="en-US" sz="5000" dirty="0" smtClean="0">
                <a:solidFill>
                  <a:schemeClr val="tx1"/>
                </a:solidFill>
              </a:rPr>
              <a:t>Dams</a:t>
            </a:r>
          </a:p>
          <a:p>
            <a:pPr lvl="4"/>
            <a:endParaRPr lang="en-US" sz="1800" dirty="0">
              <a:solidFill>
                <a:schemeClr val="tx1"/>
              </a:solidFill>
            </a:endParaRPr>
          </a:p>
          <a:p>
            <a:endParaRPr lang="en-US" dirty="0"/>
          </a:p>
        </p:txBody>
      </p:sp>
      <p:sp>
        <p:nvSpPr>
          <p:cNvPr id="15" name="Footer Placeholder 14"/>
          <p:cNvSpPr>
            <a:spLocks noGrp="1"/>
          </p:cNvSpPr>
          <p:nvPr>
            <p:ph type="ftr" sz="quarter" idx="11"/>
          </p:nvPr>
        </p:nvSpPr>
        <p:spPr/>
        <p:txBody>
          <a:bodyPr/>
          <a:lstStyle/>
          <a:p>
            <a:r>
              <a:rPr lang="en-US" smtClean="0"/>
              <a:t>of 17 </a:t>
            </a:r>
            <a:endParaRPr lang="en-US" dirty="0"/>
          </a:p>
        </p:txBody>
      </p:sp>
      <p:sp>
        <p:nvSpPr>
          <p:cNvPr id="16" name="Slide Number Placeholder 15"/>
          <p:cNvSpPr>
            <a:spLocks noGrp="1"/>
          </p:cNvSpPr>
          <p:nvPr>
            <p:ph type="sldNum" sz="quarter" idx="12"/>
          </p:nvPr>
        </p:nvSpPr>
        <p:spPr/>
        <p:txBody>
          <a:bodyPr/>
          <a:lstStyle/>
          <a:p>
            <a:fld id="{D57F1E4F-1CFF-5643-939E-217C01CDF565}" type="slidenum">
              <a:rPr lang="en-US" smtClean="0"/>
              <a:pPr/>
              <a:t>10</a:t>
            </a:fld>
            <a:endParaRPr lang="en-US" dirty="0"/>
          </a:p>
        </p:txBody>
      </p:sp>
      <p:sp>
        <p:nvSpPr>
          <p:cNvPr id="4" name="TextBox 3"/>
          <p:cNvSpPr txBox="1"/>
          <p:nvPr/>
        </p:nvSpPr>
        <p:spPr>
          <a:xfrm>
            <a:off x="5999967" y="2279737"/>
            <a:ext cx="1709803" cy="707886"/>
          </a:xfrm>
          <a:prstGeom prst="rect">
            <a:avLst/>
          </a:prstGeom>
          <a:noFill/>
        </p:spPr>
        <p:txBody>
          <a:bodyPr wrap="square" rtlCol="0">
            <a:spAutoFit/>
          </a:bodyPr>
          <a:lstStyle/>
          <a:p>
            <a:r>
              <a:rPr lang="en-US" sz="2000" dirty="0" smtClean="0"/>
              <a:t>Wind</a:t>
            </a:r>
          </a:p>
          <a:p>
            <a:r>
              <a:rPr lang="en-US" sz="2000" dirty="0" smtClean="0"/>
              <a:t>Solar</a:t>
            </a:r>
            <a:endParaRPr lang="en-US" sz="2000" dirty="0"/>
          </a:p>
        </p:txBody>
      </p:sp>
      <p:sp>
        <p:nvSpPr>
          <p:cNvPr id="5" name="Right Brace 4"/>
          <p:cNvSpPr/>
          <p:nvPr/>
        </p:nvSpPr>
        <p:spPr>
          <a:xfrm>
            <a:off x="6789106" y="2252173"/>
            <a:ext cx="764088" cy="6738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7954025" y="1725739"/>
            <a:ext cx="1691015" cy="1938992"/>
          </a:xfrm>
          <a:prstGeom prst="rect">
            <a:avLst/>
          </a:prstGeom>
          <a:noFill/>
        </p:spPr>
        <p:txBody>
          <a:bodyPr wrap="square" rtlCol="0">
            <a:spAutoFit/>
          </a:bodyPr>
          <a:lstStyle/>
          <a:p>
            <a:r>
              <a:rPr lang="en-US" sz="2000" dirty="0" smtClean="0"/>
              <a:t>Variable (intermittent)</a:t>
            </a:r>
          </a:p>
          <a:p>
            <a:endParaRPr lang="en-US" sz="2000" dirty="0" smtClean="0"/>
          </a:p>
          <a:p>
            <a:r>
              <a:rPr lang="en-US" sz="2000" dirty="0" smtClean="0"/>
              <a:t>Land required</a:t>
            </a:r>
          </a:p>
          <a:p>
            <a:endParaRPr lang="en-US" sz="2000" dirty="0" smtClean="0"/>
          </a:p>
          <a:p>
            <a:r>
              <a:rPr lang="en-US" sz="2000" dirty="0" err="1" smtClean="0"/>
              <a:t>Viewshed</a:t>
            </a:r>
            <a:r>
              <a:rPr lang="en-US" sz="2000" dirty="0" smtClean="0"/>
              <a:t> </a:t>
            </a:r>
            <a:endParaRPr lang="en-US" sz="2000" dirty="0"/>
          </a:p>
        </p:txBody>
      </p:sp>
    </p:spTree>
    <p:extLst>
      <p:ext uri="{BB962C8B-B14F-4D97-AF65-F5344CB8AC3E}">
        <p14:creationId xmlns:p14="http://schemas.microsoft.com/office/powerpoint/2010/main" val="1771395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IV. Economic Approach (1)</a:t>
            </a:r>
            <a:endParaRPr lang="en-US" dirty="0"/>
          </a:p>
        </p:txBody>
      </p:sp>
      <p:sp>
        <p:nvSpPr>
          <p:cNvPr id="3" name="Content Placeholder 2"/>
          <p:cNvSpPr>
            <a:spLocks noGrp="1"/>
          </p:cNvSpPr>
          <p:nvPr>
            <p:ph idx="1"/>
          </p:nvPr>
        </p:nvSpPr>
        <p:spPr/>
        <p:txBody>
          <a:bodyPr/>
          <a:lstStyle/>
          <a:p>
            <a:pPr marL="800100" lvl="1" indent="-342900">
              <a:buFont typeface="+mj-lt"/>
              <a:buAutoNum type="alphaUcPeriod"/>
            </a:pPr>
            <a:r>
              <a:rPr lang="en-US" dirty="0"/>
              <a:t>Efficiency and Inefficiency</a:t>
            </a:r>
          </a:p>
          <a:p>
            <a:pPr marL="800100" lvl="1" indent="-342900">
              <a:buFont typeface="+mj-lt"/>
              <a:buAutoNum type="alphaUcPeriod"/>
            </a:pPr>
            <a:r>
              <a:rPr lang="en-US" dirty="0" smtClean="0"/>
              <a:t>Market Failure and Government Failure</a:t>
            </a:r>
            <a:endParaRPr lang="en-US" dirty="0"/>
          </a:p>
        </p:txBody>
      </p:sp>
      <p:sp>
        <p:nvSpPr>
          <p:cNvPr id="12" name="Footer Placeholder 11"/>
          <p:cNvSpPr>
            <a:spLocks noGrp="1"/>
          </p:cNvSpPr>
          <p:nvPr>
            <p:ph type="ftr" sz="quarter" idx="11"/>
          </p:nvPr>
        </p:nvSpPr>
        <p:spPr/>
        <p:txBody>
          <a:bodyPr/>
          <a:lstStyle/>
          <a:p>
            <a:r>
              <a:rPr lang="en-US" smtClean="0"/>
              <a:t>of 17 </a:t>
            </a:r>
            <a:endParaRPr lang="en-US" dirty="0"/>
          </a:p>
        </p:txBody>
      </p:sp>
      <p:sp>
        <p:nvSpPr>
          <p:cNvPr id="13" name="Slide Number Placeholder 12"/>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85804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IV. Economic Approach (1)</a:t>
            </a:r>
            <a:endParaRPr lang="en-US" dirty="0"/>
          </a:p>
        </p:txBody>
      </p:sp>
      <p:sp>
        <p:nvSpPr>
          <p:cNvPr id="3" name="Content Placeholder 2"/>
          <p:cNvSpPr>
            <a:spLocks noGrp="1"/>
          </p:cNvSpPr>
          <p:nvPr>
            <p:ph idx="1"/>
          </p:nvPr>
        </p:nvSpPr>
        <p:spPr/>
        <p:txBody>
          <a:bodyPr/>
          <a:lstStyle/>
          <a:p>
            <a:pPr marL="800100" lvl="1" indent="-342900">
              <a:buFont typeface="+mj-lt"/>
              <a:buAutoNum type="alphaUcPeriod"/>
            </a:pPr>
            <a:r>
              <a:rPr lang="en-US" dirty="0"/>
              <a:t>Efficiency and </a:t>
            </a:r>
            <a:r>
              <a:rPr lang="en-US" dirty="0" smtClean="0"/>
              <a:t>Inefficiency</a:t>
            </a:r>
          </a:p>
          <a:p>
            <a:pPr marL="1200150" lvl="2" indent="-342900">
              <a:buFont typeface="Arial" panose="020B0604020202020204" pitchFamily="34" charset="0"/>
              <a:buChar char="•"/>
            </a:pPr>
            <a:r>
              <a:rPr lang="en-US" dirty="0" smtClean="0"/>
              <a:t>Efficiency</a:t>
            </a:r>
          </a:p>
          <a:p>
            <a:pPr marL="1657350" lvl="3" indent="-342900">
              <a:buFont typeface="Arial" panose="020B0604020202020204" pitchFamily="34" charset="0"/>
              <a:buChar char="•"/>
            </a:pPr>
            <a:r>
              <a:rPr lang="en-US" dirty="0" smtClean="0"/>
              <a:t>Get the most from scarce resources</a:t>
            </a:r>
          </a:p>
          <a:p>
            <a:pPr marL="2114550" lvl="4" indent="-342900">
              <a:buFont typeface="Arial" panose="020B0604020202020204" pitchFamily="34" charset="0"/>
              <a:buChar char="•"/>
            </a:pPr>
            <a:r>
              <a:rPr lang="en-US" dirty="0" smtClean="0"/>
              <a:t>Net Benefit = Benefit-Cost</a:t>
            </a:r>
          </a:p>
          <a:p>
            <a:pPr marL="2571750" lvl="5" indent="-342900">
              <a:buFont typeface="Arial" panose="020B0604020202020204" pitchFamily="34" charset="0"/>
              <a:buChar char="•"/>
            </a:pPr>
            <a:r>
              <a:rPr lang="en-US" dirty="0" smtClean="0"/>
              <a:t>Stop when MB = MC.</a:t>
            </a:r>
          </a:p>
          <a:p>
            <a:pPr marL="2571750" lvl="5" indent="-342900">
              <a:buFont typeface="Arial" panose="020B0604020202020204" pitchFamily="34" charset="0"/>
              <a:buChar char="•"/>
            </a:pPr>
            <a:endParaRPr lang="en-US" dirty="0" smtClean="0"/>
          </a:p>
          <a:p>
            <a:pPr marL="2114550" lvl="4" indent="-342900">
              <a:buFont typeface="Arial" panose="020B0604020202020204" pitchFamily="34" charset="0"/>
              <a:buChar char="•"/>
            </a:pPr>
            <a:endParaRPr lang="en-US" dirty="0" smtClean="0"/>
          </a:p>
          <a:p>
            <a:pPr marL="2571750" lvl="5" indent="-342900">
              <a:buFont typeface="Arial" panose="020B0604020202020204" pitchFamily="34" charset="0"/>
              <a:buChar char="•"/>
            </a:pPr>
            <a:endParaRPr lang="en-US" dirty="0" smtClean="0"/>
          </a:p>
          <a:p>
            <a:pPr marL="1657350" lvl="3" indent="-342900">
              <a:buFont typeface="+mj-lt"/>
              <a:buAutoNum type="alphaUcPeriod"/>
            </a:pPr>
            <a:endParaRPr lang="en-US" dirty="0"/>
          </a:p>
        </p:txBody>
      </p:sp>
      <p:sp>
        <p:nvSpPr>
          <p:cNvPr id="12" name="Footer Placeholder 11"/>
          <p:cNvSpPr>
            <a:spLocks noGrp="1"/>
          </p:cNvSpPr>
          <p:nvPr>
            <p:ph type="ftr" sz="quarter" idx="11"/>
          </p:nvPr>
        </p:nvSpPr>
        <p:spPr/>
        <p:txBody>
          <a:bodyPr/>
          <a:lstStyle/>
          <a:p>
            <a:r>
              <a:rPr lang="en-US" smtClean="0"/>
              <a:t>of 17 </a:t>
            </a:r>
            <a:endParaRPr lang="en-US" dirty="0"/>
          </a:p>
        </p:txBody>
      </p:sp>
      <p:sp>
        <p:nvSpPr>
          <p:cNvPr id="13" name="Slide Number Placeholder 12"/>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11292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IV. Economic Approach (2)</a:t>
            </a:r>
            <a:endParaRPr lang="en-US" dirty="0"/>
          </a:p>
        </p:txBody>
      </p:sp>
      <p:sp>
        <p:nvSpPr>
          <p:cNvPr id="3" name="Content Placeholder 2"/>
          <p:cNvSpPr>
            <a:spLocks noGrp="1"/>
          </p:cNvSpPr>
          <p:nvPr>
            <p:ph idx="1"/>
          </p:nvPr>
        </p:nvSpPr>
        <p:spPr/>
        <p:txBody>
          <a:bodyPr/>
          <a:lstStyle/>
          <a:p>
            <a:pPr marL="1657350" lvl="3" indent="-342900">
              <a:buFont typeface="Arial" panose="020B0604020202020204" pitchFamily="34" charset="0"/>
              <a:buChar char="•"/>
            </a:pPr>
            <a:r>
              <a:rPr lang="en-US" dirty="0"/>
              <a:t>Pareto </a:t>
            </a:r>
          </a:p>
          <a:p>
            <a:pPr marL="2114550" lvl="4" indent="-342900">
              <a:buFont typeface="Arial" panose="020B0604020202020204" pitchFamily="34" charset="0"/>
              <a:buChar char="•"/>
            </a:pPr>
            <a:r>
              <a:rPr lang="en-US" dirty="0"/>
              <a:t>Pareto Improvement</a:t>
            </a:r>
          </a:p>
          <a:p>
            <a:pPr marL="2571750" lvl="5" indent="-342900">
              <a:buFont typeface="Arial" panose="020B0604020202020204" pitchFamily="34" charset="0"/>
              <a:buChar char="•"/>
            </a:pPr>
            <a:r>
              <a:rPr lang="en-US" dirty="0"/>
              <a:t>Possible to make someone better off without making someone else worse off.</a:t>
            </a:r>
          </a:p>
          <a:p>
            <a:pPr marL="2114550" lvl="4" indent="-342900">
              <a:buFont typeface="Arial" panose="020B0604020202020204" pitchFamily="34" charset="0"/>
              <a:buChar char="•"/>
            </a:pPr>
            <a:r>
              <a:rPr lang="en-US" dirty="0"/>
              <a:t>Efficiency</a:t>
            </a:r>
          </a:p>
          <a:p>
            <a:pPr marL="2571750" lvl="5" indent="-342900">
              <a:buFont typeface="Arial" panose="020B0604020202020204" pitchFamily="34" charset="0"/>
              <a:buChar char="•"/>
            </a:pPr>
            <a:r>
              <a:rPr lang="en-US" dirty="0"/>
              <a:t>Impossible to make someone better off without making someone else worse off</a:t>
            </a:r>
            <a:r>
              <a:rPr lang="en-US" dirty="0" smtClean="0"/>
              <a:t>.</a:t>
            </a:r>
          </a:p>
          <a:p>
            <a:pPr marL="2571750" lvl="5" indent="-342900">
              <a:buFont typeface="Arial" panose="020B0604020202020204" pitchFamily="34" charset="0"/>
              <a:buChar char="•"/>
            </a:pPr>
            <a:endParaRPr lang="en-US" dirty="0"/>
          </a:p>
          <a:p>
            <a:pPr marL="1657350" lvl="3" indent="-342900">
              <a:buFont typeface="Arial" panose="020B0604020202020204" pitchFamily="34" charset="0"/>
              <a:buChar char="•"/>
            </a:pPr>
            <a:r>
              <a:rPr lang="en-US" dirty="0" smtClean="0"/>
              <a:t>Hicks-</a:t>
            </a:r>
            <a:r>
              <a:rPr lang="en-US" dirty="0" err="1" smtClean="0"/>
              <a:t>Kaldor</a:t>
            </a:r>
            <a:endParaRPr lang="en-US" dirty="0" smtClean="0"/>
          </a:p>
          <a:p>
            <a:pPr marL="1657350" lvl="3" indent="-342900">
              <a:buFont typeface="Arial" panose="020B0604020202020204" pitchFamily="34" charset="0"/>
              <a:buChar char="•"/>
            </a:pPr>
            <a:r>
              <a:rPr lang="en-US" dirty="0" smtClean="0"/>
              <a:t>Potential Pareto Efficiency</a:t>
            </a:r>
          </a:p>
          <a:p>
            <a:pPr marL="2571750" lvl="5" indent="-342900">
              <a:buFont typeface="Arial" panose="020B0604020202020204" pitchFamily="34" charset="0"/>
              <a:buChar char="•"/>
            </a:pPr>
            <a:r>
              <a:rPr lang="en-US" dirty="0" smtClean="0"/>
              <a:t>Winners could compensate the losers</a:t>
            </a:r>
          </a:p>
          <a:p>
            <a:pPr marL="3028950" lvl="6" indent="-342900">
              <a:buFont typeface="Arial" panose="020B0604020202020204" pitchFamily="34" charset="0"/>
              <a:buChar char="•"/>
            </a:pPr>
            <a:r>
              <a:rPr lang="en-US" dirty="0" smtClean="0"/>
              <a:t>But compensation does not take place</a:t>
            </a:r>
            <a:endParaRPr lang="en-US" dirty="0"/>
          </a:p>
          <a:p>
            <a:pPr marL="2114550" lvl="4" indent="-342900">
              <a:buFont typeface="Arial" panose="020B0604020202020204" pitchFamily="34" charset="0"/>
              <a:buChar char="•"/>
            </a:pPr>
            <a:endParaRPr lang="en-US" dirty="0" smtClean="0"/>
          </a:p>
          <a:p>
            <a:pPr marL="2571750" lvl="5" indent="-342900">
              <a:buFont typeface="Arial" panose="020B0604020202020204" pitchFamily="34" charset="0"/>
              <a:buChar char="•"/>
            </a:pPr>
            <a:endParaRPr lang="en-US" dirty="0" smtClean="0"/>
          </a:p>
          <a:p>
            <a:pPr marL="1657350" lvl="3" indent="-342900">
              <a:buFont typeface="+mj-lt"/>
              <a:buAutoNum type="alphaUcPeriod"/>
            </a:pPr>
            <a:endParaRPr lang="en-US" dirty="0"/>
          </a:p>
        </p:txBody>
      </p:sp>
      <p:sp>
        <p:nvSpPr>
          <p:cNvPr id="12" name="Footer Placeholder 11"/>
          <p:cNvSpPr>
            <a:spLocks noGrp="1"/>
          </p:cNvSpPr>
          <p:nvPr>
            <p:ph type="ftr" sz="quarter" idx="11"/>
          </p:nvPr>
        </p:nvSpPr>
        <p:spPr/>
        <p:txBody>
          <a:bodyPr/>
          <a:lstStyle/>
          <a:p>
            <a:r>
              <a:rPr lang="en-US" smtClean="0"/>
              <a:t>of 17 </a:t>
            </a:r>
            <a:endParaRPr lang="en-US" dirty="0"/>
          </a:p>
        </p:txBody>
      </p:sp>
      <p:sp>
        <p:nvSpPr>
          <p:cNvPr id="13" name="Slide Number Placeholder 12"/>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766144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IV. Economic Approach (3)</a:t>
            </a:r>
            <a:endParaRPr lang="en-US" dirty="0"/>
          </a:p>
        </p:txBody>
      </p:sp>
      <p:sp>
        <p:nvSpPr>
          <p:cNvPr id="3" name="Content Placeholder 2"/>
          <p:cNvSpPr>
            <a:spLocks noGrp="1"/>
          </p:cNvSpPr>
          <p:nvPr>
            <p:ph idx="1"/>
          </p:nvPr>
        </p:nvSpPr>
        <p:spPr/>
        <p:txBody>
          <a:bodyPr/>
          <a:lstStyle/>
          <a:p>
            <a:pPr marL="800100" lvl="1" indent="-342900">
              <a:buFont typeface="Arial" panose="020B0604020202020204" pitchFamily="34" charset="0"/>
              <a:buChar char="•"/>
            </a:pPr>
            <a:r>
              <a:rPr lang="en-US" dirty="0" smtClean="0"/>
              <a:t>Government Regulation</a:t>
            </a:r>
          </a:p>
          <a:p>
            <a:pPr marL="1200150" lvl="2" indent="-342900">
              <a:buFont typeface="Arial" panose="020B0604020202020204" pitchFamily="34" charset="0"/>
              <a:buChar char="•"/>
            </a:pPr>
            <a:r>
              <a:rPr lang="en-US" dirty="0" smtClean="0"/>
              <a:t>Command-and-control</a:t>
            </a:r>
          </a:p>
          <a:p>
            <a:pPr marL="1657350" lvl="3" indent="-342900">
              <a:buFont typeface="Arial" panose="020B0604020202020204" pitchFamily="34" charset="0"/>
              <a:buChar char="•"/>
            </a:pPr>
            <a:r>
              <a:rPr lang="en-US" dirty="0" smtClean="0"/>
              <a:t>Technology-based</a:t>
            </a:r>
          </a:p>
          <a:p>
            <a:pPr marL="1657350" lvl="3" indent="-342900">
              <a:buFont typeface="Arial" panose="020B0604020202020204" pitchFamily="34" charset="0"/>
              <a:buChar char="•"/>
            </a:pPr>
            <a:r>
              <a:rPr lang="en-US" dirty="0" smtClean="0"/>
              <a:t>Standard-based</a:t>
            </a:r>
          </a:p>
          <a:p>
            <a:pPr marL="2114550" lvl="4" indent="-342900">
              <a:buFont typeface="Arial" panose="020B0604020202020204" pitchFamily="34" charset="0"/>
              <a:buChar char="•"/>
            </a:pPr>
            <a:r>
              <a:rPr lang="en-US" dirty="0" smtClean="0"/>
              <a:t>Inefficient</a:t>
            </a:r>
          </a:p>
          <a:p>
            <a:pPr marL="1200150" lvl="2" indent="-342900">
              <a:buFont typeface="Arial" panose="020B0604020202020204" pitchFamily="34" charset="0"/>
              <a:buChar char="•"/>
            </a:pPr>
            <a:r>
              <a:rPr lang="en-US" dirty="0" smtClean="0"/>
              <a:t>Incentive- (market-) based</a:t>
            </a:r>
          </a:p>
          <a:p>
            <a:pPr marL="1657350" lvl="3" indent="-342900">
              <a:buFont typeface="Arial" panose="020B0604020202020204" pitchFamily="34" charset="0"/>
              <a:buChar char="•"/>
            </a:pPr>
            <a:r>
              <a:rPr lang="en-US" dirty="0" smtClean="0"/>
              <a:t>Taxes</a:t>
            </a:r>
          </a:p>
          <a:p>
            <a:pPr marL="1657350" lvl="3" indent="-342900">
              <a:buFont typeface="Arial" panose="020B0604020202020204" pitchFamily="34" charset="0"/>
              <a:buChar char="•"/>
            </a:pPr>
            <a:r>
              <a:rPr lang="en-US" dirty="0" smtClean="0"/>
              <a:t>Trading</a:t>
            </a:r>
            <a:endParaRPr lang="en-US" dirty="0"/>
          </a:p>
          <a:p>
            <a:pPr marL="2114550" lvl="4" indent="-342900">
              <a:buFont typeface="Arial" panose="020B0604020202020204" pitchFamily="34" charset="0"/>
              <a:buChar char="•"/>
            </a:pPr>
            <a:endParaRPr lang="en-US" dirty="0" smtClean="0"/>
          </a:p>
          <a:p>
            <a:pPr marL="2571750" lvl="5" indent="-342900">
              <a:buFont typeface="Arial" panose="020B0604020202020204" pitchFamily="34" charset="0"/>
              <a:buChar char="•"/>
            </a:pPr>
            <a:endParaRPr lang="en-US" dirty="0" smtClean="0"/>
          </a:p>
          <a:p>
            <a:pPr marL="1657350" lvl="3" indent="-342900">
              <a:buFont typeface="+mj-lt"/>
              <a:buAutoNum type="alphaUcPeriod"/>
            </a:pPr>
            <a:endParaRPr lang="en-US" dirty="0"/>
          </a:p>
        </p:txBody>
      </p:sp>
      <p:sp>
        <p:nvSpPr>
          <p:cNvPr id="12" name="Footer Placeholder 11"/>
          <p:cNvSpPr>
            <a:spLocks noGrp="1"/>
          </p:cNvSpPr>
          <p:nvPr>
            <p:ph type="ftr" sz="quarter" idx="11"/>
          </p:nvPr>
        </p:nvSpPr>
        <p:spPr/>
        <p:txBody>
          <a:bodyPr/>
          <a:lstStyle/>
          <a:p>
            <a:r>
              <a:rPr lang="en-US" smtClean="0"/>
              <a:t>of 17 </a:t>
            </a:r>
            <a:endParaRPr lang="en-US" dirty="0"/>
          </a:p>
        </p:txBody>
      </p:sp>
      <p:sp>
        <p:nvSpPr>
          <p:cNvPr id="13" name="Slide Number Placeholder 12"/>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90121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IV. Economic Approach (4)</a:t>
            </a:r>
            <a:endParaRPr lang="en-US" dirty="0"/>
          </a:p>
        </p:txBody>
      </p:sp>
      <p:sp>
        <p:nvSpPr>
          <p:cNvPr id="3" name="Content Placeholder 2"/>
          <p:cNvSpPr>
            <a:spLocks noGrp="1"/>
          </p:cNvSpPr>
          <p:nvPr>
            <p:ph idx="1"/>
          </p:nvPr>
        </p:nvSpPr>
        <p:spPr/>
        <p:txBody>
          <a:bodyPr/>
          <a:lstStyle/>
          <a:p>
            <a:pPr marL="800100" lvl="1" indent="-342900">
              <a:buFont typeface="+mj-lt"/>
              <a:buAutoNum type="alphaUcPeriod"/>
            </a:pPr>
            <a:r>
              <a:rPr lang="en-US" dirty="0"/>
              <a:t>Efficiency and Inefficiency</a:t>
            </a:r>
          </a:p>
          <a:p>
            <a:pPr marL="800100" lvl="1" indent="-342900">
              <a:buFont typeface="+mj-lt"/>
              <a:buAutoNum type="alphaUcPeriod"/>
            </a:pPr>
            <a:r>
              <a:rPr lang="en-US" sz="3200" dirty="0">
                <a:solidFill>
                  <a:srgbClr val="FF0000"/>
                </a:solidFill>
              </a:rPr>
              <a:t>Market Failure and Government Failure</a:t>
            </a:r>
          </a:p>
          <a:p>
            <a:pPr marL="2114550" lvl="4" indent="-342900">
              <a:buFont typeface="Arial" panose="020B0604020202020204" pitchFamily="34" charset="0"/>
              <a:buChar char="•"/>
            </a:pPr>
            <a:endParaRPr lang="en-US" sz="2000" dirty="0" smtClean="0">
              <a:solidFill>
                <a:srgbClr val="FF0000"/>
              </a:solidFill>
            </a:endParaRPr>
          </a:p>
          <a:p>
            <a:pPr marL="2571750" lvl="5" indent="-342900">
              <a:buFont typeface="Arial" panose="020B0604020202020204" pitchFamily="34" charset="0"/>
              <a:buChar char="•"/>
            </a:pPr>
            <a:endParaRPr lang="en-US" dirty="0" smtClean="0">
              <a:solidFill>
                <a:srgbClr val="FF0000"/>
              </a:solidFill>
            </a:endParaRPr>
          </a:p>
          <a:p>
            <a:pPr marL="1657350" lvl="3" indent="-342900">
              <a:buFont typeface="+mj-lt"/>
              <a:buAutoNum type="alphaUcPeriod"/>
            </a:pPr>
            <a:endParaRPr lang="en-US" dirty="0">
              <a:solidFill>
                <a:srgbClr val="FF0000"/>
              </a:solidFill>
            </a:endParaRPr>
          </a:p>
        </p:txBody>
      </p:sp>
      <p:sp>
        <p:nvSpPr>
          <p:cNvPr id="12" name="Footer Placeholder 11"/>
          <p:cNvSpPr>
            <a:spLocks noGrp="1"/>
          </p:cNvSpPr>
          <p:nvPr>
            <p:ph type="ftr" sz="quarter" idx="11"/>
          </p:nvPr>
        </p:nvSpPr>
        <p:spPr/>
        <p:txBody>
          <a:bodyPr/>
          <a:lstStyle/>
          <a:p>
            <a:r>
              <a:rPr lang="en-US" smtClean="0"/>
              <a:t>of 17 </a:t>
            </a:r>
            <a:endParaRPr lang="en-US" dirty="0"/>
          </a:p>
        </p:txBody>
      </p:sp>
      <p:sp>
        <p:nvSpPr>
          <p:cNvPr id="13" name="Slide Number Placeholder 12"/>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214069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IV. Economic Approach (5)</a:t>
            </a:r>
            <a:endParaRPr lang="en-US" dirty="0"/>
          </a:p>
        </p:txBody>
      </p:sp>
      <p:sp>
        <p:nvSpPr>
          <p:cNvPr id="3" name="Content Placeholder 2"/>
          <p:cNvSpPr>
            <a:spLocks noGrp="1"/>
          </p:cNvSpPr>
          <p:nvPr>
            <p:ph idx="1"/>
          </p:nvPr>
        </p:nvSpPr>
        <p:spPr>
          <a:xfrm>
            <a:off x="677334" y="2160589"/>
            <a:ext cx="7276693" cy="3880773"/>
          </a:xfrm>
        </p:spPr>
        <p:txBody>
          <a:bodyPr/>
          <a:lstStyle/>
          <a:p>
            <a:pPr marL="800100" lvl="1" indent="-342900">
              <a:buFont typeface="+mj-lt"/>
              <a:buAutoNum type="alphaUcPeriod"/>
            </a:pPr>
            <a:r>
              <a:rPr lang="en-US" dirty="0"/>
              <a:t>Efficiency and Inefficiency</a:t>
            </a:r>
          </a:p>
          <a:p>
            <a:pPr marL="800100" lvl="1" indent="-342900">
              <a:buFont typeface="+mj-lt"/>
              <a:buAutoNum type="alphaUcPeriod"/>
            </a:pPr>
            <a:r>
              <a:rPr lang="en-US" sz="2000" dirty="0">
                <a:solidFill>
                  <a:srgbClr val="FF0000"/>
                </a:solidFill>
              </a:rPr>
              <a:t>Market Failure and Government </a:t>
            </a:r>
            <a:r>
              <a:rPr lang="en-US" sz="2000" dirty="0" smtClean="0">
                <a:solidFill>
                  <a:srgbClr val="FF0000"/>
                </a:solidFill>
              </a:rPr>
              <a:t>Failure</a:t>
            </a:r>
          </a:p>
          <a:p>
            <a:pPr marL="1200150" lvl="2" indent="-342900">
              <a:buFont typeface="Arial" panose="020B0604020202020204" pitchFamily="34" charset="0"/>
              <a:buChar char="•"/>
            </a:pPr>
            <a:r>
              <a:rPr lang="en-US" sz="2000" dirty="0" smtClean="0">
                <a:solidFill>
                  <a:schemeClr val="tx1"/>
                </a:solidFill>
              </a:rPr>
              <a:t>Market Failure</a:t>
            </a:r>
            <a:endParaRPr lang="en-US" sz="2000" dirty="0">
              <a:solidFill>
                <a:schemeClr val="tx1"/>
              </a:solidFill>
            </a:endParaRPr>
          </a:p>
          <a:p>
            <a:pPr marL="2114550" lvl="4" indent="-342900">
              <a:buFont typeface="Arial" panose="020B0604020202020204" pitchFamily="34" charset="0"/>
              <a:buChar char="•"/>
            </a:pPr>
            <a:r>
              <a:rPr lang="en-US" dirty="0" smtClean="0">
                <a:solidFill>
                  <a:schemeClr val="tx1"/>
                </a:solidFill>
              </a:rPr>
              <a:t>Market fails to produce an efficient outcome</a:t>
            </a:r>
          </a:p>
          <a:p>
            <a:pPr marL="2571750" lvl="5" indent="-342900">
              <a:buFont typeface="Arial" panose="020B0604020202020204" pitchFamily="34" charset="0"/>
              <a:buChar char="•"/>
            </a:pPr>
            <a:r>
              <a:rPr lang="en-US" dirty="0" smtClean="0">
                <a:solidFill>
                  <a:schemeClr val="tx1"/>
                </a:solidFill>
              </a:rPr>
              <a:t>Ex. Externalities</a:t>
            </a:r>
          </a:p>
          <a:p>
            <a:pPr marL="1200150" lvl="2" indent="-342900">
              <a:buFont typeface="Arial" panose="020B0604020202020204" pitchFamily="34" charset="0"/>
              <a:buChar char="•"/>
            </a:pPr>
            <a:r>
              <a:rPr lang="en-US" sz="2000" dirty="0" smtClean="0">
                <a:solidFill>
                  <a:schemeClr val="tx1"/>
                </a:solidFill>
              </a:rPr>
              <a:t>Government Failure</a:t>
            </a:r>
          </a:p>
          <a:p>
            <a:pPr marL="2571750" lvl="5" indent="-342900">
              <a:buFont typeface="Arial" panose="020B0604020202020204" pitchFamily="34" charset="0"/>
              <a:buChar char="•"/>
            </a:pPr>
            <a:r>
              <a:rPr lang="en-US" dirty="0" smtClean="0"/>
              <a:t>Government fails to remedy market inefficiency</a:t>
            </a:r>
          </a:p>
          <a:p>
            <a:pPr marL="3028950" lvl="6" indent="-342900">
              <a:buFont typeface="Arial" panose="020B0604020202020204" pitchFamily="34" charset="0"/>
              <a:buChar char="•"/>
            </a:pPr>
            <a:r>
              <a:rPr lang="en-US" dirty="0" smtClean="0"/>
              <a:t>Ex. Ethanol</a:t>
            </a:r>
          </a:p>
          <a:p>
            <a:pPr marL="1657350" lvl="3" indent="-342900">
              <a:buFont typeface="+mj-lt"/>
              <a:buAutoNum type="alphaUcPeriod"/>
            </a:pPr>
            <a:endParaRPr lang="en-US" dirty="0"/>
          </a:p>
        </p:txBody>
      </p:sp>
      <p:sp>
        <p:nvSpPr>
          <p:cNvPr id="15" name="Footer Placeholder 14"/>
          <p:cNvSpPr>
            <a:spLocks noGrp="1"/>
          </p:cNvSpPr>
          <p:nvPr>
            <p:ph type="ftr" sz="quarter" idx="11"/>
          </p:nvPr>
        </p:nvSpPr>
        <p:spPr/>
        <p:txBody>
          <a:bodyPr/>
          <a:lstStyle/>
          <a:p>
            <a:r>
              <a:rPr lang="en-US" smtClean="0"/>
              <a:t>of 17 </a:t>
            </a:r>
            <a:endParaRPr lang="en-US" dirty="0"/>
          </a:p>
        </p:txBody>
      </p:sp>
      <p:sp>
        <p:nvSpPr>
          <p:cNvPr id="16" name="Slide Number Placeholder 15"/>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1026" name="Picture 2" descr="Co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9804" y="544066"/>
            <a:ext cx="3536515" cy="52679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828311" y="5890550"/>
            <a:ext cx="2877711" cy="369332"/>
          </a:xfrm>
          <a:prstGeom prst="rect">
            <a:avLst/>
          </a:prstGeom>
        </p:spPr>
        <p:txBody>
          <a:bodyPr wrap="none">
            <a:spAutoFit/>
          </a:bodyPr>
          <a:lstStyle/>
          <a:p>
            <a:r>
              <a:rPr lang="en-US" dirty="0">
                <a:solidFill>
                  <a:srgbClr val="222222"/>
                </a:solidFill>
                <a:latin typeface="headline-semi-bold"/>
              </a:rPr>
              <a:t>Ronald </a:t>
            </a:r>
            <a:r>
              <a:rPr lang="en-US" dirty="0" err="1">
                <a:solidFill>
                  <a:srgbClr val="222222"/>
                </a:solidFill>
                <a:latin typeface="headline-semi-bold"/>
              </a:rPr>
              <a:t>Coase</a:t>
            </a:r>
            <a:r>
              <a:rPr lang="en-US" dirty="0">
                <a:solidFill>
                  <a:srgbClr val="222222"/>
                </a:solidFill>
                <a:latin typeface="headline-semi-bold"/>
              </a:rPr>
              <a:t>, 1910-2013</a:t>
            </a:r>
            <a:endParaRPr lang="en-US" dirty="0"/>
          </a:p>
        </p:txBody>
      </p:sp>
      <p:sp>
        <p:nvSpPr>
          <p:cNvPr id="6" name="TextBox 5"/>
          <p:cNvSpPr txBox="1"/>
          <p:nvPr/>
        </p:nvSpPr>
        <p:spPr>
          <a:xfrm>
            <a:off x="8329805" y="143956"/>
            <a:ext cx="3536515" cy="400110"/>
          </a:xfrm>
          <a:prstGeom prst="rect">
            <a:avLst/>
          </a:prstGeom>
          <a:noFill/>
        </p:spPr>
        <p:txBody>
          <a:bodyPr wrap="square" rtlCol="0">
            <a:spAutoFit/>
          </a:bodyPr>
          <a:lstStyle/>
          <a:p>
            <a:r>
              <a:rPr lang="en-US" sz="2000" dirty="0" smtClean="0"/>
              <a:t>Choose the least bad solution.</a:t>
            </a:r>
            <a:endParaRPr lang="en-US" sz="2000" dirty="0"/>
          </a:p>
        </p:txBody>
      </p:sp>
      <p:sp>
        <p:nvSpPr>
          <p:cNvPr id="4" name="Rectangle 3"/>
          <p:cNvSpPr/>
          <p:nvPr/>
        </p:nvSpPr>
        <p:spPr>
          <a:xfrm>
            <a:off x="7136192" y="6259882"/>
            <a:ext cx="5055808" cy="369332"/>
          </a:xfrm>
          <a:prstGeom prst="rect">
            <a:avLst/>
          </a:prstGeom>
        </p:spPr>
        <p:txBody>
          <a:bodyPr wrap="none">
            <a:spAutoFit/>
          </a:bodyPr>
          <a:lstStyle/>
          <a:p>
            <a:r>
              <a:rPr lang="en-US" dirty="0"/>
              <a:t>https://www.coase.org/aboutronaldcoase.htm</a:t>
            </a:r>
          </a:p>
        </p:txBody>
      </p:sp>
    </p:spTree>
    <p:extLst>
      <p:ext uri="{BB962C8B-B14F-4D97-AF65-F5344CB8AC3E}">
        <p14:creationId xmlns:p14="http://schemas.microsoft.com/office/powerpoint/2010/main" val="3262639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91000"/>
                    </a14:imgEffect>
                  </a14:imgLayer>
                </a14:imgProps>
              </a:ext>
              <a:ext uri="{28A0092B-C50C-407E-A947-70E740481C1C}">
                <a14:useLocalDpi xmlns:a14="http://schemas.microsoft.com/office/drawing/2010/main" val="0"/>
              </a:ext>
            </a:extLst>
          </a:blip>
          <a:srcRect/>
          <a:stretch>
            <a:fillRect/>
          </a:stretch>
        </p:blipFill>
        <p:spPr bwMode="auto">
          <a:xfrm>
            <a:off x="1139868" y="1214438"/>
            <a:ext cx="8766132" cy="511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lvl="0"/>
            <a:r>
              <a:rPr lang="en-US" dirty="0"/>
              <a:t>A Roadmap for the Reader</a:t>
            </a:r>
          </a:p>
        </p:txBody>
      </p:sp>
      <p:sp>
        <p:nvSpPr>
          <p:cNvPr id="3" name="Content Placeholder 2"/>
          <p:cNvSpPr>
            <a:spLocks noGrp="1"/>
          </p:cNvSpPr>
          <p:nvPr>
            <p:ph idx="1"/>
          </p:nvPr>
        </p:nvSpPr>
        <p:spPr>
          <a:xfrm>
            <a:off x="677334" y="2160589"/>
            <a:ext cx="4633702" cy="3880773"/>
          </a:xfrm>
        </p:spPr>
        <p:txBody>
          <a:bodyPr>
            <a:normAutofit fontScale="85000" lnSpcReduction="10000"/>
          </a:bodyPr>
          <a:lstStyle/>
          <a:p>
            <a:pPr marL="857250" lvl="1" indent="-400050">
              <a:buFont typeface="+mj-lt"/>
              <a:buAutoNum type="romanUcPeriod"/>
            </a:pPr>
            <a:r>
              <a:rPr lang="en-US" dirty="0" smtClean="0">
                <a:solidFill>
                  <a:srgbClr val="FFFF00"/>
                </a:solidFill>
              </a:rPr>
              <a:t>Fundamentals</a:t>
            </a:r>
            <a:endParaRPr lang="en-US" dirty="0">
              <a:solidFill>
                <a:srgbClr val="FFFF00"/>
              </a:solidFill>
            </a:endParaRPr>
          </a:p>
          <a:p>
            <a:pPr marL="1314450" lvl="2" indent="-400050">
              <a:buFont typeface="+mj-lt"/>
              <a:buAutoNum type="alphaUcPeriod"/>
            </a:pPr>
            <a:r>
              <a:rPr lang="en-US" dirty="0" smtClean="0">
                <a:solidFill>
                  <a:srgbClr val="FFFF00"/>
                </a:solidFill>
              </a:rPr>
              <a:t>Introduction</a:t>
            </a:r>
            <a:endParaRPr lang="en-US" dirty="0">
              <a:solidFill>
                <a:srgbClr val="FFFF00"/>
              </a:solidFill>
            </a:endParaRPr>
          </a:p>
          <a:p>
            <a:pPr marL="1314450" lvl="2" indent="-400050">
              <a:buFont typeface="+mj-lt"/>
              <a:buAutoNum type="alphaUcPeriod"/>
            </a:pPr>
            <a:r>
              <a:rPr lang="en-US" dirty="0" smtClean="0">
                <a:solidFill>
                  <a:srgbClr val="FFFF00"/>
                </a:solidFill>
              </a:rPr>
              <a:t>Energy, Markets, and Society</a:t>
            </a:r>
          </a:p>
          <a:p>
            <a:pPr marL="1314450" lvl="2" indent="-400050">
              <a:buFont typeface="+mj-lt"/>
              <a:buAutoNum type="alphaUcPeriod"/>
            </a:pPr>
            <a:r>
              <a:rPr lang="en-US" dirty="0" smtClean="0">
                <a:solidFill>
                  <a:srgbClr val="FFFF00"/>
                </a:solidFill>
              </a:rPr>
              <a:t>Static Efficiency</a:t>
            </a:r>
          </a:p>
          <a:p>
            <a:pPr marL="1314450" lvl="2" indent="-400050">
              <a:buFont typeface="+mj-lt"/>
              <a:buAutoNum type="alphaUcPeriod"/>
            </a:pPr>
            <a:r>
              <a:rPr lang="en-US" dirty="0" smtClean="0">
                <a:solidFill>
                  <a:srgbClr val="FFFF00"/>
                </a:solidFill>
              </a:rPr>
              <a:t>Dynamic Efficiency</a:t>
            </a:r>
            <a:endParaRPr lang="en-US" dirty="0">
              <a:solidFill>
                <a:srgbClr val="FFFF00"/>
              </a:solidFill>
            </a:endParaRPr>
          </a:p>
          <a:p>
            <a:pPr marL="857250" lvl="1" indent="-400050">
              <a:buFont typeface="+mj-lt"/>
              <a:buAutoNum type="romanUcPeriod"/>
            </a:pPr>
            <a:r>
              <a:rPr lang="en-US" dirty="0" smtClean="0">
                <a:solidFill>
                  <a:srgbClr val="FFFF00"/>
                </a:solidFill>
              </a:rPr>
              <a:t>Conventional Energy Sources</a:t>
            </a:r>
            <a:endParaRPr lang="en-US" dirty="0">
              <a:solidFill>
                <a:srgbClr val="FFFF00"/>
              </a:solidFill>
            </a:endParaRPr>
          </a:p>
          <a:p>
            <a:pPr marL="1314450" lvl="2" indent="-400050">
              <a:buFont typeface="+mj-lt"/>
              <a:buAutoNum type="alphaUcPeriod"/>
            </a:pPr>
            <a:r>
              <a:rPr lang="en-US" dirty="0" smtClean="0">
                <a:solidFill>
                  <a:srgbClr val="FFFF00"/>
                </a:solidFill>
              </a:rPr>
              <a:t>Oil</a:t>
            </a:r>
          </a:p>
          <a:p>
            <a:pPr marL="1314450" lvl="2" indent="-400050">
              <a:buFont typeface="+mj-lt"/>
              <a:buAutoNum type="alphaUcPeriod"/>
            </a:pPr>
            <a:r>
              <a:rPr lang="en-US" dirty="0" smtClean="0">
                <a:solidFill>
                  <a:srgbClr val="FFFF00"/>
                </a:solidFill>
              </a:rPr>
              <a:t>Natural Gas</a:t>
            </a:r>
          </a:p>
          <a:p>
            <a:pPr marL="1314450" lvl="2" indent="-400050">
              <a:buFont typeface="+mj-lt"/>
              <a:buAutoNum type="alphaUcPeriod"/>
            </a:pPr>
            <a:r>
              <a:rPr lang="en-US" dirty="0" smtClean="0">
                <a:solidFill>
                  <a:srgbClr val="FFFF00"/>
                </a:solidFill>
              </a:rPr>
              <a:t>Coal</a:t>
            </a:r>
          </a:p>
          <a:p>
            <a:pPr marL="1314450" lvl="2" indent="-400050">
              <a:buFont typeface="+mj-lt"/>
              <a:buAutoNum type="alphaUcPeriod"/>
            </a:pPr>
            <a:r>
              <a:rPr lang="en-US" dirty="0" smtClean="0">
                <a:solidFill>
                  <a:srgbClr val="FFFF00"/>
                </a:solidFill>
              </a:rPr>
              <a:t>Nuclear</a:t>
            </a:r>
            <a:endParaRPr lang="en-US" dirty="0">
              <a:solidFill>
                <a:srgbClr val="FFFF00"/>
              </a:solidFill>
            </a:endParaRPr>
          </a:p>
          <a:p>
            <a:endParaRPr lang="en-US" dirty="0">
              <a:solidFill>
                <a:srgbClr val="FFFF00"/>
              </a:solidFill>
            </a:endParaRPr>
          </a:p>
        </p:txBody>
      </p:sp>
      <p:sp>
        <p:nvSpPr>
          <p:cNvPr id="14" name="Footer Placeholder 13"/>
          <p:cNvSpPr>
            <a:spLocks noGrp="1"/>
          </p:cNvSpPr>
          <p:nvPr>
            <p:ph type="ftr" sz="quarter" idx="11"/>
          </p:nvPr>
        </p:nvSpPr>
        <p:spPr/>
        <p:txBody>
          <a:bodyPr/>
          <a:lstStyle/>
          <a:p>
            <a:r>
              <a:rPr lang="en-US" smtClean="0"/>
              <a:t>of 17 </a:t>
            </a:r>
            <a:endParaRPr lang="en-US" dirty="0"/>
          </a:p>
        </p:txBody>
      </p:sp>
      <p:sp>
        <p:nvSpPr>
          <p:cNvPr id="15" name="Slide Number Placeholder 14"/>
          <p:cNvSpPr>
            <a:spLocks noGrp="1"/>
          </p:cNvSpPr>
          <p:nvPr>
            <p:ph type="sldNum" sz="quarter" idx="12"/>
          </p:nvPr>
        </p:nvSpPr>
        <p:spPr/>
        <p:txBody>
          <a:bodyPr/>
          <a:lstStyle/>
          <a:p>
            <a:fld id="{D57F1E4F-1CFF-5643-939E-217C01CDF565}" type="slidenum">
              <a:rPr lang="en-US" smtClean="0"/>
              <a:pPr/>
              <a:t>17</a:t>
            </a:fld>
            <a:endParaRPr lang="en-US" dirty="0"/>
          </a:p>
        </p:txBody>
      </p:sp>
      <p:sp>
        <p:nvSpPr>
          <p:cNvPr id="4" name="TextBox 3"/>
          <p:cNvSpPr txBox="1"/>
          <p:nvPr/>
        </p:nvSpPr>
        <p:spPr>
          <a:xfrm>
            <a:off x="5812077" y="1925433"/>
            <a:ext cx="4747364" cy="4401205"/>
          </a:xfrm>
          <a:prstGeom prst="rect">
            <a:avLst/>
          </a:prstGeom>
          <a:noFill/>
        </p:spPr>
        <p:txBody>
          <a:bodyPr wrap="square" rtlCol="0">
            <a:spAutoFit/>
          </a:bodyPr>
          <a:lstStyle/>
          <a:p>
            <a:r>
              <a:rPr lang="en-US" sz="2000" dirty="0" smtClean="0">
                <a:solidFill>
                  <a:srgbClr val="FFFF00"/>
                </a:solidFill>
              </a:rPr>
              <a:t>III. Alternatives</a:t>
            </a:r>
          </a:p>
          <a:p>
            <a:r>
              <a:rPr lang="en-US" sz="2000" dirty="0">
                <a:solidFill>
                  <a:srgbClr val="FFFF00"/>
                </a:solidFill>
              </a:rPr>
              <a:t>	</a:t>
            </a:r>
            <a:r>
              <a:rPr lang="en-US" sz="2000" dirty="0" smtClean="0">
                <a:solidFill>
                  <a:srgbClr val="FFFF00"/>
                </a:solidFill>
              </a:rPr>
              <a:t>A. Renewable Fuels</a:t>
            </a:r>
          </a:p>
          <a:p>
            <a:r>
              <a:rPr lang="en-US" sz="2000" dirty="0">
                <a:solidFill>
                  <a:srgbClr val="FFFF00"/>
                </a:solidFill>
              </a:rPr>
              <a:t>	</a:t>
            </a:r>
            <a:r>
              <a:rPr lang="en-US" sz="2000" dirty="0" smtClean="0">
                <a:solidFill>
                  <a:srgbClr val="FFFF00"/>
                </a:solidFill>
              </a:rPr>
              <a:t>B. Next-Generation Alternatives</a:t>
            </a:r>
          </a:p>
          <a:p>
            <a:r>
              <a:rPr lang="en-US" sz="2000" dirty="0">
                <a:solidFill>
                  <a:srgbClr val="FFFF00"/>
                </a:solidFill>
              </a:rPr>
              <a:t>	</a:t>
            </a:r>
            <a:r>
              <a:rPr lang="en-US" sz="2000" dirty="0" smtClean="0">
                <a:solidFill>
                  <a:srgbClr val="FFFF00"/>
                </a:solidFill>
              </a:rPr>
              <a:t>C. </a:t>
            </a:r>
            <a:r>
              <a:rPr lang="en-US" sz="2000" dirty="0">
                <a:solidFill>
                  <a:srgbClr val="FFFF00"/>
                </a:solidFill>
              </a:rPr>
              <a:t>Energy Efficiency</a:t>
            </a:r>
          </a:p>
          <a:p>
            <a:endParaRPr lang="en-US" sz="2000" dirty="0">
              <a:solidFill>
                <a:srgbClr val="FFFF00"/>
              </a:solidFill>
            </a:endParaRPr>
          </a:p>
          <a:p>
            <a:r>
              <a:rPr lang="en-US" sz="2000" dirty="0" smtClean="0">
                <a:solidFill>
                  <a:srgbClr val="FFFF00"/>
                </a:solidFill>
              </a:rPr>
              <a:t>IV. Electricity</a:t>
            </a:r>
          </a:p>
          <a:p>
            <a:r>
              <a:rPr lang="en-US" sz="2000" dirty="0">
                <a:solidFill>
                  <a:srgbClr val="FFFF00"/>
                </a:solidFill>
              </a:rPr>
              <a:t>	</a:t>
            </a:r>
            <a:r>
              <a:rPr lang="en-US" sz="2000" dirty="0" smtClean="0">
                <a:solidFill>
                  <a:srgbClr val="FFFF00"/>
                </a:solidFill>
              </a:rPr>
              <a:t>A. Traditional Regulation</a:t>
            </a:r>
          </a:p>
          <a:p>
            <a:r>
              <a:rPr lang="en-US" sz="2000" dirty="0">
                <a:solidFill>
                  <a:srgbClr val="FFFF00"/>
                </a:solidFill>
              </a:rPr>
              <a:t>	</a:t>
            </a:r>
            <a:r>
              <a:rPr lang="en-US" sz="2000" dirty="0" smtClean="0">
                <a:solidFill>
                  <a:srgbClr val="FFFF00"/>
                </a:solidFill>
              </a:rPr>
              <a:t>B. Deregulation and Restructuring</a:t>
            </a:r>
          </a:p>
          <a:p>
            <a:endParaRPr lang="en-US" sz="2000" dirty="0">
              <a:solidFill>
                <a:srgbClr val="FFFF00"/>
              </a:solidFill>
            </a:endParaRPr>
          </a:p>
          <a:p>
            <a:pPr marL="400050" indent="-400050">
              <a:buAutoNum type="romanUcPeriod" startAt="5"/>
            </a:pPr>
            <a:r>
              <a:rPr lang="en-US" sz="2000" dirty="0" smtClean="0">
                <a:solidFill>
                  <a:srgbClr val="FFFF00"/>
                </a:solidFill>
              </a:rPr>
              <a:t>Policy</a:t>
            </a:r>
          </a:p>
          <a:p>
            <a:pPr marL="800100" lvl="1" indent="-342900">
              <a:buAutoNum type="alphaUcPeriod"/>
            </a:pPr>
            <a:r>
              <a:rPr lang="en-US" sz="2000" dirty="0" smtClean="0">
                <a:solidFill>
                  <a:srgbClr val="FFFF00"/>
                </a:solidFill>
              </a:rPr>
              <a:t>Environment</a:t>
            </a:r>
          </a:p>
          <a:p>
            <a:pPr marL="800100" lvl="1" indent="-342900">
              <a:buFontTx/>
              <a:buAutoNum type="alphaUcPeriod"/>
            </a:pPr>
            <a:r>
              <a:rPr lang="en-US" sz="2000" dirty="0" smtClean="0">
                <a:solidFill>
                  <a:srgbClr val="FFFF00"/>
                </a:solidFill>
              </a:rPr>
              <a:t>Sustainability</a:t>
            </a:r>
          </a:p>
          <a:p>
            <a:pPr marL="800100" lvl="1" indent="-342900">
              <a:buFontTx/>
              <a:buAutoNum type="alphaUcPeriod"/>
            </a:pPr>
            <a:r>
              <a:rPr lang="en-US" sz="2000" dirty="0">
                <a:solidFill>
                  <a:srgbClr val="FFFF00"/>
                </a:solidFill>
              </a:rPr>
              <a:t>National </a:t>
            </a:r>
            <a:r>
              <a:rPr lang="en-US" sz="2000" dirty="0" smtClean="0">
                <a:solidFill>
                  <a:srgbClr val="FFFF00"/>
                </a:solidFill>
              </a:rPr>
              <a:t>Security</a:t>
            </a:r>
          </a:p>
          <a:p>
            <a:pPr marL="800100" lvl="1" indent="-342900">
              <a:buAutoNum type="alphaUcPeriod"/>
            </a:pPr>
            <a:r>
              <a:rPr lang="en-US" sz="2000" dirty="0" smtClean="0">
                <a:solidFill>
                  <a:srgbClr val="FFFF00"/>
                </a:solidFill>
              </a:rPr>
              <a:t>Comprehensive Energy Policy</a:t>
            </a:r>
            <a:endParaRPr lang="en-US" sz="2000" dirty="0">
              <a:solidFill>
                <a:srgbClr val="FFFF00"/>
              </a:solidFill>
            </a:endParaRPr>
          </a:p>
        </p:txBody>
      </p:sp>
      <p:sp>
        <p:nvSpPr>
          <p:cNvPr id="6" name="Rectangle 5"/>
          <p:cNvSpPr/>
          <p:nvPr/>
        </p:nvSpPr>
        <p:spPr>
          <a:xfrm>
            <a:off x="5903934" y="137166"/>
            <a:ext cx="6096000" cy="646331"/>
          </a:xfrm>
          <a:prstGeom prst="rect">
            <a:avLst/>
          </a:prstGeom>
        </p:spPr>
        <p:txBody>
          <a:bodyPr>
            <a:spAutoFit/>
          </a:bodyPr>
          <a:lstStyle/>
          <a:p>
            <a:r>
              <a:rPr lang="en-US" dirty="0"/>
              <a:t>http://news.sap.com/sap-roadmap-for-human-resources/</a:t>
            </a:r>
          </a:p>
        </p:txBody>
      </p:sp>
      <p:pic>
        <p:nvPicPr>
          <p:cNvPr id="2057" name="Picture 9" descr="http://api.ning.com/files/WNWOMaWEK6liCACXtpjlh4RF5lxzGt9xvLP3fYFEhHHFf-Viyb1DUY*9kqobo1NZuNcER1yxi5nY5FHApZvX47TPs81kejlr/Lightbulb76050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9787" y="3359922"/>
            <a:ext cx="526291" cy="595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429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Outline</a:t>
            </a:r>
            <a:endParaRPr lang="en-US" dirty="0"/>
          </a:p>
        </p:txBody>
      </p:sp>
      <p:sp>
        <p:nvSpPr>
          <p:cNvPr id="3" name="Content Placeholder 2"/>
          <p:cNvSpPr>
            <a:spLocks noGrp="1"/>
          </p:cNvSpPr>
          <p:nvPr>
            <p:ph idx="1"/>
          </p:nvPr>
        </p:nvSpPr>
        <p:spPr/>
        <p:txBody>
          <a:bodyPr/>
          <a:lstStyle/>
          <a:p>
            <a:pPr marL="400050" lvl="0" indent="-400050">
              <a:buFont typeface="+mj-lt"/>
              <a:buAutoNum type="romanUcPeriod"/>
            </a:pPr>
            <a:r>
              <a:rPr lang="en-US" dirty="0"/>
              <a:t>Why Energy Economics?</a:t>
            </a:r>
          </a:p>
          <a:p>
            <a:pPr marL="400050" lvl="0" indent="-400050">
              <a:buFont typeface="+mj-lt"/>
              <a:buAutoNum type="romanUcPeriod"/>
            </a:pPr>
            <a:r>
              <a:rPr lang="en-US" dirty="0"/>
              <a:t>Energy Indispensable to Modern Life</a:t>
            </a:r>
          </a:p>
          <a:p>
            <a:pPr marL="400050" lvl="0" indent="-400050">
              <a:buFont typeface="+mj-lt"/>
              <a:buAutoNum type="romanUcPeriod"/>
            </a:pPr>
            <a:r>
              <a:rPr lang="en-US" sz="3600" dirty="0">
                <a:solidFill>
                  <a:srgbClr val="FF0000"/>
                </a:solidFill>
              </a:rPr>
              <a:t>Key Energy Issues</a:t>
            </a:r>
          </a:p>
          <a:p>
            <a:pPr marL="400050" lvl="0" indent="-400050">
              <a:buFont typeface="+mj-lt"/>
              <a:buAutoNum type="romanUcPeriod"/>
            </a:pPr>
            <a:r>
              <a:rPr lang="en-US" sz="3600" dirty="0">
                <a:solidFill>
                  <a:srgbClr val="FF0000"/>
                </a:solidFill>
              </a:rPr>
              <a:t>Economic Approach</a:t>
            </a:r>
          </a:p>
          <a:p>
            <a:pPr marL="400050" indent="-400050">
              <a:buFont typeface="+mj-lt"/>
              <a:buAutoNum type="romanUcPeriod"/>
            </a:pPr>
            <a:r>
              <a:rPr lang="en-US" sz="3600" dirty="0" smtClean="0">
                <a:solidFill>
                  <a:srgbClr val="FF0000"/>
                </a:solidFill>
              </a:rPr>
              <a:t>A Roadmap for the Reader</a:t>
            </a:r>
            <a:endParaRPr lang="en-US" sz="3600" dirty="0">
              <a:solidFill>
                <a:srgbClr val="FF0000"/>
              </a:solidFill>
            </a:endParaRPr>
          </a:p>
        </p:txBody>
      </p:sp>
      <p:sp>
        <p:nvSpPr>
          <p:cNvPr id="13" name="Footer Placeholder 12"/>
          <p:cNvSpPr>
            <a:spLocks noGrp="1"/>
          </p:cNvSpPr>
          <p:nvPr>
            <p:ph type="ftr" sz="quarter" idx="11"/>
          </p:nvPr>
        </p:nvSpPr>
        <p:spPr/>
        <p:txBody>
          <a:bodyPr/>
          <a:lstStyle/>
          <a:p>
            <a:r>
              <a:rPr lang="en-US" smtClean="0"/>
              <a:t>of 17 </a:t>
            </a:r>
            <a:endParaRPr lang="en-US" dirty="0"/>
          </a:p>
        </p:txBody>
      </p:sp>
      <p:sp>
        <p:nvSpPr>
          <p:cNvPr id="14" name="Slide Number Placeholder 1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29841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808" y="647178"/>
            <a:ext cx="8596668" cy="1320800"/>
          </a:xfrm>
        </p:spPr>
        <p:txBody>
          <a:bodyPr>
            <a:normAutofit fontScale="90000"/>
          </a:bodyPr>
          <a:lstStyle/>
          <a:p>
            <a:pPr lvl="0"/>
            <a:r>
              <a:rPr lang="en-US" dirty="0"/>
              <a:t>Key Energy </a:t>
            </a:r>
            <a:r>
              <a:rPr lang="en-US" dirty="0" smtClean="0"/>
              <a:t>Issues (1)</a:t>
            </a:r>
            <a:r>
              <a:rPr lang="en-US" dirty="0"/>
              <a:t/>
            </a:r>
            <a:br>
              <a:rPr lang="en-US" dirty="0"/>
            </a:br>
            <a:endParaRPr lang="en-US" dirty="0"/>
          </a:p>
        </p:txBody>
      </p:sp>
      <p:sp>
        <p:nvSpPr>
          <p:cNvPr id="3" name="Content Placeholder 2"/>
          <p:cNvSpPr>
            <a:spLocks noGrp="1"/>
          </p:cNvSpPr>
          <p:nvPr>
            <p:ph idx="1"/>
          </p:nvPr>
        </p:nvSpPr>
        <p:spPr/>
        <p:txBody>
          <a:bodyPr/>
          <a:lstStyle/>
          <a:p>
            <a:pPr marL="800100" lvl="1" indent="-342900">
              <a:buFont typeface="+mj-lt"/>
              <a:buAutoNum type="alphaUcPeriod"/>
            </a:pPr>
            <a:r>
              <a:rPr lang="en-US" dirty="0"/>
              <a:t>Are </a:t>
            </a:r>
            <a:r>
              <a:rPr lang="en-US" dirty="0" smtClean="0"/>
              <a:t>We Running Out</a:t>
            </a:r>
            <a:r>
              <a:rPr lang="en-US" dirty="0"/>
              <a:t>?</a:t>
            </a:r>
          </a:p>
          <a:p>
            <a:pPr marL="800100" lvl="1" indent="-342900">
              <a:buFont typeface="+mj-lt"/>
              <a:buAutoNum type="alphaUcPeriod"/>
            </a:pPr>
            <a:r>
              <a:rPr lang="en-US" dirty="0"/>
              <a:t>Effects on </a:t>
            </a:r>
            <a:r>
              <a:rPr lang="en-US" dirty="0" smtClean="0"/>
              <a:t>the Planet</a:t>
            </a:r>
            <a:endParaRPr lang="en-US" dirty="0"/>
          </a:p>
          <a:p>
            <a:pPr marL="1257300" lvl="2" indent="-342900">
              <a:buFont typeface="+mj-lt"/>
              <a:buAutoNum type="arabicPeriod"/>
            </a:pPr>
            <a:r>
              <a:rPr lang="en-US" dirty="0"/>
              <a:t>Climate Change</a:t>
            </a:r>
          </a:p>
          <a:p>
            <a:pPr marL="1257300" lvl="2" indent="-342900">
              <a:buFont typeface="+mj-lt"/>
              <a:buAutoNum type="arabicPeriod"/>
            </a:pPr>
            <a:r>
              <a:rPr lang="en-US" dirty="0"/>
              <a:t>Production</a:t>
            </a:r>
          </a:p>
          <a:p>
            <a:endParaRPr lang="en-US" dirty="0"/>
          </a:p>
        </p:txBody>
      </p:sp>
      <p:sp>
        <p:nvSpPr>
          <p:cNvPr id="13" name="Footer Placeholder 12"/>
          <p:cNvSpPr>
            <a:spLocks noGrp="1"/>
          </p:cNvSpPr>
          <p:nvPr>
            <p:ph type="ftr" sz="quarter" idx="11"/>
          </p:nvPr>
        </p:nvSpPr>
        <p:spPr/>
        <p:txBody>
          <a:bodyPr/>
          <a:lstStyle/>
          <a:p>
            <a:r>
              <a:rPr lang="en-US" smtClean="0"/>
              <a:t>of 17 </a:t>
            </a:r>
            <a:endParaRPr lang="en-US" dirty="0"/>
          </a:p>
        </p:txBody>
      </p:sp>
      <p:sp>
        <p:nvSpPr>
          <p:cNvPr id="14" name="Slide Number Placeholder 13"/>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13362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Key Energy </a:t>
            </a:r>
            <a:r>
              <a:rPr lang="en-US" dirty="0" smtClean="0"/>
              <a:t>Issues (2)</a:t>
            </a:r>
            <a:r>
              <a:rPr lang="en-US" dirty="0"/>
              <a:t/>
            </a:r>
            <a:br>
              <a:rPr lang="en-US" dirty="0"/>
            </a:br>
            <a:endParaRPr lang="en-US" dirty="0"/>
          </a:p>
        </p:txBody>
      </p:sp>
      <p:sp>
        <p:nvSpPr>
          <p:cNvPr id="3" name="Content Placeholder 2"/>
          <p:cNvSpPr>
            <a:spLocks noGrp="1"/>
          </p:cNvSpPr>
          <p:nvPr>
            <p:ph idx="1"/>
          </p:nvPr>
        </p:nvSpPr>
        <p:spPr/>
        <p:txBody>
          <a:bodyPr/>
          <a:lstStyle/>
          <a:p>
            <a:pPr lvl="1"/>
            <a:r>
              <a:rPr lang="en-US" dirty="0"/>
              <a:t>Are we running out?</a:t>
            </a:r>
          </a:p>
          <a:p>
            <a:pPr lvl="2"/>
            <a:r>
              <a:rPr lang="en-US" dirty="0" err="1" smtClean="0"/>
              <a:t>Hubbert</a:t>
            </a:r>
            <a:r>
              <a:rPr lang="en-US" dirty="0" smtClean="0"/>
              <a:t> Curve</a:t>
            </a:r>
          </a:p>
          <a:p>
            <a:pPr lvl="2"/>
            <a:endParaRPr lang="en-US" dirty="0"/>
          </a:p>
          <a:p>
            <a:pPr marL="914400" lvl="2" indent="0">
              <a:buNone/>
            </a:pPr>
            <a:endParaRPr lang="en-US" dirty="0"/>
          </a:p>
        </p:txBody>
      </p:sp>
      <p:sp>
        <p:nvSpPr>
          <p:cNvPr id="15" name="Footer Placeholder 14"/>
          <p:cNvSpPr>
            <a:spLocks noGrp="1"/>
          </p:cNvSpPr>
          <p:nvPr>
            <p:ph type="ftr" sz="quarter" idx="11"/>
          </p:nvPr>
        </p:nvSpPr>
        <p:spPr/>
        <p:txBody>
          <a:bodyPr/>
          <a:lstStyle/>
          <a:p>
            <a:r>
              <a:rPr lang="en-US" smtClean="0"/>
              <a:t>of 17 </a:t>
            </a:r>
            <a:endParaRPr lang="en-US" dirty="0"/>
          </a:p>
        </p:txBody>
      </p:sp>
      <p:sp>
        <p:nvSpPr>
          <p:cNvPr id="16" name="Slide Number Placeholder 15"/>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1026" name="Picture 2" descr="1920-2012 Hubbert Curve Fit to US Oil Produ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69" y="2812383"/>
            <a:ext cx="5223354" cy="33809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5469" y="6211669"/>
            <a:ext cx="5035464" cy="646331"/>
          </a:xfrm>
          <a:prstGeom prst="rect">
            <a:avLst/>
          </a:prstGeom>
          <a:noFill/>
        </p:spPr>
        <p:txBody>
          <a:bodyPr wrap="square" rtlCol="0">
            <a:spAutoFit/>
          </a:bodyPr>
          <a:lstStyle/>
          <a:p>
            <a:r>
              <a:rPr lang="en-US" dirty="0"/>
              <a:t>US Oil Production 1920-2012. Data Source: US Energy Information Administration (eia.gov)</a:t>
            </a:r>
          </a:p>
        </p:txBody>
      </p:sp>
      <p:pic>
        <p:nvPicPr>
          <p:cNvPr id="1028" name="Picture 4" descr="2000-2012 US Oil Produ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9134" y="2776595"/>
            <a:ext cx="4986446" cy="34525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60933" y="6211669"/>
            <a:ext cx="6096000" cy="646331"/>
          </a:xfrm>
          <a:prstGeom prst="rect">
            <a:avLst/>
          </a:prstGeom>
        </p:spPr>
        <p:txBody>
          <a:bodyPr>
            <a:spAutoFit/>
          </a:bodyPr>
          <a:lstStyle/>
          <a:p>
            <a:pPr lvl="0"/>
            <a:r>
              <a:rPr lang="en-US" dirty="0"/>
              <a:t>US Oil Production 2000-2012. Data Source: US Energy Information Administration (eia.gov)</a:t>
            </a:r>
            <a:endParaRPr lang="en-US" dirty="0">
              <a:solidFill>
                <a:prstClr val="white"/>
              </a:solidFill>
            </a:endParaRPr>
          </a:p>
        </p:txBody>
      </p:sp>
    </p:spTree>
    <p:extLst>
      <p:ext uri="{BB962C8B-B14F-4D97-AF65-F5344CB8AC3E}">
        <p14:creationId xmlns:p14="http://schemas.microsoft.com/office/powerpoint/2010/main" val="2489960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Key Energy Issues </a:t>
            </a:r>
            <a:r>
              <a:rPr lang="en-US" dirty="0" smtClean="0"/>
              <a:t>(3)</a:t>
            </a:r>
            <a:r>
              <a:rPr lang="en-US" dirty="0"/>
              <a:t/>
            </a:r>
            <a:br>
              <a:rPr lang="en-US" dirty="0"/>
            </a:br>
            <a:endParaRPr lang="en-US" dirty="0"/>
          </a:p>
        </p:txBody>
      </p:sp>
      <p:sp>
        <p:nvSpPr>
          <p:cNvPr id="3" name="Content Placeholder 2"/>
          <p:cNvSpPr>
            <a:spLocks noGrp="1"/>
          </p:cNvSpPr>
          <p:nvPr>
            <p:ph idx="1"/>
          </p:nvPr>
        </p:nvSpPr>
        <p:spPr>
          <a:xfrm>
            <a:off x="677334" y="2160589"/>
            <a:ext cx="8596668" cy="2524145"/>
          </a:xfrm>
        </p:spPr>
        <p:txBody>
          <a:bodyPr>
            <a:normAutofit fontScale="85000" lnSpcReduction="20000"/>
          </a:bodyPr>
          <a:lstStyle/>
          <a:p>
            <a:pPr marL="800100" lvl="1" indent="-342900">
              <a:buFont typeface="+mj-lt"/>
              <a:buAutoNum type="alphaUcPeriod"/>
            </a:pPr>
            <a:r>
              <a:rPr lang="en-US" dirty="0"/>
              <a:t>Are we running out</a:t>
            </a:r>
            <a:r>
              <a:rPr lang="en-US" dirty="0" smtClean="0"/>
              <a:t>?</a:t>
            </a:r>
          </a:p>
          <a:p>
            <a:pPr marL="1200150" lvl="2" indent="-342900">
              <a:buFont typeface="Wingdings" panose="05000000000000000000" pitchFamily="2" charset="2"/>
              <a:buChar char="Ø"/>
            </a:pPr>
            <a:r>
              <a:rPr lang="en-US" dirty="0" err="1" smtClean="0"/>
              <a:t>Hubbert</a:t>
            </a:r>
            <a:r>
              <a:rPr lang="en-US" dirty="0" smtClean="0"/>
              <a:t> model fails to consider:</a:t>
            </a:r>
          </a:p>
          <a:p>
            <a:pPr marL="1657350" lvl="3" indent="-342900">
              <a:buFont typeface="Wingdings" panose="05000000000000000000" pitchFamily="2" charset="2"/>
              <a:buChar char="Ø"/>
            </a:pPr>
            <a:r>
              <a:rPr lang="en-US" dirty="0" smtClean="0"/>
              <a:t>Price</a:t>
            </a:r>
          </a:p>
          <a:p>
            <a:pPr marL="2114550" lvl="4" indent="-342900">
              <a:buFont typeface="Wingdings" panose="05000000000000000000" pitchFamily="2" charset="2"/>
              <a:buChar char="Ø"/>
            </a:pPr>
            <a:r>
              <a:rPr lang="en-US" dirty="0" smtClean="0"/>
              <a:t>Higher price</a:t>
            </a:r>
          </a:p>
          <a:p>
            <a:pPr marL="2571750" lvl="5" indent="-342900">
              <a:buFont typeface="Wingdings" panose="05000000000000000000" pitchFamily="2" charset="2"/>
              <a:buChar char="Ø"/>
            </a:pPr>
            <a:r>
              <a:rPr lang="en-US" dirty="0" smtClean="0"/>
              <a:t>Additional reserves economical</a:t>
            </a:r>
          </a:p>
          <a:p>
            <a:pPr marL="2571750" lvl="5" indent="-342900">
              <a:buFont typeface="Wingdings" panose="05000000000000000000" pitchFamily="2" charset="2"/>
              <a:buChar char="Ø"/>
            </a:pPr>
            <a:r>
              <a:rPr lang="en-US" dirty="0" smtClean="0"/>
              <a:t>Motivates new technologies</a:t>
            </a:r>
          </a:p>
          <a:p>
            <a:pPr marL="2571750" lvl="5" indent="-342900">
              <a:buFont typeface="Wingdings" panose="05000000000000000000" pitchFamily="2" charset="2"/>
              <a:buChar char="Ø"/>
            </a:pPr>
            <a:r>
              <a:rPr lang="en-US" dirty="0" smtClean="0"/>
              <a:t>Search for alternative fuels</a:t>
            </a:r>
          </a:p>
          <a:p>
            <a:pPr marL="2571750" lvl="5" indent="-342900">
              <a:buFont typeface="Wingdings" panose="05000000000000000000" pitchFamily="2" charset="2"/>
              <a:buChar char="Ø"/>
            </a:pPr>
            <a:endParaRPr lang="en-US" dirty="0"/>
          </a:p>
          <a:p>
            <a:pPr marL="2228850" lvl="5" indent="0">
              <a:buNone/>
            </a:pPr>
            <a:r>
              <a:rPr lang="en-US" dirty="0" smtClean="0"/>
              <a:t>		</a:t>
            </a:r>
          </a:p>
          <a:p>
            <a:pPr marL="2571750" lvl="5" indent="-342900">
              <a:buFont typeface="Wingdings" panose="05000000000000000000" pitchFamily="2" charset="2"/>
              <a:buChar char="Ø"/>
            </a:pPr>
            <a:endParaRPr lang="en-US" dirty="0"/>
          </a:p>
          <a:p>
            <a:pPr marL="2571750" lvl="5" indent="-342900">
              <a:buFont typeface="Wingdings" panose="05000000000000000000" pitchFamily="2" charset="2"/>
              <a:buChar char="Ø"/>
            </a:pPr>
            <a:endParaRPr lang="en-US" dirty="0" smtClean="0"/>
          </a:p>
          <a:p>
            <a:pPr marL="2571750" lvl="5" indent="-342900">
              <a:buFont typeface="Wingdings" panose="05000000000000000000" pitchFamily="2" charset="2"/>
              <a:buChar char="Ø"/>
            </a:pPr>
            <a:endParaRPr lang="en-US" dirty="0" smtClean="0"/>
          </a:p>
          <a:p>
            <a:pPr marL="2571750" lvl="5" indent="-342900">
              <a:buFont typeface="Wingdings" panose="05000000000000000000" pitchFamily="2" charset="2"/>
              <a:buChar char="Ø"/>
            </a:pPr>
            <a:endParaRPr lang="en-US" dirty="0" smtClean="0"/>
          </a:p>
          <a:p>
            <a:pPr marL="2571750" lvl="5" indent="-342900">
              <a:buFont typeface="+mj-lt"/>
              <a:buAutoNum type="alphaUcPeriod"/>
            </a:pPr>
            <a:endParaRPr lang="en-US" dirty="0"/>
          </a:p>
        </p:txBody>
      </p:sp>
      <p:sp>
        <p:nvSpPr>
          <p:cNvPr id="13" name="Footer Placeholder 12"/>
          <p:cNvSpPr>
            <a:spLocks noGrp="1"/>
          </p:cNvSpPr>
          <p:nvPr>
            <p:ph type="ftr" sz="quarter" idx="11"/>
          </p:nvPr>
        </p:nvSpPr>
        <p:spPr/>
        <p:txBody>
          <a:bodyPr/>
          <a:lstStyle/>
          <a:p>
            <a:r>
              <a:rPr lang="en-US" smtClean="0"/>
              <a:t>of 17 </a:t>
            </a:r>
            <a:endParaRPr lang="en-US" dirty="0"/>
          </a:p>
        </p:txBody>
      </p:sp>
      <p:sp>
        <p:nvSpPr>
          <p:cNvPr id="14" name="Slide Number Placeholder 13"/>
          <p:cNvSpPr>
            <a:spLocks noGrp="1"/>
          </p:cNvSpPr>
          <p:nvPr>
            <p:ph type="sldNum" sz="quarter" idx="12"/>
          </p:nvPr>
        </p:nvSpPr>
        <p:spPr/>
        <p:txBody>
          <a:bodyPr/>
          <a:lstStyle/>
          <a:p>
            <a:fld id="{D57F1E4F-1CFF-5643-939E-217C01CDF565}" type="slidenum">
              <a:rPr lang="en-US" smtClean="0"/>
              <a:pPr/>
              <a:t>5</a:t>
            </a:fld>
            <a:endParaRPr lang="en-US" dirty="0"/>
          </a:p>
        </p:txBody>
      </p:sp>
      <p:sp>
        <p:nvSpPr>
          <p:cNvPr id="4" name="TextBox 3"/>
          <p:cNvSpPr txBox="1"/>
          <p:nvPr/>
        </p:nvSpPr>
        <p:spPr>
          <a:xfrm>
            <a:off x="1728592" y="4697260"/>
            <a:ext cx="8192022" cy="369332"/>
          </a:xfrm>
          <a:prstGeom prst="rect">
            <a:avLst/>
          </a:prstGeom>
          <a:noFill/>
        </p:spPr>
        <p:txBody>
          <a:bodyPr wrap="square" rtlCol="0">
            <a:spAutoFit/>
          </a:bodyPr>
          <a:lstStyle/>
          <a:p>
            <a:r>
              <a:rPr lang="en-US" dirty="0" smtClean="0"/>
              <a:t>Absolute Scarcity (Physical Reserves) vs. Relative Scarcity (Opportunity Cost) </a:t>
            </a:r>
            <a:endParaRPr lang="en-US" dirty="0"/>
          </a:p>
        </p:txBody>
      </p:sp>
    </p:spTree>
    <p:extLst>
      <p:ext uri="{BB962C8B-B14F-4D97-AF65-F5344CB8AC3E}">
        <p14:creationId xmlns:p14="http://schemas.microsoft.com/office/powerpoint/2010/main" val="347709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808" y="647178"/>
            <a:ext cx="8596668" cy="1320800"/>
          </a:xfrm>
        </p:spPr>
        <p:txBody>
          <a:bodyPr>
            <a:normAutofit fontScale="90000"/>
          </a:bodyPr>
          <a:lstStyle/>
          <a:p>
            <a:pPr lvl="0"/>
            <a:r>
              <a:rPr lang="en-US" dirty="0"/>
              <a:t>Key Energy </a:t>
            </a:r>
            <a:r>
              <a:rPr lang="en-US" dirty="0" smtClean="0"/>
              <a:t>Issues (5)</a:t>
            </a:r>
            <a:r>
              <a:rPr lang="en-US" dirty="0"/>
              <a:t/>
            </a:r>
            <a:br>
              <a:rPr lang="en-US" dirty="0"/>
            </a:br>
            <a:endParaRPr lang="en-US" dirty="0"/>
          </a:p>
        </p:txBody>
      </p:sp>
      <p:sp>
        <p:nvSpPr>
          <p:cNvPr id="3" name="Content Placeholder 2"/>
          <p:cNvSpPr>
            <a:spLocks noGrp="1"/>
          </p:cNvSpPr>
          <p:nvPr>
            <p:ph idx="1"/>
          </p:nvPr>
        </p:nvSpPr>
        <p:spPr/>
        <p:txBody>
          <a:bodyPr/>
          <a:lstStyle/>
          <a:p>
            <a:pPr lvl="3"/>
            <a:r>
              <a:rPr lang="en-US" dirty="0" smtClean="0"/>
              <a:t>Limits to Growth (Meadows, et al. 1972)</a:t>
            </a:r>
          </a:p>
          <a:p>
            <a:pPr lvl="4"/>
            <a:r>
              <a:rPr lang="en-US" dirty="0" smtClean="0"/>
              <a:t>Resource Collapse (à la Paul Ehrlich)</a:t>
            </a:r>
          </a:p>
          <a:p>
            <a:pPr lvl="4"/>
            <a:r>
              <a:rPr lang="en-US" dirty="0" smtClean="0"/>
              <a:t>Environmental Collapse</a:t>
            </a:r>
          </a:p>
          <a:p>
            <a:pPr lvl="4"/>
            <a:r>
              <a:rPr lang="en-US" dirty="0" smtClean="0"/>
              <a:t>Population Explosion</a:t>
            </a:r>
          </a:p>
          <a:p>
            <a:pPr lvl="5"/>
            <a:r>
              <a:rPr lang="en-US" dirty="0" smtClean="0"/>
              <a:t>Neo-Malthusians</a:t>
            </a:r>
          </a:p>
          <a:p>
            <a:pPr lvl="3"/>
            <a:r>
              <a:rPr lang="en-US" dirty="0" smtClean="0"/>
              <a:t>Economist Response </a:t>
            </a:r>
            <a:r>
              <a:rPr lang="en-US" dirty="0"/>
              <a:t>(à </a:t>
            </a:r>
            <a:r>
              <a:rPr lang="en-US" dirty="0" smtClean="0"/>
              <a:t>la Julian Simon)</a:t>
            </a:r>
          </a:p>
          <a:p>
            <a:pPr lvl="4"/>
            <a:r>
              <a:rPr lang="en-US" dirty="0" smtClean="0"/>
              <a:t>Price</a:t>
            </a:r>
          </a:p>
          <a:p>
            <a:pPr lvl="5"/>
            <a:r>
              <a:rPr lang="en-US" dirty="0" smtClean="0"/>
              <a:t>New Reserves, Technology, Alternatives</a:t>
            </a:r>
          </a:p>
          <a:p>
            <a:pPr lvl="4"/>
            <a:r>
              <a:rPr lang="en-US" dirty="0" smtClean="0"/>
              <a:t>Growth in income: Demand better environment</a:t>
            </a:r>
          </a:p>
          <a:p>
            <a:pPr lvl="4"/>
            <a:r>
              <a:rPr lang="en-US" dirty="0" smtClean="0"/>
              <a:t>Advanced economy: Demand fewer children</a:t>
            </a:r>
          </a:p>
          <a:p>
            <a:pPr lvl="4"/>
            <a:endParaRPr lang="en-US" dirty="0"/>
          </a:p>
        </p:txBody>
      </p:sp>
      <p:sp>
        <p:nvSpPr>
          <p:cNvPr id="12" name="Footer Placeholder 11"/>
          <p:cNvSpPr>
            <a:spLocks noGrp="1"/>
          </p:cNvSpPr>
          <p:nvPr>
            <p:ph type="ftr" sz="quarter" idx="11"/>
          </p:nvPr>
        </p:nvSpPr>
        <p:spPr/>
        <p:txBody>
          <a:bodyPr/>
          <a:lstStyle/>
          <a:p>
            <a:r>
              <a:rPr lang="en-US" smtClean="0"/>
              <a:t>of 17 </a:t>
            </a:r>
            <a:endParaRPr lang="en-US" dirty="0"/>
          </a:p>
        </p:txBody>
      </p:sp>
      <p:sp>
        <p:nvSpPr>
          <p:cNvPr id="13" name="Slide Number Placeholder 12"/>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275628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Key Energy Issues </a:t>
            </a:r>
            <a:r>
              <a:rPr lang="en-US" dirty="0" smtClean="0"/>
              <a:t>(6)</a:t>
            </a:r>
            <a:r>
              <a:rPr lang="en-US" dirty="0"/>
              <a:t/>
            </a:r>
            <a:br>
              <a:rPr lang="en-US" dirty="0"/>
            </a:br>
            <a:endParaRPr lang="en-US"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dirty="0"/>
              <a:t>Are we running out</a:t>
            </a:r>
            <a:r>
              <a:rPr lang="en-US" dirty="0" smtClean="0"/>
              <a:t>?</a:t>
            </a:r>
          </a:p>
          <a:p>
            <a:pPr marL="1200150" lvl="2" indent="-342900">
              <a:buFont typeface="Wingdings" panose="05000000000000000000" pitchFamily="2" charset="2"/>
              <a:buChar char="Ø"/>
            </a:pPr>
            <a:r>
              <a:rPr lang="en-US" dirty="0" smtClean="0"/>
              <a:t>The Bet</a:t>
            </a:r>
          </a:p>
          <a:p>
            <a:pPr marL="1657350" lvl="3" indent="-342900">
              <a:buFont typeface="Wingdings" panose="05000000000000000000" pitchFamily="2" charset="2"/>
              <a:buChar char="Ø"/>
            </a:pPr>
            <a:r>
              <a:rPr lang="en-US" dirty="0" smtClean="0"/>
              <a:t>Julian Simon vs. Paul Ehrlich</a:t>
            </a:r>
          </a:p>
          <a:p>
            <a:pPr marL="2228850" lvl="5" indent="0">
              <a:buNone/>
            </a:pPr>
            <a:endParaRPr lang="en-US" dirty="0"/>
          </a:p>
          <a:p>
            <a:pPr marL="2571750" lvl="5" indent="-342900">
              <a:buFont typeface="Wingdings" panose="05000000000000000000" pitchFamily="2" charset="2"/>
              <a:buChar char="Ø"/>
            </a:pPr>
            <a:endParaRPr lang="en-US" dirty="0" smtClean="0"/>
          </a:p>
          <a:p>
            <a:pPr marL="2571750" lvl="5" indent="-342900">
              <a:buFont typeface="Wingdings" panose="05000000000000000000" pitchFamily="2" charset="2"/>
              <a:buChar char="Ø"/>
            </a:pPr>
            <a:endParaRPr lang="en-US" dirty="0" smtClean="0"/>
          </a:p>
          <a:p>
            <a:pPr marL="2571750" lvl="5" indent="-342900">
              <a:buFont typeface="Wingdings" panose="05000000000000000000" pitchFamily="2" charset="2"/>
              <a:buChar char="Ø"/>
            </a:pPr>
            <a:endParaRPr lang="en-US" dirty="0" smtClean="0"/>
          </a:p>
          <a:p>
            <a:pPr marL="2571750" lvl="5" indent="-342900">
              <a:buFont typeface="+mj-lt"/>
              <a:buAutoNum type="alphaUcPeriod"/>
            </a:pPr>
            <a:endParaRPr lang="en-US" dirty="0"/>
          </a:p>
        </p:txBody>
      </p:sp>
      <p:sp>
        <p:nvSpPr>
          <p:cNvPr id="15" name="Footer Placeholder 14"/>
          <p:cNvSpPr>
            <a:spLocks noGrp="1"/>
          </p:cNvSpPr>
          <p:nvPr>
            <p:ph type="ftr" sz="quarter" idx="11"/>
          </p:nvPr>
        </p:nvSpPr>
        <p:spPr/>
        <p:txBody>
          <a:bodyPr/>
          <a:lstStyle/>
          <a:p>
            <a:r>
              <a:rPr lang="en-US" smtClean="0"/>
              <a:t>of 17 </a:t>
            </a:r>
            <a:endParaRPr lang="en-US" dirty="0"/>
          </a:p>
        </p:txBody>
      </p:sp>
      <p:sp>
        <p:nvSpPr>
          <p:cNvPr id="16" name="Slide Number Placeholder 15"/>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2050" name="Picture 2" descr="http://si.wsj.net/public/resources/images/OB-YS375_bkrvth_P_201308291215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080" y="3181610"/>
            <a:ext cx="4616842" cy="30758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53818" y="6288766"/>
            <a:ext cx="4993357" cy="646331"/>
          </a:xfrm>
          <a:prstGeom prst="rect">
            <a:avLst/>
          </a:prstGeom>
          <a:noFill/>
        </p:spPr>
        <p:txBody>
          <a:bodyPr wrap="square" rtlCol="0">
            <a:spAutoFit/>
          </a:bodyPr>
          <a:lstStyle/>
          <a:p>
            <a:r>
              <a:rPr lang="en-US" dirty="0"/>
              <a:t>http://www.wsj.com/articles/SB10001424127887324165204579026631593290784</a:t>
            </a:r>
          </a:p>
        </p:txBody>
      </p:sp>
      <p:pic>
        <p:nvPicPr>
          <p:cNvPr id="2052" name="Picture 4" descr="File:Simon-Ehrlic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5114" y="3181610"/>
            <a:ext cx="6298683" cy="31071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01618" y="3244334"/>
            <a:ext cx="5788764" cy="369332"/>
          </a:xfrm>
          <a:prstGeom prst="rect">
            <a:avLst/>
          </a:prstGeom>
        </p:spPr>
        <p:txBody>
          <a:bodyPr wrap="none">
            <a:spAutoFit/>
          </a:bodyPr>
          <a:lstStyle/>
          <a:p>
            <a:r>
              <a:rPr lang="en-US" dirty="0"/>
              <a:t>https://en.wikipedia.org/wiki/File:Simon-Ehrlich.png</a:t>
            </a:r>
          </a:p>
        </p:txBody>
      </p:sp>
      <p:sp>
        <p:nvSpPr>
          <p:cNvPr id="6" name="Rectangle 5"/>
          <p:cNvSpPr/>
          <p:nvPr/>
        </p:nvSpPr>
        <p:spPr>
          <a:xfrm>
            <a:off x="5942382" y="6211669"/>
            <a:ext cx="6096000" cy="369332"/>
          </a:xfrm>
          <a:prstGeom prst="rect">
            <a:avLst/>
          </a:prstGeom>
        </p:spPr>
        <p:txBody>
          <a:bodyPr>
            <a:spAutoFit/>
          </a:bodyPr>
          <a:lstStyle/>
          <a:p>
            <a:r>
              <a:rPr lang="en-US" dirty="0"/>
              <a:t>https://en.wikipedia.org/wiki/File:Simon-Ehrlich.png</a:t>
            </a:r>
          </a:p>
        </p:txBody>
      </p:sp>
    </p:spTree>
    <p:extLst>
      <p:ext uri="{BB962C8B-B14F-4D97-AF65-F5344CB8AC3E}">
        <p14:creationId xmlns:p14="http://schemas.microsoft.com/office/powerpoint/2010/main" val="499982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Key Energy Issues </a:t>
            </a:r>
            <a:r>
              <a:rPr lang="en-US" dirty="0" smtClean="0"/>
              <a:t>(7)</a:t>
            </a:r>
            <a:r>
              <a:rPr lang="en-US" dirty="0"/>
              <a:t/>
            </a:r>
            <a:br>
              <a:rPr lang="en-US" dirty="0"/>
            </a:br>
            <a:endParaRPr lang="en-US" dirty="0"/>
          </a:p>
        </p:txBody>
      </p:sp>
      <p:sp>
        <p:nvSpPr>
          <p:cNvPr id="3" name="Content Placeholder 2"/>
          <p:cNvSpPr>
            <a:spLocks noGrp="1"/>
          </p:cNvSpPr>
          <p:nvPr>
            <p:ph idx="1"/>
          </p:nvPr>
        </p:nvSpPr>
        <p:spPr/>
        <p:txBody>
          <a:bodyPr/>
          <a:lstStyle/>
          <a:p>
            <a:pPr marL="800100" lvl="1" indent="-342900">
              <a:buFont typeface="+mj-lt"/>
              <a:buAutoNum type="alphaUcPeriod"/>
            </a:pPr>
            <a:r>
              <a:rPr lang="en-US" dirty="0"/>
              <a:t>Are we running out</a:t>
            </a:r>
            <a:r>
              <a:rPr lang="en-US" dirty="0" smtClean="0"/>
              <a:t>?</a:t>
            </a:r>
          </a:p>
          <a:p>
            <a:pPr marL="1200150" lvl="2" indent="-342900">
              <a:buFont typeface="Wingdings" panose="05000000000000000000" pitchFamily="2" charset="2"/>
              <a:buChar char="Ø"/>
            </a:pPr>
            <a:r>
              <a:rPr lang="en-US" dirty="0" err="1" smtClean="0"/>
              <a:t>Hotelling</a:t>
            </a:r>
            <a:r>
              <a:rPr lang="en-US" dirty="0" smtClean="0"/>
              <a:t> (1931) Model:</a:t>
            </a:r>
          </a:p>
          <a:p>
            <a:pPr marL="1657350" lvl="3" indent="-342900">
              <a:buFont typeface="Wingdings" panose="05000000000000000000" pitchFamily="2" charset="2"/>
              <a:buChar char="Ø"/>
            </a:pPr>
            <a:r>
              <a:rPr lang="en-US" dirty="0" smtClean="0"/>
              <a:t>Dynamic model</a:t>
            </a:r>
          </a:p>
          <a:p>
            <a:pPr marL="2114550" lvl="4" indent="-342900">
              <a:buFont typeface="Wingdings" panose="05000000000000000000" pitchFamily="2" charset="2"/>
              <a:buChar char="Ø"/>
            </a:pPr>
            <a:r>
              <a:rPr lang="en-US" dirty="0" smtClean="0"/>
              <a:t>Incorporates time</a:t>
            </a:r>
          </a:p>
          <a:p>
            <a:pPr marL="2571750" lvl="5" indent="-342900">
              <a:buFont typeface="Wingdings" panose="05000000000000000000" pitchFamily="2" charset="2"/>
              <a:buChar char="Ø"/>
            </a:pPr>
            <a:r>
              <a:rPr lang="en-US" dirty="0" smtClean="0"/>
              <a:t>Balance today’s price vs. future price</a:t>
            </a:r>
          </a:p>
          <a:p>
            <a:pPr marL="3028950" lvl="6" indent="-342900">
              <a:buFont typeface="Wingdings" panose="05000000000000000000" pitchFamily="2" charset="2"/>
              <a:buChar char="Ø"/>
            </a:pPr>
            <a:r>
              <a:rPr lang="en-US" dirty="0" smtClean="0"/>
              <a:t>Price rises over time</a:t>
            </a:r>
          </a:p>
          <a:p>
            <a:pPr marL="3486150" lvl="7" indent="-342900">
              <a:buFont typeface="Wingdings" panose="05000000000000000000" pitchFamily="2" charset="2"/>
              <a:buChar char="Ø"/>
            </a:pPr>
            <a:r>
              <a:rPr lang="en-US" dirty="0" smtClean="0"/>
              <a:t>At rate of interest</a:t>
            </a:r>
          </a:p>
          <a:p>
            <a:pPr marL="2571750" lvl="5" indent="-342900">
              <a:buFont typeface="Wingdings" panose="05000000000000000000" pitchFamily="2" charset="2"/>
              <a:buChar char="Ø"/>
            </a:pPr>
            <a:endParaRPr lang="en-US" dirty="0"/>
          </a:p>
          <a:p>
            <a:pPr marL="2571750" lvl="5" indent="-342900">
              <a:buFont typeface="Wingdings" panose="05000000000000000000" pitchFamily="2" charset="2"/>
              <a:buChar char="Ø"/>
            </a:pPr>
            <a:endParaRPr lang="en-US" dirty="0" smtClean="0"/>
          </a:p>
          <a:p>
            <a:pPr marL="2571750" lvl="5" indent="-342900">
              <a:buFont typeface="Wingdings" panose="05000000000000000000" pitchFamily="2" charset="2"/>
              <a:buChar char="Ø"/>
            </a:pPr>
            <a:endParaRPr lang="en-US" dirty="0" smtClean="0"/>
          </a:p>
          <a:p>
            <a:pPr marL="2571750" lvl="5" indent="-342900">
              <a:buFont typeface="Wingdings" panose="05000000000000000000" pitchFamily="2" charset="2"/>
              <a:buChar char="Ø"/>
            </a:pPr>
            <a:endParaRPr lang="en-US" dirty="0" smtClean="0"/>
          </a:p>
          <a:p>
            <a:pPr marL="2571750" lvl="5" indent="-342900">
              <a:buFont typeface="+mj-lt"/>
              <a:buAutoNum type="alphaUcPeriod"/>
            </a:pPr>
            <a:endParaRPr lang="en-US" dirty="0"/>
          </a:p>
        </p:txBody>
      </p:sp>
      <p:sp>
        <p:nvSpPr>
          <p:cNvPr id="12" name="Footer Placeholder 11"/>
          <p:cNvSpPr>
            <a:spLocks noGrp="1"/>
          </p:cNvSpPr>
          <p:nvPr>
            <p:ph type="ftr" sz="quarter" idx="11"/>
          </p:nvPr>
        </p:nvSpPr>
        <p:spPr/>
        <p:txBody>
          <a:bodyPr/>
          <a:lstStyle/>
          <a:p>
            <a:r>
              <a:rPr lang="en-US" smtClean="0"/>
              <a:t>of 17 </a:t>
            </a:r>
            <a:endParaRPr lang="en-US" dirty="0"/>
          </a:p>
        </p:txBody>
      </p:sp>
      <p:sp>
        <p:nvSpPr>
          <p:cNvPr id="13" name="Slide Number Placeholder 12"/>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4269905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808" y="647178"/>
            <a:ext cx="8596668" cy="1320800"/>
          </a:xfrm>
        </p:spPr>
        <p:txBody>
          <a:bodyPr>
            <a:normAutofit fontScale="90000"/>
          </a:bodyPr>
          <a:lstStyle/>
          <a:p>
            <a:pPr lvl="0"/>
            <a:r>
              <a:rPr lang="en-US" dirty="0" smtClean="0"/>
              <a:t>Key Energy Issues (8)</a:t>
            </a:r>
            <a:br>
              <a:rPr lang="en-US" dirty="0" smtClean="0"/>
            </a:br>
            <a:endParaRPr lang="en-US" dirty="0"/>
          </a:p>
        </p:txBody>
      </p:sp>
      <p:sp>
        <p:nvSpPr>
          <p:cNvPr id="3" name="Content Placeholder 2"/>
          <p:cNvSpPr>
            <a:spLocks noGrp="1"/>
          </p:cNvSpPr>
          <p:nvPr>
            <p:ph idx="1"/>
          </p:nvPr>
        </p:nvSpPr>
        <p:spPr/>
        <p:txBody>
          <a:bodyPr/>
          <a:lstStyle/>
          <a:p>
            <a:pPr marL="457200" lvl="1" indent="0">
              <a:buNone/>
            </a:pPr>
            <a:r>
              <a:rPr lang="en-US" dirty="0" smtClean="0"/>
              <a:t>B. 	Effects </a:t>
            </a:r>
            <a:r>
              <a:rPr lang="en-US" dirty="0"/>
              <a:t>on Planet</a:t>
            </a:r>
          </a:p>
          <a:p>
            <a:pPr marL="1257300" lvl="2" indent="-342900">
              <a:buFont typeface="+mj-lt"/>
              <a:buAutoNum type="arabicPeriod"/>
            </a:pPr>
            <a:r>
              <a:rPr lang="en-US" dirty="0"/>
              <a:t>Climate </a:t>
            </a:r>
            <a:r>
              <a:rPr lang="en-US" dirty="0" smtClean="0"/>
              <a:t>Change</a:t>
            </a:r>
            <a:endParaRPr lang="en-US" dirty="0"/>
          </a:p>
          <a:p>
            <a:pPr lvl="3"/>
            <a:r>
              <a:rPr lang="en-US" dirty="0" smtClean="0"/>
              <a:t>CO</a:t>
            </a:r>
            <a:r>
              <a:rPr lang="en-US" baseline="-25000" dirty="0" smtClean="0"/>
              <a:t>2</a:t>
            </a:r>
          </a:p>
          <a:p>
            <a:pPr lvl="4"/>
            <a:r>
              <a:rPr lang="en-US" baseline="-25000" dirty="0" smtClean="0"/>
              <a:t>Methane</a:t>
            </a:r>
            <a:endParaRPr lang="en-US" baseline="-25000" dirty="0"/>
          </a:p>
        </p:txBody>
      </p:sp>
      <p:sp>
        <p:nvSpPr>
          <p:cNvPr id="14" name="Footer Placeholder 13"/>
          <p:cNvSpPr>
            <a:spLocks noGrp="1"/>
          </p:cNvSpPr>
          <p:nvPr>
            <p:ph type="ftr" sz="quarter" idx="11"/>
          </p:nvPr>
        </p:nvSpPr>
        <p:spPr/>
        <p:txBody>
          <a:bodyPr/>
          <a:lstStyle/>
          <a:p>
            <a:r>
              <a:rPr lang="en-US" smtClean="0"/>
              <a:t>of 17 </a:t>
            </a:r>
            <a:endParaRPr lang="en-US" dirty="0"/>
          </a:p>
        </p:txBody>
      </p:sp>
      <p:sp>
        <p:nvSpPr>
          <p:cNvPr id="15" name="Slide Number Placeholder 14"/>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3074" name="Picture 2" descr="Pie chart of total U.S. greenhouse gas emissions by economic sector in 2013. 31 percent is from electricity, 27 percent is from transportation, 21 percent is from industry, 12 percent is from commercial and residential, and 9 percent is from agricul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164" y="2439030"/>
            <a:ext cx="3971925" cy="36480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33173" y="6137210"/>
            <a:ext cx="4421687" cy="646331"/>
          </a:xfrm>
          <a:prstGeom prst="rect">
            <a:avLst/>
          </a:prstGeom>
          <a:noFill/>
        </p:spPr>
        <p:txBody>
          <a:bodyPr wrap="square" rtlCol="0">
            <a:spAutoFit/>
          </a:bodyPr>
          <a:lstStyle/>
          <a:p>
            <a:r>
              <a:rPr lang="en-US" dirty="0">
                <a:hlinkClick r:id="rId4"/>
              </a:rPr>
              <a:t>http://www.epa.gov/climatechange/ghgemissions/sources/electricity.html</a:t>
            </a:r>
            <a:endParaRPr lang="en-US" dirty="0"/>
          </a:p>
        </p:txBody>
      </p:sp>
      <p:sp>
        <p:nvSpPr>
          <p:cNvPr id="5" name="Rectangle 4"/>
          <p:cNvSpPr/>
          <p:nvPr/>
        </p:nvSpPr>
        <p:spPr>
          <a:xfrm>
            <a:off x="4122737" y="1590185"/>
            <a:ext cx="4304778" cy="646331"/>
          </a:xfrm>
          <a:prstGeom prst="rect">
            <a:avLst/>
          </a:prstGeom>
        </p:spPr>
        <p:txBody>
          <a:bodyPr wrap="square">
            <a:spAutoFit/>
          </a:bodyPr>
          <a:lstStyle/>
          <a:p>
            <a:r>
              <a:rPr lang="en-US" b="1" dirty="0">
                <a:solidFill>
                  <a:srgbClr val="FFFFFF"/>
                </a:solidFill>
                <a:latin typeface="Lucida Sans Unicode"/>
              </a:rPr>
              <a:t>Total U.S. Greenhouse Gas Emissions by Economic Sector in 2013</a:t>
            </a:r>
            <a:endParaRPr lang="en-US" b="1" i="0" dirty="0">
              <a:solidFill>
                <a:srgbClr val="FFFFFF"/>
              </a:solidFill>
              <a:effectLst/>
              <a:latin typeface="Lucida Sans Unicode"/>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1866" y="1590185"/>
            <a:ext cx="392430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4991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660</TotalTime>
  <Words>589</Words>
  <Application>Microsoft Office PowerPoint</Application>
  <PresentationFormat>Widescreen</PresentationFormat>
  <Paragraphs>217</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headline-semi-bold</vt:lpstr>
      <vt:lpstr>Lucida Sans Unicode</vt:lpstr>
      <vt:lpstr>Wingdings</vt:lpstr>
      <vt:lpstr>Office Theme</vt:lpstr>
      <vt:lpstr>Chapter 1 Introduction to Energy Economics Part B</vt:lpstr>
      <vt:lpstr>Chapter 1 Outline</vt:lpstr>
      <vt:lpstr>Key Energy Issues (1) </vt:lpstr>
      <vt:lpstr>Key Energy Issues (2) </vt:lpstr>
      <vt:lpstr>Key Energy Issues (3) </vt:lpstr>
      <vt:lpstr>Key Energy Issues (5) </vt:lpstr>
      <vt:lpstr>Key Energy Issues (6) </vt:lpstr>
      <vt:lpstr>Key Energy Issues (7) </vt:lpstr>
      <vt:lpstr>Key Energy Issues (8) </vt:lpstr>
      <vt:lpstr>Key Energy Issues (9) </vt:lpstr>
      <vt:lpstr>IV. Economic Approach (1)</vt:lpstr>
      <vt:lpstr>IV. Economic Approach (1)</vt:lpstr>
      <vt:lpstr>IV. Economic Approach (2)</vt:lpstr>
      <vt:lpstr>IV. Economic Approach (3)</vt:lpstr>
      <vt:lpstr>IV. Economic Approach (4)</vt:lpstr>
      <vt:lpstr>IV. Economic Approach (5)</vt:lpstr>
      <vt:lpstr>A Roadmap for the Reader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to Energy Economics</dc:title>
  <dc:creator>Melissa Duscha</dc:creator>
  <cp:lastModifiedBy>BCOBUser</cp:lastModifiedBy>
  <cp:revision>16</cp:revision>
  <cp:lastPrinted>2015-08-27T12:44:58Z</cp:lastPrinted>
  <dcterms:created xsi:type="dcterms:W3CDTF">2015-08-07T20:01:59Z</dcterms:created>
  <dcterms:modified xsi:type="dcterms:W3CDTF">2017-04-12T13:51:27Z</dcterms:modified>
</cp:coreProperties>
</file>