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9" r:id="rId2"/>
    <p:sldId id="351" r:id="rId3"/>
    <p:sldId id="350" r:id="rId4"/>
    <p:sldId id="353" r:id="rId5"/>
    <p:sldId id="354" r:id="rId6"/>
    <p:sldId id="352" r:id="rId7"/>
    <p:sldId id="355" r:id="rId8"/>
    <p:sldId id="371" r:id="rId9"/>
    <p:sldId id="356" r:id="rId10"/>
    <p:sldId id="374" r:id="rId11"/>
    <p:sldId id="373" r:id="rId12"/>
    <p:sldId id="372" r:id="rId13"/>
    <p:sldId id="358" r:id="rId14"/>
    <p:sldId id="369" r:id="rId15"/>
    <p:sldId id="368" r:id="rId16"/>
    <p:sldId id="370" r:id="rId17"/>
    <p:sldId id="375" r:id="rId18"/>
    <p:sldId id="376" r:id="rId19"/>
    <p:sldId id="378" r:id="rId20"/>
  </p:sldIdLst>
  <p:sldSz cx="9144000" cy="6858000" type="letter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552">
          <p15:clr>
            <a:srgbClr val="A4A3A4"/>
          </p15:clr>
        </p15:guide>
        <p15:guide id="2" pos="3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FFFF"/>
    <a:srgbClr val="3F000B"/>
    <a:srgbClr val="EAEAEA"/>
    <a:srgbClr val="FF6600"/>
    <a:srgbClr val="F35B1B"/>
    <a:srgbClr val="C0C0C0"/>
    <a:srgbClr val="99CCFF"/>
    <a:srgbClr val="FFC5CF"/>
    <a:srgbClr val="FCD1C1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90" y="-186"/>
      </p:cViewPr>
      <p:guideLst>
        <p:guide orient="horz" pos="3552"/>
        <p:guide pos="3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5" Type="http://schemas.openxmlformats.org/officeDocument/2006/relationships/image" Target="../media/image11.wmf"/><Relationship Id="rId4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9638"/>
            <a:ext cx="4984750" cy="417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 style de texte du masque</a:t>
            </a:r>
          </a:p>
          <a:p>
            <a:pPr lvl="1"/>
            <a:r>
              <a:rPr lang="fr-FR" noProof="0" smtClean="0"/>
              <a:t>Second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42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1088" y="866775"/>
            <a:ext cx="4637087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9500" y="865188"/>
            <a:ext cx="4638675" cy="3479800"/>
          </a:xfrm>
          <a:ln cap="flat"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719064"/>
            <a:ext cx="4984962" cy="4175733"/>
          </a:xfrm>
          <a:noFill/>
          <a:ln w="9525"/>
        </p:spPr>
        <p:txBody>
          <a:bodyPr lIns="92081" tIns="45232" rIns="92081" bIns="45232"/>
          <a:lstStyle/>
          <a:p>
            <a:pPr defTabSz="868363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xmlns="" val="2458751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229350" y="377825"/>
            <a:ext cx="1657350" cy="55657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52538" y="377825"/>
            <a:ext cx="4824412" cy="55657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52538" y="1817688"/>
            <a:ext cx="3240087" cy="4125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5025" y="1817688"/>
            <a:ext cx="3241675" cy="4125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8113" y="6645275"/>
            <a:ext cx="1089025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fr-FR" sz="800"/>
              <a:t>Derek L WALLER ©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910513" y="6567488"/>
            <a:ext cx="180975" cy="211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endParaRPr lang="en-GB" sz="80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71588" y="377825"/>
            <a:ext cx="6597650" cy="1146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Titre de la diapositive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2538" y="1817688"/>
            <a:ext cx="6634162" cy="412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Corps du texte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672513" y="6607175"/>
            <a:ext cx="361950" cy="211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fld id="{83D873D9-6B47-4865-A7FF-7B01344D09BC}" type="slidenum">
              <a:rPr lang="fr-FR" sz="800"/>
              <a:pPr>
                <a:defRPr/>
              </a:pPr>
              <a:t>‹N°›</a:t>
            </a:fld>
            <a:endParaRPr lang="fr-FR" sz="80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Century Gothic" pitchFamily="34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60000"/>
        <a:buFont typeface="Monotype Sorts" charset="2"/>
        <a:buChar char="n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Feuille_Microsoft_Office_Excel_97-20032.xls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Feuille_Microsoft_Office_Excel_97-20033.xls"/><Relationship Id="rId9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30296" y="188640"/>
            <a:ext cx="2898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/>
              <a:t>STATISTICS FOR BUSINESS</a:t>
            </a:r>
          </a:p>
        </p:txBody>
      </p:sp>
      <p:sp>
        <p:nvSpPr>
          <p:cNvPr id="12" name="Rectangle à coins arrondis 11"/>
          <p:cNvSpPr/>
          <p:nvPr/>
        </p:nvSpPr>
        <p:spPr bwMode="auto">
          <a:xfrm>
            <a:off x="323528" y="980728"/>
            <a:ext cx="5080237" cy="374571"/>
          </a:xfrm>
          <a:prstGeom prst="roundRect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Chapter 6 : </a:t>
            </a:r>
            <a:r>
              <a:rPr lang="en-US" sz="1600" dirty="0" smtClean="0"/>
              <a:t>Methods and theory of statistical sampling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123728" y="5661248"/>
            <a:ext cx="4536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November 3, 1948</a:t>
            </a:r>
            <a:endParaRPr lang="en-US" sz="1400" dirty="0"/>
          </a:p>
        </p:txBody>
      </p:sp>
      <p:pic>
        <p:nvPicPr>
          <p:cNvPr id="6" name="Image 5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8850" y="1612900"/>
            <a:ext cx="4686300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626"/>
          <p:cNvGraphicFramePr>
            <a:graphicFrameLocks noChangeAspect="1"/>
          </p:cNvGraphicFramePr>
          <p:nvPr/>
        </p:nvGraphicFramePr>
        <p:xfrm>
          <a:off x="609600" y="2362200"/>
          <a:ext cx="8296275" cy="4124325"/>
        </p:xfrm>
        <a:graphic>
          <a:graphicData uri="http://schemas.openxmlformats.org/presentationml/2006/ole">
            <p:oleObj spid="_x0000_s40962" name="Feuille de calcul" r:id="rId3" imgW="9798840" imgH="4871160" progId="Excel.Sheet.8">
              <p:embed/>
            </p:oleObj>
          </a:graphicData>
        </a:graphic>
      </p:graphicFrame>
      <p:sp>
        <p:nvSpPr>
          <p:cNvPr id="78451" name="Text Box 627"/>
          <p:cNvSpPr txBox="1">
            <a:spLocks noChangeArrowheads="1"/>
          </p:cNvSpPr>
          <p:nvPr/>
        </p:nvSpPr>
        <p:spPr bwMode="auto">
          <a:xfrm>
            <a:off x="395536" y="836712"/>
            <a:ext cx="6681060" cy="1384995"/>
          </a:xfrm>
          <a:prstGeom prst="rect">
            <a:avLst/>
          </a:prstGeom>
          <a:solidFill>
            <a:srgbClr val="FCFEB9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88900">
              <a:buFont typeface="Arial" pitchFamily="34" charset="0"/>
              <a:buChar char="•"/>
            </a:pPr>
            <a:r>
              <a:rPr lang="en-US" sz="1200" dirty="0" smtClean="0"/>
              <a:t>Company </a:t>
            </a:r>
            <a:r>
              <a:rPr lang="en-US" sz="1200" dirty="0"/>
              <a:t>is producing a lot (population) of  500,000 chocolate bars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Nominal weight of each chocolate bar is 100 gm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To verify the weight of the population, an inspector  takes 10 random samples from production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Each sample contains 15 slabs of chocolate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Mean value of each sample is determined. This is x-bar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Mean value of all the x-bars is x double bar</a:t>
            </a:r>
          </a:p>
          <a:p>
            <a:pPr indent="88900">
              <a:buFont typeface="Arial" pitchFamily="34" charset="0"/>
              <a:buChar char="•"/>
            </a:pPr>
            <a:r>
              <a:rPr lang="en-US" sz="1200" dirty="0"/>
              <a:t> A distribution can be plotted with x-bar on the x-axis. The mean will be x double bar. </a:t>
            </a:r>
          </a:p>
        </p:txBody>
      </p:sp>
      <p:graphicFrame>
        <p:nvGraphicFramePr>
          <p:cNvPr id="78453" name="Object 629"/>
          <p:cNvGraphicFramePr>
            <a:graphicFrameLocks noChangeAspect="1"/>
          </p:cNvGraphicFramePr>
          <p:nvPr/>
        </p:nvGraphicFramePr>
        <p:xfrm>
          <a:off x="228600" y="6172200"/>
          <a:ext cx="200025" cy="304800"/>
        </p:xfrm>
        <a:graphic>
          <a:graphicData uri="http://schemas.openxmlformats.org/presentationml/2006/ole">
            <p:oleObj spid="_x0000_s40963" r:id="rId4" imgW="126890" imgH="190335" progId="Equation.3">
              <p:embed/>
            </p:oleObj>
          </a:graphicData>
        </a:graphic>
      </p:graphicFrame>
      <p:sp>
        <p:nvSpPr>
          <p:cNvPr id="78455" name="Line 631"/>
          <p:cNvSpPr>
            <a:spLocks noChangeShapeType="1"/>
          </p:cNvSpPr>
          <p:nvPr/>
        </p:nvSpPr>
        <p:spPr bwMode="auto">
          <a:xfrm>
            <a:off x="4644008" y="1412776"/>
            <a:ext cx="3356992" cy="1254224"/>
          </a:xfrm>
          <a:prstGeom prst="line">
            <a:avLst/>
          </a:prstGeom>
          <a:noFill/>
          <a:ln w="28575">
            <a:solidFill>
              <a:srgbClr val="D9319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8457" name="Line 633"/>
          <p:cNvSpPr>
            <a:spLocks noChangeShapeType="1"/>
          </p:cNvSpPr>
          <p:nvPr/>
        </p:nvSpPr>
        <p:spPr bwMode="auto">
          <a:xfrm>
            <a:off x="251520" y="1556792"/>
            <a:ext cx="434280" cy="4539208"/>
          </a:xfrm>
          <a:prstGeom prst="line">
            <a:avLst/>
          </a:prstGeom>
          <a:noFill/>
          <a:ln w="28575">
            <a:solidFill>
              <a:srgbClr val="D9319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Line 634"/>
          <p:cNvSpPr>
            <a:spLocks noChangeShapeType="1"/>
          </p:cNvSpPr>
          <p:nvPr/>
        </p:nvSpPr>
        <p:spPr bwMode="auto">
          <a:xfrm>
            <a:off x="251520" y="1556792"/>
            <a:ext cx="228600" cy="0"/>
          </a:xfrm>
          <a:prstGeom prst="line">
            <a:avLst/>
          </a:prstGeom>
          <a:noFill/>
          <a:ln w="28575">
            <a:solidFill>
              <a:srgbClr val="D9319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6388" name="Object 635"/>
          <p:cNvGraphicFramePr>
            <a:graphicFrameLocks noChangeAspect="1"/>
          </p:cNvGraphicFramePr>
          <p:nvPr/>
        </p:nvGraphicFramePr>
        <p:xfrm>
          <a:off x="8516938" y="5715000"/>
          <a:ext cx="217487" cy="352425"/>
        </p:xfrm>
        <a:graphic>
          <a:graphicData uri="http://schemas.openxmlformats.org/presentationml/2006/ole">
            <p:oleObj spid="_x0000_s40964" r:id="rId5" imgW="126835" imgH="202936" progId="Equation.3">
              <p:embed/>
            </p:oleObj>
          </a:graphicData>
        </a:graphic>
      </p:graphicFrame>
      <p:pic>
        <p:nvPicPr>
          <p:cNvPr id="16394" name="Picture 63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4800" y="1524000"/>
            <a:ext cx="990600" cy="742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2" name="Titre 9"/>
          <p:cNvSpPr>
            <a:spLocks noGrp="1"/>
          </p:cNvSpPr>
          <p:nvPr>
            <p:ph type="title"/>
          </p:nvPr>
        </p:nvSpPr>
        <p:spPr>
          <a:xfrm>
            <a:off x="2123728" y="260648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13" name="Image 12" descr="C:\Users\cusin\Documents\Derek\Derek_4_Statistics\Textbook\4-Icebreakers\Selected\6_Deweytruman12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oneTexte 13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15" name="Line 631"/>
          <p:cNvSpPr>
            <a:spLocks noChangeShapeType="1"/>
          </p:cNvSpPr>
          <p:nvPr/>
        </p:nvSpPr>
        <p:spPr bwMode="auto">
          <a:xfrm>
            <a:off x="5148064" y="980728"/>
            <a:ext cx="2952328" cy="720080"/>
          </a:xfrm>
          <a:prstGeom prst="line">
            <a:avLst/>
          </a:prstGeom>
          <a:noFill/>
          <a:ln w="28575">
            <a:solidFill>
              <a:srgbClr val="D9319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838200" y="1828800"/>
          <a:ext cx="5343525" cy="2209800"/>
        </p:xfrm>
        <a:graphic>
          <a:graphicData uri="http://schemas.openxmlformats.org/presentationml/2006/ole">
            <p:oleObj spid="_x0000_s39938" name="Graphique" r:id="rId3" imgW="2886159" imgH="1828868" progId="Excel.Sheet.8">
              <p:embed followColorScheme="full"/>
            </p:oleObj>
          </a:graphicData>
        </a:graphic>
      </p:graphicFrame>
      <p:graphicFrame>
        <p:nvGraphicFramePr>
          <p:cNvPr id="15363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38400" y="4267200"/>
          <a:ext cx="2590800" cy="1676400"/>
        </p:xfrm>
        <a:graphic>
          <a:graphicData uri="http://schemas.openxmlformats.org/presentationml/2006/ole">
            <p:oleObj spid="_x0000_s39939" name="Graphique" r:id="rId4" imgW="2733759" imgH="1438183" progId="Excel.Sheet.8">
              <p:embed followColorScheme="full"/>
            </p:oleObj>
          </a:graphicData>
        </a:graphic>
      </p:graphicFrame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58251" y="1227824"/>
            <a:ext cx="1963248" cy="328826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25400">
            <a:solidFill>
              <a:srgbClr val="FAFD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GB" sz="1400">
                <a:solidFill>
                  <a:srgbClr val="B50069"/>
                </a:solidFill>
              </a:rPr>
              <a:t>Population distribution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589881" y="3894824"/>
            <a:ext cx="2928688" cy="328826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25400">
            <a:solidFill>
              <a:srgbClr val="FAFD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GB" sz="1400">
                <a:solidFill>
                  <a:srgbClr val="B50069"/>
                </a:solidFill>
              </a:rPr>
              <a:t>Sampling distribution of the means</a:t>
            </a: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2843808" y="1052736"/>
            <a:ext cx="5616624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GB" sz="1400" i="1" dirty="0" smtClean="0">
                <a:solidFill>
                  <a:schemeClr val="tx2"/>
                </a:solidFill>
              </a:rPr>
              <a:t>Population </a:t>
            </a:r>
            <a:r>
              <a:rPr lang="en-GB" sz="1400" i="1" dirty="0">
                <a:solidFill>
                  <a:schemeClr val="tx2"/>
                </a:solidFill>
              </a:rPr>
              <a:t>distribution of a random variable. </a:t>
            </a:r>
            <a:r>
              <a:rPr lang="en-GB" sz="1400" i="1" dirty="0" smtClean="0">
                <a:solidFill>
                  <a:schemeClr val="tx2"/>
                </a:solidFill>
              </a:rPr>
              <a:t>X</a:t>
            </a:r>
          </a:p>
          <a:p>
            <a:pPr>
              <a:lnSpc>
                <a:spcPct val="90000"/>
              </a:lnSpc>
            </a:pPr>
            <a:r>
              <a:rPr lang="en-GB" sz="1400" i="1" dirty="0" smtClean="0">
                <a:solidFill>
                  <a:schemeClr val="tx2"/>
                </a:solidFill>
              </a:rPr>
              <a:t>and </a:t>
            </a:r>
            <a:r>
              <a:rPr lang="en-GB" sz="1400" i="1" dirty="0">
                <a:solidFill>
                  <a:schemeClr val="tx2"/>
                </a:solidFill>
              </a:rPr>
              <a:t>the sampling distribution of the means taken from this </a:t>
            </a:r>
            <a:r>
              <a:rPr lang="en-GB" sz="1400" i="1" dirty="0" smtClean="0">
                <a:solidFill>
                  <a:schemeClr val="tx2"/>
                </a:solidFill>
              </a:rPr>
              <a:t>population</a:t>
            </a:r>
            <a:endParaRPr lang="en-GB" sz="1400" i="1" dirty="0">
              <a:solidFill>
                <a:schemeClr val="tx2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324600" y="5181600"/>
          <a:ext cx="1001713" cy="703263"/>
        </p:xfrm>
        <a:graphic>
          <a:graphicData uri="http://schemas.openxmlformats.org/presentationml/2006/ole">
            <p:oleObj spid="_x0000_s39940" name="Equation" r:id="rId5" imgW="457002" imgH="317362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741863" y="4064000"/>
          <a:ext cx="2363787" cy="671513"/>
        </p:xfrm>
        <a:graphic>
          <a:graphicData uri="http://schemas.openxmlformats.org/presentationml/2006/ole">
            <p:oleObj spid="_x0000_s39941" name="Equation" r:id="rId6" imgW="888614" imgH="253890" progId="Equation.3">
              <p:embed/>
            </p:oleObj>
          </a:graphicData>
        </a:graphic>
      </p:graphicFrame>
      <p:sp>
        <p:nvSpPr>
          <p:cNvPr id="15371" name="Text Box 31"/>
          <p:cNvSpPr txBox="1">
            <a:spLocks noChangeArrowheads="1"/>
          </p:cNvSpPr>
          <p:nvPr/>
        </p:nvSpPr>
        <p:spPr bwMode="auto">
          <a:xfrm>
            <a:off x="5165725" y="2090738"/>
            <a:ext cx="188118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/>
              <a:t>Mean = µ</a:t>
            </a:r>
            <a:r>
              <a:rPr lang="en-GB" sz="1200" baseline="-25000"/>
              <a:t>x</a:t>
            </a:r>
          </a:p>
          <a:p>
            <a:r>
              <a:rPr lang="en-GB" sz="1200"/>
              <a:t>Standard deviation = </a:t>
            </a:r>
            <a:r>
              <a:rPr lang="en-GB" sz="1200">
                <a:latin typeface="Symbol" pitchFamily="18" charset="2"/>
              </a:rPr>
              <a:t>s</a:t>
            </a:r>
            <a:r>
              <a:rPr lang="en-GB" sz="1200" baseline="-25000"/>
              <a:t>x</a:t>
            </a:r>
          </a:p>
        </p:txBody>
      </p:sp>
      <p:sp>
        <p:nvSpPr>
          <p:cNvPr id="15372" name="Text Box 34"/>
          <p:cNvSpPr txBox="1">
            <a:spLocks noChangeArrowheads="1"/>
          </p:cNvSpPr>
          <p:nvPr/>
        </p:nvSpPr>
        <p:spPr bwMode="auto">
          <a:xfrm>
            <a:off x="4427984" y="4725144"/>
            <a:ext cx="4504759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 dirty="0"/>
              <a:t>Standard deviation of the </a:t>
            </a:r>
            <a:r>
              <a:rPr lang="en-GB" sz="1200" dirty="0" smtClean="0"/>
              <a:t>mean, or standard error of mean  </a:t>
            </a:r>
            <a:r>
              <a:rPr lang="en-GB" sz="1200" dirty="0"/>
              <a:t>is</a:t>
            </a:r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00600" y="5638800"/>
          <a:ext cx="200025" cy="304800"/>
        </p:xfrm>
        <a:graphic>
          <a:graphicData uri="http://schemas.openxmlformats.org/presentationml/2006/ole">
            <p:oleObj spid="_x0000_s39942" r:id="rId7" imgW="126890" imgH="190335" progId="Equation.3">
              <p:embed/>
            </p:oleObj>
          </a:graphicData>
        </a:graphic>
      </p:graphicFrame>
      <p:sp>
        <p:nvSpPr>
          <p:cNvPr id="15374" name="Line 37"/>
          <p:cNvSpPr>
            <a:spLocks noChangeShapeType="1"/>
          </p:cNvSpPr>
          <p:nvPr/>
        </p:nvSpPr>
        <p:spPr bwMode="auto">
          <a:xfrm flipH="1" flipV="1">
            <a:off x="4648200" y="57150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886200" y="5638800"/>
          <a:ext cx="217488" cy="352425"/>
        </p:xfrm>
        <a:graphic>
          <a:graphicData uri="http://schemas.openxmlformats.org/presentationml/2006/ole">
            <p:oleObj spid="_x0000_s39943" r:id="rId8" imgW="126835" imgH="202936" progId="Equation.3">
              <p:embed/>
            </p:oleObj>
          </a:graphicData>
        </a:graphic>
      </p:graphicFrame>
      <p:sp>
        <p:nvSpPr>
          <p:cNvPr id="16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17" name="Image 16" descr="C:\Users\cusin\Documents\Derek\Derek_4_Statistics\Textbook\4-Icebreakers\Selected\6_Deweytruman12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251520" y="1168792"/>
            <a:ext cx="5665110" cy="1721500"/>
          </a:xfrm>
          <a:prstGeom prst="roundRect">
            <a:avLst>
              <a:gd name="adj" fmla="val 12495"/>
            </a:avLst>
          </a:prstGeom>
          <a:solidFill>
            <a:srgbClr val="DADADA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r>
              <a:rPr lang="en-US" sz="1400" i="1" dirty="0" smtClean="0"/>
              <a:t>In sampling, with </a:t>
            </a:r>
            <a:r>
              <a:rPr lang="en-US" sz="1400" i="1" dirty="0"/>
              <a:t>increase in sample size:</a:t>
            </a:r>
          </a:p>
          <a:p>
            <a:pPr>
              <a:buSzPct val="100000"/>
              <a:buFontTx/>
              <a:buChar char="•"/>
            </a:pPr>
            <a:r>
              <a:rPr lang="en-US" sz="1400" dirty="0"/>
              <a:t> Less variability</a:t>
            </a:r>
          </a:p>
          <a:p>
            <a:pPr>
              <a:buSzPct val="100000"/>
              <a:buFontTx/>
              <a:buChar char="•"/>
            </a:pPr>
            <a:r>
              <a:rPr lang="en-US" sz="1400" dirty="0"/>
              <a:t> More sample means are closer to population mean</a:t>
            </a:r>
          </a:p>
          <a:p>
            <a:pPr>
              <a:buSzPct val="100000"/>
              <a:buFontTx/>
              <a:buChar char="•"/>
            </a:pPr>
            <a:r>
              <a:rPr lang="en-US" sz="1400" dirty="0"/>
              <a:t> As sample size increases. standard error of mean decreases</a:t>
            </a:r>
          </a:p>
          <a:p>
            <a:pPr>
              <a:buSzPct val="100000"/>
              <a:buFontTx/>
              <a:buChar char="•"/>
            </a:pPr>
            <a:r>
              <a:rPr lang="en-US" sz="1400" dirty="0"/>
              <a:t> When you sample, the high values and the low values average </a:t>
            </a:r>
            <a:r>
              <a:rPr lang="en-US" sz="1400" dirty="0" smtClean="0"/>
              <a:t>out</a:t>
            </a:r>
          </a:p>
          <a:p>
            <a:pPr>
              <a:buSzPct val="100000"/>
              <a:buFontTx/>
              <a:buChar char="•"/>
            </a:pPr>
            <a:r>
              <a:rPr lang="en-US" sz="1400" dirty="0" smtClean="0"/>
              <a:t> if sample size is just 2 both could be small values</a:t>
            </a:r>
          </a:p>
          <a:p>
            <a:pPr>
              <a:buSzPct val="100000"/>
              <a:buFontTx/>
              <a:buChar char="•"/>
            </a:pPr>
            <a:r>
              <a:rPr lang="en-US" sz="1400" dirty="0" smtClean="0"/>
              <a:t> If sample size is 20 more chance to get high and low values </a:t>
            </a:r>
            <a:endParaRPr lang="en-US" sz="1400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057400" y="3124200"/>
            <a:ext cx="6515100" cy="3403600"/>
          </a:xfrm>
          <a:prstGeom prst="rect">
            <a:avLst/>
          </a:prstGeom>
          <a:solidFill>
            <a:srgbClr val="FCFEB9"/>
          </a:solidFill>
          <a:ln w="25400">
            <a:solidFill>
              <a:srgbClr val="EF91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600" i="1" dirty="0">
                <a:solidFill>
                  <a:srgbClr val="D93192"/>
                </a:solidFill>
              </a:rPr>
              <a:t>Standard error of the  mean</a:t>
            </a:r>
          </a:p>
          <a:p>
            <a:pPr algn="ctr">
              <a:defRPr/>
            </a:pPr>
            <a:endParaRPr lang="en-US" sz="1600" i="1" dirty="0">
              <a:solidFill>
                <a:srgbClr val="D93192"/>
              </a:solidFill>
            </a:endParaRPr>
          </a:p>
          <a:p>
            <a:pPr indent="88900">
              <a:buSzPct val="100000"/>
              <a:buFontTx/>
              <a:buChar char="•"/>
              <a:defRPr/>
            </a:pPr>
            <a:r>
              <a:rPr lang="en-US" sz="1600" dirty="0">
                <a:solidFill>
                  <a:srgbClr val="D93192"/>
                </a:solidFill>
              </a:rPr>
              <a:t> Measure of variability in mean from sample to sample</a:t>
            </a:r>
          </a:p>
          <a:p>
            <a:pPr indent="88900">
              <a:buSzPct val="100000"/>
              <a:buFontTx/>
              <a:buChar char="•"/>
              <a:defRPr/>
            </a:pPr>
            <a:r>
              <a:rPr lang="en-US" sz="1600" dirty="0">
                <a:solidFill>
                  <a:srgbClr val="D93192"/>
                </a:solidFill>
              </a:rPr>
              <a:t> More sample means are closer to population </a:t>
            </a:r>
            <a:r>
              <a:rPr lang="en-US" sz="1600" dirty="0" smtClean="0">
                <a:solidFill>
                  <a:srgbClr val="D93192"/>
                </a:solidFill>
              </a:rPr>
              <a:t>mean</a:t>
            </a:r>
          </a:p>
          <a:p>
            <a:pPr indent="88900">
              <a:buSzPct val="100000"/>
              <a:buFontTx/>
              <a:buChar char="•"/>
              <a:defRPr/>
            </a:pPr>
            <a:endParaRPr lang="en-US" sz="1600" dirty="0" smtClean="0">
              <a:solidFill>
                <a:srgbClr val="D93192"/>
              </a:solidFill>
            </a:endParaRPr>
          </a:p>
          <a:p>
            <a:pPr indent="88900">
              <a:buSzPct val="100000"/>
              <a:buFontTx/>
              <a:buChar char="•"/>
              <a:defRPr/>
            </a:pPr>
            <a:r>
              <a:rPr lang="en-US" sz="1600" dirty="0" smtClean="0">
                <a:solidFill>
                  <a:srgbClr val="D93192"/>
                </a:solidFill>
              </a:rPr>
              <a:t> </a:t>
            </a:r>
            <a:r>
              <a:rPr lang="en-US" sz="1600" dirty="0">
                <a:solidFill>
                  <a:srgbClr val="D93192"/>
                </a:solidFill>
              </a:rPr>
              <a:t>Given by:</a:t>
            </a:r>
          </a:p>
          <a:p>
            <a:pPr algn="ctr" eaLnBrk="1" hangingPunct="1">
              <a:defRPr/>
            </a:pPr>
            <a:endParaRPr lang="en-US" sz="1600" dirty="0">
              <a:solidFill>
                <a:srgbClr val="D93192"/>
              </a:solidFill>
            </a:endParaRPr>
          </a:p>
        </p:txBody>
      </p:sp>
      <p:graphicFrame>
        <p:nvGraphicFramePr>
          <p:cNvPr id="21509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76600" y="4800600"/>
          <a:ext cx="3709988" cy="1538288"/>
        </p:xfrm>
        <a:graphic>
          <a:graphicData uri="http://schemas.openxmlformats.org/presentationml/2006/ole">
            <p:oleObj spid="_x0000_s37890" name="Equation" r:id="rId3" imgW="3717873" imgH="1548056" progId="Equation.3">
              <p:embed/>
            </p:oleObj>
          </a:graphicData>
        </a:graphic>
      </p:graphicFrame>
      <p:sp>
        <p:nvSpPr>
          <p:cNvPr id="7" name="Ellipse 6"/>
          <p:cNvSpPr/>
          <p:nvPr/>
        </p:nvSpPr>
        <p:spPr bwMode="auto">
          <a:xfrm>
            <a:off x="251520" y="5085184"/>
            <a:ext cx="2130600" cy="735747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Standard error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declines with n</a:t>
            </a:r>
          </a:p>
        </p:txBody>
      </p:sp>
      <p:sp>
        <p:nvSpPr>
          <p:cNvPr id="8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539552" y="1154891"/>
            <a:ext cx="5500534" cy="323492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Standard deviation applies to the population</a:t>
            </a:r>
          </a:p>
          <a:p>
            <a:endParaRPr lang="en-US" sz="800" dirty="0"/>
          </a:p>
          <a:p>
            <a:r>
              <a:rPr lang="en-US" sz="1400" b="0" dirty="0"/>
              <a:t>It measures a deviation from the population mean</a:t>
            </a:r>
          </a:p>
          <a:p>
            <a:r>
              <a:rPr lang="en-US" sz="1400" b="0" dirty="0"/>
              <a:t>That individual values in the population deviate is not surprising</a:t>
            </a:r>
          </a:p>
          <a:p>
            <a:r>
              <a:rPr lang="en-US" sz="1400" b="0" dirty="0"/>
              <a:t>In </a:t>
            </a:r>
            <a:r>
              <a:rPr lang="en-US" sz="1400" b="0" dirty="0" smtClean="0"/>
              <a:t>a population</a:t>
            </a:r>
            <a:r>
              <a:rPr lang="en-US" sz="1400" b="0" dirty="0"/>
              <a:t>;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People </a:t>
            </a:r>
            <a:r>
              <a:rPr lang="en-US" sz="1400" b="0" dirty="0"/>
              <a:t>are of different </a:t>
            </a:r>
            <a:r>
              <a:rPr lang="en-US" sz="1400" b="0" dirty="0" smtClean="0"/>
              <a:t>ages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People are of different weights</a:t>
            </a:r>
            <a:endParaRPr lang="en-US" sz="1400" b="0" dirty="0"/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People </a:t>
            </a:r>
            <a:r>
              <a:rPr lang="en-US" sz="1400" b="0" dirty="0"/>
              <a:t>are of different heights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People </a:t>
            </a:r>
            <a:r>
              <a:rPr lang="en-US" sz="1400" b="0" dirty="0"/>
              <a:t>earn different </a:t>
            </a:r>
            <a:r>
              <a:rPr lang="en-US" sz="1400" b="0" dirty="0" smtClean="0"/>
              <a:t>salaries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People are of different nationalities</a:t>
            </a:r>
          </a:p>
          <a:p>
            <a:endParaRPr lang="en-US" sz="800" b="0" dirty="0"/>
          </a:p>
          <a:p>
            <a:r>
              <a:rPr lang="en-US" sz="1400" b="0" dirty="0"/>
              <a:t>That is, values deviate from each other</a:t>
            </a:r>
          </a:p>
          <a:p>
            <a:endParaRPr lang="en-US" sz="800" b="0" dirty="0"/>
          </a:p>
          <a:p>
            <a:r>
              <a:rPr lang="en-US" sz="1400" b="0" dirty="0"/>
              <a:t>Thus the standard deviation measures their variability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55576" y="4581128"/>
            <a:ext cx="7972656" cy="2009061"/>
          </a:xfrm>
          <a:prstGeom prst="roundRect">
            <a:avLst>
              <a:gd name="adj" fmla="val 16667"/>
            </a:avLst>
          </a:prstGeom>
          <a:solidFill>
            <a:srgbClr val="C8FEC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Standard error is same concept as </a:t>
            </a:r>
            <a:r>
              <a:rPr lang="en-US" sz="1400" dirty="0" smtClean="0">
                <a:solidFill>
                  <a:srgbClr val="FF0000"/>
                </a:solidFill>
              </a:rPr>
              <a:t>the standard </a:t>
            </a:r>
            <a:r>
              <a:rPr lang="en-US" sz="1400" dirty="0">
                <a:solidFill>
                  <a:srgbClr val="FF0000"/>
                </a:solidFill>
              </a:rPr>
              <a:t>deviation</a:t>
            </a:r>
          </a:p>
          <a:p>
            <a:endParaRPr lang="en-US" sz="1400" u="sng" dirty="0"/>
          </a:p>
          <a:p>
            <a:r>
              <a:rPr lang="en-US" sz="1400" b="0" dirty="0"/>
              <a:t>It measures the deviation from the mean of the population </a:t>
            </a:r>
            <a:r>
              <a:rPr lang="en-US" sz="1400" b="0" dirty="0" smtClean="0"/>
              <a:t> of which you are making an inference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Sample </a:t>
            </a:r>
            <a:r>
              <a:rPr lang="en-US" sz="1400" b="0" dirty="0"/>
              <a:t>means vary because of the </a:t>
            </a:r>
            <a:r>
              <a:rPr lang="en-US" sz="1400" b="0" dirty="0" smtClean="0"/>
              <a:t>“error” </a:t>
            </a:r>
            <a:r>
              <a:rPr lang="en-US" sz="1400" b="0" dirty="0"/>
              <a:t>that occurs in the sampling process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This called the </a:t>
            </a:r>
            <a:r>
              <a:rPr lang="en-US" sz="1400" b="0" dirty="0"/>
              <a:t>standard error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Standard </a:t>
            </a:r>
            <a:r>
              <a:rPr lang="en-US" sz="1400" b="0" dirty="0"/>
              <a:t>error is smaller the larger the sample size</a:t>
            </a:r>
          </a:p>
          <a:p>
            <a:endParaRPr lang="en-US" sz="1400" b="0" dirty="0"/>
          </a:p>
          <a:p>
            <a:r>
              <a:rPr lang="en-US" sz="1400" b="0" dirty="0"/>
              <a:t>Thus the standard error measures the variability in the samples</a:t>
            </a:r>
          </a:p>
        </p:txBody>
      </p:sp>
    </p:spTree>
    <p:extLst>
      <p:ext uri="{BB962C8B-B14F-4D97-AF65-F5344CB8AC3E}">
        <p14:creationId xmlns:p14="http://schemas.microsoft.com/office/powerpoint/2010/main" xmlns="" val="3379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51520" y="1700808"/>
            <a:ext cx="7632848" cy="793051"/>
          </a:xfrm>
          <a:prstGeom prst="roundRect">
            <a:avLst>
              <a:gd name="adj" fmla="val 12495"/>
            </a:avLst>
          </a:prstGeom>
          <a:solidFill>
            <a:srgbClr val="DADADA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/>
              <a:t>CENTRAL LIMIT THEORY</a:t>
            </a:r>
          </a:p>
          <a:p>
            <a:pPr>
              <a:defRPr/>
            </a:pPr>
            <a:r>
              <a:rPr lang="en-US" sz="1400" dirty="0"/>
              <a:t>As sample size gets large enough. </a:t>
            </a:r>
            <a:r>
              <a:rPr lang="en-US" sz="1400" dirty="0" smtClean="0"/>
              <a:t>Sampling  </a:t>
            </a:r>
            <a:r>
              <a:rPr lang="en-US" sz="1400" dirty="0"/>
              <a:t>distribution of the mean can be approximated</a:t>
            </a:r>
          </a:p>
          <a:p>
            <a:pPr>
              <a:defRPr/>
            </a:pPr>
            <a:r>
              <a:rPr lang="en-US" sz="1400" dirty="0"/>
              <a:t> by a normal distribution. even </a:t>
            </a:r>
            <a:r>
              <a:rPr lang="en-US" sz="1400" dirty="0" smtClean="0"/>
              <a:t>though  </a:t>
            </a:r>
            <a:r>
              <a:rPr lang="en-US" sz="1400" dirty="0"/>
              <a:t>the distribution of the </a:t>
            </a:r>
            <a:r>
              <a:rPr lang="en-US" sz="1400" dirty="0" smtClean="0"/>
              <a:t>given population </a:t>
            </a:r>
            <a:r>
              <a:rPr lang="en-US" sz="1400" dirty="0"/>
              <a:t>is not normal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79512" y="2780928"/>
            <a:ext cx="7232394" cy="520655"/>
          </a:xfrm>
          <a:prstGeom prst="rect">
            <a:avLst/>
          </a:prstGeom>
          <a:solidFill>
            <a:srgbClr val="FCFEB9"/>
          </a:solidFill>
          <a:ln w="12700">
            <a:solidFill>
              <a:srgbClr val="F6BF69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D93192"/>
                </a:solidFill>
              </a:rPr>
              <a:t>1. For most population distributions</a:t>
            </a:r>
            <a:r>
              <a:rPr lang="en-US" sz="1400" dirty="0" smtClean="0">
                <a:solidFill>
                  <a:srgbClr val="D93192"/>
                </a:solidFill>
              </a:rPr>
              <a:t>. </a:t>
            </a:r>
            <a:r>
              <a:rPr lang="en-US" sz="1400" dirty="0">
                <a:solidFill>
                  <a:srgbClr val="D93192"/>
                </a:solidFill>
              </a:rPr>
              <a:t>regardless of shape. sampling distribution of mean</a:t>
            </a:r>
          </a:p>
          <a:p>
            <a:pPr>
              <a:defRPr/>
            </a:pPr>
            <a:r>
              <a:rPr lang="en-US" sz="1400" dirty="0">
                <a:solidFill>
                  <a:srgbClr val="D93192"/>
                </a:solidFill>
              </a:rPr>
              <a:t> will be approximately normally distributed</a:t>
            </a:r>
            <a:r>
              <a:rPr lang="en-US" sz="1400" dirty="0" smtClean="0">
                <a:solidFill>
                  <a:srgbClr val="D93192"/>
                </a:solidFill>
              </a:rPr>
              <a:t>. </a:t>
            </a:r>
            <a:r>
              <a:rPr lang="en-US" sz="1400" dirty="0">
                <a:solidFill>
                  <a:srgbClr val="D93192"/>
                </a:solidFill>
              </a:rPr>
              <a:t>if sample size is at least 30.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51520" y="3717032"/>
            <a:ext cx="6143444" cy="520655"/>
          </a:xfrm>
          <a:prstGeom prst="rect">
            <a:avLst/>
          </a:prstGeom>
          <a:solidFill>
            <a:srgbClr val="FFC5CF"/>
          </a:solidFill>
          <a:ln w="25400">
            <a:solidFill>
              <a:srgbClr val="EF91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D93192"/>
                </a:solidFill>
              </a:rPr>
              <a:t>2. If population distribution is </a:t>
            </a:r>
            <a:r>
              <a:rPr lang="en-US" sz="1400" dirty="0" smtClean="0">
                <a:solidFill>
                  <a:srgbClr val="D93192"/>
                </a:solidFill>
              </a:rPr>
              <a:t>symmetric then sampling </a:t>
            </a:r>
            <a:r>
              <a:rPr lang="en-US" sz="1400" dirty="0">
                <a:solidFill>
                  <a:srgbClr val="D93192"/>
                </a:solidFill>
              </a:rPr>
              <a:t>distribution of mean will be approximately </a:t>
            </a:r>
            <a:r>
              <a:rPr lang="en-US" sz="1400" dirty="0" smtClean="0">
                <a:solidFill>
                  <a:srgbClr val="D93192"/>
                </a:solidFill>
              </a:rPr>
              <a:t>normally </a:t>
            </a:r>
            <a:r>
              <a:rPr lang="en-US" sz="1400" dirty="0">
                <a:solidFill>
                  <a:srgbClr val="D93192"/>
                </a:solidFill>
              </a:rPr>
              <a:t>distributed. if sample size is at least 15.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179512" y="4832866"/>
            <a:ext cx="7085355" cy="520655"/>
          </a:xfrm>
          <a:prstGeom prst="rect">
            <a:avLst/>
          </a:prstGeom>
          <a:solidFill>
            <a:srgbClr val="C8FEC8"/>
          </a:solidFill>
          <a:ln w="25400">
            <a:solidFill>
              <a:srgbClr val="438E00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D93192"/>
                </a:solidFill>
              </a:rPr>
              <a:t>3. If population is normally </a:t>
            </a:r>
            <a:r>
              <a:rPr lang="en-US" sz="1400" dirty="0" smtClean="0">
                <a:solidFill>
                  <a:srgbClr val="D93192"/>
                </a:solidFill>
              </a:rPr>
              <a:t>distributed sample </a:t>
            </a:r>
            <a:r>
              <a:rPr lang="en-US" sz="1400" dirty="0">
                <a:solidFill>
                  <a:srgbClr val="D93192"/>
                </a:solidFill>
              </a:rPr>
              <a:t>distribution of the mean will be </a:t>
            </a:r>
          </a:p>
          <a:p>
            <a:pPr>
              <a:defRPr/>
            </a:pPr>
            <a:r>
              <a:rPr lang="en-US" sz="1400" dirty="0">
                <a:solidFill>
                  <a:srgbClr val="D93192"/>
                </a:solidFill>
              </a:rPr>
              <a:t>normally distributed. regardless of sample size.</a:t>
            </a:r>
          </a:p>
        </p:txBody>
      </p:sp>
      <p:sp>
        <p:nvSpPr>
          <p:cNvPr id="9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10" name="Image 9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3968302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546100" y="1104900"/>
            <a:ext cx="4546600" cy="1473200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25400">
            <a:solidFill>
              <a:srgbClr val="EF91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/>
          <a:lstStyle/>
          <a:p>
            <a:pPr algn="ctr">
              <a:defRPr/>
            </a:pPr>
            <a:r>
              <a:rPr lang="en-US" sz="1800" dirty="0"/>
              <a:t>Sampling. with replacement. from a </a:t>
            </a:r>
          </a:p>
          <a:p>
            <a:pPr algn="ctr">
              <a:defRPr/>
            </a:pPr>
            <a:r>
              <a:rPr lang="en-US" sz="1800" dirty="0"/>
              <a:t>population normally distributed where:</a:t>
            </a:r>
          </a:p>
        </p:txBody>
      </p:sp>
      <p:graphicFrame>
        <p:nvGraphicFramePr>
          <p:cNvPr id="1433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036638" y="1817688"/>
          <a:ext cx="3001962" cy="696912"/>
        </p:xfrm>
        <a:graphic>
          <a:graphicData uri="http://schemas.openxmlformats.org/presentationml/2006/ole">
            <p:oleObj spid="_x0000_s4101" name="Equations" r:id="rId3" imgW="3108801" imgH="786717" progId="Equation.2">
              <p:embed/>
            </p:oleObj>
          </a:graphicData>
        </a:graphic>
      </p:graphicFrame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4757738" y="2089150"/>
            <a:ext cx="3895725" cy="1004888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rgbClr val="D93192"/>
                </a:solidFill>
              </a:rPr>
              <a:t>Sampling distribution of the</a:t>
            </a:r>
          </a:p>
          <a:p>
            <a:pPr algn="ctr">
              <a:defRPr/>
            </a:pPr>
            <a:r>
              <a:rPr lang="en-US" sz="1800">
                <a:solidFill>
                  <a:srgbClr val="D93192"/>
                </a:solidFill>
              </a:rPr>
              <a:t> mean will also be normally </a:t>
            </a:r>
          </a:p>
          <a:p>
            <a:pPr algn="ctr">
              <a:defRPr/>
            </a:pPr>
            <a:r>
              <a:rPr lang="en-US" sz="1800">
                <a:solidFill>
                  <a:srgbClr val="D93192"/>
                </a:solidFill>
              </a:rPr>
              <a:t>distributed for any sample size. n</a:t>
            </a:r>
          </a:p>
        </p:txBody>
      </p:sp>
      <p:graphicFrame>
        <p:nvGraphicFramePr>
          <p:cNvPr id="14339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477838" y="3081338"/>
          <a:ext cx="4170362" cy="957262"/>
        </p:xfrm>
        <a:graphic>
          <a:graphicData uri="http://schemas.openxmlformats.org/presentationml/2006/ole">
            <p:oleObj spid="_x0000_s4102" name="Equation" r:id="rId4" imgW="4225432" imgH="1154698" progId="Equation">
              <p:embed/>
            </p:oleObj>
          </a:graphicData>
        </a:graphic>
      </p:graphicFrame>
      <p:graphicFrame>
        <p:nvGraphicFramePr>
          <p:cNvPr id="14340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457200" y="4343400"/>
          <a:ext cx="5621338" cy="2132013"/>
        </p:xfrm>
        <a:graphic>
          <a:graphicData uri="http://schemas.openxmlformats.org/presentationml/2006/ole">
            <p:oleObj spid="_x0000_s4103" name="Equation" r:id="rId5" imgW="6067966" imgH="2399259" progId="Equation">
              <p:embed/>
            </p:oleObj>
          </a:graphicData>
        </a:graphic>
      </p:graphicFrame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838200" y="4267200"/>
            <a:ext cx="73914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11" name="Image 10" descr="C:\Users\cusin\Documents\Derek\Derek_4_Statistics\Textbook\4-Icebreakers\Selected\6_Deweytruman1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996792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484784"/>
            <a:ext cx="4536504" cy="360040"/>
          </a:xfrm>
          <a:solidFill>
            <a:srgbClr val="C8FEC8"/>
          </a:solidFill>
          <a:ln>
            <a:solidFill>
              <a:srgbClr val="438E00"/>
            </a:solidFill>
          </a:ln>
        </p:spPr>
        <p:txBody>
          <a:bodyPr anchor="t"/>
          <a:lstStyle/>
          <a:p>
            <a:r>
              <a:rPr lang="en-US" sz="1600" b="0" i="1" dirty="0" smtClean="0">
                <a:latin typeface="+mn-lt"/>
              </a:rPr>
              <a:t>Sampling</a:t>
            </a:r>
            <a:r>
              <a:rPr lang="en-US" sz="1400" b="0" i="1" dirty="0" smtClean="0">
                <a:latin typeface="+mn-lt"/>
              </a:rPr>
              <a:t> from finite populations without replacement</a:t>
            </a:r>
          </a:p>
        </p:txBody>
      </p:sp>
      <p:graphicFrame>
        <p:nvGraphicFramePr>
          <p:cNvPr id="22530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899592" y="2204864"/>
          <a:ext cx="3096344" cy="1080120"/>
        </p:xfrm>
        <a:graphic>
          <a:graphicData uri="http://schemas.openxmlformats.org/presentationml/2006/ole">
            <p:oleObj spid="_x0000_s5124" name="Équation" r:id="rId3" imgW="1889839" imgH="672225" progId="Equation.3">
              <p:embed/>
            </p:oleObj>
          </a:graphicData>
        </a:graphic>
      </p:graphicFrame>
      <p:graphicFrame>
        <p:nvGraphicFramePr>
          <p:cNvPr id="22531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55576" y="3717032"/>
          <a:ext cx="7353300" cy="2374900"/>
        </p:xfrm>
        <a:graphic>
          <a:graphicData uri="http://schemas.openxmlformats.org/presentationml/2006/ole">
            <p:oleObj spid="_x0000_s5125" name="Document" r:id="rId4" imgW="5751038" imgH="1867719" progId="">
              <p:embed/>
            </p:oleObj>
          </a:graphicData>
        </a:graphic>
      </p:graphicFrame>
      <p:sp>
        <p:nvSpPr>
          <p:cNvPr id="6" name="Titre 9"/>
          <p:cNvSpPr txBox="1">
            <a:spLocks/>
          </p:cNvSpPr>
          <p:nvPr/>
        </p:nvSpPr>
        <p:spPr bwMode="auto">
          <a:xfrm>
            <a:off x="2125037" y="377825"/>
            <a:ext cx="4890763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STATISTICS FOR BUSINESS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(Methods and theory of statistical sampling)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7" name="Image 6" descr="C:\Users\cusin\Documents\Derek\Derek_4_Statistics\Textbook\4-Icebreakers\Selected\6_Deweytruman12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1706240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251520" y="1124744"/>
            <a:ext cx="4821641" cy="707886"/>
          </a:xfrm>
          <a:prstGeom prst="rect">
            <a:avLst/>
          </a:prstGeom>
          <a:solidFill>
            <a:srgbClr val="C8FEC8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1600" dirty="0" smtClean="0">
                <a:solidFill>
                  <a:srgbClr val="FF0000"/>
                </a:solidFill>
              </a:rPr>
              <a:t>Sampling for proportions</a:t>
            </a:r>
            <a:r>
              <a:rPr lang="en-US" sz="1600" dirty="0" smtClean="0"/>
              <a:t>.</a:t>
            </a:r>
          </a:p>
          <a:p>
            <a:pPr algn="ctr">
              <a:defRPr/>
            </a:pPr>
            <a:endParaRPr lang="en-US" sz="800" u="sng" dirty="0" smtClean="0"/>
          </a:p>
          <a:p>
            <a:pPr algn="ctr">
              <a:defRPr/>
            </a:pPr>
            <a:r>
              <a:rPr lang="en-US" sz="1600" dirty="0" smtClean="0"/>
              <a:t>Consider: The </a:t>
            </a:r>
            <a:r>
              <a:rPr lang="en-US" sz="1600" dirty="0"/>
              <a:t>police force is seeking new </a:t>
            </a:r>
            <a:r>
              <a:rPr lang="en-US" sz="1600" dirty="0" smtClean="0"/>
              <a:t>recruits.</a:t>
            </a:r>
            <a:endParaRPr lang="en-US" sz="1600" dirty="0"/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251520" y="1988840"/>
            <a:ext cx="4680520" cy="954107"/>
          </a:xfrm>
          <a:prstGeom prst="rect">
            <a:avLst/>
          </a:prstGeom>
          <a:solidFill>
            <a:srgbClr val="F6BF6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88900">
              <a:buFont typeface="Arial" pitchFamily="34" charset="0"/>
              <a:buChar char="•"/>
              <a:defRPr/>
            </a:pPr>
            <a:r>
              <a:rPr lang="en-US" sz="1400" dirty="0" smtClean="0"/>
              <a:t>One </a:t>
            </a:r>
            <a:r>
              <a:rPr lang="en-US" sz="1400" dirty="0"/>
              <a:t>criteria is a minimum height of 1.80 m.</a:t>
            </a:r>
          </a:p>
          <a:p>
            <a:pPr indent="88900">
              <a:buFont typeface="Arial" pitchFamily="34" charset="0"/>
              <a:buChar char="•"/>
              <a:defRPr/>
            </a:pPr>
            <a:r>
              <a:rPr lang="en-US" sz="1400" dirty="0"/>
              <a:t>It receives 4,500 applications</a:t>
            </a:r>
            <a:r>
              <a:rPr lang="en-US" sz="1400" dirty="0" smtClean="0"/>
              <a:t>. This is the population</a:t>
            </a:r>
            <a:endParaRPr lang="en-US" sz="1400" dirty="0"/>
          </a:p>
          <a:p>
            <a:pPr indent="88900">
              <a:buFont typeface="Arial" pitchFamily="34" charset="0"/>
              <a:buChar char="•"/>
              <a:defRPr/>
            </a:pPr>
            <a:r>
              <a:rPr lang="en-US" sz="1400" dirty="0"/>
              <a:t>At random it selects 160 </a:t>
            </a:r>
            <a:r>
              <a:rPr lang="en-US" sz="1400" dirty="0" smtClean="0"/>
              <a:t>applicants from this population</a:t>
            </a:r>
            <a:endParaRPr lang="en-US" sz="1400" dirty="0"/>
          </a:p>
          <a:p>
            <a:pPr indent="88900">
              <a:buFont typeface="Arial" pitchFamily="34" charset="0"/>
              <a:buChar char="•"/>
              <a:defRPr/>
            </a:pPr>
            <a:r>
              <a:rPr lang="en-US" sz="1400" dirty="0"/>
              <a:t>Eight are less than 1.80 m in height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251520" y="3161704"/>
            <a:ext cx="8640960" cy="307777"/>
          </a:xfrm>
          <a:prstGeom prst="rect">
            <a:avLst/>
          </a:prstGeom>
          <a:solidFill>
            <a:srgbClr val="D0EEE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400" dirty="0"/>
              <a:t>In </a:t>
            </a:r>
            <a:r>
              <a:rPr lang="en-US" sz="1400" dirty="0" smtClean="0"/>
              <a:t>sample, proportion that fit height criterion is (160 – 8)/160 = 95.00% . This is sample </a:t>
            </a:r>
            <a:r>
              <a:rPr lang="en-US" sz="1400" dirty="0"/>
              <a:t>proportion, </a:t>
            </a:r>
            <a:r>
              <a:rPr lang="en-US" sz="1400" dirty="0" err="1"/>
              <a:t>p</a:t>
            </a:r>
            <a:r>
              <a:rPr lang="en-US" sz="1400" baseline="-25000" dirty="0" err="1"/>
              <a:t>s</a:t>
            </a:r>
            <a:r>
              <a:rPr lang="en-US" sz="1400" dirty="0"/>
              <a:t> “good”</a:t>
            </a:r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251520" y="4308484"/>
            <a:ext cx="6370655" cy="307777"/>
          </a:xfrm>
          <a:prstGeom prst="rect">
            <a:avLst/>
          </a:prstGeom>
          <a:solidFill>
            <a:srgbClr val="D0EEE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400" dirty="0" smtClean="0"/>
              <a:t>Distribution concept is binomial; either they are above height standard or not</a:t>
            </a:r>
            <a:endParaRPr lang="en-US" sz="1400" dirty="0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251520" y="5146739"/>
            <a:ext cx="4757969" cy="954107"/>
          </a:xfrm>
          <a:prstGeom prst="rect">
            <a:avLst/>
          </a:prstGeom>
          <a:solidFill>
            <a:srgbClr val="D0EEE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400" dirty="0" smtClean="0"/>
              <a:t>We can approximate </a:t>
            </a:r>
            <a:r>
              <a:rPr lang="en-US" sz="1400" dirty="0"/>
              <a:t>using the normal </a:t>
            </a:r>
            <a:r>
              <a:rPr lang="en-US" sz="1400" dirty="0" smtClean="0"/>
              <a:t>distribution? Since: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dirty="0" smtClean="0"/>
              <a:t> n*p = 160*95% = 152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dirty="0" smtClean="0"/>
              <a:t> n*q = 160*5% = 8</a:t>
            </a:r>
          </a:p>
          <a:p>
            <a:pPr>
              <a:defRPr/>
            </a:pPr>
            <a:r>
              <a:rPr lang="en-US" sz="1400" dirty="0" smtClean="0"/>
              <a:t>Both these values are greater than 5</a:t>
            </a:r>
            <a:endParaRPr lang="en-US" sz="1400" dirty="0"/>
          </a:p>
        </p:txBody>
      </p:sp>
      <p:sp>
        <p:nvSpPr>
          <p:cNvPr id="18" name="Titre 9"/>
          <p:cNvSpPr txBox="1">
            <a:spLocks/>
          </p:cNvSpPr>
          <p:nvPr/>
        </p:nvSpPr>
        <p:spPr bwMode="auto">
          <a:xfrm>
            <a:off x="2125037" y="377825"/>
            <a:ext cx="4890763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STATISTICS FOR BUSINESS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(Methods and theory of statistical sampling)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9" name="Image 1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ZoneTexte 1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251520" y="3665760"/>
            <a:ext cx="8640960" cy="307777"/>
          </a:xfrm>
          <a:prstGeom prst="rect">
            <a:avLst/>
          </a:prstGeom>
          <a:solidFill>
            <a:srgbClr val="D0EEE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1400" dirty="0" smtClean="0"/>
              <a:t>Proportion that does not fit criterion is 8/160 = 5.00% .  This is sample </a:t>
            </a:r>
            <a:r>
              <a:rPr lang="en-US" sz="1400" dirty="0"/>
              <a:t>proportion, </a:t>
            </a:r>
            <a:r>
              <a:rPr lang="en-US" sz="1400" dirty="0" smtClean="0"/>
              <a:t>q = (1 - </a:t>
            </a:r>
            <a:r>
              <a:rPr lang="en-US" sz="1400" dirty="0" err="1" smtClean="0"/>
              <a:t>p</a:t>
            </a:r>
            <a:r>
              <a:rPr lang="en-US" sz="1400" baseline="-25000" dirty="0" err="1" smtClean="0"/>
              <a:t>s</a:t>
            </a:r>
            <a:r>
              <a:rPr lang="en-US" sz="1400" dirty="0" smtClean="0"/>
              <a:t>) “bad”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4"/>
          <p:cNvSpPr>
            <a:spLocks noChangeArrowheads="1"/>
          </p:cNvSpPr>
          <p:nvPr/>
        </p:nvSpPr>
        <p:spPr bwMode="auto">
          <a:xfrm>
            <a:off x="251520" y="1340768"/>
            <a:ext cx="2082302" cy="30521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 smtClean="0"/>
              <a:t>For binomial distribution</a:t>
            </a:r>
          </a:p>
        </p:txBody>
      </p:sp>
      <p:sp>
        <p:nvSpPr>
          <p:cNvPr id="17419" name="Rectangle 5"/>
          <p:cNvSpPr>
            <a:spLocks noChangeArrowheads="1"/>
          </p:cNvSpPr>
          <p:nvPr/>
        </p:nvSpPr>
        <p:spPr bwMode="auto">
          <a:xfrm>
            <a:off x="251520" y="2564904"/>
            <a:ext cx="2123980" cy="30521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/>
              <a:t>Dividing both sides by n.</a:t>
            </a:r>
          </a:p>
        </p:txBody>
      </p:sp>
      <p:sp>
        <p:nvSpPr>
          <p:cNvPr id="17420" name="Rectangle 6"/>
          <p:cNvSpPr>
            <a:spLocks noChangeArrowheads="1"/>
          </p:cNvSpPr>
          <p:nvPr/>
        </p:nvSpPr>
        <p:spPr bwMode="auto">
          <a:xfrm>
            <a:off x="251520" y="4797152"/>
            <a:ext cx="2840522" cy="52065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/>
              <a:t>Dividing both sides by n gives the</a:t>
            </a:r>
          </a:p>
          <a:p>
            <a:r>
              <a:rPr lang="en-US" sz="1400" b="0" dirty="0">
                <a:solidFill>
                  <a:srgbClr val="FF0000"/>
                </a:solidFill>
              </a:rPr>
              <a:t>standard error of the proportion</a:t>
            </a:r>
          </a:p>
        </p:txBody>
      </p:sp>
      <p:sp>
        <p:nvSpPr>
          <p:cNvPr id="17421" name="Rectangle 7"/>
          <p:cNvSpPr>
            <a:spLocks noChangeArrowheads="1"/>
          </p:cNvSpPr>
          <p:nvPr/>
        </p:nvSpPr>
        <p:spPr bwMode="auto">
          <a:xfrm>
            <a:off x="251520" y="3861048"/>
            <a:ext cx="4449937" cy="30521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/>
              <a:t>Standard deviation. </a:t>
            </a:r>
            <a:r>
              <a:rPr lang="en-US" sz="1400" b="0" dirty="0">
                <a:latin typeface="Symbol" pitchFamily="18" charset="2"/>
              </a:rPr>
              <a:t>s</a:t>
            </a:r>
            <a:r>
              <a:rPr lang="en-US" sz="1400" b="0" dirty="0"/>
              <a:t>.  for the binomial distribution is. </a:t>
            </a:r>
          </a:p>
        </p:txBody>
      </p:sp>
      <p:sp>
        <p:nvSpPr>
          <p:cNvPr id="17422" name="Rectangle 8"/>
          <p:cNvSpPr>
            <a:spLocks noChangeArrowheads="1"/>
          </p:cNvSpPr>
          <p:nvPr/>
        </p:nvSpPr>
        <p:spPr bwMode="auto">
          <a:xfrm>
            <a:off x="251520" y="5805264"/>
            <a:ext cx="3909726" cy="3052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/>
              <a:t>Compare this to the </a:t>
            </a:r>
            <a:r>
              <a:rPr lang="en-US" sz="1400" b="0" dirty="0">
                <a:solidFill>
                  <a:srgbClr val="FF0000"/>
                </a:solidFill>
              </a:rPr>
              <a:t>standard error of the </a:t>
            </a:r>
            <a:r>
              <a:rPr lang="en-US" sz="1400" b="0" dirty="0" smtClean="0">
                <a:solidFill>
                  <a:srgbClr val="FF0000"/>
                </a:solidFill>
              </a:rPr>
              <a:t>mean</a:t>
            </a:r>
            <a:endParaRPr lang="en-US" sz="1400" b="0" dirty="0"/>
          </a:p>
        </p:txBody>
      </p:sp>
      <p:graphicFrame>
        <p:nvGraphicFramePr>
          <p:cNvPr id="17410" name="Object 9"/>
          <p:cNvGraphicFramePr>
            <a:graphicFrameLocks noChangeAspect="1"/>
          </p:cNvGraphicFramePr>
          <p:nvPr/>
        </p:nvGraphicFramePr>
        <p:xfrm>
          <a:off x="2699792" y="2348880"/>
          <a:ext cx="783986" cy="648072"/>
        </p:xfrm>
        <a:graphic>
          <a:graphicData uri="http://schemas.openxmlformats.org/presentationml/2006/ole">
            <p:oleObj spid="_x0000_s41986" name="Equation" r:id="rId3" imgW="495085" imgH="393529" progId="Equation.3">
              <p:embed/>
            </p:oleObj>
          </a:graphicData>
        </a:graphic>
      </p:graphicFrame>
      <p:sp>
        <p:nvSpPr>
          <p:cNvPr id="17423" name="Rectangle 11"/>
          <p:cNvSpPr>
            <a:spLocks noChangeArrowheads="1"/>
          </p:cNvSpPr>
          <p:nvPr/>
        </p:nvSpPr>
        <p:spPr bwMode="auto">
          <a:xfrm>
            <a:off x="251520" y="3140968"/>
            <a:ext cx="3047310" cy="30521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b="0" dirty="0"/>
              <a:t>Or </a:t>
            </a:r>
            <a:r>
              <a:rPr lang="en-US" sz="1400" b="0" dirty="0" smtClean="0"/>
              <a:t>mean </a:t>
            </a:r>
            <a:r>
              <a:rPr lang="en-US" sz="1400" b="0" dirty="0"/>
              <a:t>proportion of successes is </a:t>
            </a:r>
          </a:p>
        </p:txBody>
      </p:sp>
      <p:graphicFrame>
        <p:nvGraphicFramePr>
          <p:cNvPr id="17412" name="Object 12"/>
          <p:cNvGraphicFramePr>
            <a:graphicFrameLocks noChangeAspect="1"/>
          </p:cNvGraphicFramePr>
          <p:nvPr/>
        </p:nvGraphicFramePr>
        <p:xfrm>
          <a:off x="3563888" y="3140968"/>
          <a:ext cx="733425" cy="504056"/>
        </p:xfrm>
        <a:graphic>
          <a:graphicData uri="http://schemas.openxmlformats.org/presentationml/2006/ole">
            <p:oleObj spid="_x0000_s41988" name="Equation" r:id="rId4" imgW="431613" imgH="253890" progId="Equation.3">
              <p:embed/>
            </p:oleObj>
          </a:graphicData>
        </a:graphic>
      </p:graphicFrame>
      <p:graphicFrame>
        <p:nvGraphicFramePr>
          <p:cNvPr id="17413" name="Object 13"/>
          <p:cNvGraphicFramePr>
            <a:graphicFrameLocks noChangeAspect="1"/>
          </p:cNvGraphicFramePr>
          <p:nvPr/>
        </p:nvGraphicFramePr>
        <p:xfrm>
          <a:off x="4932040" y="3861048"/>
          <a:ext cx="1066800" cy="427038"/>
        </p:xfrm>
        <a:graphic>
          <a:graphicData uri="http://schemas.openxmlformats.org/presentationml/2006/ole">
            <p:oleObj spid="_x0000_s41989" name="Equation" r:id="rId5" imgW="634725" imgH="253890" progId="Equation.3">
              <p:embed/>
            </p:oleObj>
          </a:graphicData>
        </a:graphic>
      </p:graphicFrame>
      <p:graphicFrame>
        <p:nvGraphicFramePr>
          <p:cNvPr id="17414" name="Object 14"/>
          <p:cNvGraphicFramePr>
            <a:graphicFrameLocks noChangeAspect="1"/>
          </p:cNvGraphicFramePr>
          <p:nvPr/>
        </p:nvGraphicFramePr>
        <p:xfrm>
          <a:off x="3347864" y="4581128"/>
          <a:ext cx="3278187" cy="696913"/>
        </p:xfrm>
        <a:graphic>
          <a:graphicData uri="http://schemas.openxmlformats.org/presentationml/2006/ole">
            <p:oleObj spid="_x0000_s41990" name="Équation" r:id="rId6" imgW="1892160" imgH="406080" progId="Equation.3">
              <p:embed/>
            </p:oleObj>
          </a:graphicData>
        </a:graphic>
      </p:graphicFrame>
      <p:graphicFrame>
        <p:nvGraphicFramePr>
          <p:cNvPr id="17415" name="Object 17"/>
          <p:cNvGraphicFramePr>
            <a:graphicFrameLocks noChangeAspect="1"/>
          </p:cNvGraphicFramePr>
          <p:nvPr/>
        </p:nvGraphicFramePr>
        <p:xfrm>
          <a:off x="4283968" y="5589240"/>
          <a:ext cx="1001713" cy="703263"/>
        </p:xfrm>
        <a:graphic>
          <a:graphicData uri="http://schemas.openxmlformats.org/presentationml/2006/ole">
            <p:oleObj spid="_x0000_s41991" name="Equation" r:id="rId7" imgW="457002" imgH="317362" progId="Equation.3">
              <p:embed/>
            </p:oleObj>
          </a:graphicData>
        </a:graphic>
      </p:graphicFrame>
      <p:sp>
        <p:nvSpPr>
          <p:cNvPr id="18" name="Titre 9"/>
          <p:cNvSpPr txBox="1">
            <a:spLocks/>
          </p:cNvSpPr>
          <p:nvPr/>
        </p:nvSpPr>
        <p:spPr bwMode="auto">
          <a:xfrm>
            <a:off x="2125037" y="377825"/>
            <a:ext cx="4890763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STATISTICS FOR BUSINESS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(Methods and theory of statistical sampling)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9" name="Image 18" descr="C:\Users\cusin\Documents\Derek\Derek_4_Statistics\Textbook\4-Icebreakers\Selected\6_Deweytruman12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ZoneTexte 1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5508104" y="1844824"/>
          <a:ext cx="990600" cy="328613"/>
        </p:xfrm>
        <a:graphic>
          <a:graphicData uri="http://schemas.openxmlformats.org/presentationml/2006/ole">
            <p:oleObj spid="_x0000_s41992" name="Equation" r:id="rId9" imgW="444114" imgH="164957" progId="Equation.3">
              <p:embed/>
            </p:oleObj>
          </a:graphicData>
        </a:graphic>
      </p:graphicFrame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51520" y="1844824"/>
            <a:ext cx="5137626" cy="30521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1400" dirty="0" smtClean="0"/>
              <a:t>S</a:t>
            </a:r>
            <a:r>
              <a:rPr lang="en-US" sz="1400" b="0" dirty="0" smtClean="0"/>
              <a:t>ample </a:t>
            </a:r>
            <a:r>
              <a:rPr lang="en-US" sz="1400" b="0" dirty="0"/>
              <a:t>size </a:t>
            </a:r>
            <a:r>
              <a:rPr lang="en-US" sz="1400" b="0" dirty="0" smtClean="0"/>
              <a:t>n, characteristic </a:t>
            </a:r>
            <a:r>
              <a:rPr lang="en-US" sz="1400" b="0" dirty="0"/>
              <a:t>probability </a:t>
            </a:r>
            <a:r>
              <a:rPr lang="en-US" sz="1400" b="0" dirty="0" smtClean="0"/>
              <a:t>p </a:t>
            </a:r>
            <a:r>
              <a:rPr lang="en-US" sz="1400" b="0" dirty="0"/>
              <a:t>then </a:t>
            </a:r>
            <a:r>
              <a:rPr lang="en-US" sz="1400" b="0" dirty="0" smtClean="0"/>
              <a:t>mean given by  </a:t>
            </a:r>
            <a:endParaRPr lang="en-US" sz="14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1520" y="1484784"/>
            <a:ext cx="5142755" cy="30777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Assumption : California is 65% Democrat and 35% Republican</a:t>
            </a:r>
            <a:endParaRPr lang="en-US" sz="14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79512" y="1052736"/>
            <a:ext cx="6840760" cy="3416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anchor="t" anchorCtr="0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Random sampling of proportions for the outcome of an election</a:t>
            </a:r>
            <a:endParaRPr kumimoji="0" lang="en-US" sz="1800" b="0" i="1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1520" y="2060848"/>
            <a:ext cx="6603090" cy="523220"/>
          </a:xfrm>
          <a:prstGeom prst="rect">
            <a:avLst/>
          </a:prstGeom>
          <a:solidFill>
            <a:srgbClr val="FFC5CF"/>
          </a:solidFill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Sample of 50 people are taken</a:t>
            </a:r>
          </a:p>
          <a:p>
            <a:r>
              <a:rPr lang="en-US" sz="1400" b="0" dirty="0" smtClean="0"/>
              <a:t>40 say they are Republican, 10 say Democrat . (20% Democrat, 80% Republican)</a:t>
            </a:r>
            <a:endParaRPr lang="en-US" sz="1400" b="0" dirty="0"/>
          </a:p>
        </p:txBody>
      </p:sp>
      <p:sp>
        <p:nvSpPr>
          <p:cNvPr id="9" name="ZoneTexte 8"/>
          <p:cNvSpPr txBox="1"/>
          <p:nvPr/>
        </p:nvSpPr>
        <p:spPr>
          <a:xfrm>
            <a:off x="251520" y="3645024"/>
            <a:ext cx="6861174" cy="523220"/>
          </a:xfrm>
          <a:prstGeom prst="rect">
            <a:avLst/>
          </a:prstGeom>
          <a:solidFill>
            <a:srgbClr val="FFC5CF"/>
          </a:solidFill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Sample of 500 people are taken</a:t>
            </a:r>
          </a:p>
          <a:p>
            <a:r>
              <a:rPr lang="en-US" sz="1400" b="0" dirty="0" smtClean="0"/>
              <a:t>240 say they are Republican, 260 say Democrat . (52% Democrat, 48% Republican)</a:t>
            </a:r>
            <a:endParaRPr lang="en-US" sz="1400" b="0" dirty="0"/>
          </a:p>
        </p:txBody>
      </p:sp>
      <p:sp>
        <p:nvSpPr>
          <p:cNvPr id="10" name="ZoneTexte 9"/>
          <p:cNvSpPr txBox="1"/>
          <p:nvPr/>
        </p:nvSpPr>
        <p:spPr>
          <a:xfrm>
            <a:off x="251520" y="2924944"/>
            <a:ext cx="6761787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Sample of 200 people are taken</a:t>
            </a:r>
          </a:p>
          <a:p>
            <a:r>
              <a:rPr lang="en-US" sz="1400" b="0" dirty="0" smtClean="0"/>
              <a:t>150 say they are Republican, 50 say Democrat . (25% Democrat, 75% Republican)</a:t>
            </a:r>
            <a:endParaRPr lang="en-US" sz="1400" b="0" dirty="0"/>
          </a:p>
        </p:txBody>
      </p:sp>
      <p:sp>
        <p:nvSpPr>
          <p:cNvPr id="11" name="ZoneTexte 10"/>
          <p:cNvSpPr txBox="1"/>
          <p:nvPr/>
        </p:nvSpPr>
        <p:spPr>
          <a:xfrm>
            <a:off x="251520" y="4365104"/>
            <a:ext cx="6910866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Sample of 1,000 people are taken</a:t>
            </a:r>
          </a:p>
          <a:p>
            <a:r>
              <a:rPr lang="en-US" sz="1400" b="0" dirty="0" smtClean="0"/>
              <a:t>400 say they are Republican, 600 say Democrat . (60% Democrat, 40 % Republican)</a:t>
            </a:r>
            <a:endParaRPr lang="en-US" sz="1400" b="0" dirty="0"/>
          </a:p>
        </p:txBody>
      </p:sp>
      <p:sp>
        <p:nvSpPr>
          <p:cNvPr id="12" name="ZoneTexte 11"/>
          <p:cNvSpPr txBox="1"/>
          <p:nvPr/>
        </p:nvSpPr>
        <p:spPr>
          <a:xfrm>
            <a:off x="251520" y="5085184"/>
            <a:ext cx="7308411" cy="523220"/>
          </a:xfrm>
          <a:prstGeom prst="rect">
            <a:avLst/>
          </a:prstGeom>
          <a:solidFill>
            <a:srgbClr val="FFC5CF"/>
          </a:solidFill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Sample of 10,000 people are taken</a:t>
            </a:r>
          </a:p>
          <a:p>
            <a:r>
              <a:rPr lang="en-US" sz="1400" b="0" dirty="0" smtClean="0"/>
              <a:t>3,700 say they are Republican, 6,300 say Democrat . (63% Democrat, 37% Republican)</a:t>
            </a:r>
            <a:endParaRPr lang="en-US" sz="1400" b="0" dirty="0"/>
          </a:p>
        </p:txBody>
      </p:sp>
      <p:sp>
        <p:nvSpPr>
          <p:cNvPr id="13" name="ZoneTexte 12"/>
          <p:cNvSpPr txBox="1"/>
          <p:nvPr/>
        </p:nvSpPr>
        <p:spPr>
          <a:xfrm>
            <a:off x="251520" y="6021288"/>
            <a:ext cx="6837128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Larger the sample size, the closer  we arrive at true population proportion</a:t>
            </a:r>
          </a:p>
          <a:p>
            <a:r>
              <a:rPr lang="fr-FR" sz="1600" dirty="0" err="1" smtClean="0"/>
              <a:t>Same</a:t>
            </a:r>
            <a:r>
              <a:rPr lang="fr-FR" sz="1600" dirty="0" smtClean="0"/>
              <a:t> </a:t>
            </a:r>
            <a:r>
              <a:rPr lang="fr-FR" sz="1600" dirty="0" err="1" smtClean="0"/>
              <a:t>logic</a:t>
            </a:r>
            <a:r>
              <a:rPr lang="fr-FR" sz="1600" dirty="0" smtClean="0"/>
              <a:t> for </a:t>
            </a:r>
            <a:r>
              <a:rPr lang="fr-FR" sz="1600" dirty="0" err="1" smtClean="0"/>
              <a:t>samling</a:t>
            </a:r>
            <a:r>
              <a:rPr lang="fr-FR" sz="1600" dirty="0" smtClean="0"/>
              <a:t> for the </a:t>
            </a:r>
            <a:r>
              <a:rPr lang="fr-FR" sz="1600" dirty="0" err="1" smtClean="0"/>
              <a:t>mean</a:t>
            </a:r>
            <a:endParaRPr lang="en-US" sz="1600" dirty="0"/>
          </a:p>
        </p:txBody>
      </p:sp>
      <p:sp>
        <p:nvSpPr>
          <p:cNvPr id="14" name="Titre 9"/>
          <p:cNvSpPr txBox="1">
            <a:spLocks/>
          </p:cNvSpPr>
          <p:nvPr/>
        </p:nvSpPr>
        <p:spPr bwMode="auto">
          <a:xfrm>
            <a:off x="2125037" y="377825"/>
            <a:ext cx="4890763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STATISTICS FOR BUSINESS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(Methods and theory of statistical sampling)</a:t>
            </a:r>
            <a:endParaRPr kumimoji="0" lang="en-US" sz="2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15" name="Image 14" descr="C:\Users\cusin\Documents\Derek\Derek_4_Statistics\Textbook\4-Icebreakers\Selected\6_Deweytruman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ZoneTexte 15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251520" y="1340768"/>
            <a:ext cx="6205161" cy="560938"/>
          </a:xfrm>
          <a:prstGeom prst="roundRect">
            <a:avLst>
              <a:gd name="adj" fmla="val 12495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indent="85725">
              <a:buFont typeface="Arial" pitchFamily="34" charset="0"/>
              <a:buChar char="•"/>
              <a:defRPr/>
            </a:pPr>
            <a:r>
              <a:rPr lang="en-US" sz="1200" b="0" i="1" dirty="0"/>
              <a:t> </a:t>
            </a:r>
            <a:r>
              <a:rPr lang="en-US" sz="1400" b="0" dirty="0"/>
              <a:t>Consumers attend wine tasting </a:t>
            </a:r>
            <a:r>
              <a:rPr lang="en-US" sz="1400" b="0" dirty="0" smtClean="0"/>
              <a:t>events – I like it!</a:t>
            </a:r>
            <a:endParaRPr lang="en-US" sz="1400" b="0" dirty="0"/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b="0" dirty="0"/>
              <a:t> They decide from samples how a particular </a:t>
            </a:r>
            <a:r>
              <a:rPr lang="en-US" sz="1400" b="0" dirty="0" smtClean="0"/>
              <a:t>bottle or case of </a:t>
            </a:r>
            <a:r>
              <a:rPr lang="en-US" sz="1400" b="0" dirty="0"/>
              <a:t>wine will taste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251520" y="1988840"/>
            <a:ext cx="6272295" cy="594097"/>
          </a:xfrm>
          <a:prstGeom prst="roundRect">
            <a:avLst>
              <a:gd name="adj" fmla="val 12495"/>
            </a:avLst>
          </a:prstGeom>
          <a:solidFill>
            <a:srgbClr val="FCD1C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1600" b="0" i="1" dirty="0">
                <a:solidFill>
                  <a:srgbClr val="00279F"/>
                </a:solidFill>
              </a:rPr>
              <a:t> </a:t>
            </a:r>
            <a:r>
              <a:rPr lang="en-US" sz="1400" b="0" dirty="0"/>
              <a:t>A poll is made from 1.000 people of their approval </a:t>
            </a:r>
            <a:r>
              <a:rPr lang="en-US" sz="1400" b="0" dirty="0" smtClean="0"/>
              <a:t>of </a:t>
            </a:r>
            <a:r>
              <a:rPr lang="en-US" sz="1400" b="0" dirty="0"/>
              <a:t>the prime minister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b="0" dirty="0"/>
              <a:t> Assumption is made that the results  represent the opinion of the population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251520" y="2708920"/>
            <a:ext cx="5055424" cy="560938"/>
          </a:xfrm>
          <a:prstGeom prst="roundRect">
            <a:avLst>
              <a:gd name="adj" fmla="val 12495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1300" b="0" dirty="0" smtClean="0">
                <a:solidFill>
                  <a:srgbClr val="B50069"/>
                </a:solidFill>
              </a:rPr>
              <a:t> </a:t>
            </a:r>
            <a:r>
              <a:rPr lang="en-US" sz="1400" b="0" dirty="0" smtClean="0"/>
              <a:t>You </a:t>
            </a:r>
            <a:r>
              <a:rPr lang="en-US" sz="1400" b="0" dirty="0"/>
              <a:t>sample 5% of rooms in a 500-room hotel for cleanliness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b="0" dirty="0" smtClean="0"/>
              <a:t> Assumption </a:t>
            </a:r>
            <a:r>
              <a:rPr lang="en-US" sz="1400" b="0" dirty="0"/>
              <a:t>is that if sample is good, all rooms are clean </a:t>
            </a: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51520" y="6093296"/>
            <a:ext cx="8024954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400" b="0" i="1" dirty="0"/>
              <a:t>It is impossible , uneconomic, </a:t>
            </a:r>
            <a:r>
              <a:rPr lang="en-US" sz="1400" b="0" i="1" dirty="0" smtClean="0"/>
              <a:t>impossible, too </a:t>
            </a:r>
            <a:r>
              <a:rPr lang="en-US" sz="1400" b="0" i="1" dirty="0"/>
              <a:t>time consuming to sample and test </a:t>
            </a:r>
            <a:r>
              <a:rPr lang="en-US" sz="1400" b="0" i="1" dirty="0" smtClean="0"/>
              <a:t> whole population</a:t>
            </a:r>
          </a:p>
          <a:p>
            <a:pPr>
              <a:defRPr/>
            </a:pPr>
            <a:r>
              <a:rPr lang="en-US" sz="1400" b="0" i="1" dirty="0" smtClean="0"/>
              <a:t>Do </a:t>
            </a:r>
            <a:r>
              <a:rPr lang="en-US" sz="1400" b="0" i="1" dirty="0"/>
              <a:t>you drink a case of wine</a:t>
            </a:r>
            <a:r>
              <a:rPr lang="en-US" sz="1400" b="0" i="1" dirty="0" smtClean="0"/>
              <a:t>? Do you test, and destroy  all the wheel bearings?</a:t>
            </a:r>
            <a:endParaRPr lang="en-US" sz="1400" b="0" i="1" dirty="0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251520" y="908720"/>
            <a:ext cx="6552728" cy="30777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400" i="1" dirty="0"/>
              <a:t>We sample to </a:t>
            </a:r>
            <a:r>
              <a:rPr lang="en-US" sz="1400" i="1" dirty="0" smtClean="0"/>
              <a:t>infer  </a:t>
            </a:r>
            <a:r>
              <a:rPr lang="en-US" sz="1400" i="1" dirty="0"/>
              <a:t>population </a:t>
            </a:r>
            <a:r>
              <a:rPr lang="en-US" sz="1400" i="1" dirty="0" smtClean="0"/>
              <a:t>characteristics (</a:t>
            </a:r>
            <a:r>
              <a:rPr lang="en-US" sz="1400" i="1" dirty="0"/>
              <a:t>average or proportion)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251520" y="4725144"/>
            <a:ext cx="7466789" cy="560938"/>
          </a:xfrm>
          <a:prstGeom prst="roundRect">
            <a:avLst>
              <a:gd name="adj" fmla="val 12495"/>
            </a:avLst>
          </a:prstGeom>
          <a:solidFill>
            <a:srgbClr val="FCD1C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1200" b="0" i="1" dirty="0">
                <a:solidFill>
                  <a:srgbClr val="00279F"/>
                </a:solidFill>
              </a:rPr>
              <a:t> </a:t>
            </a:r>
            <a:r>
              <a:rPr lang="en-US" sz="1400" b="0" dirty="0"/>
              <a:t>A sample of 50 apples is taken from a large supply of </a:t>
            </a:r>
            <a:r>
              <a:rPr lang="en-US" sz="1400" b="0" dirty="0" smtClean="0"/>
              <a:t>apples – looks and taste</a:t>
            </a:r>
            <a:endParaRPr lang="en-US" sz="1400" b="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400" b="0" dirty="0"/>
              <a:t> </a:t>
            </a:r>
            <a:r>
              <a:rPr lang="en-US" sz="1400" b="0" dirty="0" smtClean="0"/>
              <a:t>If sample good, assumption </a:t>
            </a:r>
            <a:r>
              <a:rPr lang="en-US" sz="1400" b="0" dirty="0"/>
              <a:t>is made that all the apples in the lot meet quality </a:t>
            </a:r>
            <a:r>
              <a:rPr lang="en-US" sz="1400" b="0" dirty="0" smtClean="0"/>
              <a:t>requirements</a:t>
            </a:r>
            <a:endParaRPr lang="en-US" sz="1400" b="0" dirty="0"/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51520" y="4077072"/>
            <a:ext cx="5100500" cy="560938"/>
          </a:xfrm>
          <a:prstGeom prst="roundRect">
            <a:avLst>
              <a:gd name="adj" fmla="val 12495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1400" b="0" i="1" dirty="0">
                <a:solidFill>
                  <a:srgbClr val="00279F"/>
                </a:solidFill>
              </a:rPr>
              <a:t> </a:t>
            </a:r>
            <a:r>
              <a:rPr lang="en-US" sz="1400" b="0" dirty="0"/>
              <a:t>A hotel chain in January samples for customer </a:t>
            </a:r>
            <a:r>
              <a:rPr lang="en-US" sz="1400" b="0" dirty="0" smtClean="0"/>
              <a:t>satisfaction</a:t>
            </a:r>
            <a:endParaRPr lang="en-US" sz="1400" b="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400" b="0" dirty="0"/>
              <a:t> Results are considered to represent the year </a:t>
            </a: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51520" y="3429000"/>
            <a:ext cx="7282444" cy="560938"/>
          </a:xfrm>
          <a:prstGeom prst="roundRect">
            <a:avLst>
              <a:gd name="adj" fmla="val 12495"/>
            </a:avLst>
          </a:prstGeom>
          <a:solidFill>
            <a:srgbClr val="FCD1C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200" b="0" dirty="0" smtClean="0">
                <a:solidFill>
                  <a:srgbClr val="00279F"/>
                </a:solidFill>
              </a:rPr>
              <a:t> </a:t>
            </a:r>
            <a:r>
              <a:rPr lang="en-US" sz="1400" b="0" dirty="0" smtClean="0"/>
              <a:t>Manufacturer tests a wheel bearing used on a truck to destruction – meets specifications</a:t>
            </a:r>
          </a:p>
          <a:p>
            <a:pPr>
              <a:buFont typeface="Arial" pitchFamily="34" charset="0"/>
              <a:buChar char="•"/>
            </a:pPr>
            <a:r>
              <a:rPr lang="en-US" sz="1400" b="0" dirty="0" smtClean="0"/>
              <a:t> Inference is that all bearings produced  will have the same load characteristics</a:t>
            </a:r>
            <a:endParaRPr lang="en-US" sz="1400" b="0" dirty="0"/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251520" y="5373216"/>
            <a:ext cx="8143256" cy="560938"/>
          </a:xfrm>
          <a:prstGeom prst="roundRect">
            <a:avLst>
              <a:gd name="adj" fmla="val 12495"/>
            </a:avLst>
          </a:pr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indent="85725">
              <a:buFont typeface="Arial" pitchFamily="34" charset="0"/>
              <a:buChar char="•"/>
            </a:pPr>
            <a:r>
              <a:rPr lang="en-US" sz="1400" b="0" dirty="0" smtClean="0"/>
              <a:t>Sample of concrete is tested for construction strength. If conforms:</a:t>
            </a:r>
          </a:p>
          <a:p>
            <a:pPr indent="85725">
              <a:buFont typeface="Arial" pitchFamily="34" charset="0"/>
              <a:buChar char="•"/>
            </a:pPr>
            <a:r>
              <a:rPr lang="en-US" sz="1400" b="0" dirty="0" smtClean="0"/>
              <a:t>Assumption made concrete used in construction meets rigorous specifications for earthquake zones</a:t>
            </a:r>
            <a:endParaRPr lang="en-US" sz="1400" b="0" dirty="0"/>
          </a:p>
        </p:txBody>
      </p:sp>
      <p:sp>
        <p:nvSpPr>
          <p:cNvPr id="19" name="Titre 9"/>
          <p:cNvSpPr>
            <a:spLocks noGrp="1"/>
          </p:cNvSpPr>
          <p:nvPr>
            <p:ph type="title"/>
          </p:nvPr>
        </p:nvSpPr>
        <p:spPr>
          <a:xfrm>
            <a:off x="1116013" y="188913"/>
            <a:ext cx="7124700" cy="1143000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20" name="Image 19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ZoneTexte 20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51520" y="1111623"/>
            <a:ext cx="6789949" cy="814407"/>
          </a:xfrm>
          <a:prstGeom prst="roundRect">
            <a:avLst/>
          </a:prstGeom>
          <a:solidFill>
            <a:srgbClr val="DADA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/>
              <a:t>Simple random  </a:t>
            </a:r>
            <a:r>
              <a:rPr lang="en-US" sz="1400" i="1" dirty="0" smtClean="0"/>
              <a:t>sampling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 Each </a:t>
            </a:r>
            <a:r>
              <a:rPr lang="en-US" sz="1400" dirty="0"/>
              <a:t>item in a population </a:t>
            </a:r>
            <a:r>
              <a:rPr lang="en-US" sz="1400" dirty="0" smtClean="0"/>
              <a:t>has equal </a:t>
            </a:r>
            <a:r>
              <a:rPr lang="en-US" sz="1400" dirty="0"/>
              <a:t>chance of being </a:t>
            </a:r>
            <a:r>
              <a:rPr lang="en-US" sz="1400" dirty="0" smtClean="0"/>
              <a:t>selected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fr-FR" sz="1400" dirty="0" smtClean="0"/>
              <a:t> </a:t>
            </a:r>
            <a:r>
              <a:rPr lang="en-US" sz="1400" dirty="0" smtClean="0"/>
              <a:t>Use random variable function in Excel to identify populations units</a:t>
            </a:r>
            <a:endParaRPr lang="en-US" sz="1400" dirty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251520" y="1988840"/>
            <a:ext cx="6789949" cy="1052770"/>
          </a:xfrm>
          <a:prstGeom prst="roundRect">
            <a:avLst/>
          </a:prstGeom>
          <a:solidFill>
            <a:srgbClr val="DADA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 smtClean="0"/>
              <a:t>Sampling with replacement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Taking item from population, analyzing, then replacing it in the population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In a finite population, probability of selection remains the same.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In pack of cards, selection of one item is always 1/52</a:t>
            </a:r>
            <a:endParaRPr lang="en-US" sz="1400" dirty="0"/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251520" y="3284984"/>
            <a:ext cx="6789949" cy="1052770"/>
          </a:xfrm>
          <a:prstGeom prst="roundRect">
            <a:avLst/>
          </a:prstGeom>
          <a:solidFill>
            <a:srgbClr val="DADA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 smtClean="0"/>
              <a:t>Sampling without replacement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Taking item from population, analyzing, and not replacing it in the population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For an infinite population, (nitrates in a river) probability barely changes.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For an finite population probability changes as more items are selected</a:t>
            </a:r>
            <a:endParaRPr lang="en-US" sz="1400" dirty="0"/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251520" y="4509120"/>
            <a:ext cx="8424936" cy="814407"/>
          </a:xfrm>
          <a:prstGeom prst="roundRect">
            <a:avLst/>
          </a:prstGeom>
          <a:solidFill>
            <a:srgbClr val="DADA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 smtClean="0"/>
              <a:t>Systematic sampling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Elements selected from population at uniform interval of time, order, or space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dirty="0" smtClean="0"/>
              <a:t>Every km of highway for repairs; every 10 years for population census, every 25 cans in filling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251520" y="1124744"/>
            <a:ext cx="7632848" cy="576044"/>
          </a:xfrm>
          <a:prstGeom prst="roundRect">
            <a:avLst/>
          </a:prstGeom>
          <a:solidFill>
            <a:srgbClr val="DADA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u="sng" dirty="0"/>
              <a:t>Stratified </a:t>
            </a:r>
            <a:r>
              <a:rPr lang="en-US" sz="1400" i="1" u="sng" dirty="0" smtClean="0"/>
              <a:t>Sampling</a:t>
            </a:r>
          </a:p>
          <a:p>
            <a:pPr>
              <a:defRPr/>
            </a:pPr>
            <a:r>
              <a:rPr lang="en-US" sz="1400" dirty="0" smtClean="0"/>
              <a:t>Population </a:t>
            </a:r>
            <a:r>
              <a:rPr lang="en-US" sz="1400" dirty="0"/>
              <a:t>divided into </a:t>
            </a:r>
            <a:r>
              <a:rPr lang="en-US" sz="1400" dirty="0" smtClean="0"/>
              <a:t>relatively homogeneous </a:t>
            </a:r>
            <a:r>
              <a:rPr lang="en-US" sz="1400" dirty="0"/>
              <a:t>groups (strata</a:t>
            </a:r>
            <a:r>
              <a:rPr lang="en-US" sz="1400" dirty="0" smtClean="0"/>
              <a:t>) [compare a coal strata]</a:t>
            </a:r>
            <a:endParaRPr lang="en-US" sz="1400" dirty="0"/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179512" y="1988840"/>
            <a:ext cx="8640960" cy="1721500"/>
          </a:xfrm>
          <a:prstGeom prst="roundRect">
            <a:avLst>
              <a:gd name="adj" fmla="val 12495"/>
            </a:avLst>
          </a:prstGeom>
          <a:solidFill>
            <a:srgbClr val="C0FEF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/>
              <a:t>In </a:t>
            </a:r>
            <a:r>
              <a:rPr lang="en-US" sz="1400" i="1" dirty="0" smtClean="0"/>
              <a:t>statistical surveys</a:t>
            </a:r>
            <a:r>
              <a:rPr lang="en-US" sz="1400" i="1" dirty="0"/>
              <a:t>. stratified sampling  may </a:t>
            </a:r>
            <a:r>
              <a:rPr lang="en-US" sz="1400" i="1" dirty="0" smtClean="0"/>
              <a:t>involve:</a:t>
            </a:r>
          </a:p>
          <a:p>
            <a:pPr>
              <a:buSzPct val="100000"/>
              <a:buFontTx/>
              <a:buChar char="•"/>
              <a:defRPr/>
            </a:pPr>
            <a:r>
              <a:rPr lang="en-US" sz="1400" dirty="0" smtClean="0"/>
              <a:t> </a:t>
            </a:r>
            <a:r>
              <a:rPr lang="en-US" sz="1400" dirty="0"/>
              <a:t>Grouping persons according to </a:t>
            </a:r>
            <a:r>
              <a:rPr lang="en-US" sz="1400" dirty="0" smtClean="0"/>
              <a:t>age: </a:t>
            </a:r>
            <a:r>
              <a:rPr lang="en-US" sz="1400" i="1" dirty="0" smtClean="0"/>
              <a:t>Persons </a:t>
            </a:r>
            <a:r>
              <a:rPr lang="en-US" sz="1400" i="1" dirty="0"/>
              <a:t>in </a:t>
            </a:r>
            <a:r>
              <a:rPr lang="en-US" sz="1400" i="1" dirty="0" smtClean="0"/>
              <a:t> age group </a:t>
            </a:r>
            <a:r>
              <a:rPr lang="en-US" sz="1400" i="1" dirty="0"/>
              <a:t>20-30 years have different </a:t>
            </a:r>
          </a:p>
          <a:p>
            <a:pPr>
              <a:defRPr/>
            </a:pPr>
            <a:r>
              <a:rPr lang="en-US" sz="1400" i="1" dirty="0"/>
              <a:t>preference for </a:t>
            </a:r>
            <a:r>
              <a:rPr lang="en-US" sz="1400" i="1" dirty="0" smtClean="0"/>
              <a:t>automobiles, clothing, entertainment, …..than </a:t>
            </a:r>
            <a:r>
              <a:rPr lang="en-US" sz="1400" i="1" dirty="0"/>
              <a:t>those in 40-50 age group</a:t>
            </a:r>
            <a:r>
              <a:rPr lang="en-US" sz="1400" i="1" dirty="0" smtClean="0"/>
              <a:t>.</a:t>
            </a:r>
          </a:p>
          <a:p>
            <a:pPr>
              <a:defRPr/>
            </a:pPr>
            <a:endParaRPr lang="en-US" sz="1400" i="1" dirty="0" smtClean="0"/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i="1" dirty="0" smtClean="0"/>
              <a:t>Grouping people according to gender: Men and women have different ideas on many subjects</a:t>
            </a:r>
          </a:p>
          <a:p>
            <a:pPr indent="85725">
              <a:buFont typeface="Arial" pitchFamily="34" charset="0"/>
              <a:buChar char="•"/>
              <a:defRPr/>
            </a:pPr>
            <a:r>
              <a:rPr lang="en-US" sz="1400" i="1" dirty="0" smtClean="0"/>
              <a:t>Grouping people according to origin: People in Asia, South America, Europe, and North America have</a:t>
            </a:r>
          </a:p>
          <a:p>
            <a:pPr marL="85725">
              <a:defRPr/>
            </a:pPr>
            <a:r>
              <a:rPr lang="en-US" sz="1400" i="1" dirty="0" smtClean="0"/>
              <a:t>different cultures and this impacts attitudes about many topics and feelings</a:t>
            </a:r>
            <a:endParaRPr lang="en-US" sz="1400" i="1" dirty="0"/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251520" y="3933056"/>
            <a:ext cx="8568951" cy="576044"/>
          </a:xfrm>
          <a:prstGeom prst="round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dirty="0" smtClean="0"/>
              <a:t>Stratified sampling </a:t>
            </a:r>
            <a:r>
              <a:rPr lang="en-US" sz="1400" dirty="0" smtClean="0"/>
              <a:t>more </a:t>
            </a:r>
            <a:r>
              <a:rPr lang="en-US" sz="1400" dirty="0"/>
              <a:t>accurately reflect characteristics of target </a:t>
            </a:r>
            <a:r>
              <a:rPr lang="en-US" sz="1400" dirty="0" smtClean="0"/>
              <a:t>population and avoids erroneously diluting these </a:t>
            </a:r>
            <a:r>
              <a:rPr lang="en-US" sz="1400" dirty="0"/>
              <a:t>characteristics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251520" y="4797152"/>
            <a:ext cx="8352928" cy="1157798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600" i="1" u="sng" dirty="0">
                <a:solidFill>
                  <a:srgbClr val="063DE8"/>
                </a:solidFill>
              </a:rPr>
              <a:t>Stratified Sampling</a:t>
            </a:r>
          </a:p>
          <a:p>
            <a:pPr>
              <a:defRPr/>
            </a:pPr>
            <a:r>
              <a:rPr lang="en-US" sz="1600" dirty="0">
                <a:solidFill>
                  <a:srgbClr val="063DE8"/>
                </a:solidFill>
              </a:rPr>
              <a:t>Used </a:t>
            </a:r>
            <a:r>
              <a:rPr lang="en-US" sz="1600" dirty="0" smtClean="0">
                <a:solidFill>
                  <a:srgbClr val="063DE8"/>
                </a:solidFill>
              </a:rPr>
              <a:t>when a </a:t>
            </a:r>
            <a:r>
              <a:rPr lang="en-US" sz="1600" dirty="0">
                <a:solidFill>
                  <a:srgbClr val="063DE8"/>
                </a:solidFill>
              </a:rPr>
              <a:t>small variation within each </a:t>
            </a:r>
            <a:r>
              <a:rPr lang="en-US" sz="1600" dirty="0" smtClean="0">
                <a:solidFill>
                  <a:srgbClr val="063DE8"/>
                </a:solidFill>
              </a:rPr>
              <a:t>group in a population: but </a:t>
            </a:r>
            <a:r>
              <a:rPr lang="en-US" sz="1600" dirty="0">
                <a:solidFill>
                  <a:srgbClr val="063DE8"/>
                </a:solidFill>
              </a:rPr>
              <a:t>a </a:t>
            </a:r>
            <a:r>
              <a:rPr lang="en-US" sz="1400" dirty="0">
                <a:solidFill>
                  <a:srgbClr val="063DE8"/>
                </a:solidFill>
              </a:rPr>
              <a:t>wide</a:t>
            </a:r>
            <a:r>
              <a:rPr lang="en-US" sz="1600" dirty="0">
                <a:solidFill>
                  <a:srgbClr val="063DE8"/>
                </a:solidFill>
              </a:rPr>
              <a:t> variation between each </a:t>
            </a:r>
            <a:r>
              <a:rPr lang="en-US" sz="1600" dirty="0" smtClean="0">
                <a:solidFill>
                  <a:srgbClr val="063DE8"/>
                </a:solidFill>
              </a:rPr>
              <a:t>group in that population.</a:t>
            </a:r>
            <a:endParaRPr lang="en-US" sz="1600" dirty="0">
              <a:solidFill>
                <a:srgbClr val="063DE8"/>
              </a:solidFill>
            </a:endParaRPr>
          </a:p>
          <a:p>
            <a:pPr>
              <a:buSzPct val="100000"/>
              <a:buFontTx/>
              <a:buChar char="•"/>
              <a:defRPr/>
            </a:pPr>
            <a:r>
              <a:rPr lang="en-US" sz="1600" dirty="0">
                <a:solidFill>
                  <a:srgbClr val="063DE8"/>
                </a:solidFill>
              </a:rPr>
              <a:t> Teenagers (13-19 ) and parents (40-50)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251520" y="1412776"/>
            <a:ext cx="8496944" cy="576044"/>
          </a:xfrm>
          <a:prstGeom prst="round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u="sng" dirty="0" smtClean="0"/>
              <a:t>Cluster Sampling</a:t>
            </a:r>
          </a:p>
          <a:p>
            <a:pPr>
              <a:defRPr/>
            </a:pPr>
            <a:r>
              <a:rPr lang="en-US" sz="1400" dirty="0" smtClean="0"/>
              <a:t>Population is divided into groups. or clusters and each cluster is then sampled at random</a:t>
            </a:r>
            <a:endParaRPr lang="en-US" sz="1400" dirty="0"/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251520" y="2348880"/>
            <a:ext cx="8208911" cy="1052770"/>
          </a:xfrm>
          <a:prstGeom prst="roundRect">
            <a:avLst/>
          </a:prstGeom>
          <a:solidFill>
            <a:srgbClr val="C8FEC8"/>
          </a:solidFill>
          <a:ln w="12700">
            <a:solidFill>
              <a:srgbClr val="037C03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/>
              <a:t>Assume </a:t>
            </a:r>
            <a:r>
              <a:rPr lang="en-US" sz="1400" dirty="0" smtClean="0"/>
              <a:t>a city is </a:t>
            </a:r>
            <a:r>
              <a:rPr lang="en-US" sz="1400" dirty="0"/>
              <a:t>targeted for </a:t>
            </a:r>
            <a:r>
              <a:rPr lang="en-US" sz="1400" dirty="0" smtClean="0"/>
              <a:t>preference </a:t>
            </a:r>
            <a:r>
              <a:rPr lang="en-US" sz="1400" dirty="0"/>
              <a:t>of a certain consumer product</a:t>
            </a:r>
          </a:p>
          <a:p>
            <a:pPr>
              <a:buSzPct val="100000"/>
              <a:defRPr/>
            </a:pPr>
            <a:r>
              <a:rPr lang="en-US" sz="1400" i="1" dirty="0" smtClean="0">
                <a:solidFill>
                  <a:srgbClr val="CF0E30"/>
                </a:solidFill>
              </a:rPr>
              <a:t>This city </a:t>
            </a:r>
            <a:r>
              <a:rPr lang="en-US" sz="1400" i="1" dirty="0">
                <a:solidFill>
                  <a:srgbClr val="CF0E30"/>
                </a:solidFill>
              </a:rPr>
              <a:t>divided into clusters using city </a:t>
            </a:r>
            <a:r>
              <a:rPr lang="en-US" sz="1400" i="1" dirty="0" smtClean="0">
                <a:solidFill>
                  <a:srgbClr val="CF0E30"/>
                </a:solidFill>
              </a:rPr>
              <a:t>map. </a:t>
            </a:r>
            <a:r>
              <a:rPr lang="en-US" sz="1400" i="1" dirty="0">
                <a:solidFill>
                  <a:srgbClr val="CF0E30"/>
                </a:solidFill>
              </a:rPr>
              <a:t>Appropriate number of clusters selected for analysis</a:t>
            </a:r>
            <a:endParaRPr lang="en-US" sz="1400" i="1" dirty="0"/>
          </a:p>
          <a:p>
            <a:pPr>
              <a:defRPr/>
            </a:pPr>
            <a:r>
              <a:rPr lang="en-US" sz="1400" dirty="0" smtClean="0"/>
              <a:t>Cluster </a:t>
            </a:r>
            <a:r>
              <a:rPr lang="en-US" sz="1400" dirty="0"/>
              <a:t>sampling. if properly designed can provide </a:t>
            </a:r>
          </a:p>
          <a:p>
            <a:pPr>
              <a:defRPr/>
            </a:pPr>
            <a:r>
              <a:rPr lang="en-US" sz="1400" dirty="0"/>
              <a:t>more accurate results than </a:t>
            </a:r>
            <a:r>
              <a:rPr lang="en-US" sz="1400" dirty="0" smtClean="0"/>
              <a:t>simple random sampling of the population</a:t>
            </a:r>
            <a:endParaRPr lang="en-US" sz="1400" dirty="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251520" y="3861048"/>
            <a:ext cx="8424935" cy="814407"/>
          </a:xfrm>
          <a:prstGeom prst="roundRect">
            <a:avLst/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i="1" u="sng" dirty="0">
                <a:solidFill>
                  <a:srgbClr val="CF0E30"/>
                </a:solidFill>
              </a:rPr>
              <a:t>Cluster sampling</a:t>
            </a:r>
          </a:p>
          <a:p>
            <a:pPr>
              <a:defRPr/>
            </a:pPr>
            <a:r>
              <a:rPr lang="en-US" sz="1400" dirty="0">
                <a:solidFill>
                  <a:srgbClr val="CF0E30"/>
                </a:solidFill>
              </a:rPr>
              <a:t>Used when there is considerable variation in each group (cluster</a:t>
            </a:r>
            <a:r>
              <a:rPr lang="en-US" sz="1400" dirty="0" smtClean="0">
                <a:solidFill>
                  <a:srgbClr val="CF0E30"/>
                </a:solidFill>
              </a:rPr>
              <a:t>) but </a:t>
            </a:r>
            <a:r>
              <a:rPr lang="en-US" sz="1400" dirty="0">
                <a:solidFill>
                  <a:srgbClr val="CF0E30"/>
                </a:solidFill>
              </a:rPr>
              <a:t>groups are essentially similar.</a:t>
            </a:r>
          </a:p>
          <a:p>
            <a:pPr>
              <a:buSzPct val="100000"/>
              <a:buFontTx/>
              <a:buChar char="•"/>
              <a:defRPr/>
            </a:pPr>
            <a:r>
              <a:rPr lang="en-US" sz="1400" dirty="0">
                <a:solidFill>
                  <a:srgbClr val="CF0E30"/>
                </a:solidFill>
              </a:rPr>
              <a:t> </a:t>
            </a:r>
            <a:r>
              <a:rPr lang="en-US" sz="1400" dirty="0" smtClean="0">
                <a:solidFill>
                  <a:srgbClr val="CF0E30"/>
                </a:solidFill>
              </a:rPr>
              <a:t>Group 1 students in a statistics class in morning; Group 2 students in the statistics class in afternoon</a:t>
            </a:r>
            <a:endParaRPr lang="en-US" sz="1400" dirty="0">
              <a:solidFill>
                <a:srgbClr val="CF0E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5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51520" y="1484784"/>
            <a:ext cx="5426852" cy="644148"/>
          </a:xfrm>
          <a:prstGeom prst="roundRect">
            <a:avLst/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600" b="0" dirty="0" smtClean="0">
                <a:solidFill>
                  <a:srgbClr val="063DE8"/>
                </a:solidFill>
              </a:rPr>
              <a:t>In market research interviewers may use </a:t>
            </a:r>
            <a:r>
              <a:rPr lang="en-US" sz="1600" b="0" u="sng" dirty="0" smtClean="0">
                <a:solidFill>
                  <a:srgbClr val="063DE8"/>
                </a:solidFill>
              </a:rPr>
              <a:t>Quota sampling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A specific number or target to be surveyed</a:t>
            </a:r>
            <a:endParaRPr lang="en-US" sz="1600" b="0" u="sng" dirty="0">
              <a:solidFill>
                <a:srgbClr val="063DE8"/>
              </a:solidFill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51520" y="2852936"/>
            <a:ext cx="4834479" cy="1157798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Population is stratified according to profile required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Ladies, 25 -35 for clothing/perfume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Men, 40+  for preferred alcoholic beverage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Young people 18 – 25 for preferred sports activity</a:t>
            </a:r>
            <a:endParaRPr lang="en-US" sz="1600" b="0" dirty="0">
              <a:solidFill>
                <a:srgbClr val="CF0E30"/>
              </a:solidFill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79512" y="4365104"/>
            <a:ext cx="8568952" cy="892527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fr-FR" sz="1600" b="0" dirty="0" smtClean="0">
                <a:solidFill>
                  <a:srgbClr val="CF0E30"/>
                </a:solidFill>
              </a:rPr>
              <a:t> </a:t>
            </a:r>
            <a:r>
              <a:rPr lang="en-US" sz="1600" b="0" dirty="0" smtClean="0">
                <a:solidFill>
                  <a:srgbClr val="CF0E30"/>
                </a:solidFill>
              </a:rPr>
              <a:t>May be  carried out by interviewers in busy walking zone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Stratifying helps to ensure reasonable probability of success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b="0" dirty="0" smtClean="0">
                <a:solidFill>
                  <a:srgbClr val="CF0E30"/>
                </a:solidFill>
              </a:rPr>
              <a:t> If you wonder why an interviewer does not stop you?  You probably do not fit the strata!</a:t>
            </a:r>
            <a:endParaRPr lang="en-US" sz="1600" b="0" dirty="0">
              <a:solidFill>
                <a:srgbClr val="CF0E3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1520" y="1700808"/>
            <a:ext cx="8485980" cy="52322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FF3300"/>
                </a:solidFill>
              </a:rPr>
              <a:t>Bias</a:t>
            </a:r>
            <a:r>
              <a:rPr lang="en-US" sz="1400" dirty="0"/>
              <a:t> is favoritism (purposely or unknowingly) present in </a:t>
            </a:r>
            <a:r>
              <a:rPr lang="en-US" sz="1400" dirty="0" smtClean="0"/>
              <a:t>data to </a:t>
            </a:r>
            <a:r>
              <a:rPr lang="en-US" sz="1400" dirty="0"/>
              <a:t>give lopsided</a:t>
            </a:r>
            <a:r>
              <a:rPr lang="en-US" sz="1400" dirty="0" smtClean="0"/>
              <a:t>, misleading</a:t>
            </a:r>
            <a:r>
              <a:rPr lang="en-US" sz="1400" dirty="0"/>
              <a:t>, or unrepresentative results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51520" y="3284984"/>
            <a:ext cx="7610738" cy="738664"/>
          </a:xfrm>
          <a:prstGeom prst="rect">
            <a:avLst/>
          </a:prstGeom>
          <a:solidFill>
            <a:srgbClr val="C8FEC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/>
              <a:t>To measure the average IQ (intelligence quotient) of 18-year old </a:t>
            </a:r>
            <a:r>
              <a:rPr lang="en-US" sz="1400" dirty="0" smtClean="0"/>
              <a:t>students for </a:t>
            </a:r>
            <a:r>
              <a:rPr lang="en-US" sz="1400" dirty="0"/>
              <a:t>a particular </a:t>
            </a:r>
            <a:r>
              <a:rPr lang="en-US" sz="1400" dirty="0" smtClean="0"/>
              <a:t>year </a:t>
            </a:r>
          </a:p>
          <a:p>
            <a:r>
              <a:rPr lang="en-US" sz="1400" dirty="0" smtClean="0"/>
              <a:t>you </a:t>
            </a:r>
            <a:r>
              <a:rPr lang="en-US" sz="1400" dirty="0"/>
              <a:t>take a sample from a private </a:t>
            </a:r>
            <a:r>
              <a:rPr lang="en-US" sz="1400" dirty="0" smtClean="0"/>
              <a:t>school (Private schools often have students from families </a:t>
            </a:r>
          </a:p>
          <a:p>
            <a:r>
              <a:rPr lang="en-US" sz="1400" dirty="0" smtClean="0"/>
              <a:t>of upper socio-economic background </a:t>
            </a:r>
            <a:endParaRPr lang="en-US" sz="14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2492896"/>
            <a:ext cx="8130752" cy="52322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400" dirty="0"/>
              <a:t>To obtain the voting intentions of the people in the UK </a:t>
            </a:r>
            <a:r>
              <a:rPr lang="en-US" sz="1400" dirty="0" smtClean="0"/>
              <a:t>you sample </a:t>
            </a:r>
            <a:r>
              <a:rPr lang="en-US" sz="1400" dirty="0"/>
              <a:t>people who live in the West End of </a:t>
            </a:r>
            <a:r>
              <a:rPr lang="en-US" sz="1400" dirty="0" smtClean="0"/>
              <a:t>London (The west end is a wealthy district)</a:t>
            </a:r>
            <a:endParaRPr lang="en-US" sz="1400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51520" y="4365104"/>
            <a:ext cx="7409401" cy="52322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/>
              <a:t>To measure the average income of residents of Los </a:t>
            </a:r>
            <a:r>
              <a:rPr lang="en-US" sz="1400" dirty="0" smtClean="0"/>
              <a:t>Angeles county , USA</a:t>
            </a:r>
            <a:endParaRPr lang="en-US" sz="1400" dirty="0"/>
          </a:p>
          <a:p>
            <a:r>
              <a:rPr lang="en-US" sz="1400" dirty="0"/>
              <a:t>you take a sample of  people who live in Santa Monica  </a:t>
            </a:r>
            <a:r>
              <a:rPr lang="en-US" sz="1400" dirty="0" smtClean="0"/>
              <a:t>(Santa Monica is an expensive city) </a:t>
            </a:r>
            <a:endParaRPr lang="en-US" sz="1400" dirty="0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51520" y="5157192"/>
            <a:ext cx="5294398" cy="52322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400" dirty="0"/>
              <a:t>To measure the </a:t>
            </a:r>
            <a:r>
              <a:rPr lang="en-US" sz="1400" dirty="0" smtClean="0"/>
              <a:t>quality of tour hotel/restaurant service you target</a:t>
            </a:r>
          </a:p>
          <a:p>
            <a:r>
              <a:rPr lang="en-US" sz="1400" dirty="0" smtClean="0"/>
              <a:t> only women, or men, or just one nationality</a:t>
            </a:r>
            <a:endParaRPr lang="en-US" sz="1400" dirty="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251520" y="1038892"/>
            <a:ext cx="6552728" cy="30777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1400" i="1" dirty="0" smtClean="0"/>
              <a:t>In sampling, avoid bias</a:t>
            </a:r>
            <a:endParaRPr lang="en-US" sz="1400" i="1" dirty="0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179512" y="5877272"/>
            <a:ext cx="8784976" cy="337681"/>
          </a:xfrm>
          <a:prstGeom prst="roundRect">
            <a:avLst/>
          </a:prstGeom>
          <a:solidFill>
            <a:srgbClr val="DADADA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400" dirty="0"/>
              <a:t>Design of sampling experiments </a:t>
            </a:r>
            <a:r>
              <a:rPr lang="en-US" sz="1400" dirty="0" smtClean="0"/>
              <a:t>must be </a:t>
            </a:r>
            <a:r>
              <a:rPr lang="en-US" sz="1400" dirty="0"/>
              <a:t>such that error of </a:t>
            </a:r>
            <a:r>
              <a:rPr lang="en-US" sz="1400" dirty="0" smtClean="0"/>
              <a:t>inferring the </a:t>
            </a:r>
            <a:r>
              <a:rPr lang="en-US" sz="1400" dirty="0"/>
              <a:t>population parameter is </a:t>
            </a:r>
            <a:r>
              <a:rPr lang="en-US" sz="1400" dirty="0" smtClean="0"/>
              <a:t>minimized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25005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348880"/>
            <a:ext cx="28956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090410" y="1422390"/>
            <a:ext cx="5267978" cy="814407"/>
          </a:xfrm>
          <a:prstGeom prst="roundRect">
            <a:avLst/>
          </a:prstGeom>
          <a:solidFill>
            <a:srgbClr val="DADADA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i="1" dirty="0">
                <a:solidFill>
                  <a:srgbClr val="FF0000"/>
                </a:solidFill>
              </a:rPr>
              <a:t>Sampling distribution of the </a:t>
            </a:r>
            <a:r>
              <a:rPr lang="en-US" sz="1400" i="1" dirty="0" smtClean="0">
                <a:solidFill>
                  <a:srgbClr val="FF0000"/>
                </a:solidFill>
              </a:rPr>
              <a:t>mean</a:t>
            </a:r>
          </a:p>
          <a:p>
            <a:pPr algn="ctr">
              <a:defRPr/>
            </a:pPr>
            <a:endParaRPr lang="en-US" sz="1400" i="1" u="sng" dirty="0"/>
          </a:p>
          <a:p>
            <a:pPr algn="ctr">
              <a:defRPr/>
            </a:pPr>
            <a:r>
              <a:rPr lang="en-US" sz="1400" dirty="0"/>
              <a:t>A probability distribution of all </a:t>
            </a:r>
            <a:r>
              <a:rPr lang="en-US" sz="1400" dirty="0" smtClean="0"/>
              <a:t>the </a:t>
            </a:r>
            <a:r>
              <a:rPr lang="en-US" sz="1400" dirty="0"/>
              <a:t>possible means of the sample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419872" y="2564904"/>
            <a:ext cx="2919527" cy="693574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25400">
            <a:solidFill>
              <a:srgbClr val="F57B49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i="1" dirty="0"/>
              <a:t>Population</a:t>
            </a:r>
          </a:p>
          <a:p>
            <a:pPr algn="ctr">
              <a:defRPr/>
            </a:pPr>
            <a:endParaRPr lang="en-US" sz="800" dirty="0"/>
          </a:p>
          <a:p>
            <a:pPr algn="ctr">
              <a:defRPr/>
            </a:pPr>
            <a:r>
              <a:rPr lang="en-US" sz="1400" dirty="0"/>
              <a:t>Water in the river </a:t>
            </a:r>
            <a:r>
              <a:rPr lang="en-US" sz="1400" dirty="0" smtClean="0"/>
              <a:t>Rhine, Germany</a:t>
            </a:r>
            <a:endParaRPr lang="en-US" sz="1400" dirty="0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5416172" y="5292807"/>
            <a:ext cx="3188459" cy="693574"/>
          </a:xfrm>
          <a:prstGeom prst="roundRect">
            <a:avLst>
              <a:gd name="adj" fmla="val 12495"/>
            </a:avLst>
          </a:prstGeom>
          <a:solidFill>
            <a:srgbClr val="FFC5CF"/>
          </a:solidFill>
          <a:ln w="25400">
            <a:solidFill>
              <a:srgbClr val="CF0E3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i="1" dirty="0"/>
              <a:t>Sampling distribution</a:t>
            </a:r>
          </a:p>
          <a:p>
            <a:pPr algn="ctr">
              <a:defRPr/>
            </a:pPr>
            <a:endParaRPr lang="en-US" sz="800" dirty="0"/>
          </a:p>
          <a:p>
            <a:pPr algn="ctr">
              <a:defRPr/>
            </a:pPr>
            <a:r>
              <a:rPr lang="en-US" sz="1400" dirty="0"/>
              <a:t>Sampling distribution of </a:t>
            </a:r>
            <a:r>
              <a:rPr lang="en-US" sz="1400" dirty="0" smtClean="0"/>
              <a:t>all the means</a:t>
            </a:r>
            <a:endParaRPr lang="en-US" sz="1400" dirty="0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4499992" y="4365104"/>
            <a:ext cx="1959177" cy="693574"/>
          </a:xfrm>
          <a:prstGeom prst="roundRect">
            <a:avLst>
              <a:gd name="adj" fmla="val 12495"/>
            </a:avLst>
          </a:prstGeom>
          <a:solidFill>
            <a:srgbClr val="C0FEF9"/>
          </a:solidFill>
          <a:ln w="25400">
            <a:solidFill>
              <a:srgbClr val="063DE8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i="1" dirty="0"/>
              <a:t>Sample statistic</a:t>
            </a:r>
          </a:p>
          <a:p>
            <a:pPr algn="ctr">
              <a:defRPr/>
            </a:pPr>
            <a:endParaRPr lang="en-US" sz="800" dirty="0"/>
          </a:p>
          <a:p>
            <a:pPr algn="ctr">
              <a:defRPr/>
            </a:pPr>
            <a:r>
              <a:rPr lang="en-US" sz="1400" dirty="0"/>
              <a:t>Mean </a:t>
            </a:r>
            <a:r>
              <a:rPr lang="en-US" sz="1400" dirty="0" err="1"/>
              <a:t>ppm</a:t>
            </a:r>
            <a:r>
              <a:rPr lang="en-US" sz="1400" dirty="0"/>
              <a:t> of mercury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4067944" y="3429000"/>
            <a:ext cx="1569676" cy="693574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i="1" dirty="0"/>
              <a:t>Sample</a:t>
            </a:r>
          </a:p>
          <a:p>
            <a:pPr algn="ctr">
              <a:defRPr/>
            </a:pPr>
            <a:endParaRPr lang="en-US" sz="800" dirty="0"/>
          </a:p>
          <a:p>
            <a:pPr algn="ctr">
              <a:defRPr/>
            </a:pPr>
            <a:r>
              <a:rPr lang="en-US" sz="1400" dirty="0"/>
              <a:t>Ten 50 </a:t>
            </a:r>
            <a:r>
              <a:rPr lang="en-US" sz="1400" dirty="0" smtClean="0"/>
              <a:t>cl. </a:t>
            </a:r>
            <a:r>
              <a:rPr lang="en-US" sz="1400" dirty="0"/>
              <a:t>bottles</a:t>
            </a:r>
          </a:p>
        </p:txBody>
      </p:sp>
      <p:sp>
        <p:nvSpPr>
          <p:cNvPr id="9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10" name="Image 9" descr="C:\Users\cusin\Documents\Derek\Derek_4_Statistics\Textbook\4-Icebreakers\Selected\6_Deweytruman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xmlns="" val="928085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9"/>
          <p:cNvSpPr>
            <a:spLocks noGrp="1"/>
          </p:cNvSpPr>
          <p:nvPr>
            <p:ph type="title"/>
          </p:nvPr>
        </p:nvSpPr>
        <p:spPr>
          <a:xfrm>
            <a:off x="2125037" y="377825"/>
            <a:ext cx="4890763" cy="643766"/>
          </a:xfrm>
          <a:prstGeom prst="rect">
            <a:avLst/>
          </a:prstGeom>
        </p:spPr>
        <p:txBody>
          <a:bodyPr wrap="none" anchor="t" anchorCtr="0">
            <a:spAutoFit/>
          </a:bodyPr>
          <a:lstStyle/>
          <a:p>
            <a:pPr algn="ctr"/>
            <a:r>
              <a:rPr lang="en-US" sz="2000" b="1" dirty="0" smtClean="0">
                <a:latin typeface="Calibri" pitchFamily="34" charset="0"/>
              </a:rPr>
              <a:t>STATISTICS FOR BUSINESS</a:t>
            </a:r>
          </a:p>
          <a:p>
            <a:pPr algn="ctr"/>
            <a:r>
              <a:rPr lang="en-US" sz="2000" b="1" i="1" dirty="0" smtClean="0">
                <a:latin typeface="Calibri" pitchFamily="34" charset="0"/>
              </a:rPr>
              <a:t>(</a:t>
            </a:r>
            <a:r>
              <a:rPr lang="en-US" sz="2000" i="1" dirty="0" smtClean="0">
                <a:latin typeface="Calibri" pitchFamily="34" charset="0"/>
              </a:rPr>
              <a:t>Methods and theory of statistical sampling)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Image 8" descr="C:\Users\cusin\Documents\Derek\Derek_4_Statistics\Textbook\4-Icebreakers\Selected\6_Deweytruman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88640"/>
            <a:ext cx="108012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7812360" y="908720"/>
            <a:ext cx="108012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November 3, 1948</a:t>
            </a:r>
            <a:endParaRPr lang="en-US" sz="800" dirty="0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5486400" y="4656138"/>
            <a:ext cx="3352800" cy="1477962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800" dirty="0"/>
              <a:t>Size. n</a:t>
            </a:r>
            <a:r>
              <a:rPr lang="en-US" sz="1800" dirty="0">
                <a:cs typeface="Arial" pitchFamily="34" charset="0"/>
              </a:rPr>
              <a:t>		  </a:t>
            </a:r>
            <a:r>
              <a:rPr lang="en-US" sz="1800" dirty="0" smtClean="0">
                <a:cs typeface="Arial" pitchFamily="34" charset="0"/>
              </a:rPr>
              <a:t>_</a:t>
            </a:r>
            <a:endParaRPr lang="en-US" sz="1800" dirty="0"/>
          </a:p>
          <a:p>
            <a:r>
              <a:rPr lang="en-US" sz="1800" dirty="0"/>
              <a:t>Mean of a sample. x</a:t>
            </a:r>
          </a:p>
          <a:p>
            <a:r>
              <a:rPr lang="en-US" sz="1800" dirty="0"/>
              <a:t>Mean of sample means. </a:t>
            </a:r>
            <a:r>
              <a:rPr lang="en-US" sz="1800" dirty="0">
                <a:cs typeface="Times New Roman" pitchFamily="18" charset="0"/>
              </a:rPr>
              <a:t>	</a:t>
            </a:r>
            <a:r>
              <a:rPr lang="en-US" sz="1800" dirty="0"/>
              <a:t> </a:t>
            </a:r>
            <a:endParaRPr lang="en-US" sz="1800" baseline="-25000" dirty="0"/>
          </a:p>
          <a:p>
            <a:endParaRPr lang="en-US" sz="1800" dirty="0"/>
          </a:p>
          <a:p>
            <a:r>
              <a:rPr lang="en-US" sz="1800" dirty="0"/>
              <a:t>Standard deviation.</a:t>
            </a:r>
            <a:r>
              <a:rPr lang="en-US" sz="1800" dirty="0">
                <a:latin typeface="Symbol" pitchFamily="18" charset="2"/>
              </a:rPr>
              <a:t> </a:t>
            </a:r>
            <a:r>
              <a:rPr lang="en-US" sz="1800" dirty="0"/>
              <a:t>s or</a:t>
            </a:r>
            <a:endParaRPr lang="en-US" sz="1800" baseline="-2500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520" y="3429000"/>
            <a:ext cx="4092468" cy="305212"/>
          </a:xfrm>
          <a:prstGeom prst="rect">
            <a:avLst/>
          </a:prstGeom>
          <a:solidFill>
            <a:srgbClr val="FCFEB9"/>
          </a:solidFill>
          <a:ln w="25400">
            <a:solidFill>
              <a:srgbClr val="F57B49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srgbClr val="CF0E30"/>
                </a:solidFill>
              </a:rPr>
              <a:t>By convention, symbols of population </a:t>
            </a:r>
            <a:r>
              <a:rPr lang="en-US" sz="1400" dirty="0">
                <a:solidFill>
                  <a:srgbClr val="CF0E30"/>
                </a:solidFill>
              </a:rPr>
              <a:t>parameters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5259552" y="4039187"/>
            <a:ext cx="3577904" cy="305212"/>
          </a:xfrm>
          <a:prstGeom prst="rect">
            <a:avLst/>
          </a:prstGeom>
          <a:solidFill>
            <a:srgbClr val="FCFEB9"/>
          </a:solidFill>
          <a:ln w="25400">
            <a:solidFill>
              <a:srgbClr val="F57B49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srgbClr val="CF0E30"/>
                </a:solidFill>
              </a:rPr>
              <a:t>By convention symbols of sample </a:t>
            </a:r>
            <a:r>
              <a:rPr lang="en-US" sz="1400" dirty="0">
                <a:solidFill>
                  <a:srgbClr val="CF0E30"/>
                </a:solidFill>
              </a:rPr>
              <a:t>statistics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971600" y="1373927"/>
            <a:ext cx="6683434" cy="627256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squar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600" dirty="0"/>
              <a:t>Major goal of sampling is to </a:t>
            </a:r>
            <a:r>
              <a:rPr lang="en-US" sz="1600" dirty="0" smtClean="0"/>
              <a:t>make inference </a:t>
            </a:r>
            <a:r>
              <a:rPr lang="en-US" sz="1600" dirty="0"/>
              <a:t>about </a:t>
            </a:r>
            <a:r>
              <a:rPr lang="en-US" sz="1600" dirty="0" smtClean="0"/>
              <a:t>a population</a:t>
            </a:r>
          </a:p>
          <a:p>
            <a:pPr>
              <a:defRPr/>
            </a:pPr>
            <a:r>
              <a:rPr lang="en-US" sz="1600" dirty="0" smtClean="0"/>
              <a:t>This is </a:t>
            </a:r>
            <a:r>
              <a:rPr lang="en-US" sz="1600" dirty="0" smtClean="0">
                <a:solidFill>
                  <a:srgbClr val="FF3300"/>
                </a:solidFill>
              </a:rPr>
              <a:t>statistical </a:t>
            </a:r>
            <a:r>
              <a:rPr lang="en-US" sz="1600" dirty="0">
                <a:solidFill>
                  <a:srgbClr val="FF3300"/>
                </a:solidFill>
              </a:rPr>
              <a:t>inference…..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51520" y="4005064"/>
            <a:ext cx="2597150" cy="1203325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800"/>
              <a:t>Size. N</a:t>
            </a:r>
          </a:p>
          <a:p>
            <a:r>
              <a:rPr lang="en-US" sz="1800"/>
              <a:t>Mean. µ</a:t>
            </a:r>
            <a:r>
              <a:rPr lang="en-US" sz="1800" baseline="-25000"/>
              <a:t>x</a:t>
            </a:r>
          </a:p>
          <a:p>
            <a:r>
              <a:rPr lang="en-US" sz="1800"/>
              <a:t>Random variable. x</a:t>
            </a:r>
          </a:p>
          <a:p>
            <a:r>
              <a:rPr lang="en-US" sz="1800"/>
              <a:t>Standard deviation.</a:t>
            </a:r>
            <a:r>
              <a:rPr lang="en-US" sz="1800">
                <a:latin typeface="Symbol" pitchFamily="18" charset="2"/>
              </a:rPr>
              <a:t> s</a:t>
            </a:r>
            <a:r>
              <a:rPr lang="en-US" sz="1800" baseline="-25000"/>
              <a:t>x</a:t>
            </a: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>
            <a:off x="1128730" y="2388470"/>
            <a:ext cx="3338979" cy="627256"/>
          </a:xfrm>
          <a:prstGeom prst="roundRect">
            <a:avLst>
              <a:gd name="adj" fmla="val 12495"/>
            </a:avLst>
          </a:prstGeom>
          <a:solidFill>
            <a:srgbClr val="C8FEC8"/>
          </a:solidFill>
          <a:ln w="25400">
            <a:solidFill>
              <a:srgbClr val="037C03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defRPr/>
            </a:pPr>
            <a:r>
              <a:rPr lang="en-US" sz="1600" dirty="0"/>
              <a:t>…..But also, . </a:t>
            </a:r>
            <a:r>
              <a:rPr lang="en-US" sz="1600" dirty="0" smtClean="0">
                <a:solidFill>
                  <a:srgbClr val="FF3300"/>
                </a:solidFill>
              </a:rPr>
              <a:t>descriptive </a:t>
            </a:r>
            <a:r>
              <a:rPr lang="en-US" sz="1600" dirty="0">
                <a:solidFill>
                  <a:srgbClr val="FF3300"/>
                </a:solidFill>
              </a:rPr>
              <a:t>statistics</a:t>
            </a:r>
          </a:p>
          <a:p>
            <a:pPr>
              <a:defRPr/>
            </a:pPr>
            <a:r>
              <a:rPr lang="en-US" sz="1600" dirty="0"/>
              <a:t>Characterizing the sample statistic</a:t>
            </a:r>
          </a:p>
        </p:txBody>
      </p:sp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229600" y="5181600"/>
          <a:ext cx="238125" cy="457200"/>
        </p:xfrm>
        <a:graphic>
          <a:graphicData uri="http://schemas.openxmlformats.org/presentationml/2006/ole">
            <p:oleObj spid="_x0000_s1028" name="Equation" r:id="rId4" imgW="114201" imgH="203024" progId="Equation.3">
              <p:embed/>
            </p:oleObj>
          </a:graphicData>
        </a:graphic>
      </p:graphicFrame>
      <p:graphicFrame>
        <p:nvGraphicFramePr>
          <p:cNvPr id="16" name="Object 18"/>
          <p:cNvGraphicFramePr>
            <a:graphicFrameLocks noChangeAspect="1"/>
          </p:cNvGraphicFramePr>
          <p:nvPr/>
        </p:nvGraphicFramePr>
        <p:xfrm>
          <a:off x="8229600" y="5715000"/>
          <a:ext cx="457200" cy="457200"/>
        </p:xfrm>
        <a:graphic>
          <a:graphicData uri="http://schemas.openxmlformats.org/presentationml/2006/ole">
            <p:oleObj spid="_x0000_s1029" name="Equation" r:id="rId5" imgW="164814" imgH="177492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3987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coulc">
  <a:themeElements>
    <a:clrScheme name="">
      <a:dk1>
        <a:srgbClr val="000000"/>
      </a:dk1>
      <a:lt1>
        <a:srgbClr val="FFFFFF"/>
      </a:lt1>
      <a:dk2>
        <a:srgbClr val="000000"/>
      </a:dk2>
      <a:lt2>
        <a:srgbClr val="404040"/>
      </a:lt2>
      <a:accent1>
        <a:srgbClr val="FF00FF"/>
      </a:accent1>
      <a:accent2>
        <a:srgbClr val="00FF0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E700"/>
      </a:accent6>
      <a:hlink>
        <a:srgbClr val="00FFFF"/>
      </a:hlink>
      <a:folHlink>
        <a:srgbClr val="808080"/>
      </a:folHlink>
    </a:clrScheme>
    <a:fontScheme name="carcoulc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arcoul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rcoul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coul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coul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coul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coul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coul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c:\msoffice\powerpnt\modele\trnspcol\carcoulc.ppt</Template>
  <TotalTime>22808</TotalTime>
  <Pages>9</Pages>
  <Words>2176</Words>
  <Application>Microsoft Office PowerPoint</Application>
  <PresentationFormat>Format US (216 x 279 mm)</PresentationFormat>
  <Paragraphs>261</Paragraphs>
  <Slides>19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7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carcoulc</vt:lpstr>
      <vt:lpstr>Equation</vt:lpstr>
      <vt:lpstr>Feuille de calcul</vt:lpstr>
      <vt:lpstr>Microsoft Éditeur d'équations 3.0</vt:lpstr>
      <vt:lpstr>Graphique</vt:lpstr>
      <vt:lpstr>Equations</vt:lpstr>
      <vt:lpstr>Équation</vt:lpstr>
      <vt:lpstr>Document</vt:lpstr>
      <vt:lpstr>Diapositive 1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STATISTICS FOR BUSINESS (Methods and theory of statistical sampling)</vt:lpstr>
      <vt:lpstr>Sampling from finite populations without replacement</vt:lpstr>
      <vt:lpstr>Diapositive 17</vt:lpstr>
      <vt:lpstr>Diapositive 18</vt:lpstr>
      <vt:lpstr>Diapositive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Needs and output of a material requirements plan</dc:title>
  <dc:creator>Derek L WALLER</dc:creator>
  <cp:lastModifiedBy>waller</cp:lastModifiedBy>
  <cp:revision>123</cp:revision>
  <cp:lastPrinted>1998-05-26T18:29:02Z</cp:lastPrinted>
  <dcterms:created xsi:type="dcterms:W3CDTF">1998-08-03T14:43:40Z</dcterms:created>
  <dcterms:modified xsi:type="dcterms:W3CDTF">2017-06-30T17:15:32Z</dcterms:modified>
</cp:coreProperties>
</file>