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7C9B81F-C347-4BEF-BFDF-29C42F48304A}" type="datetimeFigureOut">
              <a:rPr lang="en-US" smtClean="0"/>
              <a:pPr/>
              <a:t>6/29/2009</a:t>
            </a:fld>
            <a:endParaRPr lang="en-US"/>
          </a:p>
        </p:txBody>
      </p:sp>
      <p:sp>
        <p:nvSpPr>
          <p:cNvPr id="19" name="Footer Placeholder 18"/>
          <p:cNvSpPr>
            <a:spLocks noGrp="1"/>
          </p:cNvSpPr>
          <p:nvPr>
            <p:ph type="ftr" sz="quarter" idx="11"/>
          </p:nvPr>
        </p:nvSpPr>
        <p:spPr/>
        <p:txBody>
          <a:bodyPr/>
          <a:lstStyle/>
          <a:p>
            <a:endParaRPr kumimoji="0" lang="en-US"/>
          </a:p>
        </p:txBody>
      </p:sp>
      <p:sp>
        <p:nvSpPr>
          <p:cNvPr id="27" name="Slide Number Placeholder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6/29/2009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6/29/2009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6/29/2009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7C9B81F-C347-4BEF-BFDF-29C42F48304A}" type="datetimeFigureOut">
              <a:rPr lang="en-US" smtClean="0"/>
              <a:pPr/>
              <a:t>6/29/2009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C9B81F-C347-4BEF-BFDF-29C42F48304A}" type="datetimeFigureOut">
              <a:rPr lang="en-US" smtClean="0"/>
              <a:pPr/>
              <a:t>6/29/2009</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C9B81F-C347-4BEF-BFDF-29C42F48304A}" type="datetimeFigureOut">
              <a:rPr lang="en-US" smtClean="0"/>
              <a:pPr/>
              <a:t>6/29/2009</a:t>
            </a:fld>
            <a:endParaRPr lang="en-US"/>
          </a:p>
        </p:txBody>
      </p:sp>
      <p:sp>
        <p:nvSpPr>
          <p:cNvPr id="8" name="Footer Placeholder 7"/>
          <p:cNvSpPr>
            <a:spLocks noGrp="1"/>
          </p:cNvSpPr>
          <p:nvPr>
            <p:ph type="ftr" sz="quarter" idx="11"/>
          </p:nvPr>
        </p:nvSpPr>
        <p:spPr/>
        <p:txBody>
          <a:bodyPr/>
          <a:lstStyle/>
          <a:p>
            <a:endParaRPr kumimoji="0" lang="en-US" dirty="0"/>
          </a:p>
        </p:txBody>
      </p:sp>
      <p:sp>
        <p:nvSpPr>
          <p:cNvPr id="9" name="Slide Number Placeholder 8"/>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C9B81F-C347-4BEF-BFDF-29C42F48304A}" type="datetimeFigureOut">
              <a:rPr lang="en-US" smtClean="0"/>
              <a:pPr/>
              <a:t>6/29/2009</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C9B81F-C347-4BEF-BFDF-29C42F48304A}" type="datetimeFigureOut">
              <a:rPr lang="en-US" smtClean="0"/>
              <a:pPr/>
              <a:t>6/29/2009</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C9B81F-C347-4BEF-BFDF-29C42F48304A}" type="datetimeFigureOut">
              <a:rPr lang="en-US" smtClean="0"/>
              <a:pPr/>
              <a:t>6/29/2009</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C9B81F-C347-4BEF-BFDF-29C42F48304A}" type="datetimeFigureOut">
              <a:rPr lang="en-US" smtClean="0"/>
              <a:pPr/>
              <a:t>6/29/2009</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a:t>
            </a:fld>
            <a:endParaRPr kumimoji="0"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6/29/2009</a:t>
            </a:fld>
            <a:endParaRPr lang="en-US" dirty="0">
              <a:solidFill>
                <a:schemeClr val="tx2">
                  <a:shade val="90000"/>
                </a:scheme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Solar Surfing</a:t>
            </a:r>
            <a:endParaRPr lang="en-US" dirty="0"/>
          </a:p>
        </p:txBody>
      </p:sp>
      <p:sp>
        <p:nvSpPr>
          <p:cNvPr id="3" name="Subtitle 2"/>
          <p:cNvSpPr>
            <a:spLocks noGrp="1"/>
          </p:cNvSpPr>
          <p:nvPr>
            <p:ph type="subTitle" idx="1"/>
          </p:nvPr>
        </p:nvSpPr>
        <p:spPr/>
        <p:txBody>
          <a:bodyPr/>
          <a:lstStyle/>
          <a:p>
            <a:r>
              <a:rPr lang="en-US" dirty="0" smtClean="0"/>
              <a:t>John-Michael </a:t>
            </a:r>
            <a:r>
              <a:rPr lang="en-US" dirty="0" err="1" smtClean="0"/>
              <a:t>Kirkconnell</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dirty="0" smtClean="0"/>
              <a:t>The Solar Surfer</a:t>
            </a:r>
            <a:endParaRPr lang="en-US" dirty="0"/>
          </a:p>
        </p:txBody>
      </p:sp>
      <p:pic>
        <p:nvPicPr>
          <p:cNvPr id="4" name="Content Placeholder 3" descr="sailing01.jpg"/>
          <p:cNvPicPr>
            <a:picLocks noGrp="1" noChangeAspect="1"/>
          </p:cNvPicPr>
          <p:nvPr>
            <p:ph idx="1"/>
          </p:nvPr>
        </p:nvPicPr>
        <p:blipFill>
          <a:blip r:embed="rId2"/>
          <a:srcRect l="3707" r="4864"/>
          <a:stretch>
            <a:fillRect/>
          </a:stretch>
        </p:blipFill>
        <p:spPr>
          <a:xfrm>
            <a:off x="304800" y="533400"/>
            <a:ext cx="2743200" cy="2000250"/>
          </a:xfrm>
        </p:spPr>
      </p:pic>
      <p:pic>
        <p:nvPicPr>
          <p:cNvPr id="5" name="Picture 4" descr="sailing10.jpg"/>
          <p:cNvPicPr>
            <a:picLocks noChangeAspect="1"/>
          </p:cNvPicPr>
          <p:nvPr/>
        </p:nvPicPr>
        <p:blipFill>
          <a:blip r:embed="rId3"/>
          <a:srcRect l="3333" r="3333"/>
          <a:stretch>
            <a:fillRect/>
          </a:stretch>
        </p:blipFill>
        <p:spPr>
          <a:xfrm>
            <a:off x="3124200" y="533401"/>
            <a:ext cx="2819400" cy="2013858"/>
          </a:xfrm>
          <a:prstGeom prst="rect">
            <a:avLst/>
          </a:prstGeom>
        </p:spPr>
      </p:pic>
      <p:pic>
        <p:nvPicPr>
          <p:cNvPr id="7" name="Picture 6" descr="sailing13.jpg"/>
          <p:cNvPicPr>
            <a:picLocks noChangeAspect="1"/>
          </p:cNvPicPr>
          <p:nvPr/>
        </p:nvPicPr>
        <p:blipFill>
          <a:blip r:embed="rId4"/>
          <a:srcRect l="3333" r="3333"/>
          <a:stretch>
            <a:fillRect/>
          </a:stretch>
        </p:blipFill>
        <p:spPr>
          <a:xfrm>
            <a:off x="6019800" y="533400"/>
            <a:ext cx="2819400" cy="2013857"/>
          </a:xfrm>
          <a:prstGeom prst="rect">
            <a:avLst/>
          </a:prstGeom>
        </p:spPr>
      </p:pic>
      <p:pic>
        <p:nvPicPr>
          <p:cNvPr id="8" name="Picture 7" descr="sailing14.jpg"/>
          <p:cNvPicPr>
            <a:picLocks noChangeAspect="1"/>
          </p:cNvPicPr>
          <p:nvPr/>
        </p:nvPicPr>
        <p:blipFill>
          <a:blip r:embed="rId5" cstate="print"/>
          <a:srcRect l="3333" r="3333"/>
          <a:stretch>
            <a:fillRect/>
          </a:stretch>
        </p:blipFill>
        <p:spPr>
          <a:xfrm>
            <a:off x="304800" y="2590800"/>
            <a:ext cx="2743200" cy="1981200"/>
          </a:xfrm>
          <a:prstGeom prst="rect">
            <a:avLst/>
          </a:prstGeom>
        </p:spPr>
      </p:pic>
      <p:pic>
        <p:nvPicPr>
          <p:cNvPr id="9" name="Picture 8" descr="sailing04.jpg"/>
          <p:cNvPicPr>
            <a:picLocks noChangeAspect="1"/>
          </p:cNvPicPr>
          <p:nvPr/>
        </p:nvPicPr>
        <p:blipFill>
          <a:blip r:embed="rId6"/>
          <a:srcRect l="3333" r="3333"/>
          <a:stretch>
            <a:fillRect/>
          </a:stretch>
        </p:blipFill>
        <p:spPr>
          <a:xfrm>
            <a:off x="3124200" y="2590800"/>
            <a:ext cx="2819400" cy="1959429"/>
          </a:xfrm>
          <a:prstGeom prst="rect">
            <a:avLst/>
          </a:prstGeom>
        </p:spPr>
      </p:pic>
      <p:pic>
        <p:nvPicPr>
          <p:cNvPr id="10" name="Picture 9" descr="sailing16.jpg"/>
          <p:cNvPicPr>
            <a:picLocks noChangeAspect="1"/>
          </p:cNvPicPr>
          <p:nvPr/>
        </p:nvPicPr>
        <p:blipFill>
          <a:blip r:embed="rId7" cstate="print"/>
          <a:srcRect l="3333" r="3333"/>
          <a:stretch>
            <a:fillRect/>
          </a:stretch>
        </p:blipFill>
        <p:spPr>
          <a:xfrm>
            <a:off x="6019800" y="2590800"/>
            <a:ext cx="2743200" cy="1959429"/>
          </a:xfrm>
          <a:prstGeom prst="rect">
            <a:avLst/>
          </a:prstGeom>
        </p:spPr>
      </p:pic>
      <p:pic>
        <p:nvPicPr>
          <p:cNvPr id="11" name="Picture 10" descr="sailing05.jpg"/>
          <p:cNvPicPr>
            <a:picLocks noChangeAspect="1"/>
          </p:cNvPicPr>
          <p:nvPr/>
        </p:nvPicPr>
        <p:blipFill>
          <a:blip r:embed="rId8" cstate="print"/>
          <a:srcRect l="3333" r="3333"/>
          <a:stretch>
            <a:fillRect/>
          </a:stretch>
        </p:blipFill>
        <p:spPr>
          <a:xfrm>
            <a:off x="304800" y="4669971"/>
            <a:ext cx="2743200" cy="1959429"/>
          </a:xfrm>
          <a:prstGeom prst="rect">
            <a:avLst/>
          </a:prstGeom>
        </p:spPr>
      </p:pic>
      <p:pic>
        <p:nvPicPr>
          <p:cNvPr id="12" name="Picture 11" descr="sailing08.jpg"/>
          <p:cNvPicPr>
            <a:picLocks noChangeAspect="1"/>
          </p:cNvPicPr>
          <p:nvPr/>
        </p:nvPicPr>
        <p:blipFill>
          <a:blip r:embed="rId9"/>
          <a:srcRect l="3333" r="3333"/>
          <a:stretch>
            <a:fillRect/>
          </a:stretch>
        </p:blipFill>
        <p:spPr>
          <a:xfrm>
            <a:off x="3124200" y="4648200"/>
            <a:ext cx="2819400" cy="2013857"/>
          </a:xfrm>
          <a:prstGeom prst="rect">
            <a:avLst/>
          </a:prstGeom>
        </p:spPr>
      </p:pic>
      <p:pic>
        <p:nvPicPr>
          <p:cNvPr id="13" name="Picture 12" descr="sailing15.jpg"/>
          <p:cNvPicPr>
            <a:picLocks noChangeAspect="1"/>
          </p:cNvPicPr>
          <p:nvPr/>
        </p:nvPicPr>
        <p:blipFill>
          <a:blip r:embed="rId10" cstate="print"/>
          <a:srcRect l="3333" r="3333"/>
          <a:stretch>
            <a:fillRect/>
          </a:stretch>
        </p:blipFill>
        <p:spPr>
          <a:xfrm>
            <a:off x="6050280" y="4648200"/>
            <a:ext cx="2712720" cy="1981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19400"/>
            <a:ext cx="8229600" cy="3505200"/>
          </a:xfrm>
        </p:spPr>
        <p:txBody>
          <a:bodyPr>
            <a:normAutofit fontScale="92500" lnSpcReduction="10000"/>
          </a:bodyPr>
          <a:lstStyle/>
          <a:p>
            <a:pPr marL="514350" indent="-514350">
              <a:buFont typeface="+mj-lt"/>
              <a:buAutoNum type="arabicParenR"/>
            </a:pPr>
            <a:r>
              <a:rPr lang="en-US" sz="2000" dirty="0" smtClean="0"/>
              <a:t>Jim starts surfing</a:t>
            </a:r>
          </a:p>
          <a:p>
            <a:pPr marL="514350" indent="-514350">
              <a:buFont typeface="+mj-lt"/>
              <a:buAutoNum type="arabicParenR"/>
            </a:pPr>
            <a:r>
              <a:rPr lang="en-US" sz="2000" dirty="0" smtClean="0"/>
              <a:t>He jumps off a cliff</a:t>
            </a:r>
          </a:p>
          <a:p>
            <a:pPr marL="514350" indent="-514350">
              <a:buFont typeface="+mj-lt"/>
              <a:buAutoNum type="arabicParenR"/>
            </a:pPr>
            <a:r>
              <a:rPr lang="en-US" sz="2000" dirty="0" smtClean="0"/>
              <a:t>He free falls</a:t>
            </a:r>
          </a:p>
          <a:p>
            <a:pPr marL="514350" indent="-514350">
              <a:buFont typeface="+mj-lt"/>
              <a:buAutoNum type="arabicParenR"/>
            </a:pPr>
            <a:r>
              <a:rPr lang="en-US" sz="2000" dirty="0" smtClean="0"/>
              <a:t>He falls towards the ground</a:t>
            </a:r>
          </a:p>
          <a:p>
            <a:pPr marL="514350" indent="-514350">
              <a:buFont typeface="+mj-lt"/>
              <a:buAutoNum type="arabicParenR"/>
            </a:pPr>
            <a:r>
              <a:rPr lang="en-US" sz="2000" dirty="0" smtClean="0"/>
              <a:t>He pulls up in time</a:t>
            </a:r>
          </a:p>
          <a:p>
            <a:pPr marL="514350" indent="-514350">
              <a:buFont typeface="+mj-lt"/>
              <a:buAutoNum type="arabicParenR"/>
            </a:pPr>
            <a:r>
              <a:rPr lang="en-US" sz="2000" dirty="0" smtClean="0"/>
              <a:t>He illegally enters an industrial zone</a:t>
            </a:r>
          </a:p>
          <a:p>
            <a:pPr marL="514350" indent="-514350">
              <a:buFont typeface="+mj-lt"/>
              <a:buAutoNum type="arabicParenR"/>
            </a:pPr>
            <a:r>
              <a:rPr lang="en-US" sz="2000" dirty="0" smtClean="0"/>
              <a:t>He narrowly dodges structures</a:t>
            </a:r>
          </a:p>
          <a:p>
            <a:pPr marL="514350" indent="-514350">
              <a:buFont typeface="+mj-lt"/>
              <a:buAutoNum type="arabicParenR"/>
            </a:pPr>
            <a:r>
              <a:rPr lang="en-US" sz="2000" dirty="0" smtClean="0"/>
              <a:t>He flies through an especially dangerous obstacle</a:t>
            </a:r>
          </a:p>
          <a:p>
            <a:pPr marL="514350" indent="-514350">
              <a:buFont typeface="+mj-lt"/>
              <a:buAutoNum type="arabicParenR"/>
            </a:pPr>
            <a:r>
              <a:rPr lang="en-US" sz="2000" dirty="0" smtClean="0"/>
              <a:t>He survives</a:t>
            </a:r>
          </a:p>
          <a:p>
            <a:pPr marL="514350" indent="-514350">
              <a:buFont typeface="+mj-lt"/>
              <a:buAutoNum type="arabicParenR"/>
            </a:pPr>
            <a:r>
              <a:rPr lang="en-US" sz="2000" dirty="0" smtClean="0"/>
              <a:t>He is arrested</a:t>
            </a:r>
          </a:p>
          <a:p>
            <a:pPr marL="514350" indent="-514350">
              <a:buFont typeface="+mj-lt"/>
              <a:buAutoNum type="arabicParenR"/>
            </a:pPr>
            <a:endParaRPr lang="en-US" dirty="0"/>
          </a:p>
        </p:txBody>
      </p:sp>
      <p:pic>
        <p:nvPicPr>
          <p:cNvPr id="4" name="Picture 3" descr="treasureplanet graph copy.jpg"/>
          <p:cNvPicPr>
            <a:picLocks noChangeAspect="1"/>
          </p:cNvPicPr>
          <p:nvPr/>
        </p:nvPicPr>
        <p:blipFill>
          <a:blip r:embed="rId2"/>
          <a:srcRect t="18750" r="28333" b="1250"/>
          <a:stretch>
            <a:fillRect/>
          </a:stretch>
        </p:blipFill>
        <p:spPr>
          <a:xfrm>
            <a:off x="4419600" y="806302"/>
            <a:ext cx="4343400" cy="32322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smtClean="0"/>
              <a:t>The Free Fall</a:t>
            </a:r>
            <a:endParaRPr lang="en-US" dirty="0"/>
          </a:p>
        </p:txBody>
      </p:sp>
      <p:pic>
        <p:nvPicPr>
          <p:cNvPr id="4" name="Content Placeholder 3" descr="sailing12.jpg"/>
          <p:cNvPicPr>
            <a:picLocks noGrp="1" noChangeAspect="1"/>
          </p:cNvPicPr>
          <p:nvPr>
            <p:ph idx="1"/>
          </p:nvPr>
        </p:nvPicPr>
        <p:blipFill>
          <a:blip r:embed="rId2"/>
          <a:srcRect l="3707" r="3707"/>
          <a:stretch>
            <a:fillRect/>
          </a:stretch>
        </p:blipFill>
        <p:spPr>
          <a:xfrm>
            <a:off x="152400" y="685800"/>
            <a:ext cx="4038600" cy="2908002"/>
          </a:xfrm>
        </p:spPr>
      </p:pic>
      <p:pic>
        <p:nvPicPr>
          <p:cNvPr id="5" name="Picture 4" descr="sailing13.jpg"/>
          <p:cNvPicPr>
            <a:picLocks noChangeAspect="1"/>
          </p:cNvPicPr>
          <p:nvPr/>
        </p:nvPicPr>
        <p:blipFill>
          <a:blip r:embed="rId3"/>
          <a:srcRect l="3333" r="3333"/>
          <a:stretch>
            <a:fillRect/>
          </a:stretch>
        </p:blipFill>
        <p:spPr>
          <a:xfrm>
            <a:off x="4572000" y="685800"/>
            <a:ext cx="4114800" cy="2939143"/>
          </a:xfrm>
          <a:prstGeom prst="rect">
            <a:avLst/>
          </a:prstGeom>
        </p:spPr>
      </p:pic>
      <p:sp>
        <p:nvSpPr>
          <p:cNvPr id="6" name="TextBox 5"/>
          <p:cNvSpPr txBox="1"/>
          <p:nvPr/>
        </p:nvSpPr>
        <p:spPr>
          <a:xfrm>
            <a:off x="228600" y="3733800"/>
            <a:ext cx="8686800" cy="3416320"/>
          </a:xfrm>
          <a:prstGeom prst="rect">
            <a:avLst/>
          </a:prstGeom>
          <a:noFill/>
        </p:spPr>
        <p:txBody>
          <a:bodyPr wrap="square" rtlCol="0">
            <a:spAutoFit/>
          </a:bodyPr>
          <a:lstStyle/>
          <a:p>
            <a:pPr>
              <a:buFont typeface="Courier New" pitchFamily="49" charset="0"/>
              <a:buChar char="o"/>
            </a:pPr>
            <a:r>
              <a:rPr lang="en-US" dirty="0" smtClean="0"/>
              <a:t> Assets: 2D background, 2D characters, 3D solar surfer, 2D clouds</a:t>
            </a:r>
          </a:p>
          <a:p>
            <a:pPr>
              <a:buFont typeface="Courier New" pitchFamily="49" charset="0"/>
              <a:buChar char="o"/>
            </a:pPr>
            <a:r>
              <a:rPr lang="en-US" dirty="0" smtClean="0"/>
              <a:t>The main challenge is the registration between Jim and his surfing board, especially because both Jim and the board are spinning at incredible speeds and there is a lot of movement.</a:t>
            </a:r>
          </a:p>
          <a:p>
            <a:pPr>
              <a:buFont typeface="Courier New" pitchFamily="49" charset="0"/>
              <a:buChar char="o"/>
            </a:pPr>
            <a:r>
              <a:rPr lang="en-US" dirty="0" smtClean="0"/>
              <a:t>There is also the issue of getting the 2D character to match the 3D board in terms of style</a:t>
            </a:r>
          </a:p>
          <a:p>
            <a:pPr>
              <a:buFont typeface="Courier New" pitchFamily="49" charset="0"/>
              <a:buChar char="o"/>
            </a:pPr>
            <a:r>
              <a:rPr lang="en-US" dirty="0" smtClean="0"/>
              <a:t>The 3D board would be animated first with a 3D stand in for Jim so that the 2D animator has a guide to the changes in perspective.  The matching of the 2D and 3D should be tested first, as the inclusion on the clouds and background would be much simpler.</a:t>
            </a:r>
          </a:p>
          <a:p>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smtClean="0"/>
              <a:t>Almost hitting the ground</a:t>
            </a:r>
            <a:endParaRPr lang="en-US" dirty="0"/>
          </a:p>
        </p:txBody>
      </p:sp>
      <p:sp>
        <p:nvSpPr>
          <p:cNvPr id="3" name="Content Placeholder 2"/>
          <p:cNvSpPr>
            <a:spLocks noGrp="1"/>
          </p:cNvSpPr>
          <p:nvPr>
            <p:ph idx="1"/>
          </p:nvPr>
        </p:nvSpPr>
        <p:spPr>
          <a:xfrm>
            <a:off x="457200" y="4191000"/>
            <a:ext cx="8229600" cy="2133600"/>
          </a:xfrm>
        </p:spPr>
        <p:txBody>
          <a:bodyPr>
            <a:normAutofit fontScale="85000" lnSpcReduction="20000"/>
          </a:bodyPr>
          <a:lstStyle/>
          <a:p>
            <a:r>
              <a:rPr lang="en-US" dirty="0" smtClean="0"/>
              <a:t>Assets: 2D background, 2D character, 3D surfer board</a:t>
            </a:r>
          </a:p>
          <a:p>
            <a:r>
              <a:rPr lang="en-US" dirty="0" smtClean="0"/>
              <a:t>Again, the main challenge is getting the registration of the character to the board correct, as they are both moving around a lot</a:t>
            </a:r>
          </a:p>
          <a:p>
            <a:r>
              <a:rPr lang="en-US" dirty="0" smtClean="0"/>
              <a:t>The combining of the 2D character animation and 3D board animation should be tested first, as it is the most complicated part of this shot</a:t>
            </a:r>
            <a:endParaRPr lang="en-US" dirty="0"/>
          </a:p>
        </p:txBody>
      </p:sp>
      <p:pic>
        <p:nvPicPr>
          <p:cNvPr id="4" name="Picture 3" descr="sailing14.jpg"/>
          <p:cNvPicPr>
            <a:picLocks noChangeAspect="1"/>
          </p:cNvPicPr>
          <p:nvPr/>
        </p:nvPicPr>
        <p:blipFill>
          <a:blip r:embed="rId2"/>
          <a:srcRect l="3333" r="3333"/>
          <a:stretch>
            <a:fillRect/>
          </a:stretch>
        </p:blipFill>
        <p:spPr>
          <a:xfrm>
            <a:off x="1981200" y="838200"/>
            <a:ext cx="4724400" cy="337457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smtClean="0"/>
              <a:t>The turbine of death</a:t>
            </a:r>
            <a:endParaRPr lang="en-US" dirty="0"/>
          </a:p>
        </p:txBody>
      </p:sp>
      <p:sp>
        <p:nvSpPr>
          <p:cNvPr id="3" name="Content Placeholder 2"/>
          <p:cNvSpPr>
            <a:spLocks noGrp="1"/>
          </p:cNvSpPr>
          <p:nvPr>
            <p:ph idx="1"/>
          </p:nvPr>
        </p:nvSpPr>
        <p:spPr>
          <a:xfrm>
            <a:off x="304800" y="3124200"/>
            <a:ext cx="8229600" cy="3200400"/>
          </a:xfrm>
        </p:spPr>
        <p:txBody>
          <a:bodyPr>
            <a:normAutofit fontScale="85000" lnSpcReduction="20000"/>
          </a:bodyPr>
          <a:lstStyle/>
          <a:p>
            <a:r>
              <a:rPr lang="en-US" dirty="0" smtClean="0"/>
              <a:t>Assets: 2D background, 2D character, 3D surfer board, 3D turbine obstacle</a:t>
            </a:r>
          </a:p>
          <a:p>
            <a:r>
              <a:rPr lang="en-US" dirty="0" smtClean="0"/>
              <a:t>The registration between the 2D character and the 3D board is again a challenge, but also matching the animation of these two with the 3D obstacle that Jim surfs through.  Also, they would have to make sure the style of the 2D background, 3D obstacle, 2D character, and 3D board match well with each other.</a:t>
            </a:r>
          </a:p>
          <a:p>
            <a:r>
              <a:rPr lang="en-US" dirty="0" smtClean="0"/>
              <a:t>Again the combination of Jim and his board should be tested first (being the most complicated element).  Matching the look of the obstacle to Jim and his board, as well as the background would also need to be tested</a:t>
            </a:r>
            <a:endParaRPr lang="en-US" dirty="0"/>
          </a:p>
        </p:txBody>
      </p:sp>
      <p:pic>
        <p:nvPicPr>
          <p:cNvPr id="4" name="Picture 3" descr="sailing06.jpg"/>
          <p:cNvPicPr>
            <a:picLocks noChangeAspect="1"/>
          </p:cNvPicPr>
          <p:nvPr/>
        </p:nvPicPr>
        <p:blipFill>
          <a:blip r:embed="rId2"/>
          <a:srcRect l="3333" r="3333"/>
          <a:stretch>
            <a:fillRect/>
          </a:stretch>
        </p:blipFill>
        <p:spPr>
          <a:xfrm>
            <a:off x="76200" y="685801"/>
            <a:ext cx="3093722" cy="2209801"/>
          </a:xfrm>
          <a:prstGeom prst="rect">
            <a:avLst/>
          </a:prstGeom>
        </p:spPr>
      </p:pic>
      <p:pic>
        <p:nvPicPr>
          <p:cNvPr id="5" name="Picture 4" descr="sailing07.jpg"/>
          <p:cNvPicPr>
            <a:picLocks noChangeAspect="1"/>
          </p:cNvPicPr>
          <p:nvPr/>
        </p:nvPicPr>
        <p:blipFill>
          <a:blip r:embed="rId3"/>
          <a:srcRect l="7931" r="3333"/>
          <a:stretch>
            <a:fillRect/>
          </a:stretch>
        </p:blipFill>
        <p:spPr>
          <a:xfrm>
            <a:off x="3200400" y="685801"/>
            <a:ext cx="2941321" cy="2209800"/>
          </a:xfrm>
          <a:prstGeom prst="rect">
            <a:avLst/>
          </a:prstGeom>
        </p:spPr>
      </p:pic>
      <p:pic>
        <p:nvPicPr>
          <p:cNvPr id="6" name="Picture 5" descr="sailing08.jpg"/>
          <p:cNvPicPr>
            <a:picLocks noChangeAspect="1"/>
          </p:cNvPicPr>
          <p:nvPr/>
        </p:nvPicPr>
        <p:blipFill>
          <a:blip r:embed="rId4"/>
          <a:srcRect l="9310" r="3333"/>
          <a:stretch>
            <a:fillRect/>
          </a:stretch>
        </p:blipFill>
        <p:spPr>
          <a:xfrm>
            <a:off x="6172200" y="685800"/>
            <a:ext cx="2895600" cy="220980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67</TotalTime>
  <Words>362</Words>
  <Application>Microsoft Office PowerPoint</Application>
  <PresentationFormat>On-screen Show (4:3)</PresentationFormat>
  <Paragraphs>26</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Flow</vt:lpstr>
      <vt:lpstr>Solar Surfing</vt:lpstr>
      <vt:lpstr>The Solar Surfer</vt:lpstr>
      <vt:lpstr>Slide 3</vt:lpstr>
      <vt:lpstr>The Free Fall</vt:lpstr>
      <vt:lpstr>Almost hitting the ground</vt:lpstr>
      <vt:lpstr>The turbine of death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John-Michael Kirkconnell</dc:creator>
  <cp:lastModifiedBy>John-Michael Kirkconnell</cp:lastModifiedBy>
  <cp:revision>8</cp:revision>
  <dcterms:created xsi:type="dcterms:W3CDTF">2009-06-29T14:43:44Z</dcterms:created>
  <dcterms:modified xsi:type="dcterms:W3CDTF">2009-06-29T15:51:39Z</dcterms:modified>
</cp:coreProperties>
</file>