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3" r:id="rId8"/>
    <p:sldId id="264" r:id="rId9"/>
    <p:sldId id="265"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9862" autoAdjust="0"/>
  </p:normalViewPr>
  <p:slideViewPr>
    <p:cSldViewPr snapToGrid="0" snapToObjects="1">
      <p:cViewPr>
        <p:scale>
          <a:sx n="99" d="100"/>
          <a:sy n="99" d="100"/>
        </p:scale>
        <p:origin x="-72" y="-396"/>
      </p:cViewPr>
      <p:guideLst>
        <p:guide orient="horz" pos="2160"/>
        <p:guide pos="291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AE75D6E-96F8-C545-83FD-7BEBF4F1AF7D}" type="datetimeFigureOut">
              <a:rPr lang="en-US" smtClean="0"/>
              <a:pPr/>
              <a:t>8/29/2013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C401C-8751-D84D-9BAC-4E6EE7EAB67A}" type="slidenum">
              <a:rPr lang="en-US" smtClean="0"/>
              <a:pPr/>
              <a:t>‹#›</a:t>
            </a:fld>
            <a:endParaRPr lang="en-US"/>
          </a:p>
        </p:txBody>
      </p:sp>
    </p:spTree>
    <p:extLst>
      <p:ext uri="{BB962C8B-B14F-4D97-AF65-F5344CB8AC3E}">
        <p14:creationId xmlns:p14="http://schemas.microsoft.com/office/powerpoint/2010/main" val="2326733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E75D6E-96F8-C545-83FD-7BEBF4F1AF7D}" type="datetimeFigureOut">
              <a:rPr lang="en-US" smtClean="0"/>
              <a:pPr/>
              <a:t>8/29/2013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C401C-8751-D84D-9BAC-4E6EE7EAB67A}" type="slidenum">
              <a:rPr lang="en-US" smtClean="0"/>
              <a:pPr/>
              <a:t>‹#›</a:t>
            </a:fld>
            <a:endParaRPr lang="en-US"/>
          </a:p>
        </p:txBody>
      </p:sp>
    </p:spTree>
    <p:extLst>
      <p:ext uri="{BB962C8B-B14F-4D97-AF65-F5344CB8AC3E}">
        <p14:creationId xmlns:p14="http://schemas.microsoft.com/office/powerpoint/2010/main" val="1547052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E75D6E-96F8-C545-83FD-7BEBF4F1AF7D}" type="datetimeFigureOut">
              <a:rPr lang="en-US" smtClean="0"/>
              <a:pPr/>
              <a:t>8/29/2013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C401C-8751-D84D-9BAC-4E6EE7EAB67A}" type="slidenum">
              <a:rPr lang="en-US" smtClean="0"/>
              <a:pPr/>
              <a:t>‹#›</a:t>
            </a:fld>
            <a:endParaRPr lang="en-US"/>
          </a:p>
        </p:txBody>
      </p:sp>
    </p:spTree>
    <p:extLst>
      <p:ext uri="{BB962C8B-B14F-4D97-AF65-F5344CB8AC3E}">
        <p14:creationId xmlns:p14="http://schemas.microsoft.com/office/powerpoint/2010/main" val="3519157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E75D6E-96F8-C545-83FD-7BEBF4F1AF7D}" type="datetimeFigureOut">
              <a:rPr lang="en-US" smtClean="0"/>
              <a:pPr/>
              <a:t>8/29/2013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C401C-8751-D84D-9BAC-4E6EE7EAB67A}" type="slidenum">
              <a:rPr lang="en-US" smtClean="0"/>
              <a:pPr/>
              <a:t>‹#›</a:t>
            </a:fld>
            <a:endParaRPr lang="en-US"/>
          </a:p>
        </p:txBody>
      </p:sp>
    </p:spTree>
    <p:extLst>
      <p:ext uri="{BB962C8B-B14F-4D97-AF65-F5344CB8AC3E}">
        <p14:creationId xmlns:p14="http://schemas.microsoft.com/office/powerpoint/2010/main" val="4138679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E75D6E-96F8-C545-83FD-7BEBF4F1AF7D}" type="datetimeFigureOut">
              <a:rPr lang="en-US" smtClean="0"/>
              <a:pPr/>
              <a:t>8/29/2013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C401C-8751-D84D-9BAC-4E6EE7EAB67A}" type="slidenum">
              <a:rPr lang="en-US" smtClean="0"/>
              <a:pPr/>
              <a:t>‹#›</a:t>
            </a:fld>
            <a:endParaRPr lang="en-US"/>
          </a:p>
        </p:txBody>
      </p:sp>
    </p:spTree>
    <p:extLst>
      <p:ext uri="{BB962C8B-B14F-4D97-AF65-F5344CB8AC3E}">
        <p14:creationId xmlns:p14="http://schemas.microsoft.com/office/powerpoint/2010/main" val="1309900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AE75D6E-96F8-C545-83FD-7BEBF4F1AF7D}" type="datetimeFigureOut">
              <a:rPr lang="en-US" smtClean="0"/>
              <a:pPr/>
              <a:t>8/29/2013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7C401C-8751-D84D-9BAC-4E6EE7EAB67A}" type="slidenum">
              <a:rPr lang="en-US" smtClean="0"/>
              <a:pPr/>
              <a:t>‹#›</a:t>
            </a:fld>
            <a:endParaRPr lang="en-US"/>
          </a:p>
        </p:txBody>
      </p:sp>
    </p:spTree>
    <p:extLst>
      <p:ext uri="{BB962C8B-B14F-4D97-AF65-F5344CB8AC3E}">
        <p14:creationId xmlns:p14="http://schemas.microsoft.com/office/powerpoint/2010/main" val="2991056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AE75D6E-96F8-C545-83FD-7BEBF4F1AF7D}" type="datetimeFigureOut">
              <a:rPr lang="en-US" smtClean="0"/>
              <a:pPr/>
              <a:t>8/29/2013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7C401C-8751-D84D-9BAC-4E6EE7EAB67A}" type="slidenum">
              <a:rPr lang="en-US" smtClean="0"/>
              <a:pPr/>
              <a:t>‹#›</a:t>
            </a:fld>
            <a:endParaRPr lang="en-US"/>
          </a:p>
        </p:txBody>
      </p:sp>
    </p:spTree>
    <p:extLst>
      <p:ext uri="{BB962C8B-B14F-4D97-AF65-F5344CB8AC3E}">
        <p14:creationId xmlns:p14="http://schemas.microsoft.com/office/powerpoint/2010/main" val="607625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E75D6E-96F8-C545-83FD-7BEBF4F1AF7D}" type="datetimeFigureOut">
              <a:rPr lang="en-US" smtClean="0"/>
              <a:pPr/>
              <a:t>8/29/2013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7C401C-8751-D84D-9BAC-4E6EE7EAB67A}" type="slidenum">
              <a:rPr lang="en-US" smtClean="0"/>
              <a:pPr/>
              <a:t>‹#›</a:t>
            </a:fld>
            <a:endParaRPr lang="en-US"/>
          </a:p>
        </p:txBody>
      </p:sp>
    </p:spTree>
    <p:extLst>
      <p:ext uri="{BB962C8B-B14F-4D97-AF65-F5344CB8AC3E}">
        <p14:creationId xmlns:p14="http://schemas.microsoft.com/office/powerpoint/2010/main" val="3360979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75D6E-96F8-C545-83FD-7BEBF4F1AF7D}" type="datetimeFigureOut">
              <a:rPr lang="en-US" smtClean="0"/>
              <a:pPr/>
              <a:t>8/29/2013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7C401C-8751-D84D-9BAC-4E6EE7EAB67A}" type="slidenum">
              <a:rPr lang="en-US" smtClean="0"/>
              <a:pPr/>
              <a:t>‹#›</a:t>
            </a:fld>
            <a:endParaRPr lang="en-US"/>
          </a:p>
        </p:txBody>
      </p:sp>
    </p:spTree>
    <p:extLst>
      <p:ext uri="{BB962C8B-B14F-4D97-AF65-F5344CB8AC3E}">
        <p14:creationId xmlns:p14="http://schemas.microsoft.com/office/powerpoint/2010/main" val="1008598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E75D6E-96F8-C545-83FD-7BEBF4F1AF7D}" type="datetimeFigureOut">
              <a:rPr lang="en-US" smtClean="0"/>
              <a:pPr/>
              <a:t>8/29/2013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7C401C-8751-D84D-9BAC-4E6EE7EAB67A}" type="slidenum">
              <a:rPr lang="en-US" smtClean="0"/>
              <a:pPr/>
              <a:t>‹#›</a:t>
            </a:fld>
            <a:endParaRPr lang="en-US"/>
          </a:p>
        </p:txBody>
      </p:sp>
    </p:spTree>
    <p:extLst>
      <p:ext uri="{BB962C8B-B14F-4D97-AF65-F5344CB8AC3E}">
        <p14:creationId xmlns:p14="http://schemas.microsoft.com/office/powerpoint/2010/main" val="2594638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E75D6E-96F8-C545-83FD-7BEBF4F1AF7D}" type="datetimeFigureOut">
              <a:rPr lang="en-US" smtClean="0"/>
              <a:pPr/>
              <a:t>8/29/2013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7C401C-8751-D84D-9BAC-4E6EE7EAB67A}" type="slidenum">
              <a:rPr lang="en-US" smtClean="0"/>
              <a:pPr/>
              <a:t>‹#›</a:t>
            </a:fld>
            <a:endParaRPr lang="en-US"/>
          </a:p>
        </p:txBody>
      </p:sp>
    </p:spTree>
    <p:extLst>
      <p:ext uri="{BB962C8B-B14F-4D97-AF65-F5344CB8AC3E}">
        <p14:creationId xmlns:p14="http://schemas.microsoft.com/office/powerpoint/2010/main" val="3504537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75D6E-96F8-C545-83FD-7BEBF4F1AF7D}" type="datetimeFigureOut">
              <a:rPr lang="en-US" smtClean="0"/>
              <a:pPr/>
              <a:t>8/29/2013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7C401C-8751-D84D-9BAC-4E6EE7EAB67A}" type="slidenum">
              <a:rPr lang="en-US" smtClean="0"/>
              <a:pPr/>
              <a:t>‹#›</a:t>
            </a:fld>
            <a:endParaRPr lang="en-US"/>
          </a:p>
        </p:txBody>
      </p:sp>
    </p:spTree>
    <p:extLst>
      <p:ext uri="{BB962C8B-B14F-4D97-AF65-F5344CB8AC3E}">
        <p14:creationId xmlns:p14="http://schemas.microsoft.com/office/powerpoint/2010/main" val="2383130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stretch>
            <a:fillRect/>
          </a:stretch>
        </p:blipFill>
        <p:spPr>
          <a:xfrm>
            <a:off x="7961765" y="3066704"/>
            <a:ext cx="1184731" cy="715578"/>
          </a:xfrm>
          <a:prstGeom prst="rect">
            <a:avLst/>
          </a:prstGeom>
        </p:spPr>
      </p:pic>
      <p:sp>
        <p:nvSpPr>
          <p:cNvPr id="3" name="Subtitle 2"/>
          <p:cNvSpPr>
            <a:spLocks noGrp="1"/>
          </p:cNvSpPr>
          <p:nvPr>
            <p:ph type="subTitle" idx="1"/>
          </p:nvPr>
        </p:nvSpPr>
        <p:spPr>
          <a:xfrm>
            <a:off x="2470507" y="2393222"/>
            <a:ext cx="4192364" cy="1752600"/>
          </a:xfrm>
        </p:spPr>
        <p:txBody>
          <a:bodyPr>
            <a:normAutofit/>
          </a:bodyPr>
          <a:lstStyle/>
          <a:p>
            <a:r>
              <a:rPr lang="en-US" u="sng" dirty="0">
                <a:solidFill>
                  <a:schemeClr val="tx1"/>
                </a:solidFill>
                <a:latin typeface="Arial Narrow"/>
                <a:cs typeface="Arial Narrow"/>
              </a:rPr>
              <a:t>An Initial </a:t>
            </a:r>
            <a:r>
              <a:rPr lang="en-US" u="sng" dirty="0" smtClean="0">
                <a:solidFill>
                  <a:schemeClr val="tx1"/>
                </a:solidFill>
                <a:latin typeface="Arial Narrow"/>
                <a:cs typeface="Arial Narrow"/>
              </a:rPr>
              <a:t>Distinction: Reflective </a:t>
            </a:r>
            <a:r>
              <a:rPr lang="en-US" u="sng" dirty="0">
                <a:solidFill>
                  <a:schemeClr val="tx1"/>
                </a:solidFill>
                <a:latin typeface="Arial Narrow"/>
                <a:cs typeface="Arial Narrow"/>
              </a:rPr>
              <a:t>Teaching and </a:t>
            </a:r>
            <a:r>
              <a:rPr lang="en-US" u="sng" dirty="0" smtClean="0">
                <a:solidFill>
                  <a:schemeClr val="tx1"/>
                </a:solidFill>
                <a:latin typeface="Arial Narrow"/>
                <a:cs typeface="Arial Narrow"/>
              </a:rPr>
              <a:t>Technical Teaching</a:t>
            </a:r>
            <a:r>
              <a:rPr lang="en-US" dirty="0" smtClean="0">
                <a:solidFill>
                  <a:schemeClr val="accent5">
                    <a:lumMod val="75000"/>
                  </a:schemeClr>
                </a:solidFill>
              </a:rPr>
              <a:t> </a:t>
            </a:r>
            <a:endParaRPr lang="en-US" dirty="0">
              <a:solidFill>
                <a:schemeClr val="accent5">
                  <a:lumMod val="75000"/>
                </a:schemeClr>
              </a:solidFill>
            </a:endParaRPr>
          </a:p>
        </p:txBody>
      </p:sp>
      <p:sp>
        <p:nvSpPr>
          <p:cNvPr id="2" name="Title 1"/>
          <p:cNvSpPr>
            <a:spLocks noGrp="1"/>
          </p:cNvSpPr>
          <p:nvPr>
            <p:ph type="ctrTitle"/>
          </p:nvPr>
        </p:nvSpPr>
        <p:spPr>
          <a:xfrm>
            <a:off x="654860" y="1292034"/>
            <a:ext cx="7772400" cy="1470025"/>
          </a:xfrm>
        </p:spPr>
        <p:txBody>
          <a:bodyPr>
            <a:normAutofit fontScale="90000"/>
          </a:bodyPr>
          <a:lstStyle/>
          <a:p>
            <a:r>
              <a:rPr lang="en-US" b="1" dirty="0"/>
              <a:t>UNDERSTANDING REFLECTIVE TEACHING – Chapter 1</a:t>
            </a:r>
            <a:br>
              <a:rPr lang="en-US" b="1" dirty="0"/>
            </a:br>
            <a:endParaRPr lang="en-US" dirty="0"/>
          </a:p>
        </p:txBody>
      </p:sp>
      <p:sp>
        <p:nvSpPr>
          <p:cNvPr id="6" name="Rectangle 5"/>
          <p:cNvSpPr/>
          <p:nvPr/>
        </p:nvSpPr>
        <p:spPr>
          <a:xfrm>
            <a:off x="1359036" y="3906690"/>
            <a:ext cx="6410290" cy="1015663"/>
          </a:xfrm>
          <a:prstGeom prst="rect">
            <a:avLst/>
          </a:prstGeom>
        </p:spPr>
        <p:txBody>
          <a:bodyPr wrap="square">
            <a:spAutoFit/>
          </a:bodyPr>
          <a:lstStyle/>
          <a:p>
            <a:pPr marL="346075" indent="-346075">
              <a:tabLst>
                <a:tab pos="346075" algn="l"/>
              </a:tabLst>
            </a:pPr>
            <a:r>
              <a:rPr lang="en-US" sz="3000" dirty="0" smtClean="0">
                <a:latin typeface="Arial Narrow"/>
                <a:cs typeface="Arial Narrow"/>
              </a:rPr>
              <a:t>•	If </a:t>
            </a:r>
            <a:r>
              <a:rPr lang="en-US" sz="3000" dirty="0">
                <a:latin typeface="Arial Narrow"/>
                <a:cs typeface="Arial Narrow"/>
              </a:rPr>
              <a:t>you reflect about your teaching will this necessarily make your teaching better?</a:t>
            </a:r>
          </a:p>
        </p:txBody>
      </p:sp>
      <p:sp>
        <p:nvSpPr>
          <p:cNvPr id="7" name="Rectangle 6"/>
          <p:cNvSpPr/>
          <p:nvPr/>
        </p:nvSpPr>
        <p:spPr>
          <a:xfrm>
            <a:off x="1359036" y="5461964"/>
            <a:ext cx="6260136" cy="553998"/>
          </a:xfrm>
          <a:prstGeom prst="rect">
            <a:avLst/>
          </a:prstGeom>
        </p:spPr>
        <p:txBody>
          <a:bodyPr wrap="square">
            <a:spAutoFit/>
          </a:bodyPr>
          <a:lstStyle/>
          <a:p>
            <a:pPr marL="346075" indent="-346075">
              <a:tabLst>
                <a:tab pos="346075" algn="l"/>
              </a:tabLst>
            </a:pPr>
            <a:r>
              <a:rPr lang="en-US" sz="3000" dirty="0" smtClean="0">
                <a:latin typeface="Arial Narrow"/>
                <a:cs typeface="Arial Narrow"/>
              </a:rPr>
              <a:t>•	Can </a:t>
            </a:r>
            <a:r>
              <a:rPr lang="en-US" sz="3000" dirty="0">
                <a:latin typeface="Arial Narrow"/>
                <a:cs typeface="Arial Narrow"/>
              </a:rPr>
              <a:t>reflective teaching be bad teaching?</a:t>
            </a:r>
          </a:p>
        </p:txBody>
      </p:sp>
      <p:sp>
        <p:nvSpPr>
          <p:cNvPr id="4" name="Rectangle 3"/>
          <p:cNvSpPr/>
          <p:nvPr/>
        </p:nvSpPr>
        <p:spPr>
          <a:xfrm>
            <a:off x="1359035" y="793279"/>
            <a:ext cx="6448777" cy="1015663"/>
          </a:xfrm>
          <a:prstGeom prst="rect">
            <a:avLst/>
          </a:prstGeom>
        </p:spPr>
        <p:txBody>
          <a:bodyPr wrap="square">
            <a:spAutoFit/>
          </a:bodyPr>
          <a:lstStyle/>
          <a:p>
            <a:pPr marL="346075" indent="-346075">
              <a:tabLst>
                <a:tab pos="346075" algn="l"/>
              </a:tabLst>
            </a:pPr>
            <a:r>
              <a:rPr lang="en-US" sz="3000" dirty="0" smtClean="0">
                <a:latin typeface="Arial Narrow"/>
                <a:cs typeface="Arial Narrow"/>
              </a:rPr>
              <a:t>•	What </a:t>
            </a:r>
            <a:r>
              <a:rPr lang="en-US" sz="3000" dirty="0">
                <a:latin typeface="Arial Narrow"/>
                <a:cs typeface="Arial Narrow"/>
              </a:rPr>
              <a:t>distinguishes reflective teaching from non-reflective teaching?</a:t>
            </a:r>
          </a:p>
        </p:txBody>
      </p:sp>
      <p:sp>
        <p:nvSpPr>
          <p:cNvPr id="5" name="Rectangle 4"/>
          <p:cNvSpPr/>
          <p:nvPr/>
        </p:nvSpPr>
        <p:spPr>
          <a:xfrm>
            <a:off x="1415478" y="2352763"/>
            <a:ext cx="6203693" cy="1015663"/>
          </a:xfrm>
          <a:prstGeom prst="rect">
            <a:avLst/>
          </a:prstGeom>
        </p:spPr>
        <p:txBody>
          <a:bodyPr wrap="square">
            <a:spAutoFit/>
          </a:bodyPr>
          <a:lstStyle/>
          <a:p>
            <a:pPr marL="346075" indent="-346075">
              <a:tabLst>
                <a:tab pos="346075" algn="l"/>
              </a:tabLst>
            </a:pPr>
            <a:r>
              <a:rPr lang="en-US" sz="3000" dirty="0" smtClean="0">
                <a:latin typeface="Arial Narrow"/>
                <a:cs typeface="Arial Narrow"/>
              </a:rPr>
              <a:t>•	Is </a:t>
            </a:r>
            <a:r>
              <a:rPr lang="en-US" sz="3000" dirty="0">
                <a:latin typeface="Arial Narrow"/>
                <a:cs typeface="Arial Narrow"/>
              </a:rPr>
              <a:t>there such a thing as </a:t>
            </a:r>
            <a:r>
              <a:rPr lang="en-US" sz="3000" dirty="0" smtClean="0">
                <a:latin typeface="Arial Narrow"/>
                <a:cs typeface="Arial Narrow"/>
              </a:rPr>
              <a:t>a non</a:t>
            </a:r>
            <a:r>
              <a:rPr lang="en-US" sz="3000" dirty="0">
                <a:latin typeface="Arial Narrow"/>
                <a:cs typeface="Arial Narrow"/>
              </a:rPr>
              <a:t>-reflective teacher?</a:t>
            </a:r>
          </a:p>
        </p:txBody>
      </p:sp>
      <p:sp>
        <p:nvSpPr>
          <p:cNvPr id="20" name="Rectangle 1"/>
          <p:cNvSpPr>
            <a:spLocks noChangeArrowheads="1"/>
          </p:cNvSpPr>
          <p:nvPr/>
        </p:nvSpPr>
        <p:spPr bwMode="auto">
          <a:xfrm>
            <a:off x="719005" y="-931"/>
            <a:ext cx="7517901"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Calibri" pitchFamily="34" charset="0"/>
                <a:ea typeface="Malgun Gothic" pitchFamily="34" charset="-127"/>
                <a:cs typeface="Times New Roman" pitchFamily="18" charset="0"/>
              </a:rPr>
              <a:t>Reflective Teaching: An Introduction</a:t>
            </a:r>
            <a:r>
              <a:rPr lang="en-US" sz="1000" dirty="0">
                <a:latin typeface="Arial" pitchFamily="34" charset="0"/>
                <a:cs typeface="Arial" pitchFamily="34" charset="0"/>
              </a:rPr>
              <a:t> </a:t>
            </a:r>
            <a:r>
              <a:rPr lang="en-US" sz="1000" dirty="0" smtClean="0">
                <a:latin typeface="Arial" pitchFamily="34" charset="0"/>
                <a:cs typeface="Arial" pitchFamily="34" charset="0"/>
              </a:rPr>
              <a:t>    </a:t>
            </a:r>
            <a:r>
              <a:rPr kumimoji="0" lang="en-US" sz="1000" b="0" i="0" u="none" strike="noStrike" cap="none" normalizeH="0" baseline="0" dirty="0" smtClean="0">
                <a:ln>
                  <a:noFill/>
                </a:ln>
                <a:solidFill>
                  <a:schemeClr val="tx1"/>
                </a:solidFill>
                <a:effectLst/>
                <a:latin typeface="Calibri" pitchFamily="34" charset="0"/>
                <a:ea typeface="Malgun Gothic" pitchFamily="34" charset="-127"/>
                <a:cs typeface="Times New Roman" pitchFamily="18" charset="0"/>
              </a:rPr>
              <a:t>2</a:t>
            </a:r>
            <a:r>
              <a:rPr kumimoji="0" lang="en-US" sz="1000" b="0" i="0" u="none" strike="noStrike" cap="none" normalizeH="0" baseline="30000" dirty="0" smtClean="0">
                <a:ln>
                  <a:noFill/>
                </a:ln>
                <a:solidFill>
                  <a:schemeClr val="tx1"/>
                </a:solidFill>
                <a:effectLst/>
                <a:latin typeface="Calibri" pitchFamily="34" charset="0"/>
                <a:ea typeface="Malgun Gothic" pitchFamily="34" charset="-127"/>
                <a:cs typeface="Times New Roman" pitchFamily="18" charset="0"/>
              </a:rPr>
              <a:t>nd</a:t>
            </a:r>
            <a:r>
              <a:rPr kumimoji="0" lang="en-US" sz="1000" b="0" i="0" u="none" strike="noStrike" cap="none" normalizeH="0" baseline="0" dirty="0" smtClean="0">
                <a:ln>
                  <a:noFill/>
                </a:ln>
                <a:solidFill>
                  <a:schemeClr val="tx1"/>
                </a:solidFill>
                <a:effectLst/>
                <a:latin typeface="Calibri" pitchFamily="34" charset="0"/>
                <a:ea typeface="Malgun Gothic" pitchFamily="34" charset="-127"/>
                <a:cs typeface="Times New Roman" pitchFamily="18" charset="0"/>
              </a:rPr>
              <a:t> Edition</a:t>
            </a:r>
            <a:r>
              <a:rPr lang="en-US" sz="1000" dirty="0">
                <a:latin typeface="Arial" pitchFamily="34" charset="0"/>
                <a:cs typeface="Arial" pitchFamily="34" charset="0"/>
              </a:rPr>
              <a:t> </a:t>
            </a:r>
            <a:r>
              <a:rPr lang="en-US" sz="1000" dirty="0" smtClean="0">
                <a:latin typeface="Arial" pitchFamily="34" charset="0"/>
                <a:cs typeface="Arial" pitchFamily="34" charset="0"/>
              </a:rPr>
              <a:t>      </a:t>
            </a:r>
            <a:r>
              <a:rPr kumimoji="0" lang="en-US" sz="1000" b="0" i="0" u="none" strike="noStrike" cap="none" normalizeH="0" baseline="0" dirty="0" err="1" smtClean="0">
                <a:ln>
                  <a:noFill/>
                </a:ln>
                <a:solidFill>
                  <a:schemeClr val="tx1"/>
                </a:solidFill>
                <a:effectLst/>
                <a:latin typeface="Calibri" pitchFamily="34" charset="0"/>
                <a:ea typeface="Malgun Gothic" pitchFamily="34" charset="-127"/>
                <a:cs typeface="Times New Roman" pitchFamily="18" charset="0"/>
              </a:rPr>
              <a:t>Routledge</a:t>
            </a:r>
            <a:r>
              <a:rPr kumimoji="0" lang="en-US" altLang="ko-KR" sz="1000" b="0" i="0" u="none" strike="noStrike" cap="none" normalizeH="0" baseline="0" dirty="0" smtClean="0">
                <a:ln>
                  <a:noFill/>
                </a:ln>
                <a:solidFill>
                  <a:schemeClr val="tx1"/>
                </a:solidFill>
                <a:effectLst/>
                <a:latin typeface="Calibri" pitchFamily="34" charset="0"/>
                <a:ea typeface="Malgun Gothic" pitchFamily="34" charset="-127"/>
                <a:cs typeface="Times New Roman" pitchFamily="18" charset="0"/>
              </a:rPr>
              <a:t> 2013 </a:t>
            </a:r>
            <a:r>
              <a:rPr lang="en-US" altLang="ko-KR" sz="1000" dirty="0">
                <a:latin typeface="Arial" pitchFamily="34" charset="0"/>
                <a:cs typeface="Arial" pitchFamily="34" charset="0"/>
              </a:rPr>
              <a:t> </a:t>
            </a:r>
            <a:r>
              <a:rPr lang="en-US" altLang="ko-KR" sz="1000" dirty="0" smtClean="0">
                <a:latin typeface="Arial" pitchFamily="34" charset="0"/>
                <a:cs typeface="Arial" pitchFamily="34" charset="0"/>
              </a:rPr>
              <a:t>     </a:t>
            </a:r>
            <a:r>
              <a:rPr kumimoji="0" lang="en-US" altLang="ko-KR" sz="1000" b="0" i="0" u="none" strike="noStrike" cap="none" normalizeH="0" baseline="0" dirty="0" smtClean="0">
                <a:ln>
                  <a:noFill/>
                </a:ln>
                <a:solidFill>
                  <a:schemeClr val="tx1"/>
                </a:solidFill>
                <a:effectLst/>
                <a:latin typeface="Calibri" pitchFamily="34" charset="0"/>
                <a:ea typeface="Malgun Gothic" pitchFamily="34" charset="-127"/>
                <a:cs typeface="Times New Roman" pitchFamily="18" charset="0"/>
              </a:rPr>
              <a:t>Kenneth M. </a:t>
            </a:r>
            <a:r>
              <a:rPr kumimoji="0" lang="en-US" altLang="ko-KR" sz="1000" b="0" i="0" u="none" strike="noStrike" cap="none" normalizeH="0" baseline="0" dirty="0" err="1" smtClean="0">
                <a:ln>
                  <a:noFill/>
                </a:ln>
                <a:solidFill>
                  <a:schemeClr val="tx1"/>
                </a:solidFill>
                <a:effectLst/>
                <a:latin typeface="Calibri" pitchFamily="34" charset="0"/>
                <a:ea typeface="Malgun Gothic" pitchFamily="34" charset="-127"/>
                <a:cs typeface="Times New Roman" pitchFamily="18" charset="0"/>
              </a:rPr>
              <a:t>Zeichner</a:t>
            </a:r>
            <a:r>
              <a:rPr kumimoji="0" lang="en-US" altLang="ko-KR" sz="1000" b="0" i="0" u="none" strike="noStrike" cap="none" normalizeH="0" baseline="0" dirty="0" smtClean="0">
                <a:ln>
                  <a:noFill/>
                </a:ln>
                <a:solidFill>
                  <a:schemeClr val="tx1"/>
                </a:solidFill>
                <a:effectLst/>
                <a:latin typeface="Calibri" pitchFamily="34" charset="0"/>
                <a:ea typeface="Malgun Gothic" pitchFamily="34" charset="-127"/>
                <a:cs typeface="Times New Roman" pitchFamily="18" charset="0"/>
              </a:rPr>
              <a:t> and Daniel P. Liston</a:t>
            </a:r>
            <a:endParaRPr kumimoji="0" lang="en-US" altLang="ko-KR" sz="1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190589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55" presetClass="entr" presetSubtype="0" fill="hold" grpId="0" nodeType="withEffect">
                                  <p:stCondLst>
                                    <p:cond delay="0"/>
                                  </p:stCondLst>
                                  <p:childTnLst>
                                    <p:set>
                                      <p:cBhvr>
                                        <p:cTn id="11" dur="1" fill="hold">
                                          <p:stCondLst>
                                            <p:cond delay="0"/>
                                          </p:stCondLst>
                                        </p:cTn>
                                        <p:tgtEl>
                                          <p:spTgt spid="20"/>
                                        </p:tgtEl>
                                        <p:attrNameLst>
                                          <p:attrName>style.visibility</p:attrName>
                                        </p:attrNameLst>
                                      </p:cBhvr>
                                      <p:to>
                                        <p:strVal val="visible"/>
                                      </p:to>
                                    </p:set>
                                    <p:anim calcmode="lin" valueType="num">
                                      <p:cBhvr>
                                        <p:cTn id="12" dur="1000" fill="hold"/>
                                        <p:tgtEl>
                                          <p:spTgt spid="20"/>
                                        </p:tgtEl>
                                        <p:attrNameLst>
                                          <p:attrName>ppt_w</p:attrName>
                                        </p:attrNameLst>
                                      </p:cBhvr>
                                      <p:tavLst>
                                        <p:tav tm="0">
                                          <p:val>
                                            <p:strVal val="#ppt_w*0.70"/>
                                          </p:val>
                                        </p:tav>
                                        <p:tav tm="100000">
                                          <p:val>
                                            <p:strVal val="#ppt_w"/>
                                          </p:val>
                                        </p:tav>
                                      </p:tavLst>
                                    </p:anim>
                                    <p:anim calcmode="lin" valueType="num">
                                      <p:cBhvr>
                                        <p:cTn id="13" dur="1000" fill="hold"/>
                                        <p:tgtEl>
                                          <p:spTgt spid="20"/>
                                        </p:tgtEl>
                                        <p:attrNameLst>
                                          <p:attrName>ppt_h</p:attrName>
                                        </p:attrNameLst>
                                      </p:cBhvr>
                                      <p:tavLst>
                                        <p:tav tm="0">
                                          <p:val>
                                            <p:strVal val="#ppt_h"/>
                                          </p:val>
                                        </p:tav>
                                        <p:tav tm="100000">
                                          <p:val>
                                            <p:strVal val="#ppt_h"/>
                                          </p:val>
                                        </p:tav>
                                      </p:tavLst>
                                    </p:anim>
                                    <p:animEffect transition="in" filter="fade">
                                      <p:cBhvr>
                                        <p:cTn id="14" dur="1000"/>
                                        <p:tgtEl>
                                          <p:spTgt spid="20"/>
                                        </p:tgtEl>
                                      </p:cBhvr>
                                    </p:animEffect>
                                  </p:childTnLst>
                                </p:cTn>
                              </p:par>
                            </p:childTnLst>
                          </p:cTn>
                        </p:par>
                        <p:par>
                          <p:cTn id="15" fill="hold">
                            <p:stCondLst>
                              <p:cond delay="1000"/>
                            </p:stCondLst>
                            <p:childTnLst>
                              <p:par>
                                <p:cTn id="16" presetID="10" presetClass="entr" presetSubtype="0" fill="hold" grpId="0" nodeType="afterEffect">
                                  <p:stCondLst>
                                    <p:cond delay="200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fade">
                                      <p:cBhvr>
                                        <p:cTn id="18" dur="3000"/>
                                        <p:tgtEl>
                                          <p:spTgt spid="3">
                                            <p:txEl>
                                              <p:pRg st="0" end="0"/>
                                            </p:txEl>
                                          </p:spTgt>
                                        </p:tgtEl>
                                      </p:cBhvr>
                                    </p:animEffect>
                                  </p:childTnLst>
                                </p:cTn>
                              </p:par>
                            </p:childTnLst>
                          </p:cTn>
                        </p:par>
                        <p:par>
                          <p:cTn id="19" fill="hold">
                            <p:stCondLst>
                              <p:cond delay="6000"/>
                            </p:stCondLst>
                            <p:childTnLst>
                              <p:par>
                                <p:cTn id="20" presetID="42" presetClass="path" presetSubtype="0" accel="50000" decel="50000" fill="hold" grpId="1" nodeType="afterEffect">
                                  <p:stCondLst>
                                    <p:cond delay="3000"/>
                                  </p:stCondLst>
                                  <p:childTnLst>
                                    <p:animMotion origin="layout" path="M 0.00017 1.48148E-6 L 0.00017 -0.19144 " pathEditMode="relative" rAng="0" ptsTypes="AA">
                                      <p:cBhvr>
                                        <p:cTn id="21" dur="2000" fill="hold"/>
                                        <p:tgtEl>
                                          <p:spTgt spid="2"/>
                                        </p:tgtEl>
                                        <p:attrNameLst>
                                          <p:attrName>ppt_x</p:attrName>
                                          <p:attrName>ppt_y</p:attrName>
                                        </p:attrNameLst>
                                      </p:cBhvr>
                                      <p:rCtr x="0" y="-9583"/>
                                    </p:animMotion>
                                  </p:childTnLst>
                                </p:cTn>
                              </p:par>
                              <p:par>
                                <p:cTn id="22" presetID="42" presetClass="path" presetSubtype="0" accel="50000" decel="50000" fill="hold" grpId="1" nodeType="withEffect">
                                  <p:stCondLst>
                                    <p:cond delay="0"/>
                                  </p:stCondLst>
                                  <p:childTnLst>
                                    <p:animMotion origin="layout" path="M 1.27582E-6 -2.24433E-6 L -0.00017 0.09348 " pathEditMode="relative" rAng="0" ptsTypes="AA">
                                      <p:cBhvr>
                                        <p:cTn id="23" dur="3000" fill="hold"/>
                                        <p:tgtEl>
                                          <p:spTgt spid="3">
                                            <p:txEl>
                                              <p:pRg st="0" end="0"/>
                                            </p:txEl>
                                          </p:spTgt>
                                        </p:tgtEl>
                                        <p:attrNameLst>
                                          <p:attrName>ppt_x</p:attrName>
                                          <p:attrName>ppt_y</p:attrName>
                                        </p:attrNameLst>
                                      </p:cBhvr>
                                      <p:rCtr x="-17" y="4674"/>
                                    </p:animMotion>
                                  </p:childTnLst>
                                </p:cTn>
                              </p:par>
                              <p:par>
                                <p:cTn id="24" presetID="53" presetClass="exit" presetSubtype="32" fill="hold" grpId="2" nodeType="withEffect">
                                  <p:stCondLst>
                                    <p:cond delay="0"/>
                                  </p:stCondLst>
                                  <p:childTnLst>
                                    <p:anim calcmode="lin" valueType="num">
                                      <p:cBhvr>
                                        <p:cTn id="25" dur="2000"/>
                                        <p:tgtEl>
                                          <p:spTgt spid="3">
                                            <p:txEl>
                                              <p:pRg st="0" end="0"/>
                                            </p:txEl>
                                          </p:spTgt>
                                        </p:tgtEl>
                                        <p:attrNameLst>
                                          <p:attrName>ppt_w</p:attrName>
                                        </p:attrNameLst>
                                      </p:cBhvr>
                                      <p:tavLst>
                                        <p:tav tm="0">
                                          <p:val>
                                            <p:strVal val="ppt_w"/>
                                          </p:val>
                                        </p:tav>
                                        <p:tav tm="100000">
                                          <p:val>
                                            <p:fltVal val="0"/>
                                          </p:val>
                                        </p:tav>
                                      </p:tavLst>
                                    </p:anim>
                                    <p:anim calcmode="lin" valueType="num">
                                      <p:cBhvr>
                                        <p:cTn id="26" dur="2000"/>
                                        <p:tgtEl>
                                          <p:spTgt spid="3">
                                            <p:txEl>
                                              <p:pRg st="0" end="0"/>
                                            </p:txEl>
                                          </p:spTgt>
                                        </p:tgtEl>
                                        <p:attrNameLst>
                                          <p:attrName>ppt_h</p:attrName>
                                        </p:attrNameLst>
                                      </p:cBhvr>
                                      <p:tavLst>
                                        <p:tav tm="0">
                                          <p:val>
                                            <p:strVal val="ppt_h"/>
                                          </p:val>
                                        </p:tav>
                                        <p:tav tm="100000">
                                          <p:val>
                                            <p:fltVal val="0"/>
                                          </p:val>
                                        </p:tav>
                                      </p:tavLst>
                                    </p:anim>
                                    <p:animEffect transition="out" filter="fade">
                                      <p:cBhvr>
                                        <p:cTn id="27" dur="2000"/>
                                        <p:tgtEl>
                                          <p:spTgt spid="3">
                                            <p:txEl>
                                              <p:pRg st="0" end="0"/>
                                            </p:txEl>
                                          </p:spTgt>
                                        </p:tgtEl>
                                      </p:cBhvr>
                                    </p:animEffect>
                                    <p:set>
                                      <p:cBhvr>
                                        <p:cTn id="28" dur="1" fill="hold">
                                          <p:stCondLst>
                                            <p:cond delay="1999"/>
                                          </p:stCondLst>
                                        </p:cTn>
                                        <p:tgtEl>
                                          <p:spTgt spid="3">
                                            <p:txEl>
                                              <p:pRg st="0" end="0"/>
                                            </p:txEl>
                                          </p:spTgt>
                                        </p:tgtEl>
                                        <p:attrNameLst>
                                          <p:attrName>style.visibility</p:attrName>
                                        </p:attrNameLst>
                                      </p:cBhvr>
                                      <p:to>
                                        <p:strVal val="hidden"/>
                                      </p:to>
                                    </p:set>
                                  </p:childTnLst>
                                </p:cTn>
                              </p:par>
                              <p:par>
                                <p:cTn id="29" presetID="55" presetClass="exit" presetSubtype="0" fill="hold" grpId="1" nodeType="withEffect">
                                  <p:stCondLst>
                                    <p:cond delay="0"/>
                                  </p:stCondLst>
                                  <p:childTnLst>
                                    <p:anim calcmode="lin" valueType="num">
                                      <p:cBhvr>
                                        <p:cTn id="30" dur="1000"/>
                                        <p:tgtEl>
                                          <p:spTgt spid="20"/>
                                        </p:tgtEl>
                                        <p:attrNameLst>
                                          <p:attrName>ppt_w</p:attrName>
                                        </p:attrNameLst>
                                      </p:cBhvr>
                                      <p:tavLst>
                                        <p:tav tm="0">
                                          <p:val>
                                            <p:strVal val="ppt_w"/>
                                          </p:val>
                                        </p:tav>
                                        <p:tav tm="100000">
                                          <p:val>
                                            <p:strVal val="ppt_w*0.70"/>
                                          </p:val>
                                        </p:tav>
                                      </p:tavLst>
                                    </p:anim>
                                    <p:anim calcmode="lin" valueType="num">
                                      <p:cBhvr>
                                        <p:cTn id="31" dur="1000"/>
                                        <p:tgtEl>
                                          <p:spTgt spid="20"/>
                                        </p:tgtEl>
                                        <p:attrNameLst>
                                          <p:attrName>ppt_h</p:attrName>
                                        </p:attrNameLst>
                                      </p:cBhvr>
                                      <p:tavLst>
                                        <p:tav tm="0">
                                          <p:val>
                                            <p:strVal val="ppt_h"/>
                                          </p:val>
                                        </p:tav>
                                        <p:tav tm="100000">
                                          <p:val>
                                            <p:strVal val="ppt_h"/>
                                          </p:val>
                                        </p:tav>
                                      </p:tavLst>
                                    </p:anim>
                                    <p:animEffect transition="out" filter="fade">
                                      <p:cBhvr>
                                        <p:cTn id="32" dur="1000"/>
                                        <p:tgtEl>
                                          <p:spTgt spid="20"/>
                                        </p:tgtEl>
                                      </p:cBhvr>
                                    </p:animEffect>
                                    <p:set>
                                      <p:cBhvr>
                                        <p:cTn id="33" dur="1" fill="hold">
                                          <p:stCondLst>
                                            <p:cond delay="999"/>
                                          </p:stCondLst>
                                        </p:cTn>
                                        <p:tgtEl>
                                          <p:spTgt spid="20"/>
                                        </p:tgtEl>
                                        <p:attrNameLst>
                                          <p:attrName>style.visibility</p:attrName>
                                        </p:attrNameLst>
                                      </p:cBhvr>
                                      <p:to>
                                        <p:strVal val="hidden"/>
                                      </p:to>
                                    </p:set>
                                  </p:childTnLst>
                                </p:cTn>
                              </p:par>
                              <p:par>
                                <p:cTn id="34" presetID="53" presetClass="exit" presetSubtype="32" fill="hold" grpId="2" nodeType="withEffect">
                                  <p:stCondLst>
                                    <p:cond delay="0"/>
                                  </p:stCondLst>
                                  <p:childTnLst>
                                    <p:anim calcmode="lin" valueType="num">
                                      <p:cBhvr>
                                        <p:cTn id="35" dur="2000"/>
                                        <p:tgtEl>
                                          <p:spTgt spid="2"/>
                                        </p:tgtEl>
                                        <p:attrNameLst>
                                          <p:attrName>ppt_w</p:attrName>
                                        </p:attrNameLst>
                                      </p:cBhvr>
                                      <p:tavLst>
                                        <p:tav tm="0">
                                          <p:val>
                                            <p:strVal val="ppt_w"/>
                                          </p:val>
                                        </p:tav>
                                        <p:tav tm="100000">
                                          <p:val>
                                            <p:fltVal val="0"/>
                                          </p:val>
                                        </p:tav>
                                      </p:tavLst>
                                    </p:anim>
                                    <p:anim calcmode="lin" valueType="num">
                                      <p:cBhvr>
                                        <p:cTn id="36" dur="2000"/>
                                        <p:tgtEl>
                                          <p:spTgt spid="2"/>
                                        </p:tgtEl>
                                        <p:attrNameLst>
                                          <p:attrName>ppt_h</p:attrName>
                                        </p:attrNameLst>
                                      </p:cBhvr>
                                      <p:tavLst>
                                        <p:tav tm="0">
                                          <p:val>
                                            <p:strVal val="ppt_h"/>
                                          </p:val>
                                        </p:tav>
                                        <p:tav tm="100000">
                                          <p:val>
                                            <p:fltVal val="0"/>
                                          </p:val>
                                        </p:tav>
                                      </p:tavLst>
                                    </p:anim>
                                    <p:animEffect transition="out" filter="fade">
                                      <p:cBhvr>
                                        <p:cTn id="37" dur="2000"/>
                                        <p:tgtEl>
                                          <p:spTgt spid="2"/>
                                        </p:tgtEl>
                                      </p:cBhvr>
                                    </p:animEffect>
                                    <p:set>
                                      <p:cBhvr>
                                        <p:cTn id="38" dur="1" fill="hold">
                                          <p:stCondLst>
                                            <p:cond delay="1999"/>
                                          </p:stCondLst>
                                        </p:cTn>
                                        <p:tgtEl>
                                          <p:spTgt spid="2"/>
                                        </p:tgtEl>
                                        <p:attrNameLst>
                                          <p:attrName>style.visibility</p:attrName>
                                        </p:attrNameLst>
                                      </p:cBhvr>
                                      <p:to>
                                        <p:strVal val="hidden"/>
                                      </p:to>
                                    </p:set>
                                  </p:childTnLst>
                                </p:cTn>
                              </p:par>
                            </p:childTnLst>
                          </p:cTn>
                        </p:par>
                        <p:par>
                          <p:cTn id="39" fill="hold">
                            <p:stCondLst>
                              <p:cond delay="11000"/>
                            </p:stCondLst>
                            <p:childTnLst>
                              <p:par>
                                <p:cTn id="40" presetID="22" presetClass="entr" presetSubtype="8" fill="hold" grpId="0" nodeType="after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wipe(left)">
                                      <p:cBhvr>
                                        <p:cTn id="42" dur="1000"/>
                                        <p:tgtEl>
                                          <p:spTgt spid="4"/>
                                        </p:tgtEl>
                                      </p:cBhvr>
                                    </p:animEffect>
                                  </p:childTnLst>
                                </p:cTn>
                              </p:par>
                            </p:childTnLst>
                          </p:cTn>
                        </p:par>
                        <p:par>
                          <p:cTn id="43" fill="hold">
                            <p:stCondLst>
                              <p:cond delay="12000"/>
                            </p:stCondLst>
                            <p:childTnLst>
                              <p:par>
                                <p:cTn id="44" presetID="22" presetClass="entr" presetSubtype="8" fill="hold" grpId="0" nodeType="afterEffect">
                                  <p:stCondLst>
                                    <p:cond delay="3000"/>
                                  </p:stCondLst>
                                  <p:childTnLst>
                                    <p:set>
                                      <p:cBhvr>
                                        <p:cTn id="45" dur="1" fill="hold">
                                          <p:stCondLst>
                                            <p:cond delay="0"/>
                                          </p:stCondLst>
                                        </p:cTn>
                                        <p:tgtEl>
                                          <p:spTgt spid="5"/>
                                        </p:tgtEl>
                                        <p:attrNameLst>
                                          <p:attrName>style.visibility</p:attrName>
                                        </p:attrNameLst>
                                      </p:cBhvr>
                                      <p:to>
                                        <p:strVal val="visible"/>
                                      </p:to>
                                    </p:set>
                                    <p:animEffect transition="in" filter="wipe(left)">
                                      <p:cBhvr>
                                        <p:cTn id="46" dur="2000"/>
                                        <p:tgtEl>
                                          <p:spTgt spid="5"/>
                                        </p:tgtEl>
                                      </p:cBhvr>
                                    </p:animEffect>
                                  </p:childTnLst>
                                </p:cTn>
                              </p:par>
                            </p:childTnLst>
                          </p:cTn>
                        </p:par>
                        <p:par>
                          <p:cTn id="47" fill="hold">
                            <p:stCondLst>
                              <p:cond delay="17000"/>
                            </p:stCondLst>
                            <p:childTnLst>
                              <p:par>
                                <p:cTn id="48" presetID="22" presetClass="entr" presetSubtype="8" fill="hold" grpId="0" nodeType="afterEffect">
                                  <p:stCondLst>
                                    <p:cond delay="3000"/>
                                  </p:stCondLst>
                                  <p:childTnLst>
                                    <p:set>
                                      <p:cBhvr>
                                        <p:cTn id="49" dur="1" fill="hold">
                                          <p:stCondLst>
                                            <p:cond delay="0"/>
                                          </p:stCondLst>
                                        </p:cTn>
                                        <p:tgtEl>
                                          <p:spTgt spid="6"/>
                                        </p:tgtEl>
                                        <p:attrNameLst>
                                          <p:attrName>style.visibility</p:attrName>
                                        </p:attrNameLst>
                                      </p:cBhvr>
                                      <p:to>
                                        <p:strVal val="visible"/>
                                      </p:to>
                                    </p:set>
                                    <p:animEffect transition="in" filter="wipe(left)">
                                      <p:cBhvr>
                                        <p:cTn id="50" dur="1000"/>
                                        <p:tgtEl>
                                          <p:spTgt spid="6"/>
                                        </p:tgtEl>
                                      </p:cBhvr>
                                    </p:animEffect>
                                  </p:childTnLst>
                                </p:cTn>
                              </p:par>
                            </p:childTnLst>
                          </p:cTn>
                        </p:par>
                        <p:par>
                          <p:cTn id="51" fill="hold">
                            <p:stCondLst>
                              <p:cond delay="21000"/>
                            </p:stCondLst>
                            <p:childTnLst>
                              <p:par>
                                <p:cTn id="52" presetID="22" presetClass="entr" presetSubtype="8" fill="hold" grpId="0" nodeType="afterEffect">
                                  <p:stCondLst>
                                    <p:cond delay="3000"/>
                                  </p:stCondLst>
                                  <p:childTnLst>
                                    <p:set>
                                      <p:cBhvr>
                                        <p:cTn id="53" dur="1" fill="hold">
                                          <p:stCondLst>
                                            <p:cond delay="0"/>
                                          </p:stCondLst>
                                        </p:cTn>
                                        <p:tgtEl>
                                          <p:spTgt spid="7"/>
                                        </p:tgtEl>
                                        <p:attrNameLst>
                                          <p:attrName>style.visibility</p:attrName>
                                        </p:attrNameLst>
                                      </p:cBhvr>
                                      <p:to>
                                        <p:strVal val="visible"/>
                                      </p:to>
                                    </p:set>
                                    <p:animEffect transition="in" filter="wipe(left)">
                                      <p:cBhvr>
                                        <p:cTn id="54" dur="1000"/>
                                        <p:tgtEl>
                                          <p:spTgt spid="7"/>
                                        </p:tgtEl>
                                      </p:cBhvr>
                                    </p:animEffect>
                                  </p:childTnLst>
                                </p:cTn>
                              </p:par>
                            </p:childTnLst>
                          </p:cTn>
                        </p:par>
                        <p:par>
                          <p:cTn id="55" fill="hold">
                            <p:stCondLst>
                              <p:cond delay="25000"/>
                            </p:stCondLst>
                            <p:childTnLst>
                              <p:par>
                                <p:cTn id="56" presetID="10" presetClass="entr" presetSubtype="0" fill="hold" nodeType="afterEffect">
                                  <p:stCondLst>
                                    <p:cond delay="2000"/>
                                  </p:stCondLst>
                                  <p:childTnLst>
                                    <p:set>
                                      <p:cBhvr>
                                        <p:cTn id="57" dur="1" fill="hold">
                                          <p:stCondLst>
                                            <p:cond delay="0"/>
                                          </p:stCondLst>
                                        </p:cTn>
                                        <p:tgtEl>
                                          <p:spTgt spid="25"/>
                                        </p:tgtEl>
                                        <p:attrNameLst>
                                          <p:attrName>style.visibility</p:attrName>
                                        </p:attrNameLst>
                                      </p:cBhvr>
                                      <p:to>
                                        <p:strVal val="visible"/>
                                      </p:to>
                                    </p:set>
                                    <p:animEffect transition="in" filter="fade">
                                      <p:cBhvr>
                                        <p:cTn id="5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3" grpId="2" build="p"/>
      <p:bldP spid="2" grpId="0"/>
      <p:bldP spid="2" grpId="1"/>
      <p:bldP spid="2" grpId="2"/>
      <p:bldP spid="6" grpId="0"/>
      <p:bldP spid="7" grpId="0"/>
      <p:bldP spid="4" grpId="0"/>
      <p:bldP spid="5" grpId="0"/>
      <p:bldP spid="20" grpId="0"/>
      <p:bldP spid="20"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stretch>
            <a:fillRect/>
          </a:stretch>
        </p:blipFill>
        <p:spPr>
          <a:xfrm>
            <a:off x="7787822" y="3898083"/>
            <a:ext cx="1279167" cy="772617"/>
          </a:xfrm>
          <a:prstGeom prst="rect">
            <a:avLst/>
          </a:prstGeom>
        </p:spPr>
      </p:pic>
      <p:sp>
        <p:nvSpPr>
          <p:cNvPr id="4" name="Rectangle 3"/>
          <p:cNvSpPr/>
          <p:nvPr/>
        </p:nvSpPr>
        <p:spPr>
          <a:xfrm>
            <a:off x="1016032" y="1909654"/>
            <a:ext cx="7182355" cy="1200329"/>
          </a:xfrm>
          <a:prstGeom prst="rect">
            <a:avLst/>
          </a:prstGeom>
        </p:spPr>
        <p:txBody>
          <a:bodyPr wrap="square">
            <a:spAutoFit/>
          </a:bodyPr>
          <a:lstStyle/>
          <a:p>
            <a:r>
              <a:rPr lang="en-US" sz="3600" dirty="0">
                <a:latin typeface="Arial Rounded MT Bold"/>
                <a:cs typeface="Arial Rounded MT Bold"/>
              </a:rPr>
              <a:t>In order to teach don't you </a:t>
            </a:r>
            <a:r>
              <a:rPr lang="en-US" sz="3600" i="1" dirty="0">
                <a:latin typeface="Arial Rounded MT Bold"/>
                <a:cs typeface="Arial Rounded MT Bold"/>
              </a:rPr>
              <a:t>have</a:t>
            </a:r>
            <a:r>
              <a:rPr lang="en-US" sz="3600" dirty="0">
                <a:latin typeface="Arial Rounded MT Bold"/>
                <a:cs typeface="Arial Rounded MT Bold"/>
              </a:rPr>
              <a:t> to think about your teaching? </a:t>
            </a:r>
          </a:p>
        </p:txBody>
      </p:sp>
      <p:sp>
        <p:nvSpPr>
          <p:cNvPr id="5" name="Rectangle 4"/>
          <p:cNvSpPr/>
          <p:nvPr/>
        </p:nvSpPr>
        <p:spPr>
          <a:xfrm>
            <a:off x="922391" y="3771345"/>
            <a:ext cx="7365258" cy="1754327"/>
          </a:xfrm>
          <a:prstGeom prst="rect">
            <a:avLst/>
          </a:prstGeom>
        </p:spPr>
        <p:txBody>
          <a:bodyPr wrap="square">
            <a:spAutoFit/>
          </a:bodyPr>
          <a:lstStyle/>
          <a:p>
            <a:r>
              <a:rPr lang="en-US" sz="3600" dirty="0">
                <a:latin typeface="Arial Rounded MT Bold"/>
                <a:cs typeface="Arial Rounded MT Bold"/>
              </a:rPr>
              <a:t>And isn't such thinking the same thing as reflecting on your teaching?</a:t>
            </a:r>
            <a:r>
              <a:rPr lang="en-US" sz="3600" dirty="0" smtClean="0">
                <a:effectLst/>
                <a:latin typeface="Arial Rounded MT Bold"/>
                <a:cs typeface="Arial Rounded MT Bold"/>
              </a:rPr>
              <a:t> </a:t>
            </a:r>
            <a:endParaRPr lang="en-US" sz="3600" dirty="0">
              <a:latin typeface="Arial Rounded MT Bold"/>
              <a:cs typeface="Arial Rounded MT Bold"/>
            </a:endParaRPr>
          </a:p>
        </p:txBody>
      </p:sp>
      <p:sp>
        <p:nvSpPr>
          <p:cNvPr id="8" name="Rectangle 7"/>
          <p:cNvSpPr/>
          <p:nvPr/>
        </p:nvSpPr>
        <p:spPr>
          <a:xfrm>
            <a:off x="691478" y="1042057"/>
            <a:ext cx="7839920" cy="2062103"/>
          </a:xfrm>
          <a:prstGeom prst="rect">
            <a:avLst/>
          </a:prstGeom>
        </p:spPr>
        <p:txBody>
          <a:bodyPr wrap="square">
            <a:spAutoFit/>
          </a:bodyPr>
          <a:lstStyle/>
          <a:p>
            <a:r>
              <a:rPr lang="en-US" sz="3200" dirty="0">
                <a:latin typeface="Helvetica"/>
                <a:cs typeface="Helvetica"/>
              </a:rPr>
              <a:t>If a teacher never questions the goals and the values that guide his or her work, the context in which he or she teaches, or never examines his or </a:t>
            </a:r>
            <a:r>
              <a:rPr lang="en-US" sz="3200" dirty="0" smtClean="0">
                <a:latin typeface="Helvetica"/>
                <a:cs typeface="Helvetica"/>
              </a:rPr>
              <a:t>her assumptions…</a:t>
            </a:r>
            <a:endParaRPr lang="en-US" sz="3200" dirty="0">
              <a:latin typeface="Helvetica"/>
              <a:cs typeface="Helvetica"/>
            </a:endParaRPr>
          </a:p>
        </p:txBody>
      </p:sp>
      <p:sp>
        <p:nvSpPr>
          <p:cNvPr id="11" name="Rectangle 10"/>
          <p:cNvSpPr/>
          <p:nvPr/>
        </p:nvSpPr>
        <p:spPr>
          <a:xfrm>
            <a:off x="691469" y="3790610"/>
            <a:ext cx="7571064" cy="1077218"/>
          </a:xfrm>
          <a:prstGeom prst="rect">
            <a:avLst/>
          </a:prstGeom>
        </p:spPr>
        <p:txBody>
          <a:bodyPr wrap="square">
            <a:spAutoFit/>
          </a:bodyPr>
          <a:lstStyle/>
          <a:p>
            <a:r>
              <a:rPr lang="en-US" sz="3200" dirty="0" smtClean="0">
                <a:latin typeface="Helvetica"/>
                <a:cs typeface="Helvetica"/>
              </a:rPr>
              <a:t>then it is our belief that this individual is not engaged in reflective teaching.</a:t>
            </a:r>
            <a:r>
              <a:rPr lang="en-US" sz="3200" dirty="0" smtClean="0">
                <a:effectLst/>
                <a:latin typeface="Helvetica"/>
                <a:cs typeface="Helvetica"/>
              </a:rPr>
              <a:t> </a:t>
            </a:r>
            <a:endParaRPr lang="en-US" sz="3200" dirty="0">
              <a:latin typeface="Helvetica"/>
              <a:cs typeface="Helvetica"/>
            </a:endParaRPr>
          </a:p>
        </p:txBody>
      </p:sp>
      <p:sp>
        <p:nvSpPr>
          <p:cNvPr id="13" name="Rectangle 12"/>
          <p:cNvSpPr/>
          <p:nvPr/>
        </p:nvSpPr>
        <p:spPr>
          <a:xfrm>
            <a:off x="819759" y="2280903"/>
            <a:ext cx="7571064" cy="2308324"/>
          </a:xfrm>
          <a:prstGeom prst="rect">
            <a:avLst/>
          </a:prstGeom>
        </p:spPr>
        <p:txBody>
          <a:bodyPr wrap="square">
            <a:spAutoFit/>
          </a:bodyPr>
          <a:lstStyle/>
          <a:p>
            <a:r>
              <a:rPr lang="en-US" sz="3600" dirty="0">
                <a:latin typeface="Arial Rounded MT Bold"/>
                <a:cs typeface="Arial Rounded MT Bold"/>
              </a:rPr>
              <a:t>This view is based on a distinction between teaching that is reflective and teaching that is technically </a:t>
            </a:r>
            <a:r>
              <a:rPr lang="en-US" sz="3600" dirty="0" smtClean="0">
                <a:latin typeface="Arial Rounded MT Bold"/>
                <a:cs typeface="Arial Rounded MT Bold"/>
              </a:rPr>
              <a:t>focused.</a:t>
            </a:r>
            <a:r>
              <a:rPr lang="en-US" sz="3600" dirty="0" smtClean="0">
                <a:effectLst/>
                <a:latin typeface="Arial Rounded MT Bold"/>
                <a:cs typeface="Arial Rounded MT Bold"/>
              </a:rPr>
              <a:t> </a:t>
            </a:r>
            <a:endParaRPr lang="en-US" sz="3600" dirty="0">
              <a:latin typeface="Arial Rounded MT Bold"/>
              <a:cs typeface="Arial Rounded MT Bold"/>
            </a:endParaRPr>
          </a:p>
        </p:txBody>
      </p:sp>
    </p:spTree>
    <p:extLst>
      <p:ext uri="{BB962C8B-B14F-4D97-AF65-F5344CB8AC3E}">
        <p14:creationId xmlns:p14="http://schemas.microsoft.com/office/powerpoint/2010/main" val="1318987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0" presetClass="entr" presetSubtype="0" fill="hold" grpId="0" nodeType="afterEffect">
                                  <p:stCondLst>
                                    <p:cond delay="400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par>
                          <p:cTn id="12" fill="hold">
                            <p:stCondLst>
                              <p:cond delay="5000"/>
                            </p:stCondLst>
                            <p:childTnLst>
                              <p:par>
                                <p:cTn id="13" presetID="10" presetClass="exit" presetSubtype="0" fill="hold" grpId="1" nodeType="afterEffect">
                                  <p:stCondLst>
                                    <p:cond delay="4000"/>
                                  </p:stCondLst>
                                  <p:childTnLst>
                                    <p:animEffect transition="out" filter="fade">
                                      <p:cBhvr>
                                        <p:cTn id="14" dur="1000"/>
                                        <p:tgtEl>
                                          <p:spTgt spid="4"/>
                                        </p:tgtEl>
                                      </p:cBhvr>
                                    </p:animEffect>
                                    <p:set>
                                      <p:cBhvr>
                                        <p:cTn id="15" dur="1" fill="hold">
                                          <p:stCondLst>
                                            <p:cond delay="999"/>
                                          </p:stCondLst>
                                        </p:cTn>
                                        <p:tgtEl>
                                          <p:spTgt spid="4"/>
                                        </p:tgtEl>
                                        <p:attrNameLst>
                                          <p:attrName>style.visibility</p:attrName>
                                        </p:attrNameLst>
                                      </p:cBhvr>
                                      <p:to>
                                        <p:strVal val="hidden"/>
                                      </p:to>
                                    </p:set>
                                  </p:childTnLst>
                                </p:cTn>
                              </p:par>
                              <p:par>
                                <p:cTn id="16" presetID="10" presetClass="exit" presetSubtype="0" fill="hold" grpId="1" nodeType="withEffect">
                                  <p:stCondLst>
                                    <p:cond delay="4000"/>
                                  </p:stCondLst>
                                  <p:childTnLst>
                                    <p:animEffect transition="out" filter="fade">
                                      <p:cBhvr>
                                        <p:cTn id="17" dur="1000"/>
                                        <p:tgtEl>
                                          <p:spTgt spid="5"/>
                                        </p:tgtEl>
                                      </p:cBhvr>
                                    </p:animEffect>
                                    <p:set>
                                      <p:cBhvr>
                                        <p:cTn id="18" dur="1" fill="hold">
                                          <p:stCondLst>
                                            <p:cond delay="999"/>
                                          </p:stCondLst>
                                        </p:cTn>
                                        <p:tgtEl>
                                          <p:spTgt spid="5"/>
                                        </p:tgtEl>
                                        <p:attrNameLst>
                                          <p:attrName>style.visibility</p:attrName>
                                        </p:attrNameLst>
                                      </p:cBhvr>
                                      <p:to>
                                        <p:strVal val="hidden"/>
                                      </p:to>
                                    </p:set>
                                  </p:childTnLst>
                                </p:cTn>
                              </p:par>
                            </p:childTnLst>
                          </p:cTn>
                        </p:par>
                        <p:par>
                          <p:cTn id="19" fill="hold">
                            <p:stCondLst>
                              <p:cond delay="10000"/>
                            </p:stCondLst>
                            <p:childTnLst>
                              <p:par>
                                <p:cTn id="20" presetID="22" presetClass="entr" presetSubtype="8"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left)">
                                      <p:cBhvr>
                                        <p:cTn id="22" dur="500"/>
                                        <p:tgtEl>
                                          <p:spTgt spid="8"/>
                                        </p:tgtEl>
                                      </p:cBhvr>
                                    </p:animEffect>
                                  </p:childTnLst>
                                </p:cTn>
                              </p:par>
                            </p:childTnLst>
                          </p:cTn>
                        </p:par>
                        <p:par>
                          <p:cTn id="23" fill="hold">
                            <p:stCondLst>
                              <p:cond delay="10500"/>
                            </p:stCondLst>
                            <p:childTnLst>
                              <p:par>
                                <p:cTn id="24" presetID="22" presetClass="entr" presetSubtype="1" fill="hold" grpId="0" nodeType="afterEffect">
                                  <p:stCondLst>
                                    <p:cond delay="8000"/>
                                  </p:stCondLst>
                                  <p:childTnLst>
                                    <p:set>
                                      <p:cBhvr>
                                        <p:cTn id="25" dur="1" fill="hold">
                                          <p:stCondLst>
                                            <p:cond delay="0"/>
                                          </p:stCondLst>
                                        </p:cTn>
                                        <p:tgtEl>
                                          <p:spTgt spid="11"/>
                                        </p:tgtEl>
                                        <p:attrNameLst>
                                          <p:attrName>style.visibility</p:attrName>
                                        </p:attrNameLst>
                                      </p:cBhvr>
                                      <p:to>
                                        <p:strVal val="visible"/>
                                      </p:to>
                                    </p:set>
                                    <p:animEffect transition="in" filter="wipe(up)">
                                      <p:cBhvr>
                                        <p:cTn id="26" dur="500"/>
                                        <p:tgtEl>
                                          <p:spTgt spid="11"/>
                                        </p:tgtEl>
                                      </p:cBhvr>
                                    </p:animEffect>
                                  </p:childTnLst>
                                </p:cTn>
                              </p:par>
                            </p:childTnLst>
                          </p:cTn>
                        </p:par>
                        <p:par>
                          <p:cTn id="27" fill="hold">
                            <p:stCondLst>
                              <p:cond delay="19000"/>
                            </p:stCondLst>
                            <p:childTnLst>
                              <p:par>
                                <p:cTn id="28" presetID="37" presetClass="exit" presetSubtype="0" fill="hold" grpId="1" nodeType="afterEffect">
                                  <p:stCondLst>
                                    <p:cond delay="6000"/>
                                  </p:stCondLst>
                                  <p:childTnLst>
                                    <p:animEffect transition="out" filter="fade">
                                      <p:cBhvr>
                                        <p:cTn id="29" dur="1000"/>
                                        <p:tgtEl>
                                          <p:spTgt spid="8"/>
                                        </p:tgtEl>
                                      </p:cBhvr>
                                    </p:animEffect>
                                    <p:anim calcmode="lin" valueType="num">
                                      <p:cBhvr>
                                        <p:cTn id="30" dur="1000"/>
                                        <p:tgtEl>
                                          <p:spTgt spid="8"/>
                                        </p:tgtEl>
                                        <p:attrNameLst>
                                          <p:attrName>ppt_x</p:attrName>
                                        </p:attrNameLst>
                                      </p:cBhvr>
                                      <p:tavLst>
                                        <p:tav tm="0">
                                          <p:val>
                                            <p:strVal val="ppt_x"/>
                                          </p:val>
                                        </p:tav>
                                        <p:tav tm="100000">
                                          <p:val>
                                            <p:strVal val="ppt_x"/>
                                          </p:val>
                                        </p:tav>
                                      </p:tavLst>
                                    </p:anim>
                                    <p:anim calcmode="lin" valueType="num">
                                      <p:cBhvr>
                                        <p:cTn id="31" dur="100" decel="100000"/>
                                        <p:tgtEl>
                                          <p:spTgt spid="8"/>
                                        </p:tgtEl>
                                        <p:attrNameLst>
                                          <p:attrName>ppt_y</p:attrName>
                                        </p:attrNameLst>
                                      </p:cBhvr>
                                      <p:tavLst>
                                        <p:tav tm="0">
                                          <p:val>
                                            <p:strVal val="ppt_y"/>
                                          </p:val>
                                        </p:tav>
                                        <p:tav tm="100000">
                                          <p:val>
                                            <p:strVal val="ppt_y-.03"/>
                                          </p:val>
                                        </p:tav>
                                      </p:tavLst>
                                    </p:anim>
                                    <p:anim calcmode="lin" valueType="num">
                                      <p:cBhvr>
                                        <p:cTn id="32" dur="900" accel="100000">
                                          <p:stCondLst>
                                            <p:cond delay="100"/>
                                          </p:stCondLst>
                                        </p:cTn>
                                        <p:tgtEl>
                                          <p:spTgt spid="8"/>
                                        </p:tgtEl>
                                        <p:attrNameLst>
                                          <p:attrName>ppt_y</p:attrName>
                                        </p:attrNameLst>
                                      </p:cBhvr>
                                      <p:tavLst>
                                        <p:tav tm="0">
                                          <p:val>
                                            <p:strVal val="ppt_y"/>
                                          </p:val>
                                        </p:tav>
                                        <p:tav tm="100000">
                                          <p:val>
                                            <p:strVal val="ppt_y+1"/>
                                          </p:val>
                                        </p:tav>
                                      </p:tavLst>
                                    </p:anim>
                                    <p:set>
                                      <p:cBhvr>
                                        <p:cTn id="33" dur="1" fill="hold">
                                          <p:stCondLst>
                                            <p:cond delay="999"/>
                                          </p:stCondLst>
                                        </p:cTn>
                                        <p:tgtEl>
                                          <p:spTgt spid="8"/>
                                        </p:tgtEl>
                                        <p:attrNameLst>
                                          <p:attrName>style.visibility</p:attrName>
                                        </p:attrNameLst>
                                      </p:cBhvr>
                                      <p:to>
                                        <p:strVal val="hidden"/>
                                      </p:to>
                                    </p:set>
                                  </p:childTnLst>
                                </p:cTn>
                              </p:par>
                              <p:par>
                                <p:cTn id="34" presetID="37" presetClass="exit" presetSubtype="0" fill="hold" grpId="1" nodeType="withEffect">
                                  <p:stCondLst>
                                    <p:cond delay="6000"/>
                                  </p:stCondLst>
                                  <p:childTnLst>
                                    <p:animEffect transition="out" filter="fade">
                                      <p:cBhvr>
                                        <p:cTn id="35" dur="1000"/>
                                        <p:tgtEl>
                                          <p:spTgt spid="11"/>
                                        </p:tgtEl>
                                      </p:cBhvr>
                                    </p:animEffect>
                                    <p:anim calcmode="lin" valueType="num">
                                      <p:cBhvr>
                                        <p:cTn id="36" dur="1000"/>
                                        <p:tgtEl>
                                          <p:spTgt spid="11"/>
                                        </p:tgtEl>
                                        <p:attrNameLst>
                                          <p:attrName>ppt_x</p:attrName>
                                        </p:attrNameLst>
                                      </p:cBhvr>
                                      <p:tavLst>
                                        <p:tav tm="0">
                                          <p:val>
                                            <p:strVal val="ppt_x"/>
                                          </p:val>
                                        </p:tav>
                                        <p:tav tm="100000">
                                          <p:val>
                                            <p:strVal val="ppt_x"/>
                                          </p:val>
                                        </p:tav>
                                      </p:tavLst>
                                    </p:anim>
                                    <p:anim calcmode="lin" valueType="num">
                                      <p:cBhvr>
                                        <p:cTn id="37" dur="100" decel="100000"/>
                                        <p:tgtEl>
                                          <p:spTgt spid="11"/>
                                        </p:tgtEl>
                                        <p:attrNameLst>
                                          <p:attrName>ppt_y</p:attrName>
                                        </p:attrNameLst>
                                      </p:cBhvr>
                                      <p:tavLst>
                                        <p:tav tm="0">
                                          <p:val>
                                            <p:strVal val="ppt_y"/>
                                          </p:val>
                                        </p:tav>
                                        <p:tav tm="100000">
                                          <p:val>
                                            <p:strVal val="ppt_y-.03"/>
                                          </p:val>
                                        </p:tav>
                                      </p:tavLst>
                                    </p:anim>
                                    <p:anim calcmode="lin" valueType="num">
                                      <p:cBhvr>
                                        <p:cTn id="38" dur="900" accel="100000">
                                          <p:stCondLst>
                                            <p:cond delay="100"/>
                                          </p:stCondLst>
                                        </p:cTn>
                                        <p:tgtEl>
                                          <p:spTgt spid="11"/>
                                        </p:tgtEl>
                                        <p:attrNameLst>
                                          <p:attrName>ppt_y</p:attrName>
                                        </p:attrNameLst>
                                      </p:cBhvr>
                                      <p:tavLst>
                                        <p:tav tm="0">
                                          <p:val>
                                            <p:strVal val="ppt_y"/>
                                          </p:val>
                                        </p:tav>
                                        <p:tav tm="100000">
                                          <p:val>
                                            <p:strVal val="ppt_y+1"/>
                                          </p:val>
                                        </p:tav>
                                      </p:tavLst>
                                    </p:anim>
                                    <p:set>
                                      <p:cBhvr>
                                        <p:cTn id="39" dur="1" fill="hold">
                                          <p:stCondLst>
                                            <p:cond delay="999"/>
                                          </p:stCondLst>
                                        </p:cTn>
                                        <p:tgtEl>
                                          <p:spTgt spid="11"/>
                                        </p:tgtEl>
                                        <p:attrNameLst>
                                          <p:attrName>style.visibility</p:attrName>
                                        </p:attrNameLst>
                                      </p:cBhvr>
                                      <p:to>
                                        <p:strVal val="hidden"/>
                                      </p:to>
                                    </p:set>
                                  </p:childTnLst>
                                </p:cTn>
                              </p:par>
                            </p:childTnLst>
                          </p:cTn>
                        </p:par>
                        <p:par>
                          <p:cTn id="40" fill="hold">
                            <p:stCondLst>
                              <p:cond delay="26000"/>
                            </p:stCondLst>
                            <p:childTnLst>
                              <p:par>
                                <p:cTn id="41" presetID="10" presetClass="entr" presetSubtype="0" fill="hold" grpId="0" nodeType="afterEffect">
                                  <p:stCondLst>
                                    <p:cond delay="2000"/>
                                  </p:stCondLst>
                                  <p:childTnLst>
                                    <p:set>
                                      <p:cBhvr>
                                        <p:cTn id="42" dur="1" fill="hold">
                                          <p:stCondLst>
                                            <p:cond delay="0"/>
                                          </p:stCondLst>
                                        </p:cTn>
                                        <p:tgtEl>
                                          <p:spTgt spid="13"/>
                                        </p:tgtEl>
                                        <p:attrNameLst>
                                          <p:attrName>style.visibility</p:attrName>
                                        </p:attrNameLst>
                                      </p:cBhvr>
                                      <p:to>
                                        <p:strVal val="visible"/>
                                      </p:to>
                                    </p:set>
                                    <p:animEffect transition="in" filter="fade">
                                      <p:cBhvr>
                                        <p:cTn id="43" dur="500"/>
                                        <p:tgtEl>
                                          <p:spTgt spid="13"/>
                                        </p:tgtEl>
                                      </p:cBhvr>
                                    </p:animEffect>
                                  </p:childTnLst>
                                </p:cTn>
                              </p:par>
                            </p:childTnLst>
                          </p:cTn>
                        </p:par>
                        <p:par>
                          <p:cTn id="44" fill="hold">
                            <p:stCondLst>
                              <p:cond delay="28500"/>
                            </p:stCondLst>
                            <p:childTnLst>
                              <p:par>
                                <p:cTn id="45" presetID="10" presetClass="entr" presetSubtype="0" fill="hold" nodeType="afterEffect">
                                  <p:stCondLst>
                                    <p:cond delay="5000"/>
                                  </p:stCondLst>
                                  <p:childTnLst>
                                    <p:set>
                                      <p:cBhvr>
                                        <p:cTn id="46" dur="1" fill="hold">
                                          <p:stCondLst>
                                            <p:cond delay="0"/>
                                          </p:stCondLst>
                                        </p:cTn>
                                        <p:tgtEl>
                                          <p:spTgt spid="14"/>
                                        </p:tgtEl>
                                        <p:attrNameLst>
                                          <p:attrName>style.visibility</p:attrName>
                                        </p:attrNameLst>
                                      </p:cBhvr>
                                      <p:to>
                                        <p:strVal val="visible"/>
                                      </p:to>
                                    </p:set>
                                    <p:animEffect transition="in" filter="fade">
                                      <p:cBhvr>
                                        <p:cTn id="4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8" grpId="0"/>
      <p:bldP spid="8" grpId="1"/>
      <p:bldP spid="11" grpId="0"/>
      <p:bldP spid="11" grpId="1"/>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82857" y="1400513"/>
            <a:ext cx="8229600" cy="2062103"/>
          </a:xfrm>
          <a:prstGeom prst="rect">
            <a:avLst/>
          </a:prstGeom>
        </p:spPr>
        <p:txBody>
          <a:bodyPr wrap="square">
            <a:spAutoFit/>
          </a:bodyPr>
          <a:lstStyle/>
          <a:p>
            <a:pPr marL="230188" indent="-230188">
              <a:tabLst>
                <a:tab pos="230188" algn="l"/>
              </a:tabLst>
            </a:pPr>
            <a:r>
              <a:rPr lang="en-US" sz="3200" dirty="0" smtClean="0">
                <a:latin typeface="Arial Narrow"/>
                <a:cs typeface="Arial Narrow"/>
              </a:rPr>
              <a:t>•	Did </a:t>
            </a:r>
            <a:r>
              <a:rPr lang="en-US" sz="3200" dirty="0">
                <a:latin typeface="Arial Narrow"/>
                <a:cs typeface="Arial Narrow"/>
              </a:rPr>
              <a:t>your own teacher education program </a:t>
            </a:r>
            <a:r>
              <a:rPr lang="en-US" sz="3200" dirty="0" smtClean="0">
                <a:latin typeface="Arial Narrow"/>
                <a:cs typeface="Arial Narrow"/>
              </a:rPr>
              <a:t>prepare </a:t>
            </a:r>
            <a:r>
              <a:rPr lang="en-US" sz="3200" dirty="0">
                <a:latin typeface="Arial Narrow"/>
                <a:cs typeface="Arial Narrow"/>
              </a:rPr>
              <a:t>you to be the kind of teacher who questions the educational goals and the classroom and school </a:t>
            </a:r>
            <a:r>
              <a:rPr lang="en-US" sz="3200" dirty="0" smtClean="0">
                <a:latin typeface="Arial Narrow"/>
                <a:cs typeface="Arial Narrow"/>
              </a:rPr>
              <a:t>contexts?</a:t>
            </a:r>
            <a:endParaRPr lang="en-US" sz="3200" dirty="0">
              <a:latin typeface="Arial Narrow"/>
              <a:cs typeface="Arial Narrow"/>
            </a:endParaRPr>
          </a:p>
        </p:txBody>
      </p:sp>
      <p:sp>
        <p:nvSpPr>
          <p:cNvPr id="2" name="Title 1"/>
          <p:cNvSpPr>
            <a:spLocks noGrp="1"/>
          </p:cNvSpPr>
          <p:nvPr>
            <p:ph type="title"/>
          </p:nvPr>
        </p:nvSpPr>
        <p:spPr>
          <a:xfrm>
            <a:off x="482857" y="579521"/>
            <a:ext cx="8229600" cy="1143000"/>
          </a:xfrm>
        </p:spPr>
        <p:txBody>
          <a:bodyPr/>
          <a:lstStyle/>
          <a:p>
            <a:r>
              <a:rPr lang="en-US" dirty="0">
                <a:latin typeface="Abadi MT Condensed Extra Bold"/>
                <a:cs typeface="Abadi MT Condensed Extra Bold"/>
              </a:rPr>
              <a:t>On Reflective Teaching </a:t>
            </a:r>
          </a:p>
        </p:txBody>
      </p:sp>
      <p:sp>
        <p:nvSpPr>
          <p:cNvPr id="6" name="Rectangle 5"/>
          <p:cNvSpPr/>
          <p:nvPr/>
        </p:nvSpPr>
        <p:spPr>
          <a:xfrm>
            <a:off x="482857" y="3551397"/>
            <a:ext cx="8229600" cy="954107"/>
          </a:xfrm>
          <a:prstGeom prst="rect">
            <a:avLst/>
          </a:prstGeom>
        </p:spPr>
        <p:txBody>
          <a:bodyPr wrap="square">
            <a:spAutoFit/>
          </a:bodyPr>
          <a:lstStyle/>
          <a:p>
            <a:pPr marL="230188" indent="-230188">
              <a:tabLst>
                <a:tab pos="230188" algn="l"/>
              </a:tabLst>
            </a:pPr>
            <a:r>
              <a:rPr lang="en-US" sz="2800" dirty="0" smtClean="0">
                <a:latin typeface="Arial Narrow"/>
                <a:cs typeface="Arial Narrow"/>
              </a:rPr>
              <a:t>•	When </a:t>
            </a:r>
            <a:r>
              <a:rPr lang="en-US" sz="2800" dirty="0">
                <a:latin typeface="Arial Narrow"/>
                <a:cs typeface="Arial Narrow"/>
              </a:rPr>
              <a:t>you think about a classroom problem, do you try to see it from different "angles"?</a:t>
            </a:r>
          </a:p>
        </p:txBody>
      </p:sp>
      <p:sp>
        <p:nvSpPr>
          <p:cNvPr id="7" name="Rectangle 6"/>
          <p:cNvSpPr/>
          <p:nvPr/>
        </p:nvSpPr>
        <p:spPr>
          <a:xfrm>
            <a:off x="470028" y="4585647"/>
            <a:ext cx="8229600" cy="1384995"/>
          </a:xfrm>
          <a:prstGeom prst="rect">
            <a:avLst/>
          </a:prstGeom>
        </p:spPr>
        <p:txBody>
          <a:bodyPr wrap="square">
            <a:spAutoFit/>
          </a:bodyPr>
          <a:lstStyle/>
          <a:p>
            <a:pPr marL="230188" indent="-230188">
              <a:tabLst>
                <a:tab pos="230188" algn="l"/>
              </a:tabLst>
            </a:pPr>
            <a:r>
              <a:rPr lang="en-US" sz="2800" dirty="0" smtClean="0">
                <a:latin typeface="Arial Narrow"/>
                <a:cs typeface="Arial Narrow"/>
              </a:rPr>
              <a:t>•	Do </a:t>
            </a:r>
            <a:r>
              <a:rPr lang="en-US" sz="2800" dirty="0">
                <a:latin typeface="Arial Narrow"/>
                <a:cs typeface="Arial Narrow"/>
              </a:rPr>
              <a:t>you think that teachers should play leadership roles in curriculum development, program development, and school reform or just stick to their work in the classroom?</a:t>
            </a:r>
          </a:p>
        </p:txBody>
      </p:sp>
      <p:pic>
        <p:nvPicPr>
          <p:cNvPr id="12" name="Picture 11"/>
          <p:cNvPicPr>
            <a:picLocks noChangeAspect="1"/>
          </p:cNvPicPr>
          <p:nvPr/>
        </p:nvPicPr>
        <p:blipFill>
          <a:blip r:embed="rId2"/>
          <a:stretch>
            <a:fillRect/>
          </a:stretch>
        </p:blipFill>
        <p:spPr>
          <a:xfrm>
            <a:off x="7684837" y="5620778"/>
            <a:ext cx="1395018" cy="842591"/>
          </a:xfrm>
          <a:prstGeom prst="rect">
            <a:avLst/>
          </a:prstGeom>
        </p:spPr>
      </p:pic>
    </p:spTree>
    <p:extLst>
      <p:ext uri="{BB962C8B-B14F-4D97-AF65-F5344CB8AC3E}">
        <p14:creationId xmlns:p14="http://schemas.microsoft.com/office/powerpoint/2010/main" val="1993099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path" presetSubtype="0" accel="50000" decel="50000" fill="hold" grpId="1" nodeType="withEffect">
                                  <p:stCondLst>
                                    <p:cond delay="1000"/>
                                  </p:stCondLst>
                                  <p:childTnLst>
                                    <p:animMotion origin="layout" path="M 4.34179E-6 -4.6398E-6 L 4.34179E-6 -0.09034 " pathEditMode="relative" rAng="0" ptsTypes="AA">
                                      <p:cBhvr>
                                        <p:cTn id="11" dur="2000" fill="hold"/>
                                        <p:tgtEl>
                                          <p:spTgt spid="2"/>
                                        </p:tgtEl>
                                        <p:attrNameLst>
                                          <p:attrName>ppt_x</p:attrName>
                                          <p:attrName>ppt_y</p:attrName>
                                        </p:attrNameLst>
                                      </p:cBhvr>
                                      <p:rCtr x="0" y="-4517"/>
                                    </p:animMotion>
                                  </p:childTnLst>
                                </p:cTn>
                              </p:par>
                            </p:childTnLst>
                          </p:cTn>
                        </p:par>
                        <p:par>
                          <p:cTn id="12" fill="hold">
                            <p:stCondLst>
                              <p:cond delay="3000"/>
                            </p:stCondLst>
                            <p:childTnLst>
                              <p:par>
                                <p:cTn id="13" presetID="22" presetClass="entr" presetSubtype="8" fill="hold" grpId="0" nodeType="afterEffect">
                                  <p:stCondLst>
                                    <p:cond delay="1000"/>
                                  </p:stCondLst>
                                  <p:childTnLst>
                                    <p:set>
                                      <p:cBhvr>
                                        <p:cTn id="14" dur="1" fill="hold">
                                          <p:stCondLst>
                                            <p:cond delay="0"/>
                                          </p:stCondLst>
                                        </p:cTn>
                                        <p:tgtEl>
                                          <p:spTgt spid="5"/>
                                        </p:tgtEl>
                                        <p:attrNameLst>
                                          <p:attrName>style.visibility</p:attrName>
                                        </p:attrNameLst>
                                      </p:cBhvr>
                                      <p:to>
                                        <p:strVal val="visible"/>
                                      </p:to>
                                    </p:set>
                                    <p:animEffect transition="in" filter="wipe(left)">
                                      <p:cBhvr>
                                        <p:cTn id="15" dur="1000"/>
                                        <p:tgtEl>
                                          <p:spTgt spid="5"/>
                                        </p:tgtEl>
                                      </p:cBhvr>
                                    </p:animEffect>
                                  </p:childTnLst>
                                </p:cTn>
                              </p:par>
                            </p:childTnLst>
                          </p:cTn>
                        </p:par>
                        <p:par>
                          <p:cTn id="16" fill="hold">
                            <p:stCondLst>
                              <p:cond delay="5000"/>
                            </p:stCondLst>
                            <p:childTnLst>
                              <p:par>
                                <p:cTn id="17" presetID="22" presetClass="entr" presetSubtype="8" fill="hold" grpId="0" nodeType="afterEffect">
                                  <p:stCondLst>
                                    <p:cond delay="4000"/>
                                  </p:stCondLst>
                                  <p:childTnLst>
                                    <p:set>
                                      <p:cBhvr>
                                        <p:cTn id="18" dur="1" fill="hold">
                                          <p:stCondLst>
                                            <p:cond delay="0"/>
                                          </p:stCondLst>
                                        </p:cTn>
                                        <p:tgtEl>
                                          <p:spTgt spid="6"/>
                                        </p:tgtEl>
                                        <p:attrNameLst>
                                          <p:attrName>style.visibility</p:attrName>
                                        </p:attrNameLst>
                                      </p:cBhvr>
                                      <p:to>
                                        <p:strVal val="visible"/>
                                      </p:to>
                                    </p:set>
                                    <p:animEffect transition="in" filter="wipe(left)">
                                      <p:cBhvr>
                                        <p:cTn id="19" dur="1000"/>
                                        <p:tgtEl>
                                          <p:spTgt spid="6"/>
                                        </p:tgtEl>
                                      </p:cBhvr>
                                    </p:animEffect>
                                  </p:childTnLst>
                                </p:cTn>
                              </p:par>
                            </p:childTnLst>
                          </p:cTn>
                        </p:par>
                        <p:par>
                          <p:cTn id="20" fill="hold">
                            <p:stCondLst>
                              <p:cond delay="10000"/>
                            </p:stCondLst>
                            <p:childTnLst>
                              <p:par>
                                <p:cTn id="21" presetID="22" presetClass="entr" presetSubtype="8" fill="hold" grpId="0" nodeType="afterEffect">
                                  <p:stCondLst>
                                    <p:cond delay="4000"/>
                                  </p:stCondLst>
                                  <p:childTnLst>
                                    <p:set>
                                      <p:cBhvr>
                                        <p:cTn id="22" dur="1" fill="hold">
                                          <p:stCondLst>
                                            <p:cond delay="0"/>
                                          </p:stCondLst>
                                        </p:cTn>
                                        <p:tgtEl>
                                          <p:spTgt spid="7"/>
                                        </p:tgtEl>
                                        <p:attrNameLst>
                                          <p:attrName>style.visibility</p:attrName>
                                        </p:attrNameLst>
                                      </p:cBhvr>
                                      <p:to>
                                        <p:strVal val="visible"/>
                                      </p:to>
                                    </p:set>
                                    <p:animEffect transition="in" filter="wipe(left)">
                                      <p:cBhvr>
                                        <p:cTn id="23" dur="1000"/>
                                        <p:tgtEl>
                                          <p:spTgt spid="7"/>
                                        </p:tgtEl>
                                      </p:cBhvr>
                                    </p:animEffect>
                                  </p:childTnLst>
                                </p:cTn>
                              </p:par>
                            </p:childTnLst>
                          </p:cTn>
                        </p:par>
                        <p:par>
                          <p:cTn id="24" fill="hold">
                            <p:stCondLst>
                              <p:cond delay="15000"/>
                            </p:stCondLst>
                            <p:childTnLst>
                              <p:par>
                                <p:cTn id="25" presetID="10" presetClass="entr" presetSubtype="0" fill="hold" nodeType="afterEffect">
                                  <p:stCondLst>
                                    <p:cond delay="500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2" grpId="1"/>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2040" y="679884"/>
            <a:ext cx="8403116" cy="2062103"/>
          </a:xfrm>
          <a:prstGeom prst="rect">
            <a:avLst/>
          </a:prstGeom>
        </p:spPr>
        <p:txBody>
          <a:bodyPr wrap="square">
            <a:spAutoFit/>
          </a:bodyPr>
          <a:lstStyle/>
          <a:p>
            <a:r>
              <a:rPr lang="en-US" sz="3200" dirty="0">
                <a:latin typeface="Arial Unicode MS"/>
                <a:cs typeface="Arial Unicode MS"/>
              </a:rPr>
              <a:t>During the last two decades, the slogan of reflective teaching has been embraced by teachers, teacher educators, and educational researchers all over the world. </a:t>
            </a:r>
          </a:p>
        </p:txBody>
      </p:sp>
      <p:sp>
        <p:nvSpPr>
          <p:cNvPr id="9" name="Rectangle 8"/>
          <p:cNvSpPr/>
          <p:nvPr/>
        </p:nvSpPr>
        <p:spPr>
          <a:xfrm>
            <a:off x="397699" y="3294302"/>
            <a:ext cx="8338970" cy="3046988"/>
          </a:xfrm>
          <a:prstGeom prst="rect">
            <a:avLst/>
          </a:prstGeom>
        </p:spPr>
        <p:txBody>
          <a:bodyPr wrap="square">
            <a:spAutoFit/>
          </a:bodyPr>
          <a:lstStyle/>
          <a:p>
            <a:r>
              <a:rPr lang="en-US" sz="3200" dirty="0" smtClean="0">
                <a:latin typeface="Arial Unicode MS"/>
                <a:cs typeface="Arial Unicode MS"/>
              </a:rPr>
              <a:t>The  move  toward  seeing teachers as reflective practitioners is also a rejection of top-down forms of educational reform that involve teachers only as conduits for implementing programs and ideas formulated elsewhere.</a:t>
            </a:r>
            <a:r>
              <a:rPr lang="en-US" sz="3200" dirty="0" smtClean="0">
                <a:effectLst/>
                <a:latin typeface="Arial Unicode MS"/>
                <a:cs typeface="Arial Unicode MS"/>
              </a:rPr>
              <a:t> </a:t>
            </a:r>
            <a:endParaRPr lang="en-US" sz="3200" dirty="0">
              <a:latin typeface="Arial Unicode MS"/>
              <a:cs typeface="Arial Unicode MS"/>
            </a:endParaRPr>
          </a:p>
        </p:txBody>
      </p:sp>
      <p:pic>
        <p:nvPicPr>
          <p:cNvPr id="14" name="Picture 13"/>
          <p:cNvPicPr>
            <a:picLocks noChangeAspect="1"/>
          </p:cNvPicPr>
          <p:nvPr/>
        </p:nvPicPr>
        <p:blipFill>
          <a:blip r:embed="rId2"/>
          <a:stretch>
            <a:fillRect/>
          </a:stretch>
        </p:blipFill>
        <p:spPr>
          <a:xfrm>
            <a:off x="7729758" y="5998991"/>
            <a:ext cx="1395018" cy="842591"/>
          </a:xfrm>
          <a:prstGeom prst="rect">
            <a:avLst/>
          </a:prstGeom>
        </p:spPr>
      </p:pic>
    </p:spTree>
    <p:extLst>
      <p:ext uri="{BB962C8B-B14F-4D97-AF65-F5344CB8AC3E}">
        <p14:creationId xmlns:p14="http://schemas.microsoft.com/office/powerpoint/2010/main" val="4203582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0" presetClass="exit" presetSubtype="0" fill="hold" grpId="1" nodeType="afterEffect">
                                  <p:stCondLst>
                                    <p:cond delay="6000"/>
                                  </p:stCondLst>
                                  <p:childTnLst>
                                    <p:animEffect transition="out" filter="fade">
                                      <p:cBhvr>
                                        <p:cTn id="10" dur="500"/>
                                        <p:tgtEl>
                                          <p:spTgt spid="4"/>
                                        </p:tgtEl>
                                      </p:cBhvr>
                                    </p:animEffect>
                                    <p:set>
                                      <p:cBhvr>
                                        <p:cTn id="11" dur="1" fill="hold">
                                          <p:stCondLst>
                                            <p:cond delay="499"/>
                                          </p:stCondLst>
                                        </p:cTn>
                                        <p:tgtEl>
                                          <p:spTgt spid="4"/>
                                        </p:tgtEl>
                                        <p:attrNameLst>
                                          <p:attrName>style.visibility</p:attrName>
                                        </p:attrNameLst>
                                      </p:cBhvr>
                                      <p:to>
                                        <p:strVal val="hidden"/>
                                      </p:to>
                                    </p:set>
                                  </p:childTnLst>
                                </p:cTn>
                              </p:par>
                            </p:childTnLst>
                          </p:cTn>
                        </p:par>
                        <p:par>
                          <p:cTn id="12" fill="hold">
                            <p:stCondLst>
                              <p:cond delay="7000"/>
                            </p:stCondLst>
                            <p:childTnLst>
                              <p:par>
                                <p:cTn id="13" presetID="10" presetClass="entr" presetSubtype="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par>
                          <p:cTn id="16" fill="hold">
                            <p:stCondLst>
                              <p:cond delay="7500"/>
                            </p:stCondLst>
                            <p:childTnLst>
                              <p:par>
                                <p:cTn id="17" presetID="10" presetClass="entr" presetSubtype="0" fill="hold" nodeType="afterEffect">
                                  <p:stCondLst>
                                    <p:cond delay="500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98030" y="655859"/>
            <a:ext cx="7351122" cy="2062103"/>
          </a:xfrm>
          <a:prstGeom prst="rect">
            <a:avLst/>
          </a:prstGeom>
        </p:spPr>
        <p:txBody>
          <a:bodyPr wrap="square">
            <a:spAutoFit/>
          </a:bodyPr>
          <a:lstStyle/>
          <a:p>
            <a:r>
              <a:rPr lang="en-US" sz="3200" dirty="0">
                <a:latin typeface="Arial Narrow"/>
                <a:cs typeface="Arial Narrow"/>
              </a:rPr>
              <a:t>On the surface, the reflective practice movement involves a recognition that teachers should be active in formulating the purposes and ends of their </a:t>
            </a:r>
            <a:r>
              <a:rPr lang="en-US" sz="3200" dirty="0" smtClean="0">
                <a:latin typeface="Arial Narrow"/>
                <a:cs typeface="Arial Narrow"/>
              </a:rPr>
              <a:t>work… </a:t>
            </a:r>
            <a:endParaRPr lang="en-US" sz="3200" dirty="0">
              <a:latin typeface="Arial Narrow"/>
              <a:cs typeface="Arial Narrow"/>
            </a:endParaRPr>
          </a:p>
        </p:txBody>
      </p:sp>
      <p:sp>
        <p:nvSpPr>
          <p:cNvPr id="5" name="Rectangle 4"/>
          <p:cNvSpPr/>
          <p:nvPr/>
        </p:nvSpPr>
        <p:spPr>
          <a:xfrm>
            <a:off x="898030" y="3159790"/>
            <a:ext cx="7351122" cy="1077218"/>
          </a:xfrm>
          <a:prstGeom prst="rect">
            <a:avLst/>
          </a:prstGeom>
        </p:spPr>
        <p:txBody>
          <a:bodyPr wrap="square">
            <a:spAutoFit/>
          </a:bodyPr>
          <a:lstStyle/>
          <a:p>
            <a:r>
              <a:rPr lang="en-US" sz="3200" dirty="0">
                <a:latin typeface="Arial Narrow"/>
                <a:cs typeface="Arial Narrow"/>
              </a:rPr>
              <a:t>T</a:t>
            </a:r>
            <a:r>
              <a:rPr lang="en-US" sz="3200" dirty="0" smtClean="0">
                <a:latin typeface="Arial Narrow"/>
                <a:cs typeface="Arial Narrow"/>
              </a:rPr>
              <a:t>hat </a:t>
            </a:r>
            <a:r>
              <a:rPr lang="en-US" sz="3200" dirty="0">
                <a:latin typeface="Arial Narrow"/>
                <a:cs typeface="Arial Narrow"/>
              </a:rPr>
              <a:t>they examine their own values and </a:t>
            </a:r>
            <a:r>
              <a:rPr lang="en-US" sz="3200" dirty="0" smtClean="0">
                <a:latin typeface="Arial Narrow"/>
                <a:cs typeface="Arial Narrow"/>
              </a:rPr>
              <a:t>assumptions… </a:t>
            </a:r>
            <a:endParaRPr lang="en-US" sz="3200" dirty="0">
              <a:latin typeface="Arial Narrow"/>
              <a:cs typeface="Arial Narrow"/>
            </a:endParaRPr>
          </a:p>
        </p:txBody>
      </p:sp>
      <p:sp>
        <p:nvSpPr>
          <p:cNvPr id="6" name="Rectangle 5"/>
          <p:cNvSpPr/>
          <p:nvPr/>
        </p:nvSpPr>
        <p:spPr>
          <a:xfrm>
            <a:off x="898030" y="4819539"/>
            <a:ext cx="7351122" cy="1077218"/>
          </a:xfrm>
          <a:prstGeom prst="rect">
            <a:avLst/>
          </a:prstGeom>
        </p:spPr>
        <p:txBody>
          <a:bodyPr wrap="square">
            <a:spAutoFit/>
          </a:bodyPr>
          <a:lstStyle/>
          <a:p>
            <a:r>
              <a:rPr lang="en-US" sz="3200" dirty="0" smtClean="0">
                <a:latin typeface="Arial Narrow"/>
                <a:cs typeface="Arial Narrow"/>
              </a:rPr>
              <a:t>And </a:t>
            </a:r>
            <a:r>
              <a:rPr lang="en-US" sz="3200" dirty="0">
                <a:latin typeface="Arial Narrow"/>
                <a:cs typeface="Arial Narrow"/>
              </a:rPr>
              <a:t>that they need to play leadership roles in curriculum development and school reform. </a:t>
            </a:r>
          </a:p>
        </p:txBody>
      </p:sp>
      <p:pic>
        <p:nvPicPr>
          <p:cNvPr id="16" name="Picture 15"/>
          <p:cNvPicPr>
            <a:picLocks noChangeAspect="1"/>
          </p:cNvPicPr>
          <p:nvPr/>
        </p:nvPicPr>
        <p:blipFill>
          <a:blip r:embed="rId2"/>
          <a:stretch>
            <a:fillRect/>
          </a:stretch>
        </p:blipFill>
        <p:spPr>
          <a:xfrm>
            <a:off x="7748982" y="2980198"/>
            <a:ext cx="1395018" cy="842591"/>
          </a:xfrm>
          <a:prstGeom prst="rect">
            <a:avLst/>
          </a:prstGeom>
        </p:spPr>
      </p:pic>
    </p:spTree>
    <p:extLst>
      <p:ext uri="{BB962C8B-B14F-4D97-AF65-F5344CB8AC3E}">
        <p14:creationId xmlns:p14="http://schemas.microsoft.com/office/powerpoint/2010/main" val="4225589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000"/>
                                        <p:tgtEl>
                                          <p:spTgt spid="4"/>
                                        </p:tgtEl>
                                      </p:cBhvr>
                                    </p:animEffect>
                                  </p:childTnLst>
                                </p:cTn>
                              </p:par>
                            </p:childTnLst>
                          </p:cTn>
                        </p:par>
                        <p:par>
                          <p:cTn id="8" fill="hold">
                            <p:stCondLst>
                              <p:cond delay="1000"/>
                            </p:stCondLst>
                            <p:childTnLst>
                              <p:par>
                                <p:cTn id="9" presetID="22" presetClass="entr" presetSubtype="8" fill="hold" grpId="0" nodeType="afterEffect">
                                  <p:stCondLst>
                                    <p:cond delay="5000"/>
                                  </p:stCondLst>
                                  <p:childTnLst>
                                    <p:set>
                                      <p:cBhvr>
                                        <p:cTn id="10" dur="1" fill="hold">
                                          <p:stCondLst>
                                            <p:cond delay="0"/>
                                          </p:stCondLst>
                                        </p:cTn>
                                        <p:tgtEl>
                                          <p:spTgt spid="5"/>
                                        </p:tgtEl>
                                        <p:attrNameLst>
                                          <p:attrName>style.visibility</p:attrName>
                                        </p:attrNameLst>
                                      </p:cBhvr>
                                      <p:to>
                                        <p:strVal val="visible"/>
                                      </p:to>
                                    </p:set>
                                    <p:animEffect transition="in" filter="wipe(left)">
                                      <p:cBhvr>
                                        <p:cTn id="11" dur="1000"/>
                                        <p:tgtEl>
                                          <p:spTgt spid="5"/>
                                        </p:tgtEl>
                                      </p:cBhvr>
                                    </p:animEffect>
                                  </p:childTnLst>
                                </p:cTn>
                              </p:par>
                            </p:childTnLst>
                          </p:cTn>
                        </p:par>
                        <p:par>
                          <p:cTn id="12" fill="hold">
                            <p:stCondLst>
                              <p:cond delay="7000"/>
                            </p:stCondLst>
                            <p:childTnLst>
                              <p:par>
                                <p:cTn id="13" presetID="22" presetClass="entr" presetSubtype="8" fill="hold" grpId="0" nodeType="afterEffect">
                                  <p:stCondLst>
                                    <p:cond delay="3000"/>
                                  </p:stCondLst>
                                  <p:childTnLst>
                                    <p:set>
                                      <p:cBhvr>
                                        <p:cTn id="14" dur="1" fill="hold">
                                          <p:stCondLst>
                                            <p:cond delay="0"/>
                                          </p:stCondLst>
                                        </p:cTn>
                                        <p:tgtEl>
                                          <p:spTgt spid="6"/>
                                        </p:tgtEl>
                                        <p:attrNameLst>
                                          <p:attrName>style.visibility</p:attrName>
                                        </p:attrNameLst>
                                      </p:cBhvr>
                                      <p:to>
                                        <p:strVal val="visible"/>
                                      </p:to>
                                    </p:set>
                                    <p:animEffect transition="in" filter="wipe(left)">
                                      <p:cBhvr>
                                        <p:cTn id="15" dur="1000"/>
                                        <p:tgtEl>
                                          <p:spTgt spid="6"/>
                                        </p:tgtEl>
                                      </p:cBhvr>
                                    </p:animEffect>
                                  </p:childTnLst>
                                </p:cTn>
                              </p:par>
                            </p:childTnLst>
                          </p:cTn>
                        </p:par>
                        <p:par>
                          <p:cTn id="16" fill="hold">
                            <p:stCondLst>
                              <p:cond delay="11000"/>
                            </p:stCondLst>
                            <p:childTnLst>
                              <p:par>
                                <p:cTn id="17" presetID="10" presetClass="entr" presetSubtype="0" fill="hold" nodeType="afterEffect">
                                  <p:stCondLst>
                                    <p:cond delay="500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1318183" y="3437008"/>
            <a:ext cx="6507618" cy="1815882"/>
          </a:xfrm>
          <a:prstGeom prst="rect">
            <a:avLst/>
          </a:prstGeom>
        </p:spPr>
        <p:txBody>
          <a:bodyPr wrap="square">
            <a:spAutoFit/>
          </a:bodyPr>
          <a:lstStyle/>
          <a:p>
            <a:r>
              <a:rPr lang="en-US" sz="2800" dirty="0">
                <a:latin typeface="Arial Rounded MT Bold"/>
                <a:cs typeface="Arial Rounded MT Bold"/>
              </a:rPr>
              <a:t>have attempted to define a so-called "knowledge  base" for teaching that excludes the voices and insights of teachers themselves. </a:t>
            </a:r>
          </a:p>
        </p:txBody>
      </p:sp>
      <p:sp>
        <p:nvSpPr>
          <p:cNvPr id="14" name="Rectangle 13"/>
          <p:cNvSpPr/>
          <p:nvPr/>
        </p:nvSpPr>
        <p:spPr>
          <a:xfrm>
            <a:off x="423363" y="1596325"/>
            <a:ext cx="8309410" cy="1200329"/>
          </a:xfrm>
          <a:prstGeom prst="rect">
            <a:avLst/>
          </a:prstGeom>
        </p:spPr>
        <p:txBody>
          <a:bodyPr wrap="square">
            <a:spAutoFit/>
          </a:bodyPr>
          <a:lstStyle/>
          <a:p>
            <a:r>
              <a:rPr lang="en-US" sz="3600" dirty="0">
                <a:latin typeface="Arial Rounded MT Bold"/>
                <a:cs typeface="Arial Rounded MT Bold"/>
              </a:rPr>
              <a:t>Colleges, </a:t>
            </a:r>
            <a:r>
              <a:rPr lang="en-US" sz="3600" dirty="0" smtClean="0">
                <a:latin typeface="Arial Rounded MT Bold"/>
                <a:cs typeface="Arial Rounded MT Bold"/>
              </a:rPr>
              <a:t>Universities</a:t>
            </a:r>
            <a:r>
              <a:rPr lang="en-US" sz="3600" dirty="0">
                <a:latin typeface="Arial Rounded MT Bold"/>
                <a:cs typeface="Arial Rounded MT Bold"/>
              </a:rPr>
              <a:t>, and </a:t>
            </a:r>
            <a:r>
              <a:rPr lang="en-US" sz="3600" dirty="0" smtClean="0">
                <a:latin typeface="Arial Rounded MT Bold"/>
                <a:cs typeface="Arial Rounded MT Bold"/>
              </a:rPr>
              <a:t>Research </a:t>
            </a:r>
            <a:r>
              <a:rPr lang="en-US" sz="3600" dirty="0">
                <a:latin typeface="Arial Rounded MT Bold"/>
                <a:cs typeface="Arial Rounded MT Bold"/>
              </a:rPr>
              <a:t>and D</a:t>
            </a:r>
            <a:r>
              <a:rPr lang="en-US" sz="3600" dirty="0" smtClean="0">
                <a:latin typeface="Arial Rounded MT Bold"/>
                <a:cs typeface="Arial Rounded MT Bold"/>
              </a:rPr>
              <a:t>evelopment Centers… </a:t>
            </a:r>
            <a:endParaRPr lang="en-US" sz="3600" dirty="0">
              <a:latin typeface="Arial Rounded MT Bold"/>
              <a:cs typeface="Arial Rounded MT Bold"/>
            </a:endParaRPr>
          </a:p>
        </p:txBody>
      </p:sp>
      <p:sp>
        <p:nvSpPr>
          <p:cNvPr id="20" name="Rectangle 19"/>
          <p:cNvSpPr/>
          <p:nvPr/>
        </p:nvSpPr>
        <p:spPr>
          <a:xfrm>
            <a:off x="1483019" y="1588939"/>
            <a:ext cx="5479295" cy="3046988"/>
          </a:xfrm>
          <a:prstGeom prst="rect">
            <a:avLst/>
          </a:prstGeom>
        </p:spPr>
        <p:txBody>
          <a:bodyPr wrap="square">
            <a:spAutoFit/>
          </a:bodyPr>
          <a:lstStyle/>
          <a:p>
            <a:r>
              <a:rPr lang="en-US" sz="2400" b="1" dirty="0">
                <a:latin typeface="MS Reference Sans Serif"/>
                <a:cs typeface="MS Reference Sans Serif"/>
              </a:rPr>
              <a:t>The voices of teachers, the questions and problems they pose, the frameworks they use to interpret and improve their practice, and the ways they define and understand their work lives are absent from the literature of research on teaching. </a:t>
            </a:r>
          </a:p>
        </p:txBody>
      </p:sp>
      <p:sp>
        <p:nvSpPr>
          <p:cNvPr id="25" name="Rectangle 24"/>
          <p:cNvSpPr/>
          <p:nvPr/>
        </p:nvSpPr>
        <p:spPr>
          <a:xfrm>
            <a:off x="445811" y="5066865"/>
            <a:ext cx="8265200" cy="1384995"/>
          </a:xfrm>
          <a:prstGeom prst="rect">
            <a:avLst/>
          </a:prstGeom>
        </p:spPr>
        <p:txBody>
          <a:bodyPr wrap="square">
            <a:spAutoFit/>
          </a:bodyPr>
          <a:lstStyle/>
          <a:p>
            <a:r>
              <a:rPr lang="en-US" sz="2000" b="1" dirty="0">
                <a:latin typeface="Arial Rounded MT Bold"/>
                <a:cs typeface="Arial Rounded MT Bold"/>
              </a:rPr>
              <a:t>Lytle and Cochran-Smith </a:t>
            </a:r>
            <a:r>
              <a:rPr lang="en-US" sz="2000" b="1" dirty="0" smtClean="0">
                <a:latin typeface="Arial Rounded MT Bold"/>
                <a:cs typeface="Arial Rounded MT Bold"/>
              </a:rPr>
              <a:t>argued</a:t>
            </a:r>
            <a:r>
              <a:rPr lang="en-US" sz="2000" b="1" dirty="0">
                <a:latin typeface="Arial Rounded MT Bold"/>
                <a:cs typeface="Arial Rounded MT Bold"/>
              </a:rPr>
              <a:t> </a:t>
            </a:r>
            <a:r>
              <a:rPr lang="en-US" sz="2000" b="1" dirty="0" smtClean="0">
                <a:latin typeface="Arial Rounded MT Bold"/>
                <a:cs typeface="Arial Rounded MT Bold"/>
              </a:rPr>
              <a:t>that </a:t>
            </a:r>
            <a:r>
              <a:rPr lang="en-US" sz="2000" b="1" dirty="0">
                <a:latin typeface="Arial Rounded MT Bold"/>
                <a:cs typeface="Arial Rounded MT Bold"/>
              </a:rPr>
              <a:t>because of teachers' direct involvement in the classroom, they bring a perspective to </a:t>
            </a:r>
            <a:r>
              <a:rPr lang="en-US" sz="2400" b="1" dirty="0">
                <a:latin typeface="Arial Rounded MT Bold"/>
                <a:cs typeface="Arial Rounded MT Bold"/>
              </a:rPr>
              <a:t>understanding</a:t>
            </a:r>
            <a:r>
              <a:rPr lang="en-US" sz="2000" b="1" dirty="0">
                <a:latin typeface="Arial Rounded MT Bold"/>
                <a:cs typeface="Arial Rounded MT Bold"/>
              </a:rPr>
              <a:t>  the complexities  of teaching that cannot be matched by external </a:t>
            </a:r>
            <a:r>
              <a:rPr lang="en-US" sz="2000" b="1" dirty="0" smtClean="0">
                <a:latin typeface="Arial Rounded MT Bold"/>
                <a:cs typeface="Arial Rounded MT Bold"/>
              </a:rPr>
              <a:t>researchers.</a:t>
            </a:r>
            <a:endParaRPr lang="en-US" sz="2000" b="1" dirty="0">
              <a:latin typeface="Arial Rounded MT Bold"/>
              <a:cs typeface="Arial Rounded MT Bold"/>
            </a:endParaRPr>
          </a:p>
        </p:txBody>
      </p:sp>
      <p:pic>
        <p:nvPicPr>
          <p:cNvPr id="18" name="Picture 17"/>
          <p:cNvPicPr>
            <a:picLocks noChangeAspect="1"/>
          </p:cNvPicPr>
          <p:nvPr/>
        </p:nvPicPr>
        <p:blipFill>
          <a:blip r:embed="rId2"/>
          <a:stretch>
            <a:fillRect/>
          </a:stretch>
        </p:blipFill>
        <p:spPr>
          <a:xfrm>
            <a:off x="8060010" y="6203269"/>
            <a:ext cx="1083991" cy="654731"/>
          </a:xfrm>
          <a:prstGeom prst="rect">
            <a:avLst/>
          </a:prstGeom>
        </p:spPr>
      </p:pic>
      <p:sp>
        <p:nvSpPr>
          <p:cNvPr id="19" name="Rectangle 18"/>
          <p:cNvSpPr/>
          <p:nvPr/>
        </p:nvSpPr>
        <p:spPr>
          <a:xfrm>
            <a:off x="1393272" y="518318"/>
            <a:ext cx="5728239" cy="1077218"/>
          </a:xfrm>
          <a:prstGeom prst="rect">
            <a:avLst/>
          </a:prstGeom>
        </p:spPr>
        <p:txBody>
          <a:bodyPr wrap="square">
            <a:spAutoFit/>
          </a:bodyPr>
          <a:lstStyle/>
          <a:p>
            <a:r>
              <a:rPr lang="en-US" sz="3200" dirty="0">
                <a:latin typeface="Arial Rounded MT Bold"/>
                <a:cs typeface="Arial Rounded MT Bold"/>
              </a:rPr>
              <a:t>As Susan Lytle and Marilyn Cochran-Smith (1990) said: </a:t>
            </a:r>
          </a:p>
        </p:txBody>
      </p:sp>
    </p:spTree>
    <p:extLst>
      <p:ext uri="{BB962C8B-B14F-4D97-AF65-F5344CB8AC3E}">
        <p14:creationId xmlns:p14="http://schemas.microsoft.com/office/powerpoint/2010/main" val="2805290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childTnLst>
                                </p:cTn>
                              </p:par>
                              <p:par>
                                <p:cTn id="8" presetID="10" presetClass="entr" presetSubtype="0" fill="hold" grpId="0" nodeType="withEffect">
                                  <p:stCondLst>
                                    <p:cond delay="4000"/>
                                  </p:stCondLst>
                                  <p:childTnLst>
                                    <p:set>
                                      <p:cBhvr>
                                        <p:cTn id="9" dur="1" fill="hold">
                                          <p:stCondLst>
                                            <p:cond delay="0"/>
                                          </p:stCondLst>
                                        </p:cTn>
                                        <p:tgtEl>
                                          <p:spTgt spid="15"/>
                                        </p:tgtEl>
                                        <p:attrNameLst>
                                          <p:attrName>style.visibility</p:attrName>
                                        </p:attrNameLst>
                                      </p:cBhvr>
                                      <p:to>
                                        <p:strVal val="visible"/>
                                      </p:to>
                                    </p:set>
                                    <p:animEffect transition="in" filter="fade">
                                      <p:cBhvr>
                                        <p:cTn id="10" dur="500"/>
                                        <p:tgtEl>
                                          <p:spTgt spid="15"/>
                                        </p:tgtEl>
                                      </p:cBhvr>
                                    </p:animEffect>
                                  </p:childTnLst>
                                </p:cTn>
                              </p:par>
                              <p:par>
                                <p:cTn id="11" presetID="31" presetClass="exit" presetSubtype="0" fill="hold" grpId="1" nodeType="withEffect">
                                  <p:stCondLst>
                                    <p:cond delay="8000"/>
                                  </p:stCondLst>
                                  <p:childTnLst>
                                    <p:anim calcmode="lin" valueType="num">
                                      <p:cBhvr>
                                        <p:cTn id="12" dur="1000"/>
                                        <p:tgtEl>
                                          <p:spTgt spid="14"/>
                                        </p:tgtEl>
                                        <p:attrNameLst>
                                          <p:attrName>ppt_w</p:attrName>
                                        </p:attrNameLst>
                                      </p:cBhvr>
                                      <p:tavLst>
                                        <p:tav tm="0">
                                          <p:val>
                                            <p:strVal val="ppt_w"/>
                                          </p:val>
                                        </p:tav>
                                        <p:tav tm="100000">
                                          <p:val>
                                            <p:fltVal val="0"/>
                                          </p:val>
                                        </p:tav>
                                      </p:tavLst>
                                    </p:anim>
                                    <p:anim calcmode="lin" valueType="num">
                                      <p:cBhvr>
                                        <p:cTn id="13" dur="1000"/>
                                        <p:tgtEl>
                                          <p:spTgt spid="14"/>
                                        </p:tgtEl>
                                        <p:attrNameLst>
                                          <p:attrName>ppt_h</p:attrName>
                                        </p:attrNameLst>
                                      </p:cBhvr>
                                      <p:tavLst>
                                        <p:tav tm="0">
                                          <p:val>
                                            <p:strVal val="ppt_h"/>
                                          </p:val>
                                        </p:tav>
                                        <p:tav tm="100000">
                                          <p:val>
                                            <p:fltVal val="0"/>
                                          </p:val>
                                        </p:tav>
                                      </p:tavLst>
                                    </p:anim>
                                    <p:anim calcmode="lin" valueType="num">
                                      <p:cBhvr>
                                        <p:cTn id="14" dur="1000"/>
                                        <p:tgtEl>
                                          <p:spTgt spid="14"/>
                                        </p:tgtEl>
                                        <p:attrNameLst>
                                          <p:attrName>style.rotation</p:attrName>
                                        </p:attrNameLst>
                                      </p:cBhvr>
                                      <p:tavLst>
                                        <p:tav tm="0">
                                          <p:val>
                                            <p:fltVal val="0"/>
                                          </p:val>
                                        </p:tav>
                                        <p:tav tm="100000">
                                          <p:val>
                                            <p:fltVal val="90"/>
                                          </p:val>
                                        </p:tav>
                                      </p:tavLst>
                                    </p:anim>
                                    <p:animEffect transition="out" filter="fade">
                                      <p:cBhvr>
                                        <p:cTn id="15" dur="1000"/>
                                        <p:tgtEl>
                                          <p:spTgt spid="14"/>
                                        </p:tgtEl>
                                      </p:cBhvr>
                                    </p:animEffect>
                                    <p:set>
                                      <p:cBhvr>
                                        <p:cTn id="16" dur="1" fill="hold">
                                          <p:stCondLst>
                                            <p:cond delay="999"/>
                                          </p:stCondLst>
                                        </p:cTn>
                                        <p:tgtEl>
                                          <p:spTgt spid="14"/>
                                        </p:tgtEl>
                                        <p:attrNameLst>
                                          <p:attrName>style.visibility</p:attrName>
                                        </p:attrNameLst>
                                      </p:cBhvr>
                                      <p:to>
                                        <p:strVal val="hidden"/>
                                      </p:to>
                                    </p:set>
                                  </p:childTnLst>
                                </p:cTn>
                              </p:par>
                              <p:par>
                                <p:cTn id="17" presetID="31" presetClass="exit" presetSubtype="0" fill="hold" grpId="1" nodeType="withEffect">
                                  <p:stCondLst>
                                    <p:cond delay="8000"/>
                                  </p:stCondLst>
                                  <p:childTnLst>
                                    <p:anim calcmode="lin" valueType="num">
                                      <p:cBhvr>
                                        <p:cTn id="18" dur="1000"/>
                                        <p:tgtEl>
                                          <p:spTgt spid="15"/>
                                        </p:tgtEl>
                                        <p:attrNameLst>
                                          <p:attrName>ppt_w</p:attrName>
                                        </p:attrNameLst>
                                      </p:cBhvr>
                                      <p:tavLst>
                                        <p:tav tm="0">
                                          <p:val>
                                            <p:strVal val="ppt_w"/>
                                          </p:val>
                                        </p:tav>
                                        <p:tav tm="100000">
                                          <p:val>
                                            <p:fltVal val="0"/>
                                          </p:val>
                                        </p:tav>
                                      </p:tavLst>
                                    </p:anim>
                                    <p:anim calcmode="lin" valueType="num">
                                      <p:cBhvr>
                                        <p:cTn id="19" dur="1000"/>
                                        <p:tgtEl>
                                          <p:spTgt spid="15"/>
                                        </p:tgtEl>
                                        <p:attrNameLst>
                                          <p:attrName>ppt_h</p:attrName>
                                        </p:attrNameLst>
                                      </p:cBhvr>
                                      <p:tavLst>
                                        <p:tav tm="0">
                                          <p:val>
                                            <p:strVal val="ppt_h"/>
                                          </p:val>
                                        </p:tav>
                                        <p:tav tm="100000">
                                          <p:val>
                                            <p:fltVal val="0"/>
                                          </p:val>
                                        </p:tav>
                                      </p:tavLst>
                                    </p:anim>
                                    <p:anim calcmode="lin" valueType="num">
                                      <p:cBhvr>
                                        <p:cTn id="20" dur="1000"/>
                                        <p:tgtEl>
                                          <p:spTgt spid="15"/>
                                        </p:tgtEl>
                                        <p:attrNameLst>
                                          <p:attrName>style.rotation</p:attrName>
                                        </p:attrNameLst>
                                      </p:cBhvr>
                                      <p:tavLst>
                                        <p:tav tm="0">
                                          <p:val>
                                            <p:fltVal val="0"/>
                                          </p:val>
                                        </p:tav>
                                        <p:tav tm="100000">
                                          <p:val>
                                            <p:fltVal val="90"/>
                                          </p:val>
                                        </p:tav>
                                      </p:tavLst>
                                    </p:anim>
                                    <p:animEffect transition="out" filter="fade">
                                      <p:cBhvr>
                                        <p:cTn id="21" dur="1000"/>
                                        <p:tgtEl>
                                          <p:spTgt spid="15"/>
                                        </p:tgtEl>
                                      </p:cBhvr>
                                    </p:animEffect>
                                    <p:set>
                                      <p:cBhvr>
                                        <p:cTn id="22" dur="1" fill="hold">
                                          <p:stCondLst>
                                            <p:cond delay="999"/>
                                          </p:stCondLst>
                                        </p:cTn>
                                        <p:tgtEl>
                                          <p:spTgt spid="15"/>
                                        </p:tgtEl>
                                        <p:attrNameLst>
                                          <p:attrName>style.visibility</p:attrName>
                                        </p:attrNameLst>
                                      </p:cBhvr>
                                      <p:to>
                                        <p:strVal val="hidden"/>
                                      </p:to>
                                    </p:set>
                                  </p:childTnLst>
                                </p:cTn>
                              </p:par>
                            </p:childTnLst>
                          </p:cTn>
                        </p:par>
                        <p:par>
                          <p:cTn id="23" fill="hold">
                            <p:stCondLst>
                              <p:cond delay="9000"/>
                            </p:stCondLst>
                            <p:childTnLst>
                              <p:par>
                                <p:cTn id="24" presetID="42" presetClass="entr" presetSubtype="0" fill="hold" grpId="0" nodeType="afterEffect">
                                  <p:stCondLst>
                                    <p:cond delay="1000"/>
                                  </p:stCondLst>
                                  <p:childTnLst>
                                    <p:set>
                                      <p:cBhvr>
                                        <p:cTn id="25" dur="1" fill="hold">
                                          <p:stCondLst>
                                            <p:cond delay="0"/>
                                          </p:stCondLst>
                                        </p:cTn>
                                        <p:tgtEl>
                                          <p:spTgt spid="19"/>
                                        </p:tgtEl>
                                        <p:attrNameLst>
                                          <p:attrName>style.visibility</p:attrName>
                                        </p:attrNameLst>
                                      </p:cBhvr>
                                      <p:to>
                                        <p:strVal val="visible"/>
                                      </p:to>
                                    </p:set>
                                    <p:animEffect transition="in" filter="fade">
                                      <p:cBhvr>
                                        <p:cTn id="26" dur="1000"/>
                                        <p:tgtEl>
                                          <p:spTgt spid="19"/>
                                        </p:tgtEl>
                                      </p:cBhvr>
                                    </p:animEffect>
                                    <p:anim calcmode="lin" valueType="num">
                                      <p:cBhvr>
                                        <p:cTn id="27" dur="1000" fill="hold"/>
                                        <p:tgtEl>
                                          <p:spTgt spid="19"/>
                                        </p:tgtEl>
                                        <p:attrNameLst>
                                          <p:attrName>ppt_x</p:attrName>
                                        </p:attrNameLst>
                                      </p:cBhvr>
                                      <p:tavLst>
                                        <p:tav tm="0">
                                          <p:val>
                                            <p:strVal val="#ppt_x"/>
                                          </p:val>
                                        </p:tav>
                                        <p:tav tm="100000">
                                          <p:val>
                                            <p:strVal val="#ppt_x"/>
                                          </p:val>
                                        </p:tav>
                                      </p:tavLst>
                                    </p:anim>
                                    <p:anim calcmode="lin" valueType="num">
                                      <p:cBhvr>
                                        <p:cTn id="28" dur="1000" fill="hold"/>
                                        <p:tgtEl>
                                          <p:spTgt spid="19"/>
                                        </p:tgtEl>
                                        <p:attrNameLst>
                                          <p:attrName>ppt_y</p:attrName>
                                        </p:attrNameLst>
                                      </p:cBhvr>
                                      <p:tavLst>
                                        <p:tav tm="0">
                                          <p:val>
                                            <p:strVal val="#ppt_y+.1"/>
                                          </p:val>
                                        </p:tav>
                                        <p:tav tm="100000">
                                          <p:val>
                                            <p:strVal val="#ppt_y"/>
                                          </p:val>
                                        </p:tav>
                                      </p:tavLst>
                                    </p:anim>
                                  </p:childTnLst>
                                </p:cTn>
                              </p:par>
                            </p:childTnLst>
                          </p:cTn>
                        </p:par>
                        <p:par>
                          <p:cTn id="29" fill="hold">
                            <p:stCondLst>
                              <p:cond delay="11000"/>
                            </p:stCondLst>
                            <p:childTnLst>
                              <p:par>
                                <p:cTn id="30" presetID="22" presetClass="entr" presetSubtype="1" fill="hold" grpId="0" nodeType="afterEffect">
                                  <p:stCondLst>
                                    <p:cond delay="3000"/>
                                  </p:stCondLst>
                                  <p:childTnLst>
                                    <p:set>
                                      <p:cBhvr>
                                        <p:cTn id="31" dur="1" fill="hold">
                                          <p:stCondLst>
                                            <p:cond delay="0"/>
                                          </p:stCondLst>
                                        </p:cTn>
                                        <p:tgtEl>
                                          <p:spTgt spid="20"/>
                                        </p:tgtEl>
                                        <p:attrNameLst>
                                          <p:attrName>style.visibility</p:attrName>
                                        </p:attrNameLst>
                                      </p:cBhvr>
                                      <p:to>
                                        <p:strVal val="visible"/>
                                      </p:to>
                                    </p:set>
                                    <p:animEffect transition="in" filter="wipe(up)">
                                      <p:cBhvr>
                                        <p:cTn id="32" dur="3000"/>
                                        <p:tgtEl>
                                          <p:spTgt spid="20"/>
                                        </p:tgtEl>
                                      </p:cBhvr>
                                    </p:animEffect>
                                  </p:childTnLst>
                                </p:cTn>
                              </p:par>
                            </p:childTnLst>
                          </p:cTn>
                        </p:par>
                        <p:par>
                          <p:cTn id="33" fill="hold">
                            <p:stCondLst>
                              <p:cond delay="17000"/>
                            </p:stCondLst>
                            <p:childTnLst>
                              <p:par>
                                <p:cTn id="34" presetID="10" presetClass="entr" presetSubtype="0" fill="hold" grpId="0" nodeType="afterEffect">
                                  <p:stCondLst>
                                    <p:cond delay="10000"/>
                                  </p:stCondLst>
                                  <p:childTnLst>
                                    <p:set>
                                      <p:cBhvr>
                                        <p:cTn id="35" dur="1" fill="hold">
                                          <p:stCondLst>
                                            <p:cond delay="0"/>
                                          </p:stCondLst>
                                        </p:cTn>
                                        <p:tgtEl>
                                          <p:spTgt spid="25"/>
                                        </p:tgtEl>
                                        <p:attrNameLst>
                                          <p:attrName>style.visibility</p:attrName>
                                        </p:attrNameLst>
                                      </p:cBhvr>
                                      <p:to>
                                        <p:strVal val="visible"/>
                                      </p:to>
                                    </p:set>
                                    <p:animEffect transition="in" filter="fade">
                                      <p:cBhvr>
                                        <p:cTn id="36" dur="1000"/>
                                        <p:tgtEl>
                                          <p:spTgt spid="25"/>
                                        </p:tgtEl>
                                      </p:cBhvr>
                                    </p:animEffect>
                                  </p:childTnLst>
                                </p:cTn>
                              </p:par>
                            </p:childTnLst>
                          </p:cTn>
                        </p:par>
                        <p:par>
                          <p:cTn id="37" fill="hold">
                            <p:stCondLst>
                              <p:cond delay="28000"/>
                            </p:stCondLst>
                            <p:childTnLst>
                              <p:par>
                                <p:cTn id="38" presetID="10" presetClass="entr" presetSubtype="0" fill="hold" nodeType="afterEffect">
                                  <p:stCondLst>
                                    <p:cond delay="5000"/>
                                  </p:stCondLst>
                                  <p:childTnLst>
                                    <p:set>
                                      <p:cBhvr>
                                        <p:cTn id="39" dur="1" fill="hold">
                                          <p:stCondLst>
                                            <p:cond delay="0"/>
                                          </p:stCondLst>
                                        </p:cTn>
                                        <p:tgtEl>
                                          <p:spTgt spid="18"/>
                                        </p:tgtEl>
                                        <p:attrNameLst>
                                          <p:attrName>style.visibility</p:attrName>
                                        </p:attrNameLst>
                                      </p:cBhvr>
                                      <p:to>
                                        <p:strVal val="visible"/>
                                      </p:to>
                                    </p:set>
                                    <p:animEffect transition="in" filter="fade">
                                      <p:cBhvr>
                                        <p:cTn id="4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5" grpId="1"/>
      <p:bldP spid="14" grpId="0"/>
      <p:bldP spid="14" grpId="1"/>
      <p:bldP spid="20" grpId="0"/>
      <p:bldP spid="25" grpId="0"/>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9016" y="718442"/>
            <a:ext cx="9144000" cy="646331"/>
          </a:xfrm>
          <a:prstGeom prst="rect">
            <a:avLst/>
          </a:prstGeom>
        </p:spPr>
        <p:txBody>
          <a:bodyPr wrap="square">
            <a:spAutoFit/>
          </a:bodyPr>
          <a:lstStyle/>
          <a:p>
            <a:r>
              <a:rPr lang="en-US" sz="3600" b="1" dirty="0" smtClean="0">
                <a:latin typeface="Abadi MT Condensed Extra Bold"/>
              </a:rPr>
              <a:t>Reflective teaching emphasizes five key features</a:t>
            </a:r>
            <a:endParaRPr lang="en-US" sz="3600" b="1" dirty="0">
              <a:latin typeface="Abadi MT Condensed Extra Bold"/>
            </a:endParaRPr>
          </a:p>
        </p:txBody>
      </p:sp>
      <p:sp>
        <p:nvSpPr>
          <p:cNvPr id="7" name="Rectangle 6"/>
          <p:cNvSpPr/>
          <p:nvPr/>
        </p:nvSpPr>
        <p:spPr>
          <a:xfrm>
            <a:off x="29016" y="724426"/>
            <a:ext cx="3389269" cy="584776"/>
          </a:xfrm>
          <a:prstGeom prst="rect">
            <a:avLst/>
          </a:prstGeom>
        </p:spPr>
        <p:txBody>
          <a:bodyPr wrap="none">
            <a:spAutoFit/>
          </a:bodyPr>
          <a:lstStyle/>
          <a:p>
            <a:r>
              <a:rPr lang="en-US" sz="3200" b="1" dirty="0" smtClean="0">
                <a:latin typeface="Arial Narrow" pitchFamily="34" charset="0"/>
              </a:rPr>
              <a:t>A reflective teacher:</a:t>
            </a:r>
            <a:endParaRPr lang="en-US" sz="3200" b="1" dirty="0">
              <a:latin typeface="Arial Narrow" pitchFamily="34" charset="0"/>
            </a:endParaRPr>
          </a:p>
        </p:txBody>
      </p:sp>
      <p:sp>
        <p:nvSpPr>
          <p:cNvPr id="8" name="Rectangle 7"/>
          <p:cNvSpPr/>
          <p:nvPr/>
        </p:nvSpPr>
        <p:spPr>
          <a:xfrm>
            <a:off x="696123" y="1310979"/>
            <a:ext cx="7760719" cy="954107"/>
          </a:xfrm>
          <a:prstGeom prst="rect">
            <a:avLst/>
          </a:prstGeom>
        </p:spPr>
        <p:txBody>
          <a:bodyPr wrap="square">
            <a:spAutoFit/>
          </a:bodyPr>
          <a:lstStyle/>
          <a:p>
            <a:pPr marL="230188" indent="-230188">
              <a:tabLst>
                <a:tab pos="230188" algn="l"/>
              </a:tabLst>
            </a:pPr>
            <a:r>
              <a:rPr lang="en-US" sz="2800" dirty="0" smtClean="0">
                <a:latin typeface="Arial Narrow" pitchFamily="34" charset="0"/>
              </a:rPr>
              <a:t>•	examines, frames, and attempts to solve the dilemmas of classroom practice</a:t>
            </a:r>
            <a:endParaRPr lang="en-US" sz="2800" dirty="0">
              <a:latin typeface="Arial Narrow" pitchFamily="34" charset="0"/>
            </a:endParaRPr>
          </a:p>
        </p:txBody>
      </p:sp>
      <p:sp>
        <p:nvSpPr>
          <p:cNvPr id="9" name="Rectangle 8"/>
          <p:cNvSpPr/>
          <p:nvPr/>
        </p:nvSpPr>
        <p:spPr>
          <a:xfrm>
            <a:off x="696123" y="2357372"/>
            <a:ext cx="7760720" cy="954107"/>
          </a:xfrm>
          <a:prstGeom prst="rect">
            <a:avLst/>
          </a:prstGeom>
        </p:spPr>
        <p:txBody>
          <a:bodyPr wrap="square">
            <a:spAutoFit/>
          </a:bodyPr>
          <a:lstStyle/>
          <a:p>
            <a:pPr marL="230188" indent="-230188">
              <a:tabLst>
                <a:tab pos="230188" algn="l"/>
              </a:tabLst>
            </a:pPr>
            <a:r>
              <a:rPr lang="en-US" sz="2800" dirty="0" smtClean="0">
                <a:latin typeface="Arial Narrow" pitchFamily="34" charset="0"/>
              </a:rPr>
              <a:t>•	is aware of and questions the assumptions and values he or she brings to teaching</a:t>
            </a:r>
            <a:endParaRPr lang="en-US" sz="2800" dirty="0">
              <a:latin typeface="Arial Narrow" pitchFamily="34" charset="0"/>
            </a:endParaRPr>
          </a:p>
        </p:txBody>
      </p:sp>
      <p:sp>
        <p:nvSpPr>
          <p:cNvPr id="10" name="Rectangle 9"/>
          <p:cNvSpPr/>
          <p:nvPr/>
        </p:nvSpPr>
        <p:spPr>
          <a:xfrm>
            <a:off x="696123" y="3388655"/>
            <a:ext cx="7760719" cy="954107"/>
          </a:xfrm>
          <a:prstGeom prst="rect">
            <a:avLst/>
          </a:prstGeom>
        </p:spPr>
        <p:txBody>
          <a:bodyPr wrap="square">
            <a:spAutoFit/>
          </a:bodyPr>
          <a:lstStyle/>
          <a:p>
            <a:pPr marL="230188" indent="-230188">
              <a:tabLst>
                <a:tab pos="230188" algn="l"/>
              </a:tabLst>
            </a:pPr>
            <a:r>
              <a:rPr lang="en-US" sz="2800" dirty="0" smtClean="0">
                <a:latin typeface="Arial Narrow" pitchFamily="34" charset="0"/>
              </a:rPr>
              <a:t>•	is attentive to the institutional and cultural contexts in which he or she teaches</a:t>
            </a:r>
            <a:endParaRPr lang="en-US" sz="2800" dirty="0">
              <a:latin typeface="Arial Narrow" pitchFamily="34" charset="0"/>
            </a:endParaRPr>
          </a:p>
        </p:txBody>
      </p:sp>
      <p:sp>
        <p:nvSpPr>
          <p:cNvPr id="11" name="Rectangle 10"/>
          <p:cNvSpPr/>
          <p:nvPr/>
        </p:nvSpPr>
        <p:spPr>
          <a:xfrm>
            <a:off x="696124" y="5481000"/>
            <a:ext cx="7760717" cy="954107"/>
          </a:xfrm>
          <a:prstGeom prst="rect">
            <a:avLst/>
          </a:prstGeom>
        </p:spPr>
        <p:txBody>
          <a:bodyPr wrap="square">
            <a:spAutoFit/>
          </a:bodyPr>
          <a:lstStyle/>
          <a:p>
            <a:pPr marL="230188" indent="-230188">
              <a:tabLst>
                <a:tab pos="230188" algn="l"/>
              </a:tabLst>
            </a:pPr>
            <a:r>
              <a:rPr lang="en-US" sz="2800" dirty="0" smtClean="0">
                <a:latin typeface="Arial Narrow" pitchFamily="34" charset="0"/>
              </a:rPr>
              <a:t>•	takes responsibility for his or her own professional development</a:t>
            </a:r>
            <a:endParaRPr lang="en-US" sz="2800" dirty="0">
              <a:latin typeface="Arial Narrow" pitchFamily="34" charset="0"/>
            </a:endParaRPr>
          </a:p>
        </p:txBody>
      </p:sp>
      <p:sp>
        <p:nvSpPr>
          <p:cNvPr id="12" name="Rectangle 11"/>
          <p:cNvSpPr/>
          <p:nvPr/>
        </p:nvSpPr>
        <p:spPr>
          <a:xfrm>
            <a:off x="696123" y="4428212"/>
            <a:ext cx="7760720" cy="954107"/>
          </a:xfrm>
          <a:prstGeom prst="rect">
            <a:avLst/>
          </a:prstGeom>
        </p:spPr>
        <p:txBody>
          <a:bodyPr wrap="square">
            <a:spAutoFit/>
          </a:bodyPr>
          <a:lstStyle/>
          <a:p>
            <a:pPr marL="230188" indent="-230188">
              <a:tabLst>
                <a:tab pos="230188" algn="l"/>
              </a:tabLst>
            </a:pPr>
            <a:r>
              <a:rPr lang="en-US" sz="2800" dirty="0" smtClean="0">
                <a:latin typeface="Arial Narrow" pitchFamily="34" charset="0"/>
              </a:rPr>
              <a:t>•	takes part in curriculum development and is involved in school change efforts</a:t>
            </a:r>
            <a:endParaRPr lang="en-US" sz="2800" dirty="0">
              <a:latin typeface="Arial Narrow" pitchFamily="34" charset="0"/>
            </a:endParaRPr>
          </a:p>
        </p:txBody>
      </p:sp>
      <p:pic>
        <p:nvPicPr>
          <p:cNvPr id="18" name="Picture 17"/>
          <p:cNvPicPr>
            <a:picLocks noChangeAspect="1"/>
          </p:cNvPicPr>
          <p:nvPr/>
        </p:nvPicPr>
        <p:blipFill>
          <a:blip r:embed="rId2"/>
          <a:stretch>
            <a:fillRect/>
          </a:stretch>
        </p:blipFill>
        <p:spPr>
          <a:xfrm>
            <a:off x="7776906" y="6015409"/>
            <a:ext cx="1395018" cy="84259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64" presetClass="path" presetSubtype="0" accel="50000" decel="50000" fill="hold" grpId="1" nodeType="afterEffect">
                                  <p:stCondLst>
                                    <p:cond delay="2000"/>
                                  </p:stCondLst>
                                  <p:childTnLst>
                                    <p:animMotion origin="layout" path="M 0 -3.33333E-6 L 0 -0.09977 " pathEditMode="relative" rAng="0" ptsTypes="AA">
                                      <p:cBhvr>
                                        <p:cTn id="12" dur="2000" fill="hold"/>
                                        <p:tgtEl>
                                          <p:spTgt spid="5"/>
                                        </p:tgtEl>
                                        <p:attrNameLst>
                                          <p:attrName>ppt_x</p:attrName>
                                          <p:attrName>ppt_y</p:attrName>
                                        </p:attrNameLst>
                                      </p:cBhvr>
                                      <p:rCtr x="0" y="-50"/>
                                    </p:animMotion>
                                  </p:childTnLst>
                                </p:cTn>
                              </p:par>
                            </p:childTnLst>
                          </p:cTn>
                        </p:par>
                        <p:par>
                          <p:cTn id="13" fill="hold">
                            <p:stCondLst>
                              <p:cond delay="5000"/>
                            </p:stCondLst>
                            <p:childTnLst>
                              <p:par>
                                <p:cTn id="14" presetID="37" presetClass="entr" presetSubtype="0" fill="hold" grpId="0" nodeType="afterEffect">
                                  <p:stCondLst>
                                    <p:cond delay="200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1000"/>
                                        <p:tgtEl>
                                          <p:spTgt spid="7"/>
                                        </p:tgtEl>
                                      </p:cBhvr>
                                    </p:animEffect>
                                    <p:anim calcmode="lin" valueType="num">
                                      <p:cBhvr>
                                        <p:cTn id="17" dur="1000" fill="hold"/>
                                        <p:tgtEl>
                                          <p:spTgt spid="7"/>
                                        </p:tgtEl>
                                        <p:attrNameLst>
                                          <p:attrName>ppt_x</p:attrName>
                                        </p:attrNameLst>
                                      </p:cBhvr>
                                      <p:tavLst>
                                        <p:tav tm="0">
                                          <p:val>
                                            <p:strVal val="#ppt_x"/>
                                          </p:val>
                                        </p:tav>
                                        <p:tav tm="100000">
                                          <p:val>
                                            <p:strVal val="#ppt_x"/>
                                          </p:val>
                                        </p:tav>
                                      </p:tavLst>
                                    </p:anim>
                                    <p:anim calcmode="lin" valueType="num">
                                      <p:cBhvr>
                                        <p:cTn id="18" dur="900" decel="100000" fill="hold"/>
                                        <p:tgtEl>
                                          <p:spTgt spid="7"/>
                                        </p:tgtEl>
                                        <p:attrNameLst>
                                          <p:attrName>ppt_y</p:attrName>
                                        </p:attrNameLst>
                                      </p:cBhvr>
                                      <p:tavLst>
                                        <p:tav tm="0">
                                          <p:val>
                                            <p:strVal val="#ppt_y+1"/>
                                          </p:val>
                                        </p:tav>
                                        <p:tav tm="100000">
                                          <p:val>
                                            <p:strVal val="#ppt_y-.03"/>
                                          </p:val>
                                        </p:tav>
                                      </p:tavLst>
                                    </p:anim>
                                    <p:anim calcmode="lin" valueType="num">
                                      <p:cBhvr>
                                        <p:cTn id="19"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par>
                          <p:cTn id="20" fill="hold">
                            <p:stCondLst>
                              <p:cond delay="8000"/>
                            </p:stCondLst>
                            <p:childTnLst>
                              <p:par>
                                <p:cTn id="21" presetID="22" presetClass="entr" presetSubtype="8" fill="hold" grpId="0" nodeType="afterEffect">
                                  <p:stCondLst>
                                    <p:cond delay="2000"/>
                                  </p:stCondLst>
                                  <p:childTnLst>
                                    <p:set>
                                      <p:cBhvr>
                                        <p:cTn id="22" dur="1" fill="hold">
                                          <p:stCondLst>
                                            <p:cond delay="0"/>
                                          </p:stCondLst>
                                        </p:cTn>
                                        <p:tgtEl>
                                          <p:spTgt spid="8"/>
                                        </p:tgtEl>
                                        <p:attrNameLst>
                                          <p:attrName>style.visibility</p:attrName>
                                        </p:attrNameLst>
                                      </p:cBhvr>
                                      <p:to>
                                        <p:strVal val="visible"/>
                                      </p:to>
                                    </p:set>
                                    <p:animEffect transition="in" filter="wipe(left)">
                                      <p:cBhvr>
                                        <p:cTn id="23" dur="500"/>
                                        <p:tgtEl>
                                          <p:spTgt spid="8"/>
                                        </p:tgtEl>
                                      </p:cBhvr>
                                    </p:animEffect>
                                  </p:childTnLst>
                                </p:cTn>
                              </p:par>
                            </p:childTnLst>
                          </p:cTn>
                        </p:par>
                        <p:par>
                          <p:cTn id="24" fill="hold">
                            <p:stCondLst>
                              <p:cond delay="10500"/>
                            </p:stCondLst>
                            <p:childTnLst>
                              <p:par>
                                <p:cTn id="25" presetID="22" presetClass="entr" presetSubtype="8" fill="hold" grpId="0" nodeType="afterEffect">
                                  <p:stCondLst>
                                    <p:cond delay="4000"/>
                                  </p:stCondLst>
                                  <p:childTnLst>
                                    <p:set>
                                      <p:cBhvr>
                                        <p:cTn id="26" dur="1" fill="hold">
                                          <p:stCondLst>
                                            <p:cond delay="0"/>
                                          </p:stCondLst>
                                        </p:cTn>
                                        <p:tgtEl>
                                          <p:spTgt spid="9"/>
                                        </p:tgtEl>
                                        <p:attrNameLst>
                                          <p:attrName>style.visibility</p:attrName>
                                        </p:attrNameLst>
                                      </p:cBhvr>
                                      <p:to>
                                        <p:strVal val="visible"/>
                                      </p:to>
                                    </p:set>
                                    <p:animEffect transition="in" filter="wipe(left)">
                                      <p:cBhvr>
                                        <p:cTn id="27" dur="500"/>
                                        <p:tgtEl>
                                          <p:spTgt spid="9"/>
                                        </p:tgtEl>
                                      </p:cBhvr>
                                    </p:animEffect>
                                  </p:childTnLst>
                                </p:cTn>
                              </p:par>
                            </p:childTnLst>
                          </p:cTn>
                        </p:par>
                        <p:par>
                          <p:cTn id="28" fill="hold">
                            <p:stCondLst>
                              <p:cond delay="15000"/>
                            </p:stCondLst>
                            <p:childTnLst>
                              <p:par>
                                <p:cTn id="29" presetID="22" presetClass="entr" presetSubtype="8" fill="hold" grpId="0" nodeType="afterEffect">
                                  <p:stCondLst>
                                    <p:cond delay="4000"/>
                                  </p:stCondLst>
                                  <p:childTnLst>
                                    <p:set>
                                      <p:cBhvr>
                                        <p:cTn id="30" dur="1" fill="hold">
                                          <p:stCondLst>
                                            <p:cond delay="0"/>
                                          </p:stCondLst>
                                        </p:cTn>
                                        <p:tgtEl>
                                          <p:spTgt spid="10"/>
                                        </p:tgtEl>
                                        <p:attrNameLst>
                                          <p:attrName>style.visibility</p:attrName>
                                        </p:attrNameLst>
                                      </p:cBhvr>
                                      <p:to>
                                        <p:strVal val="visible"/>
                                      </p:to>
                                    </p:set>
                                    <p:animEffect transition="in" filter="wipe(left)">
                                      <p:cBhvr>
                                        <p:cTn id="31" dur="500"/>
                                        <p:tgtEl>
                                          <p:spTgt spid="10"/>
                                        </p:tgtEl>
                                      </p:cBhvr>
                                    </p:animEffect>
                                  </p:childTnLst>
                                </p:cTn>
                              </p:par>
                            </p:childTnLst>
                          </p:cTn>
                        </p:par>
                        <p:par>
                          <p:cTn id="32" fill="hold">
                            <p:stCondLst>
                              <p:cond delay="19500"/>
                            </p:stCondLst>
                            <p:childTnLst>
                              <p:par>
                                <p:cTn id="33" presetID="22" presetClass="entr" presetSubtype="8" fill="hold" grpId="0" nodeType="afterEffect">
                                  <p:stCondLst>
                                    <p:cond delay="4000"/>
                                  </p:stCondLst>
                                  <p:childTnLst>
                                    <p:set>
                                      <p:cBhvr>
                                        <p:cTn id="34" dur="1" fill="hold">
                                          <p:stCondLst>
                                            <p:cond delay="0"/>
                                          </p:stCondLst>
                                        </p:cTn>
                                        <p:tgtEl>
                                          <p:spTgt spid="12"/>
                                        </p:tgtEl>
                                        <p:attrNameLst>
                                          <p:attrName>style.visibility</p:attrName>
                                        </p:attrNameLst>
                                      </p:cBhvr>
                                      <p:to>
                                        <p:strVal val="visible"/>
                                      </p:to>
                                    </p:set>
                                    <p:animEffect transition="in" filter="wipe(left)">
                                      <p:cBhvr>
                                        <p:cTn id="35" dur="500"/>
                                        <p:tgtEl>
                                          <p:spTgt spid="12"/>
                                        </p:tgtEl>
                                      </p:cBhvr>
                                    </p:animEffect>
                                  </p:childTnLst>
                                </p:cTn>
                              </p:par>
                            </p:childTnLst>
                          </p:cTn>
                        </p:par>
                        <p:par>
                          <p:cTn id="36" fill="hold">
                            <p:stCondLst>
                              <p:cond delay="24000"/>
                            </p:stCondLst>
                            <p:childTnLst>
                              <p:par>
                                <p:cTn id="37" presetID="22" presetClass="entr" presetSubtype="8" fill="hold" grpId="0" nodeType="afterEffect">
                                  <p:stCondLst>
                                    <p:cond delay="4000"/>
                                  </p:stCondLst>
                                  <p:childTnLst>
                                    <p:set>
                                      <p:cBhvr>
                                        <p:cTn id="38" dur="1" fill="hold">
                                          <p:stCondLst>
                                            <p:cond delay="0"/>
                                          </p:stCondLst>
                                        </p:cTn>
                                        <p:tgtEl>
                                          <p:spTgt spid="11"/>
                                        </p:tgtEl>
                                        <p:attrNameLst>
                                          <p:attrName>style.visibility</p:attrName>
                                        </p:attrNameLst>
                                      </p:cBhvr>
                                      <p:to>
                                        <p:strVal val="visible"/>
                                      </p:to>
                                    </p:set>
                                    <p:animEffect transition="in" filter="wipe(left)">
                                      <p:cBhvr>
                                        <p:cTn id="39" dur="500"/>
                                        <p:tgtEl>
                                          <p:spTgt spid="11"/>
                                        </p:tgtEl>
                                      </p:cBhvr>
                                    </p:animEffect>
                                  </p:childTnLst>
                                </p:cTn>
                              </p:par>
                            </p:childTnLst>
                          </p:cTn>
                        </p:par>
                        <p:par>
                          <p:cTn id="40" fill="hold">
                            <p:stCondLst>
                              <p:cond delay="28500"/>
                            </p:stCondLst>
                            <p:childTnLst>
                              <p:par>
                                <p:cTn id="41" presetID="10" presetClass="entr" presetSubtype="0" fill="hold" nodeType="afterEffect">
                                  <p:stCondLst>
                                    <p:cond delay="5000"/>
                                  </p:stCondLst>
                                  <p:childTnLst>
                                    <p:set>
                                      <p:cBhvr>
                                        <p:cTn id="42" dur="1" fill="hold">
                                          <p:stCondLst>
                                            <p:cond delay="0"/>
                                          </p:stCondLst>
                                        </p:cTn>
                                        <p:tgtEl>
                                          <p:spTgt spid="18"/>
                                        </p:tgtEl>
                                        <p:attrNameLst>
                                          <p:attrName>style.visibility</p:attrName>
                                        </p:attrNameLst>
                                      </p:cBhvr>
                                      <p:to>
                                        <p:strVal val="visible"/>
                                      </p:to>
                                    </p:set>
                                    <p:animEffect transition="in" filter="fade">
                                      <p:cBhvr>
                                        <p:cTn id="43"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7" grpId="0"/>
      <p:bldP spid="8" grpId="0"/>
      <p:bldP spid="9" grpId="0"/>
      <p:bldP spid="10" grpId="0"/>
      <p:bldP spid="11"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19203"/>
            <a:ext cx="9144000" cy="1143000"/>
          </a:xfrm>
        </p:spPr>
        <p:txBody>
          <a:bodyPr>
            <a:noAutofit/>
          </a:bodyPr>
          <a:lstStyle/>
          <a:p>
            <a:r>
              <a:rPr lang="en-US" b="1" u="sng" dirty="0" smtClean="0">
                <a:latin typeface="Abadi MT Condensed Extra Bold"/>
              </a:rPr>
              <a:t>The Bandwagon of Reflective Teaching</a:t>
            </a:r>
            <a:r>
              <a:rPr lang="en-US" u="sng" dirty="0" smtClean="0">
                <a:latin typeface="Abadi MT Condensed Extra Bold"/>
              </a:rPr>
              <a:t/>
            </a:r>
            <a:br>
              <a:rPr lang="en-US" u="sng" dirty="0" smtClean="0">
                <a:latin typeface="Abadi MT Condensed Extra Bold"/>
              </a:rPr>
            </a:br>
            <a:endParaRPr lang="en-US" dirty="0">
              <a:latin typeface="Abadi MT Condensed Extra Bold"/>
            </a:endParaRPr>
          </a:p>
        </p:txBody>
      </p:sp>
      <p:sp>
        <p:nvSpPr>
          <p:cNvPr id="5" name="Rectangle 4"/>
          <p:cNvSpPr/>
          <p:nvPr/>
        </p:nvSpPr>
        <p:spPr>
          <a:xfrm>
            <a:off x="432974" y="3049109"/>
            <a:ext cx="8265214" cy="2246769"/>
          </a:xfrm>
          <a:prstGeom prst="rect">
            <a:avLst/>
          </a:prstGeom>
        </p:spPr>
        <p:txBody>
          <a:bodyPr wrap="square">
            <a:spAutoFit/>
          </a:bodyPr>
          <a:lstStyle/>
          <a:p>
            <a:r>
              <a:rPr lang="en-US" sz="2800" dirty="0" smtClean="0">
                <a:latin typeface="Arial Rounded MT Bold" pitchFamily="34" charset="0"/>
              </a:rPr>
              <a:t>Amidst the explosion of interest in the idea of teachers as reflective practitioners, there has been a great deal of confusion about what is meant in particular instances by the use of the term </a:t>
            </a:r>
            <a:r>
              <a:rPr lang="en-US" sz="2800" i="1" dirty="0" smtClean="0">
                <a:latin typeface="Arial Rounded MT Bold" pitchFamily="34" charset="0"/>
              </a:rPr>
              <a:t>reflective teaching</a:t>
            </a:r>
            <a:r>
              <a:rPr lang="en-US" sz="2800" dirty="0" smtClean="0">
                <a:latin typeface="Arial Rounded MT Bold" pitchFamily="34" charset="0"/>
              </a:rPr>
              <a:t>.</a:t>
            </a:r>
            <a:endParaRPr lang="en-US" sz="2800" dirty="0">
              <a:latin typeface="Arial Rounded MT Bold" pitchFamily="34" charset="0"/>
            </a:endParaRPr>
          </a:p>
        </p:txBody>
      </p:sp>
      <p:sp>
        <p:nvSpPr>
          <p:cNvPr id="6" name="Rectangle 5"/>
          <p:cNvSpPr/>
          <p:nvPr/>
        </p:nvSpPr>
        <p:spPr>
          <a:xfrm>
            <a:off x="538818" y="516930"/>
            <a:ext cx="7992581" cy="1569660"/>
          </a:xfrm>
          <a:prstGeom prst="rect">
            <a:avLst/>
          </a:prstGeom>
        </p:spPr>
        <p:txBody>
          <a:bodyPr wrap="square">
            <a:spAutoFit/>
          </a:bodyPr>
          <a:lstStyle/>
          <a:p>
            <a:r>
              <a:rPr lang="en-US" sz="2400" dirty="0" smtClean="0">
                <a:latin typeface="Arial Rounded MT Bold" pitchFamily="34" charset="0"/>
              </a:rPr>
              <a:t>Underlying the apparent similarity among those who have embraced the concept of reflective teaching are vast differences in perspectives about teaching, learning, schooling, and the social order. </a:t>
            </a:r>
            <a:endParaRPr lang="en-US" sz="2400" dirty="0">
              <a:latin typeface="Arial Rounded MT Bold" pitchFamily="34" charset="0"/>
            </a:endParaRPr>
          </a:p>
        </p:txBody>
      </p:sp>
      <p:sp>
        <p:nvSpPr>
          <p:cNvPr id="9" name="Rectangle 8"/>
          <p:cNvSpPr/>
          <p:nvPr/>
        </p:nvSpPr>
        <p:spPr>
          <a:xfrm>
            <a:off x="1999425" y="2447893"/>
            <a:ext cx="5387212" cy="523220"/>
          </a:xfrm>
          <a:prstGeom prst="rect">
            <a:avLst/>
          </a:prstGeom>
        </p:spPr>
        <p:txBody>
          <a:bodyPr wrap="none">
            <a:spAutoFit/>
          </a:bodyPr>
          <a:lstStyle/>
          <a:p>
            <a:r>
              <a:rPr lang="en-US" sz="2800" dirty="0" smtClean="0">
                <a:latin typeface="Arial Unicode MS"/>
                <a:cs typeface="Arial Unicode MS"/>
              </a:rPr>
              <a:t>According to </a:t>
            </a:r>
            <a:r>
              <a:rPr lang="en-US" sz="2800" dirty="0" err="1" smtClean="0">
                <a:latin typeface="Arial Unicode MS"/>
                <a:cs typeface="Arial Unicode MS"/>
              </a:rPr>
              <a:t>Calderhead</a:t>
            </a:r>
            <a:r>
              <a:rPr lang="en-US" sz="2800" dirty="0" smtClean="0">
                <a:latin typeface="Arial Unicode MS"/>
                <a:cs typeface="Arial Unicode MS"/>
              </a:rPr>
              <a:t> (1989):</a:t>
            </a:r>
            <a:endParaRPr lang="en-US" sz="2800" dirty="0">
              <a:latin typeface="Arial Unicode MS"/>
              <a:cs typeface="Arial Unicode MS"/>
            </a:endParaRPr>
          </a:p>
        </p:txBody>
      </p:sp>
      <p:sp>
        <p:nvSpPr>
          <p:cNvPr id="11" name="Rectangle 10"/>
          <p:cNvSpPr/>
          <p:nvPr/>
        </p:nvSpPr>
        <p:spPr>
          <a:xfrm>
            <a:off x="1955518" y="2996769"/>
            <a:ext cx="6704177" cy="3477875"/>
          </a:xfrm>
          <a:prstGeom prst="rect">
            <a:avLst/>
          </a:prstGeom>
        </p:spPr>
        <p:txBody>
          <a:bodyPr wrap="square">
            <a:spAutoFit/>
          </a:bodyPr>
          <a:lstStyle/>
          <a:p>
            <a:r>
              <a:rPr lang="en-US" sz="2200" dirty="0" smtClean="0">
                <a:latin typeface="Arial Unicode MS"/>
                <a:cs typeface="Arial Unicode MS"/>
              </a:rPr>
              <a:t>Reflective teaching has been justified on grounds ranging from moral responsibility to technical effectiveness, and reflection has been incorporated into teacher education courses as divergent as those employing a behavioral skills approach, in which reflection is viewed as a means to the achievement of certain prescribed practices, to those committed to a critical science approach in which reflection is seen as a means toward emancipation and professional autonomy.</a:t>
            </a:r>
            <a:endParaRPr lang="en-US" sz="2200" dirty="0">
              <a:latin typeface="Arial Unicode MS"/>
              <a:cs typeface="Arial Unicode MS"/>
            </a:endParaRPr>
          </a:p>
        </p:txBody>
      </p:sp>
      <p:pic>
        <p:nvPicPr>
          <p:cNvPr id="12" name="Picture 11"/>
          <p:cNvPicPr>
            <a:picLocks noChangeAspect="1"/>
          </p:cNvPicPr>
          <p:nvPr/>
        </p:nvPicPr>
        <p:blipFill>
          <a:blip r:embed="rId2"/>
          <a:stretch>
            <a:fillRect/>
          </a:stretch>
        </p:blipFill>
        <p:spPr>
          <a:xfrm>
            <a:off x="7748982" y="2071910"/>
            <a:ext cx="1395018" cy="84259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0" presetClass="entr" presetSubtype="0"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childTnLst>
                                </p:cTn>
                              </p:par>
                              <p:par>
                                <p:cTn id="14" presetID="22" presetClass="exit" presetSubtype="8" fill="hold" grpId="1" nodeType="withEffect">
                                  <p:stCondLst>
                                    <p:cond delay="15000"/>
                                  </p:stCondLst>
                                  <p:childTnLst>
                                    <p:animEffect transition="out" filter="wipe(left)">
                                      <p:cBhvr>
                                        <p:cTn id="15" dur="1000"/>
                                        <p:tgtEl>
                                          <p:spTgt spid="5"/>
                                        </p:tgtEl>
                                      </p:cBhvr>
                                    </p:animEffect>
                                    <p:set>
                                      <p:cBhvr>
                                        <p:cTn id="16" dur="1" fill="hold">
                                          <p:stCondLst>
                                            <p:cond delay="999"/>
                                          </p:stCondLst>
                                        </p:cTn>
                                        <p:tgtEl>
                                          <p:spTgt spid="5"/>
                                        </p:tgtEl>
                                        <p:attrNameLst>
                                          <p:attrName>style.visibility</p:attrName>
                                        </p:attrNameLst>
                                      </p:cBhvr>
                                      <p:to>
                                        <p:strVal val="hidden"/>
                                      </p:to>
                                    </p:set>
                                  </p:childTnLst>
                                </p:cTn>
                              </p:par>
                              <p:par>
                                <p:cTn id="17" presetID="10" presetClass="exit" presetSubtype="0" fill="hold" grpId="1" nodeType="withEffect">
                                  <p:stCondLst>
                                    <p:cond delay="15000"/>
                                  </p:stCondLst>
                                  <p:childTnLst>
                                    <p:animEffect transition="out" filter="fade">
                                      <p:cBhvr>
                                        <p:cTn id="18" dur="2000"/>
                                        <p:tgtEl>
                                          <p:spTgt spid="2"/>
                                        </p:tgtEl>
                                      </p:cBhvr>
                                    </p:animEffect>
                                    <p:set>
                                      <p:cBhvr>
                                        <p:cTn id="19" dur="1" fill="hold">
                                          <p:stCondLst>
                                            <p:cond delay="1999"/>
                                          </p:stCondLst>
                                        </p:cTn>
                                        <p:tgtEl>
                                          <p:spTgt spid="2"/>
                                        </p:tgtEl>
                                        <p:attrNameLst>
                                          <p:attrName>style.visibility</p:attrName>
                                        </p:attrNameLst>
                                      </p:cBhvr>
                                      <p:to>
                                        <p:strVal val="hidden"/>
                                      </p:to>
                                    </p:set>
                                  </p:childTnLst>
                                </p:cTn>
                              </p:par>
                            </p:childTnLst>
                          </p:cTn>
                        </p:par>
                        <p:par>
                          <p:cTn id="20" fill="hold">
                            <p:stCondLst>
                              <p:cond delay="18000"/>
                            </p:stCondLst>
                            <p:childTnLst>
                              <p:par>
                                <p:cTn id="21" presetID="10" presetClass="entr" presetSubtype="0" fill="hold" grpId="0" nodeType="after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500"/>
                                        <p:tgtEl>
                                          <p:spTgt spid="6"/>
                                        </p:tgtEl>
                                      </p:cBhvr>
                                    </p:animEffect>
                                  </p:childTnLst>
                                </p:cTn>
                              </p:par>
                              <p:par>
                                <p:cTn id="24" presetID="55" presetClass="entr" presetSubtype="0" fill="hold" grpId="0" nodeType="withEffect">
                                  <p:stCondLst>
                                    <p:cond delay="10000"/>
                                  </p:stCondLst>
                                  <p:childTnLst>
                                    <p:set>
                                      <p:cBhvr>
                                        <p:cTn id="25" dur="1" fill="hold">
                                          <p:stCondLst>
                                            <p:cond delay="0"/>
                                          </p:stCondLst>
                                        </p:cTn>
                                        <p:tgtEl>
                                          <p:spTgt spid="9"/>
                                        </p:tgtEl>
                                        <p:attrNameLst>
                                          <p:attrName>style.visibility</p:attrName>
                                        </p:attrNameLst>
                                      </p:cBhvr>
                                      <p:to>
                                        <p:strVal val="visible"/>
                                      </p:to>
                                    </p:set>
                                    <p:anim calcmode="lin" valueType="num">
                                      <p:cBhvr>
                                        <p:cTn id="26" dur="1000" fill="hold"/>
                                        <p:tgtEl>
                                          <p:spTgt spid="9"/>
                                        </p:tgtEl>
                                        <p:attrNameLst>
                                          <p:attrName>ppt_w</p:attrName>
                                        </p:attrNameLst>
                                      </p:cBhvr>
                                      <p:tavLst>
                                        <p:tav tm="0">
                                          <p:val>
                                            <p:strVal val="#ppt_w*0.70"/>
                                          </p:val>
                                        </p:tav>
                                        <p:tav tm="100000">
                                          <p:val>
                                            <p:strVal val="#ppt_w"/>
                                          </p:val>
                                        </p:tav>
                                      </p:tavLst>
                                    </p:anim>
                                    <p:anim calcmode="lin" valueType="num">
                                      <p:cBhvr>
                                        <p:cTn id="27" dur="1000" fill="hold"/>
                                        <p:tgtEl>
                                          <p:spTgt spid="9"/>
                                        </p:tgtEl>
                                        <p:attrNameLst>
                                          <p:attrName>ppt_h</p:attrName>
                                        </p:attrNameLst>
                                      </p:cBhvr>
                                      <p:tavLst>
                                        <p:tav tm="0">
                                          <p:val>
                                            <p:strVal val="#ppt_h"/>
                                          </p:val>
                                        </p:tav>
                                        <p:tav tm="100000">
                                          <p:val>
                                            <p:strVal val="#ppt_h"/>
                                          </p:val>
                                        </p:tav>
                                      </p:tavLst>
                                    </p:anim>
                                    <p:animEffect transition="in" filter="fade">
                                      <p:cBhvr>
                                        <p:cTn id="28" dur="1000"/>
                                        <p:tgtEl>
                                          <p:spTgt spid="9"/>
                                        </p:tgtEl>
                                      </p:cBhvr>
                                    </p:animEffect>
                                  </p:childTnLst>
                                </p:cTn>
                              </p:par>
                            </p:childTnLst>
                          </p:cTn>
                        </p:par>
                        <p:par>
                          <p:cTn id="29" fill="hold">
                            <p:stCondLst>
                              <p:cond delay="29000"/>
                            </p:stCondLst>
                            <p:childTnLst>
                              <p:par>
                                <p:cTn id="30" presetID="22" presetClass="entr" presetSubtype="1" fill="hold" grpId="0" nodeType="after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ipe(up)">
                                      <p:cBhvr>
                                        <p:cTn id="32" dur="5000"/>
                                        <p:tgtEl>
                                          <p:spTgt spid="11"/>
                                        </p:tgtEl>
                                      </p:cBhvr>
                                    </p:animEffect>
                                  </p:childTnLst>
                                </p:cTn>
                              </p:par>
                            </p:childTnLst>
                          </p:cTn>
                        </p:par>
                        <p:par>
                          <p:cTn id="33" fill="hold">
                            <p:stCondLst>
                              <p:cond delay="34000"/>
                            </p:stCondLst>
                            <p:childTnLst>
                              <p:par>
                                <p:cTn id="34" presetID="10" presetClass="entr" presetSubtype="0" fill="hold" nodeType="afterEffect">
                                  <p:stCondLst>
                                    <p:cond delay="5000"/>
                                  </p:stCondLst>
                                  <p:childTnLst>
                                    <p:set>
                                      <p:cBhvr>
                                        <p:cTn id="35" dur="1" fill="hold">
                                          <p:stCondLst>
                                            <p:cond delay="0"/>
                                          </p:stCondLst>
                                        </p:cTn>
                                        <p:tgtEl>
                                          <p:spTgt spid="12"/>
                                        </p:tgtEl>
                                        <p:attrNameLst>
                                          <p:attrName>style.visibility</p:attrName>
                                        </p:attrNameLst>
                                      </p:cBhvr>
                                      <p:to>
                                        <p:strVal val="visible"/>
                                      </p:to>
                                    </p:set>
                                    <p:animEffect transition="in" filter="fade">
                                      <p:cBhvr>
                                        <p:cTn id="3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5" grpId="0"/>
      <p:bldP spid="5" grpId="1"/>
      <p:bldP spid="6" grpId="0"/>
      <p:bldP spid="9"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67115" y="647990"/>
            <a:ext cx="7902777" cy="1649682"/>
          </a:xfrm>
          <a:prstGeom prst="rect">
            <a:avLst/>
          </a:prstGeom>
        </p:spPr>
        <p:txBody>
          <a:bodyPr wrap="square">
            <a:spAutoFit/>
          </a:bodyPr>
          <a:lstStyle/>
          <a:p>
            <a:r>
              <a:rPr lang="en-US" sz="2530" dirty="0" smtClean="0">
                <a:latin typeface="Arial Rounded MT Bold" pitchFamily="34" charset="0"/>
              </a:rPr>
              <a:t>One of the central problems has to do with the vagueness and ambiguity of the term, and with a misunderstanding of what is entailed in reflective teaching.</a:t>
            </a:r>
            <a:endParaRPr lang="en-US" sz="2530" dirty="0">
              <a:latin typeface="Arial Rounded MT Bold" pitchFamily="34" charset="0"/>
            </a:endParaRPr>
          </a:p>
        </p:txBody>
      </p:sp>
      <p:sp>
        <p:nvSpPr>
          <p:cNvPr id="7" name="Rectangle 6"/>
          <p:cNvSpPr/>
          <p:nvPr/>
        </p:nvSpPr>
        <p:spPr>
          <a:xfrm>
            <a:off x="1039150" y="2506221"/>
            <a:ext cx="7179511" cy="892552"/>
          </a:xfrm>
          <a:prstGeom prst="rect">
            <a:avLst/>
          </a:prstGeom>
        </p:spPr>
        <p:txBody>
          <a:bodyPr wrap="square">
            <a:spAutoFit/>
          </a:bodyPr>
          <a:lstStyle/>
          <a:p>
            <a:pPr marL="398463" indent="-398463"/>
            <a:r>
              <a:rPr lang="en-US" sz="2600" dirty="0" smtClean="0">
                <a:latin typeface="Arial Unicode MS"/>
                <a:cs typeface="Arial Unicode MS"/>
              </a:rPr>
              <a:t>— Is any thinking about teaching that teachers do reflective teaching? </a:t>
            </a:r>
            <a:endParaRPr lang="en-US" sz="2600" dirty="0">
              <a:latin typeface="Arial Unicode MS"/>
              <a:cs typeface="Arial Unicode MS"/>
            </a:endParaRPr>
          </a:p>
        </p:txBody>
      </p:sp>
      <p:sp>
        <p:nvSpPr>
          <p:cNvPr id="9" name="Rectangle 8"/>
          <p:cNvSpPr/>
          <p:nvPr/>
        </p:nvSpPr>
        <p:spPr>
          <a:xfrm>
            <a:off x="1039150" y="3504850"/>
            <a:ext cx="6825138" cy="1292662"/>
          </a:xfrm>
          <a:prstGeom prst="rect">
            <a:avLst/>
          </a:prstGeom>
        </p:spPr>
        <p:txBody>
          <a:bodyPr wrap="square">
            <a:spAutoFit/>
          </a:bodyPr>
          <a:lstStyle/>
          <a:p>
            <a:pPr marL="398463" indent="-398463"/>
            <a:r>
              <a:rPr lang="en-US" sz="2600" dirty="0" smtClean="0">
                <a:latin typeface="Arial Unicode MS"/>
                <a:cs typeface="Arial Unicode MS"/>
              </a:rPr>
              <a:t>— Is any action a teacher takes supportable, just because they have thought about it in some systematic way?</a:t>
            </a:r>
            <a:endParaRPr lang="en-US" sz="2600" dirty="0">
              <a:latin typeface="Arial Unicode MS"/>
              <a:cs typeface="Arial Unicode MS"/>
            </a:endParaRPr>
          </a:p>
        </p:txBody>
      </p:sp>
      <p:sp>
        <p:nvSpPr>
          <p:cNvPr id="13" name="Rectangle 12"/>
          <p:cNvSpPr/>
          <p:nvPr/>
        </p:nvSpPr>
        <p:spPr>
          <a:xfrm>
            <a:off x="384876" y="4929191"/>
            <a:ext cx="8476885" cy="523220"/>
          </a:xfrm>
          <a:prstGeom prst="rect">
            <a:avLst/>
          </a:prstGeom>
        </p:spPr>
        <p:txBody>
          <a:bodyPr wrap="square">
            <a:spAutoFit/>
          </a:bodyPr>
          <a:lstStyle/>
          <a:p>
            <a:r>
              <a:rPr lang="en-US" sz="2800" dirty="0" smtClean="0">
                <a:latin typeface="Arial Rounded MT Bold" pitchFamily="34" charset="0"/>
              </a:rPr>
              <a:t>We would answer no to both of these questions.</a:t>
            </a:r>
            <a:endParaRPr lang="en-US" sz="2800" dirty="0">
              <a:latin typeface="Arial Rounded MT Bold" pitchFamily="34" charset="0"/>
            </a:endParaRPr>
          </a:p>
        </p:txBody>
      </p:sp>
      <p:pic>
        <p:nvPicPr>
          <p:cNvPr id="15" name="Picture 2" descr="http://us.cdn2.123rf.com/168nwm/alexmit/alexmit1007/alexmit100700096/7334264-racing-flags-and-finish.jpg"/>
          <p:cNvPicPr>
            <a:picLocks noChangeAspect="1" noChangeArrowheads="1"/>
          </p:cNvPicPr>
          <p:nvPr/>
        </p:nvPicPr>
        <p:blipFill>
          <a:blip r:embed="rId2" cstate="print"/>
          <a:srcRect/>
          <a:stretch>
            <a:fillRect/>
          </a:stretch>
        </p:blipFill>
        <p:spPr bwMode="auto">
          <a:xfrm>
            <a:off x="7872278" y="5890114"/>
            <a:ext cx="1144859" cy="8382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par>
                          <p:cTn id="8" fill="hold">
                            <p:stCondLst>
                              <p:cond delay="2000"/>
                            </p:stCondLst>
                            <p:childTnLst>
                              <p:par>
                                <p:cTn id="9" presetID="22" presetClass="entr" presetSubtype="8" fill="hold" grpId="0" nodeType="afterEffect">
                                  <p:stCondLst>
                                    <p:cond delay="600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2000"/>
                                        <p:tgtEl>
                                          <p:spTgt spid="7"/>
                                        </p:tgtEl>
                                      </p:cBhvr>
                                    </p:animEffect>
                                  </p:childTnLst>
                                </p:cTn>
                              </p:par>
                            </p:childTnLst>
                          </p:cTn>
                        </p:par>
                        <p:par>
                          <p:cTn id="12" fill="hold">
                            <p:stCondLst>
                              <p:cond delay="10000"/>
                            </p:stCondLst>
                            <p:childTnLst>
                              <p:par>
                                <p:cTn id="13" presetID="22" presetClass="entr" presetSubtype="8" fill="hold" grpId="0" nodeType="afterEffect">
                                  <p:stCondLst>
                                    <p:cond delay="5000"/>
                                  </p:stCondLst>
                                  <p:childTnLst>
                                    <p:set>
                                      <p:cBhvr>
                                        <p:cTn id="14" dur="1" fill="hold">
                                          <p:stCondLst>
                                            <p:cond delay="0"/>
                                          </p:stCondLst>
                                        </p:cTn>
                                        <p:tgtEl>
                                          <p:spTgt spid="9"/>
                                        </p:tgtEl>
                                        <p:attrNameLst>
                                          <p:attrName>style.visibility</p:attrName>
                                        </p:attrNameLst>
                                      </p:cBhvr>
                                      <p:to>
                                        <p:strVal val="visible"/>
                                      </p:to>
                                    </p:set>
                                    <p:animEffect transition="in" filter="wipe(left)">
                                      <p:cBhvr>
                                        <p:cTn id="15" dur="2000"/>
                                        <p:tgtEl>
                                          <p:spTgt spid="9"/>
                                        </p:tgtEl>
                                      </p:cBhvr>
                                    </p:animEffect>
                                  </p:childTnLst>
                                </p:cTn>
                              </p:par>
                            </p:childTnLst>
                          </p:cTn>
                        </p:par>
                        <p:par>
                          <p:cTn id="16" fill="hold">
                            <p:stCondLst>
                              <p:cond delay="17000"/>
                            </p:stCondLst>
                            <p:childTnLst>
                              <p:par>
                                <p:cTn id="17" presetID="10" presetClass="entr" presetSubtype="0" fill="hold" grpId="0" nodeType="afterEffect">
                                  <p:stCondLst>
                                    <p:cond delay="500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2000"/>
                                        <p:tgtEl>
                                          <p:spTgt spid="13"/>
                                        </p:tgtEl>
                                      </p:cBhvr>
                                    </p:animEffect>
                                  </p:childTnLst>
                                </p:cTn>
                              </p:par>
                            </p:childTnLst>
                          </p:cTn>
                        </p:par>
                        <p:par>
                          <p:cTn id="20" fill="hold">
                            <p:stCondLst>
                              <p:cond delay="24000"/>
                            </p:stCondLst>
                            <p:childTnLst>
                              <p:par>
                                <p:cTn id="21" presetID="10" presetClass="entr" presetSubtype="0" fill="hold" nodeType="afterEffect">
                                  <p:stCondLst>
                                    <p:cond delay="400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2000"/>
                                        <p:tgtEl>
                                          <p:spTgt spid="15"/>
                                        </p:tgtEl>
                                      </p:cBhvr>
                                    </p:animEffect>
                                  </p:childTnLst>
                                </p:cTn>
                              </p:par>
                              <p:par>
                                <p:cTn id="24" presetID="42" presetClass="path" presetSubtype="0" accel="50000" decel="50000" fill="hold" grpId="1" nodeType="withEffect">
                                  <p:stCondLst>
                                    <p:cond delay="0"/>
                                  </p:stCondLst>
                                  <p:childTnLst>
                                    <p:animMotion origin="layout" path="M 3.55085E-6 8.46634E-7 L 0.00416 0.07379 " pathEditMode="relative" rAng="0" ptsTypes="AA">
                                      <p:cBhvr>
                                        <p:cTn id="25" dur="2000" fill="hold"/>
                                        <p:tgtEl>
                                          <p:spTgt spid="13"/>
                                        </p:tgtEl>
                                        <p:attrNameLst>
                                          <p:attrName>ppt_x</p:attrName>
                                          <p:attrName>ppt_y</p:attrName>
                                        </p:attrNameLst>
                                      </p:cBhvr>
                                      <p:rCtr x="208" y="367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9" grpId="0"/>
      <p:bldP spid="13" grpId="0"/>
      <p:bldP spid="13" grpId="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Brochure1.pot</Template>
  <TotalTime>2156</TotalTime>
  <Words>605</Words>
  <Application>Microsoft Office PowerPoint</Application>
  <PresentationFormat>On-screen Show (4:3)</PresentationFormat>
  <Paragraphs>42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UNDERSTANDING REFLECTIVE TEACHING – Chapter 1 </vt:lpstr>
      <vt:lpstr>PowerPoint Presentation</vt:lpstr>
      <vt:lpstr>On Reflective Teaching </vt:lpstr>
      <vt:lpstr>PowerPoint Presentation</vt:lpstr>
      <vt:lpstr>PowerPoint Presentation</vt:lpstr>
      <vt:lpstr>PowerPoint Presentation</vt:lpstr>
      <vt:lpstr>PowerPoint Presentation</vt:lpstr>
      <vt:lpstr>The Bandwagon of Reflective Teaching </vt:lpstr>
      <vt:lpstr>PowerPoint Presentation</vt:lpstr>
    </vt:vector>
  </TitlesOfParts>
  <Company>9th Plane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REFLECTIVE TEACHING – Chapter 1 </dc:title>
  <dc:creator>David  Pretre</dc:creator>
  <cp:lastModifiedBy>Dyer, Natalya</cp:lastModifiedBy>
  <cp:revision>166</cp:revision>
  <dcterms:created xsi:type="dcterms:W3CDTF">2013-04-06T23:26:02Z</dcterms:created>
  <dcterms:modified xsi:type="dcterms:W3CDTF">2013-08-29T08:26:25Z</dcterms:modified>
</cp:coreProperties>
</file>