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455" r:id="rId2"/>
    <p:sldId id="456" r:id="rId3"/>
    <p:sldId id="409" r:id="rId4"/>
    <p:sldId id="458" r:id="rId5"/>
    <p:sldId id="386" r:id="rId6"/>
    <p:sldId id="410" r:id="rId7"/>
    <p:sldId id="464" r:id="rId8"/>
    <p:sldId id="465" r:id="rId9"/>
    <p:sldId id="462" r:id="rId10"/>
    <p:sldId id="307" r:id="rId11"/>
    <p:sldId id="383" r:id="rId12"/>
    <p:sldId id="360" r:id="rId13"/>
    <p:sldId id="367" r:id="rId14"/>
    <p:sldId id="368" r:id="rId15"/>
    <p:sldId id="357" r:id="rId16"/>
    <p:sldId id="358" r:id="rId17"/>
    <p:sldId id="359" r:id="rId18"/>
    <p:sldId id="405" r:id="rId19"/>
    <p:sldId id="361" r:id="rId20"/>
    <p:sldId id="362" r:id="rId21"/>
    <p:sldId id="363" r:id="rId22"/>
    <p:sldId id="380" r:id="rId23"/>
    <p:sldId id="406" r:id="rId24"/>
    <p:sldId id="299" r:id="rId25"/>
    <p:sldId id="385" r:id="rId26"/>
    <p:sldId id="459" r:id="rId27"/>
    <p:sldId id="387" r:id="rId28"/>
    <p:sldId id="391" r:id="rId29"/>
    <p:sldId id="384" r:id="rId30"/>
    <p:sldId id="388" r:id="rId31"/>
    <p:sldId id="389" r:id="rId32"/>
    <p:sldId id="390" r:id="rId33"/>
    <p:sldId id="392" r:id="rId34"/>
    <p:sldId id="393" r:id="rId35"/>
    <p:sldId id="394" r:id="rId36"/>
    <p:sldId id="395" r:id="rId37"/>
    <p:sldId id="397" r:id="rId38"/>
    <p:sldId id="463" r:id="rId39"/>
    <p:sldId id="396" r:id="rId40"/>
    <p:sldId id="398" r:id="rId41"/>
    <p:sldId id="399" r:id="rId42"/>
    <p:sldId id="400" r:id="rId43"/>
    <p:sldId id="402" r:id="rId44"/>
    <p:sldId id="401" r:id="rId45"/>
    <p:sldId id="403" r:id="rId46"/>
    <p:sldId id="457" r:id="rId47"/>
    <p:sldId id="452" r:id="rId48"/>
    <p:sldId id="45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294" autoAdjust="0"/>
  </p:normalViewPr>
  <p:slideViewPr>
    <p:cSldViewPr snapToGrid="0" snapToObjects="1">
      <p:cViewPr>
        <p:scale>
          <a:sx n="70" d="100"/>
          <a:sy n="70" d="100"/>
        </p:scale>
        <p:origin x="-1386"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A7D26-4579-6F44-8C53-375099CB174F}" type="doc">
      <dgm:prSet loTypeId="urn:microsoft.com/office/officeart/2008/layout/VerticalCurvedList" loCatId="" qsTypeId="urn:microsoft.com/office/officeart/2005/8/quickstyle/3D2" qsCatId="3D" csTypeId="urn:microsoft.com/office/officeart/2005/8/colors/accent1_5" csCatId="accent1" phldr="1"/>
      <dgm:spPr/>
      <dgm:t>
        <a:bodyPr/>
        <a:lstStyle/>
        <a:p>
          <a:endParaRPr lang="en-US"/>
        </a:p>
      </dgm:t>
    </dgm:pt>
    <dgm:pt modelId="{9F4AC58E-9999-984B-B680-4E597A67E923}">
      <dgm:prSet/>
      <dgm:spPr/>
      <dgm:t>
        <a:bodyPr/>
        <a:lstStyle/>
        <a:p>
          <a:r>
            <a:rPr lang="en-AU" b="0" dirty="0" smtClean="0"/>
            <a:t>The future of English in a globalized culture</a:t>
          </a:r>
          <a:endParaRPr lang="en-US" b="0" i="0" dirty="0" smtClean="0"/>
        </a:p>
      </dgm:t>
    </dgm:pt>
    <dgm:pt modelId="{AC392DA6-AB2B-D249-8E3D-B1B95A3865CA}" type="parTrans" cxnId="{A536606F-65D2-EF4B-8A2B-0E65B10C64F8}">
      <dgm:prSet/>
      <dgm:spPr/>
      <dgm:t>
        <a:bodyPr/>
        <a:lstStyle/>
        <a:p>
          <a:endParaRPr lang="en-US"/>
        </a:p>
      </dgm:t>
    </dgm:pt>
    <dgm:pt modelId="{7A7AC356-D3FE-004C-897E-2AC7F1188DC8}" type="sibTrans" cxnId="{A536606F-65D2-EF4B-8A2B-0E65B10C64F8}">
      <dgm:prSet/>
      <dgm:spPr/>
      <dgm:t>
        <a:bodyPr/>
        <a:lstStyle/>
        <a:p>
          <a:endParaRPr lang="en-US"/>
        </a:p>
      </dgm:t>
    </dgm:pt>
    <dgm:pt modelId="{A5AB0A10-798C-5747-A817-996581976AC5}">
      <dgm:prSet/>
      <dgm:spPr/>
      <dgm:t>
        <a:bodyPr/>
        <a:lstStyle/>
        <a:p>
          <a:pPr algn="l"/>
          <a:r>
            <a:rPr lang="en-AU" b="0" i="0" dirty="0" smtClean="0"/>
            <a:t>The future of English in ‘international’ education</a:t>
          </a:r>
          <a:endParaRPr lang="en-GB" b="0" i="0" dirty="0"/>
        </a:p>
      </dgm:t>
    </dgm:pt>
    <dgm:pt modelId="{937ECD31-7FFC-A04E-95AD-9E88DCB07AA0}" type="parTrans" cxnId="{693F2B37-4647-E547-8A88-C8D123623BB9}">
      <dgm:prSet/>
      <dgm:spPr/>
      <dgm:t>
        <a:bodyPr/>
        <a:lstStyle/>
        <a:p>
          <a:endParaRPr lang="en-US"/>
        </a:p>
      </dgm:t>
    </dgm:pt>
    <dgm:pt modelId="{5EFA70B8-72E3-DF46-A7C4-0722DFA7566F}" type="sibTrans" cxnId="{693F2B37-4647-E547-8A88-C8D123623BB9}">
      <dgm:prSet/>
      <dgm:spPr/>
      <dgm:t>
        <a:bodyPr/>
        <a:lstStyle/>
        <a:p>
          <a:endParaRPr lang="en-US"/>
        </a:p>
      </dgm:t>
    </dgm:pt>
    <dgm:pt modelId="{9C701EA6-70E5-2744-9B12-28BA8CD3F044}">
      <dgm:prSet/>
      <dgm:spPr/>
      <dgm:t>
        <a:bodyPr anchor="t"/>
        <a:lstStyle/>
        <a:p>
          <a:pPr algn="l"/>
          <a:r>
            <a:rPr lang="en-GB" b="0" dirty="0" smtClean="0"/>
            <a:t>The future of English: spread, recession, or reconceptualization?</a:t>
          </a:r>
        </a:p>
      </dgm:t>
    </dgm:pt>
    <dgm:pt modelId="{46AC8E20-F1B9-9944-856C-7A84446002FE}" type="parTrans" cxnId="{26440019-F9B8-CE4B-8FDD-C3644E554730}">
      <dgm:prSet/>
      <dgm:spPr/>
      <dgm:t>
        <a:bodyPr/>
        <a:lstStyle/>
        <a:p>
          <a:endParaRPr lang="en-US"/>
        </a:p>
      </dgm:t>
    </dgm:pt>
    <dgm:pt modelId="{F1E09CF3-DF25-BF4D-9ABC-F5B02908D7F7}" type="sibTrans" cxnId="{26440019-F9B8-CE4B-8FDD-C3644E554730}">
      <dgm:prSet/>
      <dgm:spPr/>
      <dgm:t>
        <a:bodyPr/>
        <a:lstStyle/>
        <a:p>
          <a:endParaRPr lang="en-US"/>
        </a:p>
      </dgm:t>
    </dgm:pt>
    <dgm:pt modelId="{7DA55E57-CEE3-EE48-B105-08D72A6453FA}">
      <dgm:prSet/>
      <dgm:spPr/>
      <dgm:t>
        <a:bodyPr/>
        <a:lstStyle/>
        <a:p>
          <a:pPr algn="l"/>
          <a:r>
            <a:rPr lang="en-GB" b="0" dirty="0" smtClean="0"/>
            <a:t>The future of English: convergence, divergence, or adaptation?</a:t>
          </a:r>
        </a:p>
      </dgm:t>
    </dgm:pt>
    <dgm:pt modelId="{EF5977A2-0F8D-5A49-9CB1-348FC709589B}" type="parTrans" cxnId="{89715988-DEE7-ED4E-9A75-C28BBBD6CEAF}">
      <dgm:prSet/>
      <dgm:spPr/>
      <dgm:t>
        <a:bodyPr/>
        <a:lstStyle/>
        <a:p>
          <a:endParaRPr lang="en-US"/>
        </a:p>
      </dgm:t>
    </dgm:pt>
    <dgm:pt modelId="{F9D58B47-5A29-8648-A34D-5C3FBCA3A6C0}" type="sibTrans" cxnId="{89715988-DEE7-ED4E-9A75-C28BBBD6CEAF}">
      <dgm:prSet/>
      <dgm:spPr/>
      <dgm:t>
        <a:bodyPr/>
        <a:lstStyle/>
        <a:p>
          <a:endParaRPr lang="en-US"/>
        </a:p>
      </dgm:t>
    </dgm:pt>
    <dgm:pt modelId="{6DF66795-7AFA-F240-B048-5A9E7761EC12}" type="pres">
      <dgm:prSet presAssocID="{C2FA7D26-4579-6F44-8C53-375099CB174F}" presName="Name0" presStyleCnt="0">
        <dgm:presLayoutVars>
          <dgm:chMax val="7"/>
          <dgm:chPref val="7"/>
          <dgm:dir/>
        </dgm:presLayoutVars>
      </dgm:prSet>
      <dgm:spPr/>
      <dgm:t>
        <a:bodyPr/>
        <a:lstStyle/>
        <a:p>
          <a:endParaRPr lang="en-US"/>
        </a:p>
      </dgm:t>
    </dgm:pt>
    <dgm:pt modelId="{50243241-828F-8146-8520-BFB66CDE9129}" type="pres">
      <dgm:prSet presAssocID="{C2FA7D26-4579-6F44-8C53-375099CB174F}" presName="Name1" presStyleCnt="0"/>
      <dgm:spPr/>
      <dgm:t>
        <a:bodyPr/>
        <a:lstStyle/>
        <a:p>
          <a:endParaRPr lang="en-US"/>
        </a:p>
      </dgm:t>
    </dgm:pt>
    <dgm:pt modelId="{5709A53E-9BA8-BB46-9829-98E4AA14B905}" type="pres">
      <dgm:prSet presAssocID="{C2FA7D26-4579-6F44-8C53-375099CB174F}" presName="cycle" presStyleCnt="0"/>
      <dgm:spPr/>
      <dgm:t>
        <a:bodyPr/>
        <a:lstStyle/>
        <a:p>
          <a:endParaRPr lang="en-US"/>
        </a:p>
      </dgm:t>
    </dgm:pt>
    <dgm:pt modelId="{03823213-4D92-D440-BE0C-88B4DF0770F9}" type="pres">
      <dgm:prSet presAssocID="{C2FA7D26-4579-6F44-8C53-375099CB174F}" presName="srcNode" presStyleLbl="node1" presStyleIdx="0" presStyleCnt="4"/>
      <dgm:spPr/>
      <dgm:t>
        <a:bodyPr/>
        <a:lstStyle/>
        <a:p>
          <a:endParaRPr lang="en-US"/>
        </a:p>
      </dgm:t>
    </dgm:pt>
    <dgm:pt modelId="{38BDCB97-2FD2-F346-93F1-08FA341717D7}" type="pres">
      <dgm:prSet presAssocID="{C2FA7D26-4579-6F44-8C53-375099CB174F}" presName="conn" presStyleLbl="parChTrans1D2" presStyleIdx="0" presStyleCnt="1"/>
      <dgm:spPr/>
      <dgm:t>
        <a:bodyPr/>
        <a:lstStyle/>
        <a:p>
          <a:endParaRPr lang="en-US"/>
        </a:p>
      </dgm:t>
    </dgm:pt>
    <dgm:pt modelId="{D873ECF7-9283-A848-921E-4DDA1656498D}" type="pres">
      <dgm:prSet presAssocID="{C2FA7D26-4579-6F44-8C53-375099CB174F}" presName="extraNode" presStyleLbl="node1" presStyleIdx="0" presStyleCnt="4"/>
      <dgm:spPr/>
      <dgm:t>
        <a:bodyPr/>
        <a:lstStyle/>
        <a:p>
          <a:endParaRPr lang="en-US"/>
        </a:p>
      </dgm:t>
    </dgm:pt>
    <dgm:pt modelId="{1FD24C93-D0FE-B84B-8DDB-83C7AEE5A805}" type="pres">
      <dgm:prSet presAssocID="{C2FA7D26-4579-6F44-8C53-375099CB174F}" presName="dstNode" presStyleLbl="node1" presStyleIdx="0" presStyleCnt="4"/>
      <dgm:spPr/>
      <dgm:t>
        <a:bodyPr/>
        <a:lstStyle/>
        <a:p>
          <a:endParaRPr lang="en-US"/>
        </a:p>
      </dgm:t>
    </dgm:pt>
    <dgm:pt modelId="{506A9A52-872B-DA4D-A159-B3590C908D87}" type="pres">
      <dgm:prSet presAssocID="{9F4AC58E-9999-984B-B680-4E597A67E923}" presName="text_1" presStyleLbl="node1" presStyleIdx="0" presStyleCnt="4">
        <dgm:presLayoutVars>
          <dgm:bulletEnabled val="1"/>
        </dgm:presLayoutVars>
      </dgm:prSet>
      <dgm:spPr/>
      <dgm:t>
        <a:bodyPr/>
        <a:lstStyle/>
        <a:p>
          <a:endParaRPr lang="en-US"/>
        </a:p>
      </dgm:t>
    </dgm:pt>
    <dgm:pt modelId="{40DEA5DA-E359-8744-9F96-1480F92C3D97}" type="pres">
      <dgm:prSet presAssocID="{9F4AC58E-9999-984B-B680-4E597A67E923}" presName="accent_1" presStyleCnt="0"/>
      <dgm:spPr/>
      <dgm:t>
        <a:bodyPr/>
        <a:lstStyle/>
        <a:p>
          <a:endParaRPr lang="en-US"/>
        </a:p>
      </dgm:t>
    </dgm:pt>
    <dgm:pt modelId="{14752B58-829E-514B-BCD6-48185B681088}" type="pres">
      <dgm:prSet presAssocID="{9F4AC58E-9999-984B-B680-4E597A67E923}" presName="accentRepeatNode" presStyleLbl="solidFgAcc1" presStyleIdx="0" presStyleCnt="4"/>
      <dgm:spPr/>
      <dgm:t>
        <a:bodyPr/>
        <a:lstStyle/>
        <a:p>
          <a:endParaRPr lang="en-US"/>
        </a:p>
      </dgm:t>
    </dgm:pt>
    <dgm:pt modelId="{FD87F694-6D51-A74B-B10C-01634C47DE29}" type="pres">
      <dgm:prSet presAssocID="{A5AB0A10-798C-5747-A817-996581976AC5}" presName="text_2" presStyleLbl="node1" presStyleIdx="1" presStyleCnt="4">
        <dgm:presLayoutVars>
          <dgm:bulletEnabled val="1"/>
        </dgm:presLayoutVars>
      </dgm:prSet>
      <dgm:spPr/>
      <dgm:t>
        <a:bodyPr/>
        <a:lstStyle/>
        <a:p>
          <a:endParaRPr lang="en-US"/>
        </a:p>
      </dgm:t>
    </dgm:pt>
    <dgm:pt modelId="{A5AA46B7-D0C1-2A42-9269-D94FF16DB655}" type="pres">
      <dgm:prSet presAssocID="{A5AB0A10-798C-5747-A817-996581976AC5}" presName="accent_2" presStyleCnt="0"/>
      <dgm:spPr/>
      <dgm:t>
        <a:bodyPr/>
        <a:lstStyle/>
        <a:p>
          <a:endParaRPr lang="en-US"/>
        </a:p>
      </dgm:t>
    </dgm:pt>
    <dgm:pt modelId="{FC100AFD-68CB-9541-ADC0-15AB75291914}" type="pres">
      <dgm:prSet presAssocID="{A5AB0A10-798C-5747-A817-996581976AC5}" presName="accentRepeatNode" presStyleLbl="solidFgAcc1" presStyleIdx="1" presStyleCnt="4"/>
      <dgm:spPr/>
      <dgm:t>
        <a:bodyPr/>
        <a:lstStyle/>
        <a:p>
          <a:endParaRPr lang="en-US"/>
        </a:p>
      </dgm:t>
    </dgm:pt>
    <dgm:pt modelId="{C64EAE10-AFF3-6940-A1F7-781AC38D08B5}" type="pres">
      <dgm:prSet presAssocID="{9C701EA6-70E5-2744-9B12-28BA8CD3F044}" presName="text_3" presStyleLbl="node1" presStyleIdx="2" presStyleCnt="4">
        <dgm:presLayoutVars>
          <dgm:bulletEnabled val="1"/>
        </dgm:presLayoutVars>
      </dgm:prSet>
      <dgm:spPr/>
      <dgm:t>
        <a:bodyPr/>
        <a:lstStyle/>
        <a:p>
          <a:endParaRPr lang="en-US"/>
        </a:p>
      </dgm:t>
    </dgm:pt>
    <dgm:pt modelId="{640862AD-AD74-E243-BF2F-E8ECB8C7D71C}" type="pres">
      <dgm:prSet presAssocID="{9C701EA6-70E5-2744-9B12-28BA8CD3F044}" presName="accent_3" presStyleCnt="0"/>
      <dgm:spPr/>
    </dgm:pt>
    <dgm:pt modelId="{1667648B-1BAC-DA46-97CA-2A51BED4FB34}" type="pres">
      <dgm:prSet presAssocID="{9C701EA6-70E5-2744-9B12-28BA8CD3F044}" presName="accentRepeatNode" presStyleLbl="solidFgAcc1" presStyleIdx="2" presStyleCnt="4"/>
      <dgm:spPr/>
    </dgm:pt>
    <dgm:pt modelId="{B521E0F2-5798-1F48-A17A-85BE67D35D84}" type="pres">
      <dgm:prSet presAssocID="{7DA55E57-CEE3-EE48-B105-08D72A6453FA}" presName="text_4" presStyleLbl="node1" presStyleIdx="3" presStyleCnt="4">
        <dgm:presLayoutVars>
          <dgm:bulletEnabled val="1"/>
        </dgm:presLayoutVars>
      </dgm:prSet>
      <dgm:spPr/>
      <dgm:t>
        <a:bodyPr/>
        <a:lstStyle/>
        <a:p>
          <a:endParaRPr lang="en-US"/>
        </a:p>
      </dgm:t>
    </dgm:pt>
    <dgm:pt modelId="{5D4EA81B-9662-4F42-9C41-F50603E90040}" type="pres">
      <dgm:prSet presAssocID="{7DA55E57-CEE3-EE48-B105-08D72A6453FA}" presName="accent_4" presStyleCnt="0"/>
      <dgm:spPr/>
    </dgm:pt>
    <dgm:pt modelId="{F22E2B51-12E6-7846-A429-B3E01BEDF9CF}" type="pres">
      <dgm:prSet presAssocID="{7DA55E57-CEE3-EE48-B105-08D72A6453FA}" presName="accentRepeatNode" presStyleLbl="solidFgAcc1" presStyleIdx="3" presStyleCnt="4"/>
      <dgm:spPr/>
    </dgm:pt>
  </dgm:ptLst>
  <dgm:cxnLst>
    <dgm:cxn modelId="{7EE1C1A3-3A51-8A44-840C-4681F0A50435}" type="presOf" srcId="{9F4AC58E-9999-984B-B680-4E597A67E923}" destId="{506A9A52-872B-DA4D-A159-B3590C908D87}" srcOrd="0" destOrd="0" presId="urn:microsoft.com/office/officeart/2008/layout/VerticalCurvedList"/>
    <dgm:cxn modelId="{31535032-BE73-1643-84A9-90589B2F2B46}" type="presOf" srcId="{A5AB0A10-798C-5747-A817-996581976AC5}" destId="{FD87F694-6D51-A74B-B10C-01634C47DE29}" srcOrd="0" destOrd="0" presId="urn:microsoft.com/office/officeart/2008/layout/VerticalCurvedList"/>
    <dgm:cxn modelId="{37CED0E5-51B6-7A4C-A51E-79A72DB1D9F8}" type="presOf" srcId="{9C701EA6-70E5-2744-9B12-28BA8CD3F044}" destId="{C64EAE10-AFF3-6940-A1F7-781AC38D08B5}" srcOrd="0" destOrd="0" presId="urn:microsoft.com/office/officeart/2008/layout/VerticalCurvedList"/>
    <dgm:cxn modelId="{9E3B1F36-4BEB-AE44-B70E-269947385C2D}" type="presOf" srcId="{7DA55E57-CEE3-EE48-B105-08D72A6453FA}" destId="{B521E0F2-5798-1F48-A17A-85BE67D35D84}" srcOrd="0" destOrd="0" presId="urn:microsoft.com/office/officeart/2008/layout/VerticalCurvedList"/>
    <dgm:cxn modelId="{26440019-F9B8-CE4B-8FDD-C3644E554730}" srcId="{C2FA7D26-4579-6F44-8C53-375099CB174F}" destId="{9C701EA6-70E5-2744-9B12-28BA8CD3F044}" srcOrd="2" destOrd="0" parTransId="{46AC8E20-F1B9-9944-856C-7A84446002FE}" sibTransId="{F1E09CF3-DF25-BF4D-9ABC-F5B02908D7F7}"/>
    <dgm:cxn modelId="{89715988-DEE7-ED4E-9A75-C28BBBD6CEAF}" srcId="{C2FA7D26-4579-6F44-8C53-375099CB174F}" destId="{7DA55E57-CEE3-EE48-B105-08D72A6453FA}" srcOrd="3" destOrd="0" parTransId="{EF5977A2-0F8D-5A49-9CB1-348FC709589B}" sibTransId="{F9D58B47-5A29-8648-A34D-5C3FBCA3A6C0}"/>
    <dgm:cxn modelId="{693F2B37-4647-E547-8A88-C8D123623BB9}" srcId="{C2FA7D26-4579-6F44-8C53-375099CB174F}" destId="{A5AB0A10-798C-5747-A817-996581976AC5}" srcOrd="1" destOrd="0" parTransId="{937ECD31-7FFC-A04E-95AD-9E88DCB07AA0}" sibTransId="{5EFA70B8-72E3-DF46-A7C4-0722DFA7566F}"/>
    <dgm:cxn modelId="{A536606F-65D2-EF4B-8A2B-0E65B10C64F8}" srcId="{C2FA7D26-4579-6F44-8C53-375099CB174F}" destId="{9F4AC58E-9999-984B-B680-4E597A67E923}" srcOrd="0" destOrd="0" parTransId="{AC392DA6-AB2B-D249-8E3D-B1B95A3865CA}" sibTransId="{7A7AC356-D3FE-004C-897E-2AC7F1188DC8}"/>
    <dgm:cxn modelId="{33B152FA-3C47-CB46-ADA1-E42E094B23B1}" type="presOf" srcId="{7A7AC356-D3FE-004C-897E-2AC7F1188DC8}" destId="{38BDCB97-2FD2-F346-93F1-08FA341717D7}" srcOrd="0" destOrd="0" presId="urn:microsoft.com/office/officeart/2008/layout/VerticalCurvedList"/>
    <dgm:cxn modelId="{7798F9BF-3657-5A49-A698-E126B9EEBE16}" type="presOf" srcId="{C2FA7D26-4579-6F44-8C53-375099CB174F}" destId="{6DF66795-7AFA-F240-B048-5A9E7761EC12}" srcOrd="0" destOrd="0" presId="urn:microsoft.com/office/officeart/2008/layout/VerticalCurvedList"/>
    <dgm:cxn modelId="{F52BEB6D-5F8F-9742-8A1F-F3476A21C480}" type="presParOf" srcId="{6DF66795-7AFA-F240-B048-5A9E7761EC12}" destId="{50243241-828F-8146-8520-BFB66CDE9129}" srcOrd="0" destOrd="0" presId="urn:microsoft.com/office/officeart/2008/layout/VerticalCurvedList"/>
    <dgm:cxn modelId="{0A8633E5-D2D1-814D-83F9-11470A1C3809}" type="presParOf" srcId="{50243241-828F-8146-8520-BFB66CDE9129}" destId="{5709A53E-9BA8-BB46-9829-98E4AA14B905}" srcOrd="0" destOrd="0" presId="urn:microsoft.com/office/officeart/2008/layout/VerticalCurvedList"/>
    <dgm:cxn modelId="{6F966BCD-9D31-984A-AE22-14ADB82CA422}" type="presParOf" srcId="{5709A53E-9BA8-BB46-9829-98E4AA14B905}" destId="{03823213-4D92-D440-BE0C-88B4DF0770F9}" srcOrd="0" destOrd="0" presId="urn:microsoft.com/office/officeart/2008/layout/VerticalCurvedList"/>
    <dgm:cxn modelId="{59E9F4AA-2859-8540-A285-5432531E9977}" type="presParOf" srcId="{5709A53E-9BA8-BB46-9829-98E4AA14B905}" destId="{38BDCB97-2FD2-F346-93F1-08FA341717D7}" srcOrd="1" destOrd="0" presId="urn:microsoft.com/office/officeart/2008/layout/VerticalCurvedList"/>
    <dgm:cxn modelId="{52D660F8-E1DE-E946-82E6-1AEF09907522}" type="presParOf" srcId="{5709A53E-9BA8-BB46-9829-98E4AA14B905}" destId="{D873ECF7-9283-A848-921E-4DDA1656498D}" srcOrd="2" destOrd="0" presId="urn:microsoft.com/office/officeart/2008/layout/VerticalCurvedList"/>
    <dgm:cxn modelId="{06C3EC7F-3EF5-AB42-9B45-C0F04552EA42}" type="presParOf" srcId="{5709A53E-9BA8-BB46-9829-98E4AA14B905}" destId="{1FD24C93-D0FE-B84B-8DDB-83C7AEE5A805}" srcOrd="3" destOrd="0" presId="urn:microsoft.com/office/officeart/2008/layout/VerticalCurvedList"/>
    <dgm:cxn modelId="{E9EA846E-BFF3-1147-80A6-499919C9D133}" type="presParOf" srcId="{50243241-828F-8146-8520-BFB66CDE9129}" destId="{506A9A52-872B-DA4D-A159-B3590C908D87}" srcOrd="1" destOrd="0" presId="urn:microsoft.com/office/officeart/2008/layout/VerticalCurvedList"/>
    <dgm:cxn modelId="{3D0DCF24-A465-D749-B9F3-85347C605B50}" type="presParOf" srcId="{50243241-828F-8146-8520-BFB66CDE9129}" destId="{40DEA5DA-E359-8744-9F96-1480F92C3D97}" srcOrd="2" destOrd="0" presId="urn:microsoft.com/office/officeart/2008/layout/VerticalCurvedList"/>
    <dgm:cxn modelId="{B83A931C-9655-CD48-8259-7800EF0EBA5A}" type="presParOf" srcId="{40DEA5DA-E359-8744-9F96-1480F92C3D97}" destId="{14752B58-829E-514B-BCD6-48185B681088}" srcOrd="0" destOrd="0" presId="urn:microsoft.com/office/officeart/2008/layout/VerticalCurvedList"/>
    <dgm:cxn modelId="{83E8EDBA-E505-0740-B947-C1F2693607EC}" type="presParOf" srcId="{50243241-828F-8146-8520-BFB66CDE9129}" destId="{FD87F694-6D51-A74B-B10C-01634C47DE29}" srcOrd="3" destOrd="0" presId="urn:microsoft.com/office/officeart/2008/layout/VerticalCurvedList"/>
    <dgm:cxn modelId="{E8FA6C73-2645-FE49-A6F8-4623AC014CC7}" type="presParOf" srcId="{50243241-828F-8146-8520-BFB66CDE9129}" destId="{A5AA46B7-D0C1-2A42-9269-D94FF16DB655}" srcOrd="4" destOrd="0" presId="urn:microsoft.com/office/officeart/2008/layout/VerticalCurvedList"/>
    <dgm:cxn modelId="{E4815A3F-E163-5749-8F46-D8F273EEBD71}" type="presParOf" srcId="{A5AA46B7-D0C1-2A42-9269-D94FF16DB655}" destId="{FC100AFD-68CB-9541-ADC0-15AB75291914}" srcOrd="0" destOrd="0" presId="urn:microsoft.com/office/officeart/2008/layout/VerticalCurvedList"/>
    <dgm:cxn modelId="{F4A09E96-081B-E249-90A0-93195094CC44}" type="presParOf" srcId="{50243241-828F-8146-8520-BFB66CDE9129}" destId="{C64EAE10-AFF3-6940-A1F7-781AC38D08B5}" srcOrd="5" destOrd="0" presId="urn:microsoft.com/office/officeart/2008/layout/VerticalCurvedList"/>
    <dgm:cxn modelId="{72957F6E-A1E4-3D42-A13A-4A71C997D45F}" type="presParOf" srcId="{50243241-828F-8146-8520-BFB66CDE9129}" destId="{640862AD-AD74-E243-BF2F-E8ECB8C7D71C}" srcOrd="6" destOrd="0" presId="urn:microsoft.com/office/officeart/2008/layout/VerticalCurvedList"/>
    <dgm:cxn modelId="{E0FED6F2-B61B-6B40-980B-A46024AA8314}" type="presParOf" srcId="{640862AD-AD74-E243-BF2F-E8ECB8C7D71C}" destId="{1667648B-1BAC-DA46-97CA-2A51BED4FB34}" srcOrd="0" destOrd="0" presId="urn:microsoft.com/office/officeart/2008/layout/VerticalCurvedList"/>
    <dgm:cxn modelId="{6376A26F-39C0-7447-9ADE-902649D487EE}" type="presParOf" srcId="{50243241-828F-8146-8520-BFB66CDE9129}" destId="{B521E0F2-5798-1F48-A17A-85BE67D35D84}" srcOrd="7" destOrd="0" presId="urn:microsoft.com/office/officeart/2008/layout/VerticalCurvedList"/>
    <dgm:cxn modelId="{7F720547-D097-F248-96CD-E851780D5673}" type="presParOf" srcId="{50243241-828F-8146-8520-BFB66CDE9129}" destId="{5D4EA81B-9662-4F42-9C41-F50603E90040}" srcOrd="8" destOrd="0" presId="urn:microsoft.com/office/officeart/2008/layout/VerticalCurvedList"/>
    <dgm:cxn modelId="{4C1ECE99-19DA-7A40-B084-280D63C92DF2}" type="presParOf" srcId="{5D4EA81B-9662-4F42-9C41-F50603E90040}" destId="{F22E2B51-12E6-7846-A429-B3E01BEDF9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6AC9A-BB68-4547-935A-02AF786B127B}" type="doc">
      <dgm:prSet loTypeId="urn:microsoft.com/office/officeart/2005/8/layout/matrix2" loCatId="" qsTypeId="urn:microsoft.com/office/officeart/2005/8/quickstyle/simple2" qsCatId="simple" csTypeId="urn:microsoft.com/office/officeart/2005/8/colors/accent0_1" csCatId="mainScheme" phldr="1"/>
      <dgm:spPr/>
      <dgm:t>
        <a:bodyPr/>
        <a:lstStyle/>
        <a:p>
          <a:endParaRPr lang="en-US"/>
        </a:p>
      </dgm:t>
    </dgm:pt>
    <dgm:pt modelId="{E63EDAEF-E67C-AD47-BB19-106E041E4AB8}">
      <dgm:prSet phldrT="[Text]"/>
      <dgm:spPr/>
      <dgm:t>
        <a:bodyPr/>
        <a:lstStyle/>
        <a:p>
          <a:r>
            <a:rPr lang="en-US"/>
            <a:t>Many global Englishes will emerge </a:t>
          </a:r>
        </a:p>
      </dgm:t>
    </dgm:pt>
    <dgm:pt modelId="{45A12598-5270-1847-9F34-54B1346DA988}" type="parTrans" cxnId="{C0826A69-B148-5541-95FF-6FF3DA25A3C8}">
      <dgm:prSet/>
      <dgm:spPr/>
      <dgm:t>
        <a:bodyPr/>
        <a:lstStyle/>
        <a:p>
          <a:endParaRPr lang="en-US"/>
        </a:p>
      </dgm:t>
    </dgm:pt>
    <dgm:pt modelId="{83D27460-71B1-AE4C-A2FD-79B994BE9CC7}" type="sibTrans" cxnId="{C0826A69-B148-5541-95FF-6FF3DA25A3C8}">
      <dgm:prSet/>
      <dgm:spPr/>
      <dgm:t>
        <a:bodyPr/>
        <a:lstStyle/>
        <a:p>
          <a:endParaRPr lang="en-US"/>
        </a:p>
      </dgm:t>
    </dgm:pt>
    <dgm:pt modelId="{FA1ACA65-6CFC-8A4E-9914-C16F8C5A7A60}">
      <dgm:prSet phldrT="[Text]"/>
      <dgm:spPr/>
      <dgm:t>
        <a:bodyPr/>
        <a:lstStyle/>
        <a:p>
          <a:r>
            <a:rPr lang="en-US" dirty="0"/>
            <a:t>A world</a:t>
          </a:r>
          <a:r>
            <a:rPr lang="en-US" dirty="0" smtClean="0"/>
            <a:t> ‘standard’ </a:t>
          </a:r>
          <a:r>
            <a:rPr lang="en-US" dirty="0"/>
            <a:t>English will emerge</a:t>
          </a:r>
        </a:p>
      </dgm:t>
    </dgm:pt>
    <dgm:pt modelId="{B02F1A07-203F-4644-BCC4-63EE10563FDB}" type="parTrans" cxnId="{5F5D17B7-AEB9-7549-A488-0876F9F7B5C9}">
      <dgm:prSet/>
      <dgm:spPr/>
      <dgm:t>
        <a:bodyPr/>
        <a:lstStyle/>
        <a:p>
          <a:endParaRPr lang="en-US"/>
        </a:p>
      </dgm:t>
    </dgm:pt>
    <dgm:pt modelId="{C0BEE2A3-04C5-1447-BE89-561DAE78745A}" type="sibTrans" cxnId="{5F5D17B7-AEB9-7549-A488-0876F9F7B5C9}">
      <dgm:prSet/>
      <dgm:spPr/>
      <dgm:t>
        <a:bodyPr/>
        <a:lstStyle/>
        <a:p>
          <a:endParaRPr lang="en-US"/>
        </a:p>
      </dgm:t>
    </dgm:pt>
    <dgm:pt modelId="{D48F05B7-0E6D-3140-AD7E-520B905E79A5}">
      <dgm:prSet/>
      <dgm:spPr/>
      <dgm:t>
        <a:bodyPr/>
        <a:lstStyle/>
        <a:p>
          <a:r>
            <a:rPr lang="en-US" dirty="0"/>
            <a:t>Englishes will fragment into </a:t>
          </a:r>
          <a:r>
            <a:rPr lang="en-US" dirty="0" smtClean="0"/>
            <a:t>separate </a:t>
          </a:r>
          <a:r>
            <a:rPr lang="en-US" dirty="0"/>
            <a:t>dialects or languages</a:t>
          </a:r>
        </a:p>
      </dgm:t>
    </dgm:pt>
    <dgm:pt modelId="{F63BDD63-09C1-1E47-B5FE-86136F5E992A}" type="parTrans" cxnId="{5C332964-1422-7946-A9BE-6166570BBEF8}">
      <dgm:prSet/>
      <dgm:spPr/>
      <dgm:t>
        <a:bodyPr/>
        <a:lstStyle/>
        <a:p>
          <a:endParaRPr lang="en-US"/>
        </a:p>
      </dgm:t>
    </dgm:pt>
    <dgm:pt modelId="{1F2F961E-F5D3-724A-97B6-89D72C37A488}" type="sibTrans" cxnId="{5C332964-1422-7946-A9BE-6166570BBEF8}">
      <dgm:prSet/>
      <dgm:spPr/>
      <dgm:t>
        <a:bodyPr/>
        <a:lstStyle/>
        <a:p>
          <a:endParaRPr lang="en-US"/>
        </a:p>
      </dgm:t>
    </dgm:pt>
    <dgm:pt modelId="{7592F6A7-038D-0C4C-9363-85018EAE9795}">
      <dgm:prSet/>
      <dgm:spPr/>
      <dgm:t>
        <a:bodyPr/>
        <a:lstStyle/>
        <a:p>
          <a:r>
            <a:rPr lang="en-US" dirty="0"/>
            <a:t>English will decline as the </a:t>
          </a:r>
          <a:r>
            <a:rPr lang="en-US" dirty="0" smtClean="0"/>
            <a:t>world’s </a:t>
          </a:r>
          <a:r>
            <a:rPr lang="en-US" dirty="0"/>
            <a:t>lingua franca</a:t>
          </a:r>
        </a:p>
      </dgm:t>
    </dgm:pt>
    <dgm:pt modelId="{99CDB75B-B584-3542-8A31-613388136928}" type="parTrans" cxnId="{2D8655A1-0326-7240-B471-43D191E29720}">
      <dgm:prSet/>
      <dgm:spPr/>
      <dgm:t>
        <a:bodyPr/>
        <a:lstStyle/>
        <a:p>
          <a:endParaRPr lang="en-US"/>
        </a:p>
      </dgm:t>
    </dgm:pt>
    <dgm:pt modelId="{45548477-CE8A-1443-949A-4C419CD46C8F}" type="sibTrans" cxnId="{2D8655A1-0326-7240-B471-43D191E29720}">
      <dgm:prSet/>
      <dgm:spPr/>
      <dgm:t>
        <a:bodyPr/>
        <a:lstStyle/>
        <a:p>
          <a:endParaRPr lang="en-US"/>
        </a:p>
      </dgm:t>
    </dgm:pt>
    <dgm:pt modelId="{45E2786B-383D-9340-B7BF-5B36D31883BA}" type="pres">
      <dgm:prSet presAssocID="{19E6AC9A-BB68-4547-935A-02AF786B127B}" presName="matrix" presStyleCnt="0">
        <dgm:presLayoutVars>
          <dgm:chMax val="1"/>
          <dgm:dir/>
          <dgm:resizeHandles val="exact"/>
        </dgm:presLayoutVars>
      </dgm:prSet>
      <dgm:spPr/>
      <dgm:t>
        <a:bodyPr/>
        <a:lstStyle/>
        <a:p>
          <a:endParaRPr lang="en-US"/>
        </a:p>
      </dgm:t>
    </dgm:pt>
    <dgm:pt modelId="{294ED5A7-FE54-C346-86E3-8F8B2BDED9B8}" type="pres">
      <dgm:prSet presAssocID="{19E6AC9A-BB68-4547-935A-02AF786B127B}" presName="axisShape" presStyleLbl="bgShp" presStyleIdx="0" presStyleCnt="1"/>
      <dgm:spPr/>
    </dgm:pt>
    <dgm:pt modelId="{F33CD6D5-FCB6-C84B-9DB5-56D01E68E48C}" type="pres">
      <dgm:prSet presAssocID="{19E6AC9A-BB68-4547-935A-02AF786B127B}" presName="rect1" presStyleLbl="node1" presStyleIdx="0" presStyleCnt="4">
        <dgm:presLayoutVars>
          <dgm:chMax val="0"/>
          <dgm:chPref val="0"/>
          <dgm:bulletEnabled val="1"/>
        </dgm:presLayoutVars>
      </dgm:prSet>
      <dgm:spPr/>
      <dgm:t>
        <a:bodyPr/>
        <a:lstStyle/>
        <a:p>
          <a:endParaRPr lang="en-US"/>
        </a:p>
      </dgm:t>
    </dgm:pt>
    <dgm:pt modelId="{FCC89E02-5ADF-B343-B4DD-9AAF8ED37DBC}" type="pres">
      <dgm:prSet presAssocID="{19E6AC9A-BB68-4547-935A-02AF786B127B}" presName="rect2" presStyleLbl="node1" presStyleIdx="1" presStyleCnt="4">
        <dgm:presLayoutVars>
          <dgm:chMax val="0"/>
          <dgm:chPref val="0"/>
          <dgm:bulletEnabled val="1"/>
        </dgm:presLayoutVars>
      </dgm:prSet>
      <dgm:spPr/>
      <dgm:t>
        <a:bodyPr/>
        <a:lstStyle/>
        <a:p>
          <a:endParaRPr lang="en-US"/>
        </a:p>
      </dgm:t>
    </dgm:pt>
    <dgm:pt modelId="{0652F0F6-0233-2F49-88D7-DAD56931D387}" type="pres">
      <dgm:prSet presAssocID="{19E6AC9A-BB68-4547-935A-02AF786B127B}" presName="rect3" presStyleLbl="node1" presStyleIdx="2" presStyleCnt="4">
        <dgm:presLayoutVars>
          <dgm:chMax val="0"/>
          <dgm:chPref val="0"/>
          <dgm:bulletEnabled val="1"/>
        </dgm:presLayoutVars>
      </dgm:prSet>
      <dgm:spPr/>
      <dgm:t>
        <a:bodyPr/>
        <a:lstStyle/>
        <a:p>
          <a:endParaRPr lang="en-US"/>
        </a:p>
      </dgm:t>
    </dgm:pt>
    <dgm:pt modelId="{7693A6BE-A6ED-8D45-B261-53228D33EFBE}" type="pres">
      <dgm:prSet presAssocID="{19E6AC9A-BB68-4547-935A-02AF786B127B}" presName="rect4" presStyleLbl="node1" presStyleIdx="3" presStyleCnt="4">
        <dgm:presLayoutVars>
          <dgm:chMax val="0"/>
          <dgm:chPref val="0"/>
          <dgm:bulletEnabled val="1"/>
        </dgm:presLayoutVars>
      </dgm:prSet>
      <dgm:spPr/>
      <dgm:t>
        <a:bodyPr/>
        <a:lstStyle/>
        <a:p>
          <a:endParaRPr lang="en-US"/>
        </a:p>
      </dgm:t>
    </dgm:pt>
  </dgm:ptLst>
  <dgm:cxnLst>
    <dgm:cxn modelId="{EBA4512C-B5B7-4737-A3C4-FBECDC276904}" type="presOf" srcId="{D48F05B7-0E6D-3140-AD7E-520B905E79A5}" destId="{0652F0F6-0233-2F49-88D7-DAD56931D387}" srcOrd="0" destOrd="0" presId="urn:microsoft.com/office/officeart/2005/8/layout/matrix2"/>
    <dgm:cxn modelId="{5F5D17B7-AEB9-7549-A488-0876F9F7B5C9}" srcId="{19E6AC9A-BB68-4547-935A-02AF786B127B}" destId="{FA1ACA65-6CFC-8A4E-9914-C16F8C5A7A60}" srcOrd="1" destOrd="0" parTransId="{B02F1A07-203F-4644-BCC4-63EE10563FDB}" sibTransId="{C0BEE2A3-04C5-1447-BE89-561DAE78745A}"/>
    <dgm:cxn modelId="{1CB4BCEC-B94E-47E4-901D-0104E89AD7D1}" type="presOf" srcId="{E63EDAEF-E67C-AD47-BB19-106E041E4AB8}" destId="{F33CD6D5-FCB6-C84B-9DB5-56D01E68E48C}" srcOrd="0" destOrd="0" presId="urn:microsoft.com/office/officeart/2005/8/layout/matrix2"/>
    <dgm:cxn modelId="{C90AAE3D-6785-42CF-A00B-05C62F80A14F}" type="presOf" srcId="{19E6AC9A-BB68-4547-935A-02AF786B127B}" destId="{45E2786B-383D-9340-B7BF-5B36D31883BA}" srcOrd="0" destOrd="0" presId="urn:microsoft.com/office/officeart/2005/8/layout/matrix2"/>
    <dgm:cxn modelId="{2D8655A1-0326-7240-B471-43D191E29720}" srcId="{19E6AC9A-BB68-4547-935A-02AF786B127B}" destId="{7592F6A7-038D-0C4C-9363-85018EAE9795}" srcOrd="3" destOrd="0" parTransId="{99CDB75B-B584-3542-8A31-613388136928}" sibTransId="{45548477-CE8A-1443-949A-4C419CD46C8F}"/>
    <dgm:cxn modelId="{9DF17480-CDCF-4CA2-A11A-5BC868CCD92F}" type="presOf" srcId="{FA1ACA65-6CFC-8A4E-9914-C16F8C5A7A60}" destId="{FCC89E02-5ADF-B343-B4DD-9AAF8ED37DBC}" srcOrd="0" destOrd="0" presId="urn:microsoft.com/office/officeart/2005/8/layout/matrix2"/>
    <dgm:cxn modelId="{5C332964-1422-7946-A9BE-6166570BBEF8}" srcId="{19E6AC9A-BB68-4547-935A-02AF786B127B}" destId="{D48F05B7-0E6D-3140-AD7E-520B905E79A5}" srcOrd="2" destOrd="0" parTransId="{F63BDD63-09C1-1E47-B5FE-86136F5E992A}" sibTransId="{1F2F961E-F5D3-724A-97B6-89D72C37A488}"/>
    <dgm:cxn modelId="{16DEA793-27DB-4BDC-A1AE-FAE3B9ECA09E}" type="presOf" srcId="{7592F6A7-038D-0C4C-9363-85018EAE9795}" destId="{7693A6BE-A6ED-8D45-B261-53228D33EFBE}" srcOrd="0" destOrd="0" presId="urn:microsoft.com/office/officeart/2005/8/layout/matrix2"/>
    <dgm:cxn modelId="{C0826A69-B148-5541-95FF-6FF3DA25A3C8}" srcId="{19E6AC9A-BB68-4547-935A-02AF786B127B}" destId="{E63EDAEF-E67C-AD47-BB19-106E041E4AB8}" srcOrd="0" destOrd="0" parTransId="{45A12598-5270-1847-9F34-54B1346DA988}" sibTransId="{83D27460-71B1-AE4C-A2FD-79B994BE9CC7}"/>
    <dgm:cxn modelId="{E291BFBF-BBD8-436F-9303-E265428D9977}" type="presParOf" srcId="{45E2786B-383D-9340-B7BF-5B36D31883BA}" destId="{294ED5A7-FE54-C346-86E3-8F8B2BDED9B8}" srcOrd="0" destOrd="0" presId="urn:microsoft.com/office/officeart/2005/8/layout/matrix2"/>
    <dgm:cxn modelId="{58464029-D67E-47E2-BE54-46D09FFD06AF}" type="presParOf" srcId="{45E2786B-383D-9340-B7BF-5B36D31883BA}" destId="{F33CD6D5-FCB6-C84B-9DB5-56D01E68E48C}" srcOrd="1" destOrd="0" presId="urn:microsoft.com/office/officeart/2005/8/layout/matrix2"/>
    <dgm:cxn modelId="{7F9C2315-B5B4-4C1A-81B4-2642BC6ACA51}" type="presParOf" srcId="{45E2786B-383D-9340-B7BF-5B36D31883BA}" destId="{FCC89E02-5ADF-B343-B4DD-9AAF8ED37DBC}" srcOrd="2" destOrd="0" presId="urn:microsoft.com/office/officeart/2005/8/layout/matrix2"/>
    <dgm:cxn modelId="{E465CF4E-2EA2-4CDE-B75F-302C57A20E9F}" type="presParOf" srcId="{45E2786B-383D-9340-B7BF-5B36D31883BA}" destId="{0652F0F6-0233-2F49-88D7-DAD56931D387}" srcOrd="3" destOrd="0" presId="urn:microsoft.com/office/officeart/2005/8/layout/matrix2"/>
    <dgm:cxn modelId="{54ED756F-70A4-4CA5-A7B8-EC2DA026AEA5}" type="presParOf" srcId="{45E2786B-383D-9340-B7BF-5B36D31883BA}" destId="{7693A6BE-A6ED-8D45-B261-53228D33EFBE}" srcOrd="4" destOrd="0" presId="urn:microsoft.com/office/officeart/2005/8/layout/matrix2"/>
  </dgm:cxnLst>
  <dgm:bg/>
  <dgm:whole>
    <a:ln w="38100" cmpd="sng">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F397B-64C3-2E49-8A37-9A7A8CAA8039}"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89482B00-52FE-5A40-970F-6E5A01A6BC95}">
      <dgm:prSet phldrT="[Text]"/>
      <dgm:spPr/>
      <dgm:t>
        <a:bodyPr/>
        <a:lstStyle/>
        <a:p>
          <a:r>
            <a:rPr lang="en-US" dirty="0" smtClean="0"/>
            <a:t>Spread?</a:t>
          </a:r>
          <a:endParaRPr lang="en-US" dirty="0"/>
        </a:p>
      </dgm:t>
    </dgm:pt>
    <dgm:pt modelId="{AAEA1663-83F8-384C-8A79-EDB8E966CC67}" type="parTrans" cxnId="{2DB7007B-1F8D-8A44-A656-7AFC63029DC2}">
      <dgm:prSet/>
      <dgm:spPr/>
      <dgm:t>
        <a:bodyPr/>
        <a:lstStyle/>
        <a:p>
          <a:endParaRPr lang="en-US"/>
        </a:p>
      </dgm:t>
    </dgm:pt>
    <dgm:pt modelId="{B3BB73E5-8D47-064B-BF0E-91A150883EE0}" type="sibTrans" cxnId="{2DB7007B-1F8D-8A44-A656-7AFC63029DC2}">
      <dgm:prSet/>
      <dgm:spPr/>
      <dgm:t>
        <a:bodyPr/>
        <a:lstStyle/>
        <a:p>
          <a:endParaRPr lang="en-US"/>
        </a:p>
      </dgm:t>
    </dgm:pt>
    <dgm:pt modelId="{539C00B2-C084-D54A-868C-3289997EAF46}">
      <dgm:prSet phldrT="[Text]"/>
      <dgm:spPr/>
      <dgm:t>
        <a:bodyPr/>
        <a:lstStyle/>
        <a:p>
          <a:r>
            <a:rPr lang="en-US" dirty="0" smtClean="0"/>
            <a:t>Recede?</a:t>
          </a:r>
          <a:endParaRPr lang="en-US" dirty="0"/>
        </a:p>
      </dgm:t>
    </dgm:pt>
    <dgm:pt modelId="{80327A13-9964-4F4E-BEDF-CC5764CB672E}" type="parTrans" cxnId="{A54C0538-856B-1D48-99AF-940EEF27989C}">
      <dgm:prSet/>
      <dgm:spPr/>
      <dgm:t>
        <a:bodyPr/>
        <a:lstStyle/>
        <a:p>
          <a:endParaRPr lang="en-US"/>
        </a:p>
      </dgm:t>
    </dgm:pt>
    <dgm:pt modelId="{A540C7C5-FED1-A848-B1C8-4426489D5A66}" type="sibTrans" cxnId="{A54C0538-856B-1D48-99AF-940EEF27989C}">
      <dgm:prSet/>
      <dgm:spPr/>
      <dgm:t>
        <a:bodyPr/>
        <a:lstStyle/>
        <a:p>
          <a:endParaRPr lang="en-US"/>
        </a:p>
      </dgm:t>
    </dgm:pt>
    <dgm:pt modelId="{F4174899-9A7B-B14E-B07A-6738143C3DBE}" type="pres">
      <dgm:prSet presAssocID="{5F0F397B-64C3-2E49-8A37-9A7A8CAA8039}" presName="cycle" presStyleCnt="0">
        <dgm:presLayoutVars>
          <dgm:dir/>
          <dgm:resizeHandles val="exact"/>
        </dgm:presLayoutVars>
      </dgm:prSet>
      <dgm:spPr/>
      <dgm:t>
        <a:bodyPr/>
        <a:lstStyle/>
        <a:p>
          <a:endParaRPr lang="en-GB"/>
        </a:p>
      </dgm:t>
    </dgm:pt>
    <dgm:pt modelId="{24E0CED4-0C69-DA43-900A-C1C8B05DF85C}" type="pres">
      <dgm:prSet presAssocID="{89482B00-52FE-5A40-970F-6E5A01A6BC95}" presName="arrow" presStyleLbl="node1" presStyleIdx="0" presStyleCnt="2">
        <dgm:presLayoutVars>
          <dgm:bulletEnabled val="1"/>
        </dgm:presLayoutVars>
      </dgm:prSet>
      <dgm:spPr/>
      <dgm:t>
        <a:bodyPr/>
        <a:lstStyle/>
        <a:p>
          <a:endParaRPr lang="en-GB"/>
        </a:p>
      </dgm:t>
    </dgm:pt>
    <dgm:pt modelId="{E264A7C8-B2E7-6945-90C4-D081816D5754}" type="pres">
      <dgm:prSet presAssocID="{539C00B2-C084-D54A-868C-3289997EAF46}" presName="arrow" presStyleLbl="node1" presStyleIdx="1" presStyleCnt="2">
        <dgm:presLayoutVars>
          <dgm:bulletEnabled val="1"/>
        </dgm:presLayoutVars>
      </dgm:prSet>
      <dgm:spPr/>
      <dgm:t>
        <a:bodyPr/>
        <a:lstStyle/>
        <a:p>
          <a:endParaRPr lang="en-GB"/>
        </a:p>
      </dgm:t>
    </dgm:pt>
  </dgm:ptLst>
  <dgm:cxnLst>
    <dgm:cxn modelId="{D2A020D9-6DAD-4F4D-B377-31E5BC754F24}" type="presOf" srcId="{539C00B2-C084-D54A-868C-3289997EAF46}" destId="{E264A7C8-B2E7-6945-90C4-D081816D5754}" srcOrd="0" destOrd="0" presId="urn:microsoft.com/office/officeart/2005/8/layout/arrow1"/>
    <dgm:cxn modelId="{A54C0538-856B-1D48-99AF-940EEF27989C}" srcId="{5F0F397B-64C3-2E49-8A37-9A7A8CAA8039}" destId="{539C00B2-C084-D54A-868C-3289997EAF46}" srcOrd="1" destOrd="0" parTransId="{80327A13-9964-4F4E-BEDF-CC5764CB672E}" sibTransId="{A540C7C5-FED1-A848-B1C8-4426489D5A66}"/>
    <dgm:cxn modelId="{2DB7007B-1F8D-8A44-A656-7AFC63029DC2}" srcId="{5F0F397B-64C3-2E49-8A37-9A7A8CAA8039}" destId="{89482B00-52FE-5A40-970F-6E5A01A6BC95}" srcOrd="0" destOrd="0" parTransId="{AAEA1663-83F8-384C-8A79-EDB8E966CC67}" sibTransId="{B3BB73E5-8D47-064B-BF0E-91A150883EE0}"/>
    <dgm:cxn modelId="{85C20998-DDF6-5A42-AF37-AE4B006F975A}" type="presOf" srcId="{5F0F397B-64C3-2E49-8A37-9A7A8CAA8039}" destId="{F4174899-9A7B-B14E-B07A-6738143C3DBE}" srcOrd="0" destOrd="0" presId="urn:microsoft.com/office/officeart/2005/8/layout/arrow1"/>
    <dgm:cxn modelId="{EA579F4E-FBA7-3843-B20B-11C58EBD9AD8}" type="presOf" srcId="{89482B00-52FE-5A40-970F-6E5A01A6BC95}" destId="{24E0CED4-0C69-DA43-900A-C1C8B05DF85C}" srcOrd="0" destOrd="0" presId="urn:microsoft.com/office/officeart/2005/8/layout/arrow1"/>
    <dgm:cxn modelId="{87FECCFE-FE6E-D741-8137-C86CC39C1C6F}" type="presParOf" srcId="{F4174899-9A7B-B14E-B07A-6738143C3DBE}" destId="{24E0CED4-0C69-DA43-900A-C1C8B05DF85C}" srcOrd="0" destOrd="0" presId="urn:microsoft.com/office/officeart/2005/8/layout/arrow1"/>
    <dgm:cxn modelId="{1731BBD7-F229-894F-B9D2-29291A23C5EA}" type="presParOf" srcId="{F4174899-9A7B-B14E-B07A-6738143C3DBE}" destId="{E264A7C8-B2E7-6945-90C4-D081816D575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FDACD-ABE1-5241-A130-0C713843BF43}" type="doc">
      <dgm:prSet loTypeId="urn:microsoft.com/office/officeart/2005/8/layout/target1" loCatId="" qsTypeId="urn:microsoft.com/office/officeart/2005/8/quickstyle/simple4" qsCatId="simple" csTypeId="urn:microsoft.com/office/officeart/2005/8/colors/colorful1#1" csCatId="colorful" phldr="1"/>
      <dgm:spPr/>
      <dgm:t>
        <a:bodyPr/>
        <a:lstStyle/>
        <a:p>
          <a:endParaRPr lang="en-US"/>
        </a:p>
      </dgm:t>
    </dgm:pt>
    <dgm:pt modelId="{A95A245C-6338-D344-B49D-7C5C98FED8CA}">
      <dgm:prSet phldrT="[Text]"/>
      <dgm:spPr/>
      <dgm:t>
        <a:bodyPr/>
        <a:lstStyle/>
        <a:p>
          <a:r>
            <a:rPr lang="en-US" dirty="0" err="1"/>
            <a:t>Hypercentral</a:t>
          </a:r>
          <a:r>
            <a:rPr lang="en-US" dirty="0"/>
            <a:t> language:</a:t>
          </a:r>
        </a:p>
        <a:p>
          <a:r>
            <a:rPr lang="en-US" dirty="0"/>
            <a:t>ENGLISH</a:t>
          </a:r>
        </a:p>
      </dgm:t>
    </dgm:pt>
    <dgm:pt modelId="{6C9F7333-5332-564A-96FC-E215000F06CD}" type="parTrans" cxnId="{EDA404C0-0F41-E745-A901-64D1D760693E}">
      <dgm:prSet/>
      <dgm:spPr/>
      <dgm:t>
        <a:bodyPr/>
        <a:lstStyle/>
        <a:p>
          <a:endParaRPr lang="en-US"/>
        </a:p>
      </dgm:t>
    </dgm:pt>
    <dgm:pt modelId="{878E7A92-C926-1346-A795-5F1CFA126D96}" type="sibTrans" cxnId="{EDA404C0-0F41-E745-A901-64D1D760693E}">
      <dgm:prSet/>
      <dgm:spPr/>
      <dgm:t>
        <a:bodyPr/>
        <a:lstStyle/>
        <a:p>
          <a:endParaRPr lang="en-US"/>
        </a:p>
      </dgm:t>
    </dgm:pt>
    <dgm:pt modelId="{E44B60EB-7442-9A43-8344-2DE7DFD50FF7}">
      <dgm:prSet phldrT="[Text]"/>
      <dgm:spPr/>
      <dgm:t>
        <a:bodyPr/>
        <a:lstStyle/>
        <a:p>
          <a:r>
            <a:rPr lang="en-US" dirty="0" err="1"/>
            <a:t>Supercentral</a:t>
          </a:r>
          <a:r>
            <a:rPr lang="en-US" dirty="0"/>
            <a:t> languages:</a:t>
          </a:r>
        </a:p>
        <a:p>
          <a:r>
            <a:rPr lang="en-US" dirty="0"/>
            <a:t>ARABIC, [MANDARIN] CHINESE, ENGLISH, FRENCH, GERMAN, HINDI, JAPANESE, MALAY, PORTUGUESE, RUSSIAN, SPANISH, SWAHILI</a:t>
          </a:r>
        </a:p>
      </dgm:t>
    </dgm:pt>
    <dgm:pt modelId="{84F8DD83-0508-D740-A994-144372CEBB85}" type="parTrans" cxnId="{5E9AFC11-2710-904C-8AA5-28CDB3B140FF}">
      <dgm:prSet/>
      <dgm:spPr/>
      <dgm:t>
        <a:bodyPr/>
        <a:lstStyle/>
        <a:p>
          <a:endParaRPr lang="en-US"/>
        </a:p>
      </dgm:t>
    </dgm:pt>
    <dgm:pt modelId="{BF449979-03BE-BD42-9E54-21F563C44985}" type="sibTrans" cxnId="{5E9AFC11-2710-904C-8AA5-28CDB3B140FF}">
      <dgm:prSet/>
      <dgm:spPr/>
      <dgm:t>
        <a:bodyPr/>
        <a:lstStyle/>
        <a:p>
          <a:endParaRPr lang="en-US"/>
        </a:p>
      </dgm:t>
    </dgm:pt>
    <dgm:pt modelId="{CD6DF822-AEBF-6E4E-9394-200C3DCD771A}">
      <dgm:prSet phldrT="[Text]"/>
      <dgm:spPr/>
      <dgm:t>
        <a:bodyPr/>
        <a:lstStyle/>
        <a:p>
          <a:r>
            <a:rPr lang="en-US" dirty="0"/>
            <a:t>Central Languages:</a:t>
          </a:r>
        </a:p>
        <a:p>
          <a:r>
            <a:rPr lang="en-US" dirty="0"/>
            <a:t>Widely spoken languages, such as URDU, AFRIKAANS, DUTCH, KOREAN, POLISH, VIETNAMESE </a:t>
          </a:r>
        </a:p>
      </dgm:t>
    </dgm:pt>
    <dgm:pt modelId="{71CBA71D-19DC-C649-9AD9-438FF7710050}" type="parTrans" cxnId="{89AAFE8B-DF96-FD4E-8C90-978C89CE40BF}">
      <dgm:prSet/>
      <dgm:spPr/>
      <dgm:t>
        <a:bodyPr/>
        <a:lstStyle/>
        <a:p>
          <a:endParaRPr lang="en-US"/>
        </a:p>
      </dgm:t>
    </dgm:pt>
    <dgm:pt modelId="{1DA1197F-104E-B041-AD1F-CF47366B749B}" type="sibTrans" cxnId="{89AAFE8B-DF96-FD4E-8C90-978C89CE40BF}">
      <dgm:prSet/>
      <dgm:spPr/>
      <dgm:t>
        <a:bodyPr/>
        <a:lstStyle/>
        <a:p>
          <a:endParaRPr lang="en-US"/>
        </a:p>
      </dgm:t>
    </dgm:pt>
    <dgm:pt modelId="{53BCFBF3-556F-044F-94A1-FE1E3B7468A3}">
      <dgm:prSet phldrT="[Text]"/>
      <dgm:spPr/>
      <dgm:t>
        <a:bodyPr/>
        <a:lstStyle/>
        <a:p>
          <a:r>
            <a:rPr lang="en-US"/>
            <a:t>Peripheral languages:</a:t>
          </a:r>
        </a:p>
        <a:p>
          <a:r>
            <a:rPr lang="en-US"/>
            <a:t>THE REST</a:t>
          </a:r>
        </a:p>
      </dgm:t>
    </dgm:pt>
    <dgm:pt modelId="{17A8EF47-E594-4547-9437-AD40AFA02403}" type="parTrans" cxnId="{D5B7F229-2E9A-C84F-B1B4-E11D4A58C23D}">
      <dgm:prSet/>
      <dgm:spPr/>
      <dgm:t>
        <a:bodyPr/>
        <a:lstStyle/>
        <a:p>
          <a:endParaRPr lang="en-US"/>
        </a:p>
      </dgm:t>
    </dgm:pt>
    <dgm:pt modelId="{9CEC3EE0-DCB2-A24F-8C5D-5D66238DC34B}" type="sibTrans" cxnId="{D5B7F229-2E9A-C84F-B1B4-E11D4A58C23D}">
      <dgm:prSet/>
      <dgm:spPr/>
      <dgm:t>
        <a:bodyPr/>
        <a:lstStyle/>
        <a:p>
          <a:endParaRPr lang="en-US"/>
        </a:p>
      </dgm:t>
    </dgm:pt>
    <dgm:pt modelId="{50037917-2716-7148-BEAE-D184FB0993CA}" type="pres">
      <dgm:prSet presAssocID="{C3CFDACD-ABE1-5241-A130-0C713843BF43}" presName="composite" presStyleCnt="0">
        <dgm:presLayoutVars>
          <dgm:chMax val="5"/>
          <dgm:dir/>
          <dgm:resizeHandles val="exact"/>
        </dgm:presLayoutVars>
      </dgm:prSet>
      <dgm:spPr/>
      <dgm:t>
        <a:bodyPr/>
        <a:lstStyle/>
        <a:p>
          <a:endParaRPr lang="en-US"/>
        </a:p>
      </dgm:t>
    </dgm:pt>
    <dgm:pt modelId="{1D924A60-0998-D54D-84DB-4C895D3F2332}" type="pres">
      <dgm:prSet presAssocID="{A95A245C-6338-D344-B49D-7C5C98FED8CA}" presName="circle1" presStyleLbl="lnNode1" presStyleIdx="0" presStyleCnt="4"/>
      <dgm:spPr/>
      <dgm:t>
        <a:bodyPr/>
        <a:lstStyle/>
        <a:p>
          <a:endParaRPr lang="en-US"/>
        </a:p>
      </dgm:t>
    </dgm:pt>
    <dgm:pt modelId="{72DD4FB4-EA8F-BF42-9AA9-7FF3309C5A59}" type="pres">
      <dgm:prSet presAssocID="{A95A245C-6338-D344-B49D-7C5C98FED8CA}" presName="text1" presStyleLbl="revTx" presStyleIdx="0" presStyleCnt="4">
        <dgm:presLayoutVars>
          <dgm:bulletEnabled val="1"/>
        </dgm:presLayoutVars>
      </dgm:prSet>
      <dgm:spPr/>
      <dgm:t>
        <a:bodyPr/>
        <a:lstStyle/>
        <a:p>
          <a:endParaRPr lang="en-US"/>
        </a:p>
      </dgm:t>
    </dgm:pt>
    <dgm:pt modelId="{EA113FBE-4368-9A42-9621-E0AD5FF9FD74}" type="pres">
      <dgm:prSet presAssocID="{A95A245C-6338-D344-B49D-7C5C98FED8CA}" presName="line1" presStyleLbl="callout" presStyleIdx="0" presStyleCnt="8"/>
      <dgm:spPr/>
      <dgm:t>
        <a:bodyPr/>
        <a:lstStyle/>
        <a:p>
          <a:endParaRPr lang="en-US"/>
        </a:p>
      </dgm:t>
    </dgm:pt>
    <dgm:pt modelId="{2588428C-DD52-6445-B5D5-3C71FC853902}" type="pres">
      <dgm:prSet presAssocID="{A95A245C-6338-D344-B49D-7C5C98FED8CA}" presName="d1" presStyleLbl="callout" presStyleIdx="1" presStyleCnt="8"/>
      <dgm:spPr/>
      <dgm:t>
        <a:bodyPr/>
        <a:lstStyle/>
        <a:p>
          <a:endParaRPr lang="en-US"/>
        </a:p>
      </dgm:t>
    </dgm:pt>
    <dgm:pt modelId="{4DF03B52-CA19-F141-BB12-21C84989197D}" type="pres">
      <dgm:prSet presAssocID="{E44B60EB-7442-9A43-8344-2DE7DFD50FF7}" presName="circle2" presStyleLbl="lnNode1" presStyleIdx="1" presStyleCnt="4"/>
      <dgm:spPr/>
      <dgm:t>
        <a:bodyPr/>
        <a:lstStyle/>
        <a:p>
          <a:endParaRPr lang="en-US"/>
        </a:p>
      </dgm:t>
    </dgm:pt>
    <dgm:pt modelId="{323BE9D7-195E-A841-A4D6-16E8ABA68B18}" type="pres">
      <dgm:prSet presAssocID="{E44B60EB-7442-9A43-8344-2DE7DFD50FF7}" presName="text2" presStyleLbl="revTx" presStyleIdx="1" presStyleCnt="4" custScaleX="179165" custScaleY="153658" custLinFactNeighborX="41766" custLinFactNeighborY="0">
        <dgm:presLayoutVars>
          <dgm:bulletEnabled val="1"/>
        </dgm:presLayoutVars>
      </dgm:prSet>
      <dgm:spPr/>
      <dgm:t>
        <a:bodyPr/>
        <a:lstStyle/>
        <a:p>
          <a:endParaRPr lang="en-US"/>
        </a:p>
      </dgm:t>
    </dgm:pt>
    <dgm:pt modelId="{482A7F10-EAA5-AE49-B55A-5FF3446051E5}" type="pres">
      <dgm:prSet presAssocID="{E44B60EB-7442-9A43-8344-2DE7DFD50FF7}" presName="line2" presStyleLbl="callout" presStyleIdx="2" presStyleCnt="8"/>
      <dgm:spPr/>
      <dgm:t>
        <a:bodyPr/>
        <a:lstStyle/>
        <a:p>
          <a:endParaRPr lang="en-US"/>
        </a:p>
      </dgm:t>
    </dgm:pt>
    <dgm:pt modelId="{213A560D-547A-544D-99BD-17A046E34DF2}" type="pres">
      <dgm:prSet presAssocID="{E44B60EB-7442-9A43-8344-2DE7DFD50FF7}" presName="d2" presStyleLbl="callout" presStyleIdx="3" presStyleCnt="8"/>
      <dgm:spPr/>
      <dgm:t>
        <a:bodyPr/>
        <a:lstStyle/>
        <a:p>
          <a:endParaRPr lang="en-US"/>
        </a:p>
      </dgm:t>
    </dgm:pt>
    <dgm:pt modelId="{41A69115-BEFA-E24E-80E3-562A1E1633AE}" type="pres">
      <dgm:prSet presAssocID="{CD6DF822-AEBF-6E4E-9394-200C3DCD771A}" presName="circle3" presStyleLbl="lnNode1" presStyleIdx="2" presStyleCnt="4"/>
      <dgm:spPr/>
      <dgm:t>
        <a:bodyPr/>
        <a:lstStyle/>
        <a:p>
          <a:endParaRPr lang="en-US"/>
        </a:p>
      </dgm:t>
    </dgm:pt>
    <dgm:pt modelId="{373C0B26-795A-1049-9E0D-DB6F7C4641ED}" type="pres">
      <dgm:prSet presAssocID="{CD6DF822-AEBF-6E4E-9394-200C3DCD771A}" presName="text3" presStyleLbl="revTx" presStyleIdx="2" presStyleCnt="4">
        <dgm:presLayoutVars>
          <dgm:bulletEnabled val="1"/>
        </dgm:presLayoutVars>
      </dgm:prSet>
      <dgm:spPr/>
      <dgm:t>
        <a:bodyPr/>
        <a:lstStyle/>
        <a:p>
          <a:endParaRPr lang="en-US"/>
        </a:p>
      </dgm:t>
    </dgm:pt>
    <dgm:pt modelId="{BE1E4549-9B26-6A4C-9018-92CBD6F037CC}" type="pres">
      <dgm:prSet presAssocID="{CD6DF822-AEBF-6E4E-9394-200C3DCD771A}" presName="line3" presStyleLbl="callout" presStyleIdx="4" presStyleCnt="8"/>
      <dgm:spPr/>
      <dgm:t>
        <a:bodyPr/>
        <a:lstStyle/>
        <a:p>
          <a:endParaRPr lang="en-US"/>
        </a:p>
      </dgm:t>
    </dgm:pt>
    <dgm:pt modelId="{CA845A4E-2304-CA40-B7A5-318A6157E10F}" type="pres">
      <dgm:prSet presAssocID="{CD6DF822-AEBF-6E4E-9394-200C3DCD771A}" presName="d3" presStyleLbl="callout" presStyleIdx="5" presStyleCnt="8"/>
      <dgm:spPr/>
      <dgm:t>
        <a:bodyPr/>
        <a:lstStyle/>
        <a:p>
          <a:endParaRPr lang="en-US"/>
        </a:p>
      </dgm:t>
    </dgm:pt>
    <dgm:pt modelId="{7DF7B1AD-BB50-C843-98F4-1BAA2D7E1159}" type="pres">
      <dgm:prSet presAssocID="{53BCFBF3-556F-044F-94A1-FE1E3B7468A3}" presName="circle4" presStyleLbl="lnNode1" presStyleIdx="3" presStyleCnt="4"/>
      <dgm:spPr/>
      <dgm:t>
        <a:bodyPr/>
        <a:lstStyle/>
        <a:p>
          <a:endParaRPr lang="en-US"/>
        </a:p>
      </dgm:t>
    </dgm:pt>
    <dgm:pt modelId="{F900207F-7A6D-564E-906D-7737C9167CC6}" type="pres">
      <dgm:prSet presAssocID="{53BCFBF3-556F-044F-94A1-FE1E3B7468A3}" presName="text4" presStyleLbl="revTx" presStyleIdx="3" presStyleCnt="4">
        <dgm:presLayoutVars>
          <dgm:bulletEnabled val="1"/>
        </dgm:presLayoutVars>
      </dgm:prSet>
      <dgm:spPr/>
      <dgm:t>
        <a:bodyPr/>
        <a:lstStyle/>
        <a:p>
          <a:endParaRPr lang="en-US"/>
        </a:p>
      </dgm:t>
    </dgm:pt>
    <dgm:pt modelId="{953ECB07-F4C6-D64C-8E31-88CF23D8974D}" type="pres">
      <dgm:prSet presAssocID="{53BCFBF3-556F-044F-94A1-FE1E3B7468A3}" presName="line4" presStyleLbl="callout" presStyleIdx="6" presStyleCnt="8"/>
      <dgm:spPr/>
      <dgm:t>
        <a:bodyPr/>
        <a:lstStyle/>
        <a:p>
          <a:endParaRPr lang="en-US"/>
        </a:p>
      </dgm:t>
    </dgm:pt>
    <dgm:pt modelId="{B3F4D2F7-01F7-5044-ABCE-7EED0A55B075}" type="pres">
      <dgm:prSet presAssocID="{53BCFBF3-556F-044F-94A1-FE1E3B7468A3}" presName="d4" presStyleLbl="callout" presStyleIdx="7" presStyleCnt="8"/>
      <dgm:spPr/>
      <dgm:t>
        <a:bodyPr/>
        <a:lstStyle/>
        <a:p>
          <a:endParaRPr lang="en-US"/>
        </a:p>
      </dgm:t>
    </dgm:pt>
  </dgm:ptLst>
  <dgm:cxnLst>
    <dgm:cxn modelId="{D5B7F229-2E9A-C84F-B1B4-E11D4A58C23D}" srcId="{C3CFDACD-ABE1-5241-A130-0C713843BF43}" destId="{53BCFBF3-556F-044F-94A1-FE1E3B7468A3}" srcOrd="3" destOrd="0" parTransId="{17A8EF47-E594-4547-9437-AD40AFA02403}" sibTransId="{9CEC3EE0-DCB2-A24F-8C5D-5D66238DC34B}"/>
    <dgm:cxn modelId="{96B1C5D5-62B7-3B46-853B-2FB8DAB8FDF2}" type="presOf" srcId="{C3CFDACD-ABE1-5241-A130-0C713843BF43}" destId="{50037917-2716-7148-BEAE-D184FB0993CA}" srcOrd="0" destOrd="0" presId="urn:microsoft.com/office/officeart/2005/8/layout/target1"/>
    <dgm:cxn modelId="{CB69D6BD-0512-2347-BEB2-EF0C0DDB7499}" type="presOf" srcId="{E44B60EB-7442-9A43-8344-2DE7DFD50FF7}" destId="{323BE9D7-195E-A841-A4D6-16E8ABA68B18}" srcOrd="0" destOrd="0" presId="urn:microsoft.com/office/officeart/2005/8/layout/target1"/>
    <dgm:cxn modelId="{EDA404C0-0F41-E745-A901-64D1D760693E}" srcId="{C3CFDACD-ABE1-5241-A130-0C713843BF43}" destId="{A95A245C-6338-D344-B49D-7C5C98FED8CA}" srcOrd="0" destOrd="0" parTransId="{6C9F7333-5332-564A-96FC-E215000F06CD}" sibTransId="{878E7A92-C926-1346-A795-5F1CFA126D96}"/>
    <dgm:cxn modelId="{5E9AFC11-2710-904C-8AA5-28CDB3B140FF}" srcId="{C3CFDACD-ABE1-5241-A130-0C713843BF43}" destId="{E44B60EB-7442-9A43-8344-2DE7DFD50FF7}" srcOrd="1" destOrd="0" parTransId="{84F8DD83-0508-D740-A994-144372CEBB85}" sibTransId="{BF449979-03BE-BD42-9E54-21F563C44985}"/>
    <dgm:cxn modelId="{90AF9E98-419A-7346-9B7D-DF5013B1F213}" type="presOf" srcId="{53BCFBF3-556F-044F-94A1-FE1E3B7468A3}" destId="{F900207F-7A6D-564E-906D-7737C9167CC6}" srcOrd="0" destOrd="0" presId="urn:microsoft.com/office/officeart/2005/8/layout/target1"/>
    <dgm:cxn modelId="{89AAFE8B-DF96-FD4E-8C90-978C89CE40BF}" srcId="{C3CFDACD-ABE1-5241-A130-0C713843BF43}" destId="{CD6DF822-AEBF-6E4E-9394-200C3DCD771A}" srcOrd="2" destOrd="0" parTransId="{71CBA71D-19DC-C649-9AD9-438FF7710050}" sibTransId="{1DA1197F-104E-B041-AD1F-CF47366B749B}"/>
    <dgm:cxn modelId="{4DEAF87A-6E97-E145-ACA1-43A51340079B}" type="presOf" srcId="{CD6DF822-AEBF-6E4E-9394-200C3DCD771A}" destId="{373C0B26-795A-1049-9E0D-DB6F7C4641ED}" srcOrd="0" destOrd="0" presId="urn:microsoft.com/office/officeart/2005/8/layout/target1"/>
    <dgm:cxn modelId="{2CBF5589-8389-9E4A-B6E6-419BE01843A8}" type="presOf" srcId="{A95A245C-6338-D344-B49D-7C5C98FED8CA}" destId="{72DD4FB4-EA8F-BF42-9AA9-7FF3309C5A59}" srcOrd="0" destOrd="0" presId="urn:microsoft.com/office/officeart/2005/8/layout/target1"/>
    <dgm:cxn modelId="{EB41C107-7E8A-D847-8F84-430DF641E3C2}" type="presParOf" srcId="{50037917-2716-7148-BEAE-D184FB0993CA}" destId="{1D924A60-0998-D54D-84DB-4C895D3F2332}" srcOrd="0" destOrd="0" presId="urn:microsoft.com/office/officeart/2005/8/layout/target1"/>
    <dgm:cxn modelId="{ABBEAF9B-350D-304E-848F-F407DA194B39}" type="presParOf" srcId="{50037917-2716-7148-BEAE-D184FB0993CA}" destId="{72DD4FB4-EA8F-BF42-9AA9-7FF3309C5A59}" srcOrd="1" destOrd="0" presId="urn:microsoft.com/office/officeart/2005/8/layout/target1"/>
    <dgm:cxn modelId="{587F22B3-3F95-D54E-8C50-5242BA2BBF4E}" type="presParOf" srcId="{50037917-2716-7148-BEAE-D184FB0993CA}" destId="{EA113FBE-4368-9A42-9621-E0AD5FF9FD74}" srcOrd="2" destOrd="0" presId="urn:microsoft.com/office/officeart/2005/8/layout/target1"/>
    <dgm:cxn modelId="{7F522C8B-1C62-054C-A18D-B244B8F9910E}" type="presParOf" srcId="{50037917-2716-7148-BEAE-D184FB0993CA}" destId="{2588428C-DD52-6445-B5D5-3C71FC853902}" srcOrd="3" destOrd="0" presId="urn:microsoft.com/office/officeart/2005/8/layout/target1"/>
    <dgm:cxn modelId="{83E5D18A-DCB0-9C41-A162-AA047E6DBA27}" type="presParOf" srcId="{50037917-2716-7148-BEAE-D184FB0993CA}" destId="{4DF03B52-CA19-F141-BB12-21C84989197D}" srcOrd="4" destOrd="0" presId="urn:microsoft.com/office/officeart/2005/8/layout/target1"/>
    <dgm:cxn modelId="{748B3AA3-00D1-8A4B-8250-4169873F6571}" type="presParOf" srcId="{50037917-2716-7148-BEAE-D184FB0993CA}" destId="{323BE9D7-195E-A841-A4D6-16E8ABA68B18}" srcOrd="5" destOrd="0" presId="urn:microsoft.com/office/officeart/2005/8/layout/target1"/>
    <dgm:cxn modelId="{40C89F6D-8647-E74F-92F5-8BCD0CCC6A0C}" type="presParOf" srcId="{50037917-2716-7148-BEAE-D184FB0993CA}" destId="{482A7F10-EAA5-AE49-B55A-5FF3446051E5}" srcOrd="6" destOrd="0" presId="urn:microsoft.com/office/officeart/2005/8/layout/target1"/>
    <dgm:cxn modelId="{B0FE5076-621B-CF43-BB6C-7A2C41B4454F}" type="presParOf" srcId="{50037917-2716-7148-BEAE-D184FB0993CA}" destId="{213A560D-547A-544D-99BD-17A046E34DF2}" srcOrd="7" destOrd="0" presId="urn:microsoft.com/office/officeart/2005/8/layout/target1"/>
    <dgm:cxn modelId="{283CA1C6-AEB4-FF47-81EF-5A8702EECED0}" type="presParOf" srcId="{50037917-2716-7148-BEAE-D184FB0993CA}" destId="{41A69115-BEFA-E24E-80E3-562A1E1633AE}" srcOrd="8" destOrd="0" presId="urn:microsoft.com/office/officeart/2005/8/layout/target1"/>
    <dgm:cxn modelId="{E1D00281-877F-C944-B6BD-0B7CA1EB3F1E}" type="presParOf" srcId="{50037917-2716-7148-BEAE-D184FB0993CA}" destId="{373C0B26-795A-1049-9E0D-DB6F7C4641ED}" srcOrd="9" destOrd="0" presId="urn:microsoft.com/office/officeart/2005/8/layout/target1"/>
    <dgm:cxn modelId="{A9F29065-A08F-FF43-9C9C-B2A788E09621}" type="presParOf" srcId="{50037917-2716-7148-BEAE-D184FB0993CA}" destId="{BE1E4549-9B26-6A4C-9018-92CBD6F037CC}" srcOrd="10" destOrd="0" presId="urn:microsoft.com/office/officeart/2005/8/layout/target1"/>
    <dgm:cxn modelId="{089CE43B-3AE1-904E-B186-D8BD0B2775C1}" type="presParOf" srcId="{50037917-2716-7148-BEAE-D184FB0993CA}" destId="{CA845A4E-2304-CA40-B7A5-318A6157E10F}" srcOrd="11" destOrd="0" presId="urn:microsoft.com/office/officeart/2005/8/layout/target1"/>
    <dgm:cxn modelId="{99C0A83F-2280-D641-903F-E8CFDBB1E33A}" type="presParOf" srcId="{50037917-2716-7148-BEAE-D184FB0993CA}" destId="{7DF7B1AD-BB50-C843-98F4-1BAA2D7E1159}" srcOrd="12" destOrd="0" presId="urn:microsoft.com/office/officeart/2005/8/layout/target1"/>
    <dgm:cxn modelId="{91F2DAF5-0753-8946-9F4B-341B8BCD131F}" type="presParOf" srcId="{50037917-2716-7148-BEAE-D184FB0993CA}" destId="{F900207F-7A6D-564E-906D-7737C9167CC6}" srcOrd="13" destOrd="0" presId="urn:microsoft.com/office/officeart/2005/8/layout/target1"/>
    <dgm:cxn modelId="{3E655BC0-E934-DE4A-A6AD-29F31EB1EB5F}" type="presParOf" srcId="{50037917-2716-7148-BEAE-D184FB0993CA}" destId="{953ECB07-F4C6-D64C-8E31-88CF23D8974D}" srcOrd="14" destOrd="0" presId="urn:microsoft.com/office/officeart/2005/8/layout/target1"/>
    <dgm:cxn modelId="{EDF145C1-8A4D-5741-B882-17A980E2BE3E}" type="presParOf" srcId="{50037917-2716-7148-BEAE-D184FB0993CA}" destId="{B3F4D2F7-01F7-5044-ABCE-7EED0A55B075}" srcOrd="15" destOrd="0" presId="urn:microsoft.com/office/officeart/2005/8/layout/target1"/>
  </dgm:cxnLst>
  <dgm:bg/>
  <dgm:whole>
    <a:ln w="28575" cmpd="sng">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0F397B-64C3-2E49-8A37-9A7A8CAA8039}"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89482B00-52FE-5A40-970F-6E5A01A6BC95}">
      <dgm:prSet phldrT="[Text]"/>
      <dgm:spPr/>
      <dgm:t>
        <a:bodyPr/>
        <a:lstStyle/>
        <a:p>
          <a:r>
            <a:rPr lang="en-US" dirty="0" smtClean="0"/>
            <a:t>Spread?</a:t>
          </a:r>
          <a:endParaRPr lang="en-US" dirty="0"/>
        </a:p>
      </dgm:t>
    </dgm:pt>
    <dgm:pt modelId="{AAEA1663-83F8-384C-8A79-EDB8E966CC67}" type="parTrans" cxnId="{2DB7007B-1F8D-8A44-A656-7AFC63029DC2}">
      <dgm:prSet/>
      <dgm:spPr/>
      <dgm:t>
        <a:bodyPr/>
        <a:lstStyle/>
        <a:p>
          <a:endParaRPr lang="en-US"/>
        </a:p>
      </dgm:t>
    </dgm:pt>
    <dgm:pt modelId="{B3BB73E5-8D47-064B-BF0E-91A150883EE0}" type="sibTrans" cxnId="{2DB7007B-1F8D-8A44-A656-7AFC63029DC2}">
      <dgm:prSet/>
      <dgm:spPr/>
      <dgm:t>
        <a:bodyPr/>
        <a:lstStyle/>
        <a:p>
          <a:endParaRPr lang="en-US"/>
        </a:p>
      </dgm:t>
    </dgm:pt>
    <dgm:pt modelId="{539C00B2-C084-D54A-868C-3289997EAF46}">
      <dgm:prSet phldrT="[Text]"/>
      <dgm:spPr/>
      <dgm:t>
        <a:bodyPr/>
        <a:lstStyle/>
        <a:p>
          <a:r>
            <a:rPr lang="en-US" dirty="0" smtClean="0"/>
            <a:t>Recede?</a:t>
          </a:r>
          <a:endParaRPr lang="en-US" dirty="0"/>
        </a:p>
      </dgm:t>
    </dgm:pt>
    <dgm:pt modelId="{80327A13-9964-4F4E-BEDF-CC5764CB672E}" type="parTrans" cxnId="{A54C0538-856B-1D48-99AF-940EEF27989C}">
      <dgm:prSet/>
      <dgm:spPr/>
      <dgm:t>
        <a:bodyPr/>
        <a:lstStyle/>
        <a:p>
          <a:endParaRPr lang="en-US"/>
        </a:p>
      </dgm:t>
    </dgm:pt>
    <dgm:pt modelId="{A540C7C5-FED1-A848-B1C8-4426489D5A66}" type="sibTrans" cxnId="{A54C0538-856B-1D48-99AF-940EEF27989C}">
      <dgm:prSet/>
      <dgm:spPr/>
      <dgm:t>
        <a:bodyPr/>
        <a:lstStyle/>
        <a:p>
          <a:endParaRPr lang="en-US"/>
        </a:p>
      </dgm:t>
    </dgm:pt>
    <dgm:pt modelId="{0AD9EDB4-5DC7-AA4B-B2AA-D6E6E87C9B00}">
      <dgm:prSet phldrT="[Text]"/>
      <dgm:spPr/>
      <dgm:t>
        <a:bodyPr/>
        <a:lstStyle/>
        <a:p>
          <a:r>
            <a:rPr lang="en-US" dirty="0" smtClean="0"/>
            <a:t>Other direction?</a:t>
          </a:r>
          <a:endParaRPr lang="en-US" dirty="0"/>
        </a:p>
      </dgm:t>
    </dgm:pt>
    <dgm:pt modelId="{A17C9776-CF3D-454D-996B-01B6771D34EE}" type="parTrans" cxnId="{BA70D68C-9499-8A41-BFDA-083FEE41E1AA}">
      <dgm:prSet/>
      <dgm:spPr/>
      <dgm:t>
        <a:bodyPr/>
        <a:lstStyle/>
        <a:p>
          <a:endParaRPr lang="en-US"/>
        </a:p>
      </dgm:t>
    </dgm:pt>
    <dgm:pt modelId="{5D113AE9-0A30-5141-AFE4-34E6FD82779D}" type="sibTrans" cxnId="{BA70D68C-9499-8A41-BFDA-083FEE41E1AA}">
      <dgm:prSet/>
      <dgm:spPr/>
      <dgm:t>
        <a:bodyPr/>
        <a:lstStyle/>
        <a:p>
          <a:endParaRPr lang="en-US"/>
        </a:p>
      </dgm:t>
    </dgm:pt>
    <dgm:pt modelId="{F4174899-9A7B-B14E-B07A-6738143C3DBE}" type="pres">
      <dgm:prSet presAssocID="{5F0F397B-64C3-2E49-8A37-9A7A8CAA8039}" presName="cycle" presStyleCnt="0">
        <dgm:presLayoutVars>
          <dgm:dir/>
          <dgm:resizeHandles val="exact"/>
        </dgm:presLayoutVars>
      </dgm:prSet>
      <dgm:spPr/>
      <dgm:t>
        <a:bodyPr/>
        <a:lstStyle/>
        <a:p>
          <a:endParaRPr lang="en-GB"/>
        </a:p>
      </dgm:t>
    </dgm:pt>
    <dgm:pt modelId="{2E7D0B52-3D6C-2D4C-A7E6-8756DA04DA0C}" type="pres">
      <dgm:prSet presAssocID="{0AD9EDB4-5DC7-AA4B-B2AA-D6E6E87C9B00}" presName="arrow" presStyleLbl="node1" presStyleIdx="0" presStyleCnt="3">
        <dgm:presLayoutVars>
          <dgm:bulletEnabled val="1"/>
        </dgm:presLayoutVars>
      </dgm:prSet>
      <dgm:spPr/>
      <dgm:t>
        <a:bodyPr/>
        <a:lstStyle/>
        <a:p>
          <a:endParaRPr lang="en-US"/>
        </a:p>
      </dgm:t>
    </dgm:pt>
    <dgm:pt modelId="{E264A7C8-B2E7-6945-90C4-D081816D5754}" type="pres">
      <dgm:prSet presAssocID="{539C00B2-C084-D54A-868C-3289997EAF46}" presName="arrow" presStyleLbl="node1" presStyleIdx="1" presStyleCnt="3">
        <dgm:presLayoutVars>
          <dgm:bulletEnabled val="1"/>
        </dgm:presLayoutVars>
      </dgm:prSet>
      <dgm:spPr/>
      <dgm:t>
        <a:bodyPr/>
        <a:lstStyle/>
        <a:p>
          <a:endParaRPr lang="en-US"/>
        </a:p>
      </dgm:t>
    </dgm:pt>
    <dgm:pt modelId="{24E0CED4-0C69-DA43-900A-C1C8B05DF85C}" type="pres">
      <dgm:prSet presAssocID="{89482B00-52FE-5A40-970F-6E5A01A6BC95}" presName="arrow" presStyleLbl="node1" presStyleIdx="2" presStyleCnt="3">
        <dgm:presLayoutVars>
          <dgm:bulletEnabled val="1"/>
        </dgm:presLayoutVars>
      </dgm:prSet>
      <dgm:spPr/>
      <dgm:t>
        <a:bodyPr/>
        <a:lstStyle/>
        <a:p>
          <a:endParaRPr lang="en-GB"/>
        </a:p>
      </dgm:t>
    </dgm:pt>
  </dgm:ptLst>
  <dgm:cxnLst>
    <dgm:cxn modelId="{3263C84F-91F5-524B-BCBC-060BB2E459B8}" type="presOf" srcId="{5F0F397B-64C3-2E49-8A37-9A7A8CAA8039}" destId="{F4174899-9A7B-B14E-B07A-6738143C3DBE}" srcOrd="0" destOrd="0" presId="urn:microsoft.com/office/officeart/2005/8/layout/arrow1"/>
    <dgm:cxn modelId="{A54C0538-856B-1D48-99AF-940EEF27989C}" srcId="{5F0F397B-64C3-2E49-8A37-9A7A8CAA8039}" destId="{539C00B2-C084-D54A-868C-3289997EAF46}" srcOrd="1" destOrd="0" parTransId="{80327A13-9964-4F4E-BEDF-CC5764CB672E}" sibTransId="{A540C7C5-FED1-A848-B1C8-4426489D5A66}"/>
    <dgm:cxn modelId="{F23B02E4-726B-DE4F-95E4-A8D08151F6E3}" type="presOf" srcId="{89482B00-52FE-5A40-970F-6E5A01A6BC95}" destId="{24E0CED4-0C69-DA43-900A-C1C8B05DF85C}" srcOrd="0" destOrd="0" presId="urn:microsoft.com/office/officeart/2005/8/layout/arrow1"/>
    <dgm:cxn modelId="{2DB7007B-1F8D-8A44-A656-7AFC63029DC2}" srcId="{5F0F397B-64C3-2E49-8A37-9A7A8CAA8039}" destId="{89482B00-52FE-5A40-970F-6E5A01A6BC95}" srcOrd="2" destOrd="0" parTransId="{AAEA1663-83F8-384C-8A79-EDB8E966CC67}" sibTransId="{B3BB73E5-8D47-064B-BF0E-91A150883EE0}"/>
    <dgm:cxn modelId="{84CC79A2-1DA2-BD48-B14E-7353FF5D3AA0}" type="presOf" srcId="{539C00B2-C084-D54A-868C-3289997EAF46}" destId="{E264A7C8-B2E7-6945-90C4-D081816D5754}" srcOrd="0" destOrd="0" presId="urn:microsoft.com/office/officeart/2005/8/layout/arrow1"/>
    <dgm:cxn modelId="{8BCD8262-CA59-DE4C-9194-DE9C6BA0D0DF}" type="presOf" srcId="{0AD9EDB4-5DC7-AA4B-B2AA-D6E6E87C9B00}" destId="{2E7D0B52-3D6C-2D4C-A7E6-8756DA04DA0C}" srcOrd="0" destOrd="0" presId="urn:microsoft.com/office/officeart/2005/8/layout/arrow1"/>
    <dgm:cxn modelId="{BA70D68C-9499-8A41-BFDA-083FEE41E1AA}" srcId="{5F0F397B-64C3-2E49-8A37-9A7A8CAA8039}" destId="{0AD9EDB4-5DC7-AA4B-B2AA-D6E6E87C9B00}" srcOrd="0" destOrd="0" parTransId="{A17C9776-CF3D-454D-996B-01B6771D34EE}" sibTransId="{5D113AE9-0A30-5141-AFE4-34E6FD82779D}"/>
    <dgm:cxn modelId="{F1169712-697B-DC4E-A360-42046EC20ADC}" type="presParOf" srcId="{F4174899-9A7B-B14E-B07A-6738143C3DBE}" destId="{2E7D0B52-3D6C-2D4C-A7E6-8756DA04DA0C}" srcOrd="0" destOrd="0" presId="urn:microsoft.com/office/officeart/2005/8/layout/arrow1"/>
    <dgm:cxn modelId="{5681AFC5-93AC-3848-9D09-6BAB6A213759}" type="presParOf" srcId="{F4174899-9A7B-B14E-B07A-6738143C3DBE}" destId="{E264A7C8-B2E7-6945-90C4-D081816D5754}" srcOrd="1" destOrd="0" presId="urn:microsoft.com/office/officeart/2005/8/layout/arrow1"/>
    <dgm:cxn modelId="{E15231E7-22E9-8B48-8187-030229AD362D}" type="presParOf" srcId="{F4174899-9A7B-B14E-B07A-6738143C3DBE}" destId="{24E0CED4-0C69-DA43-900A-C1C8B05DF85C}" srcOrd="2"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0F397B-64C3-2E49-8A37-9A7A8CAA8039}"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89482B00-52FE-5A40-970F-6E5A01A6BC95}">
      <dgm:prSet phldrT="[Text]" custT="1"/>
      <dgm:spPr/>
      <dgm:t>
        <a:bodyPr/>
        <a:lstStyle/>
        <a:p>
          <a:r>
            <a:rPr lang="en-US" sz="3800" dirty="0" smtClean="0"/>
            <a:t>Diverge?</a:t>
          </a:r>
          <a:endParaRPr lang="en-US" sz="3800" dirty="0"/>
        </a:p>
      </dgm:t>
    </dgm:pt>
    <dgm:pt modelId="{AAEA1663-83F8-384C-8A79-EDB8E966CC67}" type="parTrans" cxnId="{2DB7007B-1F8D-8A44-A656-7AFC63029DC2}">
      <dgm:prSet/>
      <dgm:spPr/>
      <dgm:t>
        <a:bodyPr/>
        <a:lstStyle/>
        <a:p>
          <a:endParaRPr lang="en-US"/>
        </a:p>
      </dgm:t>
    </dgm:pt>
    <dgm:pt modelId="{B3BB73E5-8D47-064B-BF0E-91A150883EE0}" type="sibTrans" cxnId="{2DB7007B-1F8D-8A44-A656-7AFC63029DC2}">
      <dgm:prSet/>
      <dgm:spPr/>
      <dgm:t>
        <a:bodyPr/>
        <a:lstStyle/>
        <a:p>
          <a:endParaRPr lang="en-US"/>
        </a:p>
      </dgm:t>
    </dgm:pt>
    <dgm:pt modelId="{539C00B2-C084-D54A-868C-3289997EAF46}">
      <dgm:prSet phldrT="[Text]" custT="1"/>
      <dgm:spPr/>
      <dgm:t>
        <a:bodyPr/>
        <a:lstStyle/>
        <a:p>
          <a:r>
            <a:rPr lang="en-US" sz="3800" dirty="0" smtClean="0"/>
            <a:t>Converge?</a:t>
          </a:r>
          <a:endParaRPr lang="en-US" sz="3800" dirty="0"/>
        </a:p>
      </dgm:t>
    </dgm:pt>
    <dgm:pt modelId="{80327A13-9964-4F4E-BEDF-CC5764CB672E}" type="parTrans" cxnId="{A54C0538-856B-1D48-99AF-940EEF27989C}">
      <dgm:prSet/>
      <dgm:spPr/>
      <dgm:t>
        <a:bodyPr/>
        <a:lstStyle/>
        <a:p>
          <a:endParaRPr lang="en-US"/>
        </a:p>
      </dgm:t>
    </dgm:pt>
    <dgm:pt modelId="{A540C7C5-FED1-A848-B1C8-4426489D5A66}" type="sibTrans" cxnId="{A54C0538-856B-1D48-99AF-940EEF27989C}">
      <dgm:prSet/>
      <dgm:spPr/>
      <dgm:t>
        <a:bodyPr/>
        <a:lstStyle/>
        <a:p>
          <a:endParaRPr lang="en-US"/>
        </a:p>
      </dgm:t>
    </dgm:pt>
    <dgm:pt modelId="{F4174899-9A7B-B14E-B07A-6738143C3DBE}" type="pres">
      <dgm:prSet presAssocID="{5F0F397B-64C3-2E49-8A37-9A7A8CAA8039}" presName="cycle" presStyleCnt="0">
        <dgm:presLayoutVars>
          <dgm:dir/>
          <dgm:resizeHandles val="exact"/>
        </dgm:presLayoutVars>
      </dgm:prSet>
      <dgm:spPr/>
      <dgm:t>
        <a:bodyPr/>
        <a:lstStyle/>
        <a:p>
          <a:endParaRPr lang="en-GB"/>
        </a:p>
      </dgm:t>
    </dgm:pt>
    <dgm:pt modelId="{24E0CED4-0C69-DA43-900A-C1C8B05DF85C}" type="pres">
      <dgm:prSet presAssocID="{89482B00-52FE-5A40-970F-6E5A01A6BC95}" presName="arrow" presStyleLbl="node1" presStyleIdx="0" presStyleCnt="2">
        <dgm:presLayoutVars>
          <dgm:bulletEnabled val="1"/>
        </dgm:presLayoutVars>
      </dgm:prSet>
      <dgm:spPr/>
      <dgm:t>
        <a:bodyPr/>
        <a:lstStyle/>
        <a:p>
          <a:endParaRPr lang="en-GB"/>
        </a:p>
      </dgm:t>
    </dgm:pt>
    <dgm:pt modelId="{E264A7C8-B2E7-6945-90C4-D081816D5754}" type="pres">
      <dgm:prSet presAssocID="{539C00B2-C084-D54A-868C-3289997EAF46}" presName="arrow" presStyleLbl="node1" presStyleIdx="1" presStyleCnt="2">
        <dgm:presLayoutVars>
          <dgm:bulletEnabled val="1"/>
        </dgm:presLayoutVars>
      </dgm:prSet>
      <dgm:spPr/>
      <dgm:t>
        <a:bodyPr/>
        <a:lstStyle/>
        <a:p>
          <a:endParaRPr lang="en-GB"/>
        </a:p>
      </dgm:t>
    </dgm:pt>
  </dgm:ptLst>
  <dgm:cxnLst>
    <dgm:cxn modelId="{A54C0538-856B-1D48-99AF-940EEF27989C}" srcId="{5F0F397B-64C3-2E49-8A37-9A7A8CAA8039}" destId="{539C00B2-C084-D54A-868C-3289997EAF46}" srcOrd="1" destOrd="0" parTransId="{80327A13-9964-4F4E-BEDF-CC5764CB672E}" sibTransId="{A540C7C5-FED1-A848-B1C8-4426489D5A66}"/>
    <dgm:cxn modelId="{2DB7007B-1F8D-8A44-A656-7AFC63029DC2}" srcId="{5F0F397B-64C3-2E49-8A37-9A7A8CAA8039}" destId="{89482B00-52FE-5A40-970F-6E5A01A6BC95}" srcOrd="0" destOrd="0" parTransId="{AAEA1663-83F8-384C-8A79-EDB8E966CC67}" sibTransId="{B3BB73E5-8D47-064B-BF0E-91A150883EE0}"/>
    <dgm:cxn modelId="{5D0C4C11-737A-FA4F-963C-EC122C338C6B}" type="presOf" srcId="{539C00B2-C084-D54A-868C-3289997EAF46}" destId="{E264A7C8-B2E7-6945-90C4-D081816D5754}" srcOrd="0" destOrd="0" presId="urn:microsoft.com/office/officeart/2005/8/layout/arrow1"/>
    <dgm:cxn modelId="{B7F9E096-CBA7-4F48-A7A5-2E60D3D1BF4B}" type="presOf" srcId="{5F0F397B-64C3-2E49-8A37-9A7A8CAA8039}" destId="{F4174899-9A7B-B14E-B07A-6738143C3DBE}" srcOrd="0" destOrd="0" presId="urn:microsoft.com/office/officeart/2005/8/layout/arrow1"/>
    <dgm:cxn modelId="{0F4C7770-5414-9340-AB3E-AB8ED39E656A}" type="presOf" srcId="{89482B00-52FE-5A40-970F-6E5A01A6BC95}" destId="{24E0CED4-0C69-DA43-900A-C1C8B05DF85C}" srcOrd="0" destOrd="0" presId="urn:microsoft.com/office/officeart/2005/8/layout/arrow1"/>
    <dgm:cxn modelId="{1635FF5C-F3C7-1241-914F-2C677E1F7E6F}" type="presParOf" srcId="{F4174899-9A7B-B14E-B07A-6738143C3DBE}" destId="{24E0CED4-0C69-DA43-900A-C1C8B05DF85C}" srcOrd="0" destOrd="0" presId="urn:microsoft.com/office/officeart/2005/8/layout/arrow1"/>
    <dgm:cxn modelId="{7ED52A85-333D-EB4E-BDB0-395D474E1DC2}" type="presParOf" srcId="{F4174899-9A7B-B14E-B07A-6738143C3DBE}" destId="{E264A7C8-B2E7-6945-90C4-D081816D575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49BF2-624F-034E-85F3-A2CD54E21733}" type="doc">
      <dgm:prSet loTypeId="urn:microsoft.com/office/officeart/2005/8/layout/radial5" loCatId="" qsTypeId="urn:microsoft.com/office/officeart/2005/8/quickstyle/simple4" qsCatId="simple" csTypeId="urn:microsoft.com/office/officeart/2005/8/colors/colorful3" csCatId="colorful" phldr="1"/>
      <dgm:spPr/>
      <dgm:t>
        <a:bodyPr/>
        <a:lstStyle/>
        <a:p>
          <a:endParaRPr lang="en-US"/>
        </a:p>
      </dgm:t>
    </dgm:pt>
    <dgm:pt modelId="{578D4669-26C6-5C4D-B7C7-41BAEFC55091}">
      <dgm:prSet phldrT="[Text]" custT="1"/>
      <dgm:spPr/>
      <dgm:t>
        <a:bodyPr/>
        <a:lstStyle/>
        <a:p>
          <a:r>
            <a:rPr lang="en-US" sz="1600" dirty="0" smtClean="0">
              <a:solidFill>
                <a:srgbClr val="000000"/>
              </a:solidFill>
            </a:rPr>
            <a:t>Standard World Spoken English</a:t>
          </a:r>
          <a:endParaRPr lang="en-US" sz="1600" dirty="0">
            <a:solidFill>
              <a:srgbClr val="000000"/>
            </a:solidFill>
          </a:endParaRPr>
        </a:p>
      </dgm:t>
    </dgm:pt>
    <dgm:pt modelId="{9C02A6EF-3A71-284F-BF12-F203AE0E9AE5}" type="parTrans" cxnId="{48195CB5-EE70-4E40-BD92-53DAFA2D55D3}">
      <dgm:prSet/>
      <dgm:spPr/>
      <dgm:t>
        <a:bodyPr/>
        <a:lstStyle/>
        <a:p>
          <a:endParaRPr lang="en-US"/>
        </a:p>
      </dgm:t>
    </dgm:pt>
    <dgm:pt modelId="{E3852337-C676-7B48-A48F-639627EB6328}" type="sibTrans" cxnId="{48195CB5-EE70-4E40-BD92-53DAFA2D55D3}">
      <dgm:prSet/>
      <dgm:spPr/>
      <dgm:t>
        <a:bodyPr/>
        <a:lstStyle/>
        <a:p>
          <a:endParaRPr lang="en-US"/>
        </a:p>
      </dgm:t>
    </dgm:pt>
    <dgm:pt modelId="{55A9AD9E-1FFB-564B-B5B2-0866EC256D15}">
      <dgm:prSet phldrT="[Text]" custT="1"/>
      <dgm:spPr/>
      <dgm:t>
        <a:bodyPr/>
        <a:lstStyle/>
        <a:p>
          <a:r>
            <a:rPr lang="en-US" sz="1600" dirty="0" smtClean="0">
              <a:solidFill>
                <a:srgbClr val="000000"/>
              </a:solidFill>
            </a:rPr>
            <a:t>Standard Asian English</a:t>
          </a:r>
          <a:endParaRPr lang="en-US" sz="1600" dirty="0">
            <a:solidFill>
              <a:srgbClr val="000000"/>
            </a:solidFill>
          </a:endParaRPr>
        </a:p>
      </dgm:t>
    </dgm:pt>
    <dgm:pt modelId="{DF1E65E5-6808-D549-8D1D-21B7AD7A2F2D}" type="parTrans" cxnId="{C65BEDD3-8239-5A40-AB0F-9DE2CE3B17EA}">
      <dgm:prSet/>
      <dgm:spPr/>
      <dgm:t>
        <a:bodyPr/>
        <a:lstStyle/>
        <a:p>
          <a:endParaRPr lang="en-US"/>
        </a:p>
      </dgm:t>
    </dgm:pt>
    <dgm:pt modelId="{09CEF663-F921-7640-B81A-C78125A0012C}" type="sibTrans" cxnId="{C65BEDD3-8239-5A40-AB0F-9DE2CE3B17EA}">
      <dgm:prSet/>
      <dgm:spPr/>
      <dgm:t>
        <a:bodyPr/>
        <a:lstStyle/>
        <a:p>
          <a:endParaRPr lang="en-US"/>
        </a:p>
      </dgm:t>
    </dgm:pt>
    <dgm:pt modelId="{057CDB88-3CBE-0D4B-A4DB-0B9AFC991A4E}">
      <dgm:prSet phldrT="[Text]" custT="1"/>
      <dgm:spPr/>
      <dgm:t>
        <a:bodyPr/>
        <a:lstStyle/>
        <a:p>
          <a:r>
            <a:rPr lang="en-US" sz="1600" dirty="0" smtClean="0">
              <a:solidFill>
                <a:srgbClr val="000000"/>
              </a:solidFill>
            </a:rPr>
            <a:t>Standard American English</a:t>
          </a:r>
          <a:endParaRPr lang="en-US" sz="1600" dirty="0">
            <a:solidFill>
              <a:srgbClr val="000000"/>
            </a:solidFill>
          </a:endParaRPr>
        </a:p>
      </dgm:t>
    </dgm:pt>
    <dgm:pt modelId="{FFC71E8B-BC14-EF40-B0D7-E3DEE20E2FEA}" type="parTrans" cxnId="{5D48129D-EC04-EE42-8D21-A5BE258C022A}">
      <dgm:prSet/>
      <dgm:spPr/>
      <dgm:t>
        <a:bodyPr/>
        <a:lstStyle/>
        <a:p>
          <a:endParaRPr lang="en-US"/>
        </a:p>
      </dgm:t>
    </dgm:pt>
    <dgm:pt modelId="{79F3F640-9D2E-C147-8479-BCFEDC32E5A7}" type="sibTrans" cxnId="{5D48129D-EC04-EE42-8D21-A5BE258C022A}">
      <dgm:prSet/>
      <dgm:spPr/>
      <dgm:t>
        <a:bodyPr/>
        <a:lstStyle/>
        <a:p>
          <a:endParaRPr lang="en-US"/>
        </a:p>
      </dgm:t>
    </dgm:pt>
    <dgm:pt modelId="{63885C5D-639F-514C-A28F-6671BA99CEFF}">
      <dgm:prSet phldrT="[Text]" custT="1"/>
      <dgm:spPr/>
      <dgm:t>
        <a:bodyPr/>
        <a:lstStyle/>
        <a:p>
          <a:r>
            <a:rPr lang="en-US" sz="1600" dirty="0" smtClean="0">
              <a:solidFill>
                <a:srgbClr val="000000"/>
              </a:solidFill>
            </a:rPr>
            <a:t>Standard East African English</a:t>
          </a:r>
          <a:endParaRPr lang="en-US" sz="1600" dirty="0">
            <a:solidFill>
              <a:srgbClr val="000000"/>
            </a:solidFill>
          </a:endParaRPr>
        </a:p>
      </dgm:t>
    </dgm:pt>
    <dgm:pt modelId="{93691E8E-9CF7-6A49-8232-16F3BC15C3C2}" type="parTrans" cxnId="{F381865C-9915-714A-81C2-65D84339148F}">
      <dgm:prSet/>
      <dgm:spPr/>
      <dgm:t>
        <a:bodyPr/>
        <a:lstStyle/>
        <a:p>
          <a:endParaRPr lang="en-US"/>
        </a:p>
      </dgm:t>
    </dgm:pt>
    <dgm:pt modelId="{D4FC4A3B-5177-534A-85DE-F20B1CC5755D}" type="sibTrans" cxnId="{F381865C-9915-714A-81C2-65D84339148F}">
      <dgm:prSet/>
      <dgm:spPr/>
      <dgm:t>
        <a:bodyPr/>
        <a:lstStyle/>
        <a:p>
          <a:endParaRPr lang="en-US"/>
        </a:p>
      </dgm:t>
    </dgm:pt>
    <dgm:pt modelId="{B5CA29A7-E5E7-F742-AA3C-6EE23E69CD75}">
      <dgm:prSet phldrT="[Text]" custT="1"/>
      <dgm:spPr/>
      <dgm:t>
        <a:bodyPr/>
        <a:lstStyle/>
        <a:p>
          <a:r>
            <a:rPr lang="en-US" sz="1600" dirty="0" smtClean="0">
              <a:solidFill>
                <a:srgbClr val="000000"/>
              </a:solidFill>
            </a:rPr>
            <a:t>Standard British English</a:t>
          </a:r>
          <a:endParaRPr lang="en-US" sz="1600" dirty="0">
            <a:solidFill>
              <a:srgbClr val="000000"/>
            </a:solidFill>
          </a:endParaRPr>
        </a:p>
      </dgm:t>
    </dgm:pt>
    <dgm:pt modelId="{FA302C48-2ADA-A845-B11D-2CE55C5C532C}" type="parTrans" cxnId="{4F8C099E-5776-284A-BE22-41D87FD460EA}">
      <dgm:prSet/>
      <dgm:spPr/>
      <dgm:t>
        <a:bodyPr/>
        <a:lstStyle/>
        <a:p>
          <a:endParaRPr lang="en-US"/>
        </a:p>
      </dgm:t>
    </dgm:pt>
    <dgm:pt modelId="{532033DA-D10B-EE40-8C11-4E270E4967C3}" type="sibTrans" cxnId="{4F8C099E-5776-284A-BE22-41D87FD460EA}">
      <dgm:prSet/>
      <dgm:spPr/>
      <dgm:t>
        <a:bodyPr/>
        <a:lstStyle/>
        <a:p>
          <a:endParaRPr lang="en-US"/>
        </a:p>
      </dgm:t>
    </dgm:pt>
    <dgm:pt modelId="{3421F3C2-9427-194D-9FE5-6CA782094511}">
      <dgm:prSet phldrT="[Text]" custT="1"/>
      <dgm:spPr/>
      <dgm:t>
        <a:bodyPr/>
        <a:lstStyle/>
        <a:p>
          <a:r>
            <a:rPr lang="en-US" sz="1600" dirty="0" smtClean="0">
              <a:solidFill>
                <a:srgbClr val="000000"/>
              </a:solidFill>
            </a:rPr>
            <a:t>Standard West African English</a:t>
          </a:r>
          <a:endParaRPr lang="en-US" sz="1600" dirty="0">
            <a:solidFill>
              <a:srgbClr val="000000"/>
            </a:solidFill>
          </a:endParaRPr>
        </a:p>
      </dgm:t>
    </dgm:pt>
    <dgm:pt modelId="{0C23D198-22A4-394A-B867-C866B74140CD}" type="parTrans" cxnId="{788FDF13-1330-DA44-A805-27EF268EE4C6}">
      <dgm:prSet/>
      <dgm:spPr/>
      <dgm:t>
        <a:bodyPr/>
        <a:lstStyle/>
        <a:p>
          <a:endParaRPr lang="en-US"/>
        </a:p>
      </dgm:t>
    </dgm:pt>
    <dgm:pt modelId="{F4F36260-EBCF-5045-98CA-263D83CED503}" type="sibTrans" cxnId="{788FDF13-1330-DA44-A805-27EF268EE4C6}">
      <dgm:prSet/>
      <dgm:spPr/>
      <dgm:t>
        <a:bodyPr/>
        <a:lstStyle/>
        <a:p>
          <a:endParaRPr lang="en-US"/>
        </a:p>
      </dgm:t>
    </dgm:pt>
    <dgm:pt modelId="{5AA43D3B-1E8D-4A4D-9087-2B756971598B}">
      <dgm:prSet phldrT="[Text]" custT="1"/>
      <dgm:spPr/>
      <dgm:t>
        <a:bodyPr/>
        <a:lstStyle/>
        <a:p>
          <a:r>
            <a:rPr lang="en-US" sz="1600" dirty="0" smtClean="0">
              <a:solidFill>
                <a:srgbClr val="000000"/>
              </a:solidFill>
            </a:rPr>
            <a:t>Standard South American English</a:t>
          </a:r>
          <a:endParaRPr lang="en-US" sz="1600" dirty="0">
            <a:solidFill>
              <a:srgbClr val="000000"/>
            </a:solidFill>
          </a:endParaRPr>
        </a:p>
      </dgm:t>
    </dgm:pt>
    <dgm:pt modelId="{A65E48DB-B0CD-6E43-A624-CFED72718D4A}" type="parTrans" cxnId="{1B94D6D8-FDA6-E341-A5F4-4DE24B8F54CC}">
      <dgm:prSet/>
      <dgm:spPr/>
      <dgm:t>
        <a:bodyPr/>
        <a:lstStyle/>
        <a:p>
          <a:endParaRPr lang="en-US"/>
        </a:p>
      </dgm:t>
    </dgm:pt>
    <dgm:pt modelId="{C3BDA59A-BBF2-D146-90B1-C48398866CFB}" type="sibTrans" cxnId="{1B94D6D8-FDA6-E341-A5F4-4DE24B8F54CC}">
      <dgm:prSet/>
      <dgm:spPr/>
      <dgm:t>
        <a:bodyPr/>
        <a:lstStyle/>
        <a:p>
          <a:endParaRPr lang="en-US"/>
        </a:p>
      </dgm:t>
    </dgm:pt>
    <dgm:pt modelId="{F9E6A483-D4BB-3A43-981D-5D0BE8E0AE2C}" type="pres">
      <dgm:prSet presAssocID="{3BA49BF2-624F-034E-85F3-A2CD54E21733}" presName="Name0" presStyleCnt="0">
        <dgm:presLayoutVars>
          <dgm:chMax val="1"/>
          <dgm:dir/>
          <dgm:animLvl val="ctr"/>
          <dgm:resizeHandles val="exact"/>
        </dgm:presLayoutVars>
      </dgm:prSet>
      <dgm:spPr/>
      <dgm:t>
        <a:bodyPr/>
        <a:lstStyle/>
        <a:p>
          <a:endParaRPr lang="en-GB"/>
        </a:p>
      </dgm:t>
    </dgm:pt>
    <dgm:pt modelId="{2D6758B0-CAAB-BC45-865B-0651A9952759}" type="pres">
      <dgm:prSet presAssocID="{578D4669-26C6-5C4D-B7C7-41BAEFC55091}" presName="centerShape" presStyleLbl="node0" presStyleIdx="0" presStyleCnt="1"/>
      <dgm:spPr/>
      <dgm:t>
        <a:bodyPr/>
        <a:lstStyle/>
        <a:p>
          <a:endParaRPr lang="en-GB"/>
        </a:p>
      </dgm:t>
    </dgm:pt>
    <dgm:pt modelId="{342E3D1A-7495-4443-9033-CE9C925F2509}" type="pres">
      <dgm:prSet presAssocID="{DF1E65E5-6808-D549-8D1D-21B7AD7A2F2D}" presName="parTrans" presStyleLbl="sibTrans2D1" presStyleIdx="0" presStyleCnt="6"/>
      <dgm:spPr/>
      <dgm:t>
        <a:bodyPr/>
        <a:lstStyle/>
        <a:p>
          <a:endParaRPr lang="en-GB"/>
        </a:p>
      </dgm:t>
    </dgm:pt>
    <dgm:pt modelId="{4F95D66B-E01B-F74A-930B-E8F37BB71B55}" type="pres">
      <dgm:prSet presAssocID="{DF1E65E5-6808-D549-8D1D-21B7AD7A2F2D}" presName="connectorText" presStyleLbl="sibTrans2D1" presStyleIdx="0" presStyleCnt="6"/>
      <dgm:spPr/>
      <dgm:t>
        <a:bodyPr/>
        <a:lstStyle/>
        <a:p>
          <a:endParaRPr lang="en-GB"/>
        </a:p>
      </dgm:t>
    </dgm:pt>
    <dgm:pt modelId="{F0CAE67F-E1C6-2E42-A1AA-396A1732D49A}" type="pres">
      <dgm:prSet presAssocID="{55A9AD9E-1FFB-564B-B5B2-0866EC256D15}" presName="node" presStyleLbl="node1" presStyleIdx="0" presStyleCnt="6">
        <dgm:presLayoutVars>
          <dgm:bulletEnabled val="1"/>
        </dgm:presLayoutVars>
      </dgm:prSet>
      <dgm:spPr/>
      <dgm:t>
        <a:bodyPr/>
        <a:lstStyle/>
        <a:p>
          <a:endParaRPr lang="en-GB"/>
        </a:p>
      </dgm:t>
    </dgm:pt>
    <dgm:pt modelId="{52E37683-6CAD-1D4C-AD2F-C6B55954183C}" type="pres">
      <dgm:prSet presAssocID="{FFC71E8B-BC14-EF40-B0D7-E3DEE20E2FEA}" presName="parTrans" presStyleLbl="sibTrans2D1" presStyleIdx="1" presStyleCnt="6"/>
      <dgm:spPr/>
      <dgm:t>
        <a:bodyPr/>
        <a:lstStyle/>
        <a:p>
          <a:endParaRPr lang="en-GB"/>
        </a:p>
      </dgm:t>
    </dgm:pt>
    <dgm:pt modelId="{2896FDA4-6B61-E146-9035-619E8F75ACA9}" type="pres">
      <dgm:prSet presAssocID="{FFC71E8B-BC14-EF40-B0D7-E3DEE20E2FEA}" presName="connectorText" presStyleLbl="sibTrans2D1" presStyleIdx="1" presStyleCnt="6"/>
      <dgm:spPr/>
      <dgm:t>
        <a:bodyPr/>
        <a:lstStyle/>
        <a:p>
          <a:endParaRPr lang="en-GB"/>
        </a:p>
      </dgm:t>
    </dgm:pt>
    <dgm:pt modelId="{8BD376DD-30E9-8345-85C9-9FEF76924854}" type="pres">
      <dgm:prSet presAssocID="{057CDB88-3CBE-0D4B-A4DB-0B9AFC991A4E}" presName="node" presStyleLbl="node1" presStyleIdx="1" presStyleCnt="6">
        <dgm:presLayoutVars>
          <dgm:bulletEnabled val="1"/>
        </dgm:presLayoutVars>
      </dgm:prSet>
      <dgm:spPr/>
      <dgm:t>
        <a:bodyPr/>
        <a:lstStyle/>
        <a:p>
          <a:endParaRPr lang="en-GB"/>
        </a:p>
      </dgm:t>
    </dgm:pt>
    <dgm:pt modelId="{005E814A-02DE-024F-BE1F-BF68C3B96A2C}" type="pres">
      <dgm:prSet presAssocID="{93691E8E-9CF7-6A49-8232-16F3BC15C3C2}" presName="parTrans" presStyleLbl="sibTrans2D1" presStyleIdx="2" presStyleCnt="6"/>
      <dgm:spPr/>
      <dgm:t>
        <a:bodyPr/>
        <a:lstStyle/>
        <a:p>
          <a:endParaRPr lang="en-GB"/>
        </a:p>
      </dgm:t>
    </dgm:pt>
    <dgm:pt modelId="{BB0C44E7-AFA4-8E48-8BA0-D9D2D993CC11}" type="pres">
      <dgm:prSet presAssocID="{93691E8E-9CF7-6A49-8232-16F3BC15C3C2}" presName="connectorText" presStyleLbl="sibTrans2D1" presStyleIdx="2" presStyleCnt="6"/>
      <dgm:spPr/>
      <dgm:t>
        <a:bodyPr/>
        <a:lstStyle/>
        <a:p>
          <a:endParaRPr lang="en-GB"/>
        </a:p>
      </dgm:t>
    </dgm:pt>
    <dgm:pt modelId="{23161344-65D0-3744-8CB1-4DEAAD4D5DF7}" type="pres">
      <dgm:prSet presAssocID="{63885C5D-639F-514C-A28F-6671BA99CEFF}" presName="node" presStyleLbl="node1" presStyleIdx="2" presStyleCnt="6">
        <dgm:presLayoutVars>
          <dgm:bulletEnabled val="1"/>
        </dgm:presLayoutVars>
      </dgm:prSet>
      <dgm:spPr/>
      <dgm:t>
        <a:bodyPr/>
        <a:lstStyle/>
        <a:p>
          <a:endParaRPr lang="en-GB"/>
        </a:p>
      </dgm:t>
    </dgm:pt>
    <dgm:pt modelId="{2258D227-F586-104E-8CD9-2FA04BA39DA6}" type="pres">
      <dgm:prSet presAssocID="{0C23D198-22A4-394A-B867-C866B74140CD}" presName="parTrans" presStyleLbl="sibTrans2D1" presStyleIdx="3" presStyleCnt="6"/>
      <dgm:spPr/>
      <dgm:t>
        <a:bodyPr/>
        <a:lstStyle/>
        <a:p>
          <a:endParaRPr lang="en-GB"/>
        </a:p>
      </dgm:t>
    </dgm:pt>
    <dgm:pt modelId="{211D7DA7-D148-5448-B2EC-0CFBF5638FD3}" type="pres">
      <dgm:prSet presAssocID="{0C23D198-22A4-394A-B867-C866B74140CD}" presName="connectorText" presStyleLbl="sibTrans2D1" presStyleIdx="3" presStyleCnt="6"/>
      <dgm:spPr/>
      <dgm:t>
        <a:bodyPr/>
        <a:lstStyle/>
        <a:p>
          <a:endParaRPr lang="en-GB"/>
        </a:p>
      </dgm:t>
    </dgm:pt>
    <dgm:pt modelId="{D82EBD1B-D669-F34D-8981-D0155EBA6FCF}" type="pres">
      <dgm:prSet presAssocID="{3421F3C2-9427-194D-9FE5-6CA782094511}" presName="node" presStyleLbl="node1" presStyleIdx="3" presStyleCnt="6">
        <dgm:presLayoutVars>
          <dgm:bulletEnabled val="1"/>
        </dgm:presLayoutVars>
      </dgm:prSet>
      <dgm:spPr/>
      <dgm:t>
        <a:bodyPr/>
        <a:lstStyle/>
        <a:p>
          <a:endParaRPr lang="en-GB"/>
        </a:p>
      </dgm:t>
    </dgm:pt>
    <dgm:pt modelId="{F3C21D54-DB9F-3F4C-A5B8-70FFF263B5A4}" type="pres">
      <dgm:prSet presAssocID="{FA302C48-2ADA-A845-B11D-2CE55C5C532C}" presName="parTrans" presStyleLbl="sibTrans2D1" presStyleIdx="4" presStyleCnt="6"/>
      <dgm:spPr/>
      <dgm:t>
        <a:bodyPr/>
        <a:lstStyle/>
        <a:p>
          <a:endParaRPr lang="en-GB"/>
        </a:p>
      </dgm:t>
    </dgm:pt>
    <dgm:pt modelId="{7C0735D7-9495-684B-AB8E-C3B68B4BDF2A}" type="pres">
      <dgm:prSet presAssocID="{FA302C48-2ADA-A845-B11D-2CE55C5C532C}" presName="connectorText" presStyleLbl="sibTrans2D1" presStyleIdx="4" presStyleCnt="6"/>
      <dgm:spPr/>
      <dgm:t>
        <a:bodyPr/>
        <a:lstStyle/>
        <a:p>
          <a:endParaRPr lang="en-GB"/>
        </a:p>
      </dgm:t>
    </dgm:pt>
    <dgm:pt modelId="{7B280C14-9EDD-FD4D-A899-80DD181D8F2D}" type="pres">
      <dgm:prSet presAssocID="{B5CA29A7-E5E7-F742-AA3C-6EE23E69CD75}" presName="node" presStyleLbl="node1" presStyleIdx="4" presStyleCnt="6">
        <dgm:presLayoutVars>
          <dgm:bulletEnabled val="1"/>
        </dgm:presLayoutVars>
      </dgm:prSet>
      <dgm:spPr/>
      <dgm:t>
        <a:bodyPr/>
        <a:lstStyle/>
        <a:p>
          <a:endParaRPr lang="en-GB"/>
        </a:p>
      </dgm:t>
    </dgm:pt>
    <dgm:pt modelId="{3C8FB566-C1A3-4E44-A3AD-01CD8D19CE27}" type="pres">
      <dgm:prSet presAssocID="{A65E48DB-B0CD-6E43-A624-CFED72718D4A}" presName="parTrans" presStyleLbl="sibTrans2D1" presStyleIdx="5" presStyleCnt="6"/>
      <dgm:spPr/>
      <dgm:t>
        <a:bodyPr/>
        <a:lstStyle/>
        <a:p>
          <a:endParaRPr lang="en-GB"/>
        </a:p>
      </dgm:t>
    </dgm:pt>
    <dgm:pt modelId="{6A6B391C-7C8C-2242-B945-708863FB86E1}" type="pres">
      <dgm:prSet presAssocID="{A65E48DB-B0CD-6E43-A624-CFED72718D4A}" presName="connectorText" presStyleLbl="sibTrans2D1" presStyleIdx="5" presStyleCnt="6"/>
      <dgm:spPr/>
      <dgm:t>
        <a:bodyPr/>
        <a:lstStyle/>
        <a:p>
          <a:endParaRPr lang="en-GB"/>
        </a:p>
      </dgm:t>
    </dgm:pt>
    <dgm:pt modelId="{A7F118A4-04FD-4647-BFF4-C1EC4CF47151}" type="pres">
      <dgm:prSet presAssocID="{5AA43D3B-1E8D-4A4D-9087-2B756971598B}" presName="node" presStyleLbl="node1" presStyleIdx="5" presStyleCnt="6">
        <dgm:presLayoutVars>
          <dgm:bulletEnabled val="1"/>
        </dgm:presLayoutVars>
      </dgm:prSet>
      <dgm:spPr/>
      <dgm:t>
        <a:bodyPr/>
        <a:lstStyle/>
        <a:p>
          <a:endParaRPr lang="en-GB"/>
        </a:p>
      </dgm:t>
    </dgm:pt>
  </dgm:ptLst>
  <dgm:cxnLst>
    <dgm:cxn modelId="{99D5EECD-6BE1-2048-98EF-4BBFE42FAA1B}" type="presOf" srcId="{0C23D198-22A4-394A-B867-C866B74140CD}" destId="{211D7DA7-D148-5448-B2EC-0CFBF5638FD3}" srcOrd="1" destOrd="0" presId="urn:microsoft.com/office/officeart/2005/8/layout/radial5"/>
    <dgm:cxn modelId="{749E29C3-FB6B-954B-B82F-BDB339AC5024}" type="presOf" srcId="{FA302C48-2ADA-A845-B11D-2CE55C5C532C}" destId="{F3C21D54-DB9F-3F4C-A5B8-70FFF263B5A4}" srcOrd="0" destOrd="0" presId="urn:microsoft.com/office/officeart/2005/8/layout/radial5"/>
    <dgm:cxn modelId="{7035628D-0020-314D-A58C-F6BD7E240D8F}" type="presOf" srcId="{B5CA29A7-E5E7-F742-AA3C-6EE23E69CD75}" destId="{7B280C14-9EDD-FD4D-A899-80DD181D8F2D}" srcOrd="0" destOrd="0" presId="urn:microsoft.com/office/officeart/2005/8/layout/radial5"/>
    <dgm:cxn modelId="{34F891EC-D7E4-9545-AA2C-0FB0BD17DA4D}" type="presOf" srcId="{FFC71E8B-BC14-EF40-B0D7-E3DEE20E2FEA}" destId="{2896FDA4-6B61-E146-9035-619E8F75ACA9}" srcOrd="1" destOrd="0" presId="urn:microsoft.com/office/officeart/2005/8/layout/radial5"/>
    <dgm:cxn modelId="{C65BEDD3-8239-5A40-AB0F-9DE2CE3B17EA}" srcId="{578D4669-26C6-5C4D-B7C7-41BAEFC55091}" destId="{55A9AD9E-1FFB-564B-B5B2-0866EC256D15}" srcOrd="0" destOrd="0" parTransId="{DF1E65E5-6808-D549-8D1D-21B7AD7A2F2D}" sibTransId="{09CEF663-F921-7640-B81A-C78125A0012C}"/>
    <dgm:cxn modelId="{5D48129D-EC04-EE42-8D21-A5BE258C022A}" srcId="{578D4669-26C6-5C4D-B7C7-41BAEFC55091}" destId="{057CDB88-3CBE-0D4B-A4DB-0B9AFC991A4E}" srcOrd="1" destOrd="0" parTransId="{FFC71E8B-BC14-EF40-B0D7-E3DEE20E2FEA}" sibTransId="{79F3F640-9D2E-C147-8479-BCFEDC32E5A7}"/>
    <dgm:cxn modelId="{4F8C099E-5776-284A-BE22-41D87FD460EA}" srcId="{578D4669-26C6-5C4D-B7C7-41BAEFC55091}" destId="{B5CA29A7-E5E7-F742-AA3C-6EE23E69CD75}" srcOrd="4" destOrd="0" parTransId="{FA302C48-2ADA-A845-B11D-2CE55C5C532C}" sibTransId="{532033DA-D10B-EE40-8C11-4E270E4967C3}"/>
    <dgm:cxn modelId="{48195CB5-EE70-4E40-BD92-53DAFA2D55D3}" srcId="{3BA49BF2-624F-034E-85F3-A2CD54E21733}" destId="{578D4669-26C6-5C4D-B7C7-41BAEFC55091}" srcOrd="0" destOrd="0" parTransId="{9C02A6EF-3A71-284F-BF12-F203AE0E9AE5}" sibTransId="{E3852337-C676-7B48-A48F-639627EB6328}"/>
    <dgm:cxn modelId="{5E4E0E72-A614-2842-B237-2D87EF77EED1}" type="presOf" srcId="{55A9AD9E-1FFB-564B-B5B2-0866EC256D15}" destId="{F0CAE67F-E1C6-2E42-A1AA-396A1732D49A}" srcOrd="0" destOrd="0" presId="urn:microsoft.com/office/officeart/2005/8/layout/radial5"/>
    <dgm:cxn modelId="{B8E77295-8CDE-0A44-A3C4-95D416FCAA96}" type="presOf" srcId="{93691E8E-9CF7-6A49-8232-16F3BC15C3C2}" destId="{BB0C44E7-AFA4-8E48-8BA0-D9D2D993CC11}" srcOrd="1" destOrd="0" presId="urn:microsoft.com/office/officeart/2005/8/layout/radial5"/>
    <dgm:cxn modelId="{1BF9EA41-1FB3-8445-853C-47E0D914BF0C}" type="presOf" srcId="{578D4669-26C6-5C4D-B7C7-41BAEFC55091}" destId="{2D6758B0-CAAB-BC45-865B-0651A9952759}" srcOrd="0" destOrd="0" presId="urn:microsoft.com/office/officeart/2005/8/layout/radial5"/>
    <dgm:cxn modelId="{3F4F7AFD-9C80-D240-A6AC-7251A1A839DE}" type="presOf" srcId="{3421F3C2-9427-194D-9FE5-6CA782094511}" destId="{D82EBD1B-D669-F34D-8981-D0155EBA6FCF}" srcOrd="0" destOrd="0" presId="urn:microsoft.com/office/officeart/2005/8/layout/radial5"/>
    <dgm:cxn modelId="{C798DF9E-1E2B-184F-A065-6D9DAB1097F2}" type="presOf" srcId="{93691E8E-9CF7-6A49-8232-16F3BC15C3C2}" destId="{005E814A-02DE-024F-BE1F-BF68C3B96A2C}" srcOrd="0" destOrd="0" presId="urn:microsoft.com/office/officeart/2005/8/layout/radial5"/>
    <dgm:cxn modelId="{FC8BB58F-7DD3-5945-AEC7-6D384CD0BF92}" type="presOf" srcId="{057CDB88-3CBE-0D4B-A4DB-0B9AFC991A4E}" destId="{8BD376DD-30E9-8345-85C9-9FEF76924854}" srcOrd="0" destOrd="0" presId="urn:microsoft.com/office/officeart/2005/8/layout/radial5"/>
    <dgm:cxn modelId="{0F4F4548-33F9-AE42-AC9D-3D6DDE1AC583}" type="presOf" srcId="{63885C5D-639F-514C-A28F-6671BA99CEFF}" destId="{23161344-65D0-3744-8CB1-4DEAAD4D5DF7}" srcOrd="0" destOrd="0" presId="urn:microsoft.com/office/officeart/2005/8/layout/radial5"/>
    <dgm:cxn modelId="{788FDF13-1330-DA44-A805-27EF268EE4C6}" srcId="{578D4669-26C6-5C4D-B7C7-41BAEFC55091}" destId="{3421F3C2-9427-194D-9FE5-6CA782094511}" srcOrd="3" destOrd="0" parTransId="{0C23D198-22A4-394A-B867-C866B74140CD}" sibTransId="{F4F36260-EBCF-5045-98CA-263D83CED503}"/>
    <dgm:cxn modelId="{F381865C-9915-714A-81C2-65D84339148F}" srcId="{578D4669-26C6-5C4D-B7C7-41BAEFC55091}" destId="{63885C5D-639F-514C-A28F-6671BA99CEFF}" srcOrd="2" destOrd="0" parTransId="{93691E8E-9CF7-6A49-8232-16F3BC15C3C2}" sibTransId="{D4FC4A3B-5177-534A-85DE-F20B1CC5755D}"/>
    <dgm:cxn modelId="{0764504A-0243-1046-8FC7-DA8DE2BD018B}" type="presOf" srcId="{DF1E65E5-6808-D549-8D1D-21B7AD7A2F2D}" destId="{4F95D66B-E01B-F74A-930B-E8F37BB71B55}" srcOrd="1" destOrd="0" presId="urn:microsoft.com/office/officeart/2005/8/layout/radial5"/>
    <dgm:cxn modelId="{3490E172-262F-1242-93CE-B7DF41257D0E}" type="presOf" srcId="{FFC71E8B-BC14-EF40-B0D7-E3DEE20E2FEA}" destId="{52E37683-6CAD-1D4C-AD2F-C6B55954183C}" srcOrd="0" destOrd="0" presId="urn:microsoft.com/office/officeart/2005/8/layout/radial5"/>
    <dgm:cxn modelId="{16BF4602-805E-9C44-9730-61733FA209C6}" type="presOf" srcId="{5AA43D3B-1E8D-4A4D-9087-2B756971598B}" destId="{A7F118A4-04FD-4647-BFF4-C1EC4CF47151}" srcOrd="0" destOrd="0" presId="urn:microsoft.com/office/officeart/2005/8/layout/radial5"/>
    <dgm:cxn modelId="{216A37C1-17C3-A147-B463-679529ED2A2D}" type="presOf" srcId="{FA302C48-2ADA-A845-B11D-2CE55C5C532C}" destId="{7C0735D7-9495-684B-AB8E-C3B68B4BDF2A}" srcOrd="1" destOrd="0" presId="urn:microsoft.com/office/officeart/2005/8/layout/radial5"/>
    <dgm:cxn modelId="{8276D70C-0356-FA4C-BDEA-DF487262AE09}" type="presOf" srcId="{3BA49BF2-624F-034E-85F3-A2CD54E21733}" destId="{F9E6A483-D4BB-3A43-981D-5D0BE8E0AE2C}" srcOrd="0" destOrd="0" presId="urn:microsoft.com/office/officeart/2005/8/layout/radial5"/>
    <dgm:cxn modelId="{8EDAFA92-5CA1-804F-8D5F-B0CD54186403}" type="presOf" srcId="{A65E48DB-B0CD-6E43-A624-CFED72718D4A}" destId="{3C8FB566-C1A3-4E44-A3AD-01CD8D19CE27}" srcOrd="0" destOrd="0" presId="urn:microsoft.com/office/officeart/2005/8/layout/radial5"/>
    <dgm:cxn modelId="{18FA7B95-2472-1C4C-8A0C-C770A148620A}" type="presOf" srcId="{DF1E65E5-6808-D549-8D1D-21B7AD7A2F2D}" destId="{342E3D1A-7495-4443-9033-CE9C925F2509}" srcOrd="0" destOrd="0" presId="urn:microsoft.com/office/officeart/2005/8/layout/radial5"/>
    <dgm:cxn modelId="{BB998F8F-E25A-AF43-8DE4-92F3928B91EE}" type="presOf" srcId="{0C23D198-22A4-394A-B867-C866B74140CD}" destId="{2258D227-F586-104E-8CD9-2FA04BA39DA6}" srcOrd="0" destOrd="0" presId="urn:microsoft.com/office/officeart/2005/8/layout/radial5"/>
    <dgm:cxn modelId="{3129C34B-E267-2541-91BC-CE490939B7CC}" type="presOf" srcId="{A65E48DB-B0CD-6E43-A624-CFED72718D4A}" destId="{6A6B391C-7C8C-2242-B945-708863FB86E1}" srcOrd="1" destOrd="0" presId="urn:microsoft.com/office/officeart/2005/8/layout/radial5"/>
    <dgm:cxn modelId="{1B94D6D8-FDA6-E341-A5F4-4DE24B8F54CC}" srcId="{578D4669-26C6-5C4D-B7C7-41BAEFC55091}" destId="{5AA43D3B-1E8D-4A4D-9087-2B756971598B}" srcOrd="5" destOrd="0" parTransId="{A65E48DB-B0CD-6E43-A624-CFED72718D4A}" sibTransId="{C3BDA59A-BBF2-D146-90B1-C48398866CFB}"/>
    <dgm:cxn modelId="{77DD05E5-0BBA-844B-8C29-F447722ED3E2}" type="presParOf" srcId="{F9E6A483-D4BB-3A43-981D-5D0BE8E0AE2C}" destId="{2D6758B0-CAAB-BC45-865B-0651A9952759}" srcOrd="0" destOrd="0" presId="urn:microsoft.com/office/officeart/2005/8/layout/radial5"/>
    <dgm:cxn modelId="{CF24D27F-995F-E547-AB41-9B7A477F058E}" type="presParOf" srcId="{F9E6A483-D4BB-3A43-981D-5D0BE8E0AE2C}" destId="{342E3D1A-7495-4443-9033-CE9C925F2509}" srcOrd="1" destOrd="0" presId="urn:microsoft.com/office/officeart/2005/8/layout/radial5"/>
    <dgm:cxn modelId="{39DB820E-7F84-CB49-9D72-EC4F0E7C83E7}" type="presParOf" srcId="{342E3D1A-7495-4443-9033-CE9C925F2509}" destId="{4F95D66B-E01B-F74A-930B-E8F37BB71B55}" srcOrd="0" destOrd="0" presId="urn:microsoft.com/office/officeart/2005/8/layout/radial5"/>
    <dgm:cxn modelId="{1D6006E8-CBAE-2949-A642-21FFA3256EE6}" type="presParOf" srcId="{F9E6A483-D4BB-3A43-981D-5D0BE8E0AE2C}" destId="{F0CAE67F-E1C6-2E42-A1AA-396A1732D49A}" srcOrd="2" destOrd="0" presId="urn:microsoft.com/office/officeart/2005/8/layout/radial5"/>
    <dgm:cxn modelId="{88060C59-14AB-8D45-B896-CCCA837CBF62}" type="presParOf" srcId="{F9E6A483-D4BB-3A43-981D-5D0BE8E0AE2C}" destId="{52E37683-6CAD-1D4C-AD2F-C6B55954183C}" srcOrd="3" destOrd="0" presId="urn:microsoft.com/office/officeart/2005/8/layout/radial5"/>
    <dgm:cxn modelId="{904C70DA-EBC5-9F41-BECA-2D5C86BC3E8F}" type="presParOf" srcId="{52E37683-6CAD-1D4C-AD2F-C6B55954183C}" destId="{2896FDA4-6B61-E146-9035-619E8F75ACA9}" srcOrd="0" destOrd="0" presId="urn:microsoft.com/office/officeart/2005/8/layout/radial5"/>
    <dgm:cxn modelId="{DC3DD4AC-BF87-FA42-AFC7-C940F2E1BD4C}" type="presParOf" srcId="{F9E6A483-D4BB-3A43-981D-5D0BE8E0AE2C}" destId="{8BD376DD-30E9-8345-85C9-9FEF76924854}" srcOrd="4" destOrd="0" presId="urn:microsoft.com/office/officeart/2005/8/layout/radial5"/>
    <dgm:cxn modelId="{BB9C1D05-DB87-5D47-AE83-09F17D086EF0}" type="presParOf" srcId="{F9E6A483-D4BB-3A43-981D-5D0BE8E0AE2C}" destId="{005E814A-02DE-024F-BE1F-BF68C3B96A2C}" srcOrd="5" destOrd="0" presId="urn:microsoft.com/office/officeart/2005/8/layout/radial5"/>
    <dgm:cxn modelId="{E81769A0-C783-6143-AF66-C45811D6ED91}" type="presParOf" srcId="{005E814A-02DE-024F-BE1F-BF68C3B96A2C}" destId="{BB0C44E7-AFA4-8E48-8BA0-D9D2D993CC11}" srcOrd="0" destOrd="0" presId="urn:microsoft.com/office/officeart/2005/8/layout/radial5"/>
    <dgm:cxn modelId="{83DD9540-BF06-374E-BEA8-4E56B54FC136}" type="presParOf" srcId="{F9E6A483-D4BB-3A43-981D-5D0BE8E0AE2C}" destId="{23161344-65D0-3744-8CB1-4DEAAD4D5DF7}" srcOrd="6" destOrd="0" presId="urn:microsoft.com/office/officeart/2005/8/layout/radial5"/>
    <dgm:cxn modelId="{727742EF-22EC-3145-BBC1-0730A9D369FF}" type="presParOf" srcId="{F9E6A483-D4BB-3A43-981D-5D0BE8E0AE2C}" destId="{2258D227-F586-104E-8CD9-2FA04BA39DA6}" srcOrd="7" destOrd="0" presId="urn:microsoft.com/office/officeart/2005/8/layout/radial5"/>
    <dgm:cxn modelId="{A6F87BB3-95C3-1B48-B941-DF1251C24FE8}" type="presParOf" srcId="{2258D227-F586-104E-8CD9-2FA04BA39DA6}" destId="{211D7DA7-D148-5448-B2EC-0CFBF5638FD3}" srcOrd="0" destOrd="0" presId="urn:microsoft.com/office/officeart/2005/8/layout/radial5"/>
    <dgm:cxn modelId="{625A8129-57E6-6A40-82CD-3D8728C4E876}" type="presParOf" srcId="{F9E6A483-D4BB-3A43-981D-5D0BE8E0AE2C}" destId="{D82EBD1B-D669-F34D-8981-D0155EBA6FCF}" srcOrd="8" destOrd="0" presId="urn:microsoft.com/office/officeart/2005/8/layout/radial5"/>
    <dgm:cxn modelId="{5F770B6B-F216-8145-9C18-472BA9EC7452}" type="presParOf" srcId="{F9E6A483-D4BB-3A43-981D-5D0BE8E0AE2C}" destId="{F3C21D54-DB9F-3F4C-A5B8-70FFF263B5A4}" srcOrd="9" destOrd="0" presId="urn:microsoft.com/office/officeart/2005/8/layout/radial5"/>
    <dgm:cxn modelId="{A7F25EC3-E1CB-5D42-863C-B19325FB3EBC}" type="presParOf" srcId="{F3C21D54-DB9F-3F4C-A5B8-70FFF263B5A4}" destId="{7C0735D7-9495-684B-AB8E-C3B68B4BDF2A}" srcOrd="0" destOrd="0" presId="urn:microsoft.com/office/officeart/2005/8/layout/radial5"/>
    <dgm:cxn modelId="{08D22A78-DEC1-CE4C-8720-840C0B9F33DC}" type="presParOf" srcId="{F9E6A483-D4BB-3A43-981D-5D0BE8E0AE2C}" destId="{7B280C14-9EDD-FD4D-A899-80DD181D8F2D}" srcOrd="10" destOrd="0" presId="urn:microsoft.com/office/officeart/2005/8/layout/radial5"/>
    <dgm:cxn modelId="{30304C14-41C1-6649-BD8E-0365C0EB26CC}" type="presParOf" srcId="{F9E6A483-D4BB-3A43-981D-5D0BE8E0AE2C}" destId="{3C8FB566-C1A3-4E44-A3AD-01CD8D19CE27}" srcOrd="11" destOrd="0" presId="urn:microsoft.com/office/officeart/2005/8/layout/radial5"/>
    <dgm:cxn modelId="{ED086A76-42B4-5345-A39D-75F787D6BE37}" type="presParOf" srcId="{3C8FB566-C1A3-4E44-A3AD-01CD8D19CE27}" destId="{6A6B391C-7C8C-2242-B945-708863FB86E1}" srcOrd="0" destOrd="0" presId="urn:microsoft.com/office/officeart/2005/8/layout/radial5"/>
    <dgm:cxn modelId="{43B8D40F-642C-0540-A43E-51C53A56055C}" type="presParOf" srcId="{F9E6A483-D4BB-3A43-981D-5D0BE8E0AE2C}" destId="{A7F118A4-04FD-4647-BFF4-C1EC4CF47151}"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0F397B-64C3-2E49-8A37-9A7A8CAA8039}"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89482B00-52FE-5A40-970F-6E5A01A6BC95}">
      <dgm:prSet phldrT="[Text]" custT="1"/>
      <dgm:spPr/>
      <dgm:t>
        <a:bodyPr/>
        <a:lstStyle/>
        <a:p>
          <a:r>
            <a:rPr lang="en-US" sz="3800" dirty="0" smtClean="0"/>
            <a:t>Diverge</a:t>
          </a:r>
          <a:endParaRPr lang="en-US" sz="3800" dirty="0"/>
        </a:p>
      </dgm:t>
    </dgm:pt>
    <dgm:pt modelId="{AAEA1663-83F8-384C-8A79-EDB8E966CC67}" type="parTrans" cxnId="{2DB7007B-1F8D-8A44-A656-7AFC63029DC2}">
      <dgm:prSet/>
      <dgm:spPr/>
      <dgm:t>
        <a:bodyPr/>
        <a:lstStyle/>
        <a:p>
          <a:endParaRPr lang="en-US"/>
        </a:p>
      </dgm:t>
    </dgm:pt>
    <dgm:pt modelId="{B3BB73E5-8D47-064B-BF0E-91A150883EE0}" type="sibTrans" cxnId="{2DB7007B-1F8D-8A44-A656-7AFC63029DC2}">
      <dgm:prSet/>
      <dgm:spPr/>
      <dgm:t>
        <a:bodyPr/>
        <a:lstStyle/>
        <a:p>
          <a:endParaRPr lang="en-US"/>
        </a:p>
      </dgm:t>
    </dgm:pt>
    <dgm:pt modelId="{539C00B2-C084-D54A-868C-3289997EAF46}">
      <dgm:prSet phldrT="[Text]" custT="1"/>
      <dgm:spPr/>
      <dgm:t>
        <a:bodyPr/>
        <a:lstStyle/>
        <a:p>
          <a:r>
            <a:rPr lang="en-US" sz="3800" dirty="0" smtClean="0"/>
            <a:t>Converge</a:t>
          </a:r>
          <a:endParaRPr lang="en-US" sz="3800" dirty="0"/>
        </a:p>
      </dgm:t>
    </dgm:pt>
    <dgm:pt modelId="{80327A13-9964-4F4E-BEDF-CC5764CB672E}" type="parTrans" cxnId="{A54C0538-856B-1D48-99AF-940EEF27989C}">
      <dgm:prSet/>
      <dgm:spPr/>
      <dgm:t>
        <a:bodyPr/>
        <a:lstStyle/>
        <a:p>
          <a:endParaRPr lang="en-US"/>
        </a:p>
      </dgm:t>
    </dgm:pt>
    <dgm:pt modelId="{A540C7C5-FED1-A848-B1C8-4426489D5A66}" type="sibTrans" cxnId="{A54C0538-856B-1D48-99AF-940EEF27989C}">
      <dgm:prSet/>
      <dgm:spPr/>
      <dgm:t>
        <a:bodyPr/>
        <a:lstStyle/>
        <a:p>
          <a:endParaRPr lang="en-US"/>
        </a:p>
      </dgm:t>
    </dgm:pt>
    <dgm:pt modelId="{F4174899-9A7B-B14E-B07A-6738143C3DBE}" type="pres">
      <dgm:prSet presAssocID="{5F0F397B-64C3-2E49-8A37-9A7A8CAA8039}" presName="cycle" presStyleCnt="0">
        <dgm:presLayoutVars>
          <dgm:dir/>
          <dgm:resizeHandles val="exact"/>
        </dgm:presLayoutVars>
      </dgm:prSet>
      <dgm:spPr/>
      <dgm:t>
        <a:bodyPr/>
        <a:lstStyle/>
        <a:p>
          <a:endParaRPr lang="en-GB"/>
        </a:p>
      </dgm:t>
    </dgm:pt>
    <dgm:pt modelId="{24E0CED4-0C69-DA43-900A-C1C8B05DF85C}" type="pres">
      <dgm:prSet presAssocID="{89482B00-52FE-5A40-970F-6E5A01A6BC95}" presName="arrow" presStyleLbl="node1" presStyleIdx="0" presStyleCnt="2">
        <dgm:presLayoutVars>
          <dgm:bulletEnabled val="1"/>
        </dgm:presLayoutVars>
      </dgm:prSet>
      <dgm:spPr/>
      <dgm:t>
        <a:bodyPr/>
        <a:lstStyle/>
        <a:p>
          <a:endParaRPr lang="en-GB"/>
        </a:p>
      </dgm:t>
    </dgm:pt>
    <dgm:pt modelId="{E264A7C8-B2E7-6945-90C4-D081816D5754}" type="pres">
      <dgm:prSet presAssocID="{539C00B2-C084-D54A-868C-3289997EAF46}" presName="arrow" presStyleLbl="node1" presStyleIdx="1" presStyleCnt="2">
        <dgm:presLayoutVars>
          <dgm:bulletEnabled val="1"/>
        </dgm:presLayoutVars>
      </dgm:prSet>
      <dgm:spPr/>
      <dgm:t>
        <a:bodyPr/>
        <a:lstStyle/>
        <a:p>
          <a:endParaRPr lang="en-GB"/>
        </a:p>
      </dgm:t>
    </dgm:pt>
  </dgm:ptLst>
  <dgm:cxnLst>
    <dgm:cxn modelId="{FE3A3AB6-6878-DA40-AC5B-CFA9F351C134}" type="presOf" srcId="{539C00B2-C084-D54A-868C-3289997EAF46}" destId="{E264A7C8-B2E7-6945-90C4-D081816D5754}" srcOrd="0" destOrd="0" presId="urn:microsoft.com/office/officeart/2005/8/layout/arrow1"/>
    <dgm:cxn modelId="{A54C0538-856B-1D48-99AF-940EEF27989C}" srcId="{5F0F397B-64C3-2E49-8A37-9A7A8CAA8039}" destId="{539C00B2-C084-D54A-868C-3289997EAF46}" srcOrd="1" destOrd="0" parTransId="{80327A13-9964-4F4E-BEDF-CC5764CB672E}" sibTransId="{A540C7C5-FED1-A848-B1C8-4426489D5A66}"/>
    <dgm:cxn modelId="{2DB7007B-1F8D-8A44-A656-7AFC63029DC2}" srcId="{5F0F397B-64C3-2E49-8A37-9A7A8CAA8039}" destId="{89482B00-52FE-5A40-970F-6E5A01A6BC95}" srcOrd="0" destOrd="0" parTransId="{AAEA1663-83F8-384C-8A79-EDB8E966CC67}" sibTransId="{B3BB73E5-8D47-064B-BF0E-91A150883EE0}"/>
    <dgm:cxn modelId="{C87574B2-6CBC-1A43-94C1-052F0534EE5A}" type="presOf" srcId="{89482B00-52FE-5A40-970F-6E5A01A6BC95}" destId="{24E0CED4-0C69-DA43-900A-C1C8B05DF85C}" srcOrd="0" destOrd="0" presId="urn:microsoft.com/office/officeart/2005/8/layout/arrow1"/>
    <dgm:cxn modelId="{C7A36222-DCFA-4F46-8D23-2113E03AE043}" type="presOf" srcId="{5F0F397B-64C3-2E49-8A37-9A7A8CAA8039}" destId="{F4174899-9A7B-B14E-B07A-6738143C3DBE}" srcOrd="0" destOrd="0" presId="urn:microsoft.com/office/officeart/2005/8/layout/arrow1"/>
    <dgm:cxn modelId="{1B5CAC0D-31CA-CB43-85BC-22C273618BFA}" type="presParOf" srcId="{F4174899-9A7B-B14E-B07A-6738143C3DBE}" destId="{24E0CED4-0C69-DA43-900A-C1C8B05DF85C}" srcOrd="0" destOrd="0" presId="urn:microsoft.com/office/officeart/2005/8/layout/arrow1"/>
    <dgm:cxn modelId="{6A15DBE6-870D-8441-8184-82B62D24CFF3}" type="presParOf" srcId="{F4174899-9A7B-B14E-B07A-6738143C3DBE}" destId="{E264A7C8-B2E7-6945-90C4-D081816D5754}"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DCB97-2FD2-F346-93F1-08FA341717D7}">
      <dsp:nvSpPr>
        <dsp:cNvPr id="0" name=""/>
        <dsp:cNvSpPr/>
      </dsp:nvSpPr>
      <dsp:spPr>
        <a:xfrm>
          <a:off x="-5226551" y="-800521"/>
          <a:ext cx="6223843" cy="6223843"/>
        </a:xfrm>
        <a:prstGeom prst="blockArc">
          <a:avLst>
            <a:gd name="adj1" fmla="val 18900000"/>
            <a:gd name="adj2" fmla="val 2700000"/>
            <a:gd name="adj3" fmla="val 347"/>
          </a:avLst>
        </a:pr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6A9A52-872B-DA4D-A159-B3590C908D87}">
      <dsp:nvSpPr>
        <dsp:cNvPr id="0" name=""/>
        <dsp:cNvSpPr/>
      </dsp:nvSpPr>
      <dsp:spPr>
        <a:xfrm>
          <a:off x="522158" y="355400"/>
          <a:ext cx="7783128" cy="711171"/>
        </a:xfrm>
        <a:prstGeom prst="rect">
          <a:avLst/>
        </a:prstGeom>
        <a:gradFill rotWithShape="0">
          <a:gsLst>
            <a:gs pos="0">
              <a:schemeClr val="accent1">
                <a:alpha val="90000"/>
                <a:hueOff val="0"/>
                <a:satOff val="0"/>
                <a:lumOff val="0"/>
                <a:alphaOff val="0"/>
                <a:tint val="100000"/>
                <a:shade val="100000"/>
                <a:satMod val="130000"/>
              </a:schemeClr>
            </a:gs>
            <a:gs pos="100000">
              <a:schemeClr val="accent1">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492" tIns="53340" rIns="53340" bIns="53340" numCol="1" spcCol="1270" anchor="ctr" anchorCtr="0">
          <a:noAutofit/>
        </a:bodyPr>
        <a:lstStyle/>
        <a:p>
          <a:pPr lvl="0" algn="l" defTabSz="933450">
            <a:lnSpc>
              <a:spcPct val="90000"/>
            </a:lnSpc>
            <a:spcBef>
              <a:spcPct val="0"/>
            </a:spcBef>
            <a:spcAft>
              <a:spcPct val="35000"/>
            </a:spcAft>
          </a:pPr>
          <a:r>
            <a:rPr lang="en-AU" sz="2100" b="0" kern="1200" dirty="0" smtClean="0"/>
            <a:t>The future of English in a globalized culture</a:t>
          </a:r>
          <a:endParaRPr lang="en-US" sz="2100" b="0" i="0" kern="1200" dirty="0" smtClean="0"/>
        </a:p>
      </dsp:txBody>
      <dsp:txXfrm>
        <a:off x="522158" y="355400"/>
        <a:ext cx="7783128" cy="711171"/>
      </dsp:txXfrm>
    </dsp:sp>
    <dsp:sp modelId="{14752B58-829E-514B-BCD6-48185B681088}">
      <dsp:nvSpPr>
        <dsp:cNvPr id="0" name=""/>
        <dsp:cNvSpPr/>
      </dsp:nvSpPr>
      <dsp:spPr>
        <a:xfrm>
          <a:off x="77676" y="266504"/>
          <a:ext cx="888964" cy="8889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D87F694-6D51-A74B-B10C-01634C47DE29}">
      <dsp:nvSpPr>
        <dsp:cNvPr id="0" name=""/>
        <dsp:cNvSpPr/>
      </dsp:nvSpPr>
      <dsp:spPr>
        <a:xfrm>
          <a:off x="929889" y="1422343"/>
          <a:ext cx="7375398" cy="711171"/>
        </a:xfrm>
        <a:prstGeom prst="rect">
          <a:avLst/>
        </a:prstGeom>
        <a:gradFill rotWithShape="0">
          <a:gsLst>
            <a:gs pos="0">
              <a:schemeClr val="accent1">
                <a:alpha val="90000"/>
                <a:hueOff val="0"/>
                <a:satOff val="0"/>
                <a:lumOff val="0"/>
                <a:alphaOff val="-13333"/>
                <a:tint val="100000"/>
                <a:shade val="100000"/>
                <a:satMod val="130000"/>
              </a:schemeClr>
            </a:gs>
            <a:gs pos="100000">
              <a:schemeClr val="accent1">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492" tIns="53340" rIns="53340" bIns="53340" numCol="1" spcCol="1270" anchor="ctr" anchorCtr="0">
          <a:noAutofit/>
        </a:bodyPr>
        <a:lstStyle/>
        <a:p>
          <a:pPr lvl="0" algn="l" defTabSz="933450">
            <a:lnSpc>
              <a:spcPct val="90000"/>
            </a:lnSpc>
            <a:spcBef>
              <a:spcPct val="0"/>
            </a:spcBef>
            <a:spcAft>
              <a:spcPct val="35000"/>
            </a:spcAft>
          </a:pPr>
          <a:r>
            <a:rPr lang="en-AU" sz="2100" b="0" i="0" kern="1200" dirty="0" smtClean="0"/>
            <a:t>The future of English in ‘international’ education</a:t>
          </a:r>
          <a:endParaRPr lang="en-GB" sz="2100" b="0" i="0" kern="1200" dirty="0"/>
        </a:p>
      </dsp:txBody>
      <dsp:txXfrm>
        <a:off x="929889" y="1422343"/>
        <a:ext cx="7375398" cy="711171"/>
      </dsp:txXfrm>
    </dsp:sp>
    <dsp:sp modelId="{FC100AFD-68CB-9541-ADC0-15AB75291914}">
      <dsp:nvSpPr>
        <dsp:cNvPr id="0" name=""/>
        <dsp:cNvSpPr/>
      </dsp:nvSpPr>
      <dsp:spPr>
        <a:xfrm>
          <a:off x="485407" y="1333446"/>
          <a:ext cx="888964" cy="8889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64EAE10-AFF3-6940-A1F7-781AC38D08B5}">
      <dsp:nvSpPr>
        <dsp:cNvPr id="0" name=""/>
        <dsp:cNvSpPr/>
      </dsp:nvSpPr>
      <dsp:spPr>
        <a:xfrm>
          <a:off x="929889" y="2489285"/>
          <a:ext cx="7375398" cy="711171"/>
        </a:xfrm>
        <a:prstGeom prst="rect">
          <a:avLst/>
        </a:prstGeom>
        <a:gradFill rotWithShape="0">
          <a:gsLst>
            <a:gs pos="0">
              <a:schemeClr val="accent1">
                <a:alpha val="90000"/>
                <a:hueOff val="0"/>
                <a:satOff val="0"/>
                <a:lumOff val="0"/>
                <a:alphaOff val="-26667"/>
                <a:tint val="100000"/>
                <a:shade val="100000"/>
                <a:satMod val="130000"/>
              </a:schemeClr>
            </a:gs>
            <a:gs pos="100000">
              <a:schemeClr val="accent1">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492" tIns="53340" rIns="53340" bIns="53340" numCol="1" spcCol="1270" anchor="t" anchorCtr="0">
          <a:noAutofit/>
        </a:bodyPr>
        <a:lstStyle/>
        <a:p>
          <a:pPr lvl="0" algn="l" defTabSz="933450">
            <a:lnSpc>
              <a:spcPct val="90000"/>
            </a:lnSpc>
            <a:spcBef>
              <a:spcPct val="0"/>
            </a:spcBef>
            <a:spcAft>
              <a:spcPct val="35000"/>
            </a:spcAft>
          </a:pPr>
          <a:r>
            <a:rPr lang="en-GB" sz="2100" b="0" kern="1200" dirty="0" smtClean="0"/>
            <a:t>The future of English: spread, recession, or reconceptualization?</a:t>
          </a:r>
        </a:p>
      </dsp:txBody>
      <dsp:txXfrm>
        <a:off x="929889" y="2489285"/>
        <a:ext cx="7375398" cy="711171"/>
      </dsp:txXfrm>
    </dsp:sp>
    <dsp:sp modelId="{1667648B-1BAC-DA46-97CA-2A51BED4FB34}">
      <dsp:nvSpPr>
        <dsp:cNvPr id="0" name=""/>
        <dsp:cNvSpPr/>
      </dsp:nvSpPr>
      <dsp:spPr>
        <a:xfrm>
          <a:off x="485407" y="2400388"/>
          <a:ext cx="888964" cy="8889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521E0F2-5798-1F48-A17A-85BE67D35D84}">
      <dsp:nvSpPr>
        <dsp:cNvPr id="0" name=""/>
        <dsp:cNvSpPr/>
      </dsp:nvSpPr>
      <dsp:spPr>
        <a:xfrm>
          <a:off x="522158" y="3556227"/>
          <a:ext cx="7783128" cy="711171"/>
        </a:xfrm>
        <a:prstGeom prst="rect">
          <a:avLst/>
        </a:prstGeom>
        <a:gradFill rotWithShape="0">
          <a:gsLst>
            <a:gs pos="0">
              <a:schemeClr val="accent1">
                <a:alpha val="90000"/>
                <a:hueOff val="0"/>
                <a:satOff val="0"/>
                <a:lumOff val="0"/>
                <a:alphaOff val="-40000"/>
                <a:tint val="100000"/>
                <a:shade val="100000"/>
                <a:satMod val="130000"/>
              </a:schemeClr>
            </a:gs>
            <a:gs pos="100000">
              <a:schemeClr val="accent1">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4492" tIns="53340" rIns="53340" bIns="53340" numCol="1" spcCol="1270" anchor="ctr" anchorCtr="0">
          <a:noAutofit/>
        </a:bodyPr>
        <a:lstStyle/>
        <a:p>
          <a:pPr lvl="0" algn="l" defTabSz="933450">
            <a:lnSpc>
              <a:spcPct val="90000"/>
            </a:lnSpc>
            <a:spcBef>
              <a:spcPct val="0"/>
            </a:spcBef>
            <a:spcAft>
              <a:spcPct val="35000"/>
            </a:spcAft>
          </a:pPr>
          <a:r>
            <a:rPr lang="en-GB" sz="2100" b="0" kern="1200" dirty="0" smtClean="0"/>
            <a:t>The future of English: convergence, divergence, or adaptation?</a:t>
          </a:r>
        </a:p>
      </dsp:txBody>
      <dsp:txXfrm>
        <a:off x="522158" y="3556227"/>
        <a:ext cx="7783128" cy="711171"/>
      </dsp:txXfrm>
    </dsp:sp>
    <dsp:sp modelId="{F22E2B51-12E6-7846-A429-B3E01BEDF9CF}">
      <dsp:nvSpPr>
        <dsp:cNvPr id="0" name=""/>
        <dsp:cNvSpPr/>
      </dsp:nvSpPr>
      <dsp:spPr>
        <a:xfrm>
          <a:off x="77676" y="3467331"/>
          <a:ext cx="888964" cy="888964"/>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ED5A7-FE54-C346-86E3-8F8B2BDED9B8}">
      <dsp:nvSpPr>
        <dsp:cNvPr id="0" name=""/>
        <dsp:cNvSpPr/>
      </dsp:nvSpPr>
      <dsp:spPr>
        <a:xfrm>
          <a:off x="1851818" y="0"/>
          <a:ext cx="4525963" cy="4525963"/>
        </a:xfrm>
        <a:prstGeom prst="quadArrow">
          <a:avLst>
            <a:gd name="adj1" fmla="val 2000"/>
            <a:gd name="adj2" fmla="val 4000"/>
            <a:gd name="adj3" fmla="val 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CD6D5-FCB6-C84B-9DB5-56D01E68E48C}">
      <dsp:nvSpPr>
        <dsp:cNvPr id="0" name=""/>
        <dsp:cNvSpPr/>
      </dsp:nvSpPr>
      <dsp:spPr>
        <a:xfrm>
          <a:off x="2146006" y="294187"/>
          <a:ext cx="1810385" cy="1810385"/>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Many global Englishes will emerge </a:t>
          </a:r>
        </a:p>
      </dsp:txBody>
      <dsp:txXfrm>
        <a:off x="2234382" y="382563"/>
        <a:ext cx="1633633" cy="1633633"/>
      </dsp:txXfrm>
    </dsp:sp>
    <dsp:sp modelId="{FCC89E02-5ADF-B343-B4DD-9AAF8ED37DBC}">
      <dsp:nvSpPr>
        <dsp:cNvPr id="0" name=""/>
        <dsp:cNvSpPr/>
      </dsp:nvSpPr>
      <dsp:spPr>
        <a:xfrm>
          <a:off x="4273208" y="294187"/>
          <a:ext cx="1810385" cy="1810385"/>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 world</a:t>
          </a:r>
          <a:r>
            <a:rPr lang="en-US" sz="2100" kern="1200" dirty="0" smtClean="0"/>
            <a:t> ‘standard’ </a:t>
          </a:r>
          <a:r>
            <a:rPr lang="en-US" sz="2100" kern="1200" dirty="0"/>
            <a:t>English will emerge</a:t>
          </a:r>
        </a:p>
      </dsp:txBody>
      <dsp:txXfrm>
        <a:off x="4361584" y="382563"/>
        <a:ext cx="1633633" cy="1633633"/>
      </dsp:txXfrm>
    </dsp:sp>
    <dsp:sp modelId="{0652F0F6-0233-2F49-88D7-DAD56931D387}">
      <dsp:nvSpPr>
        <dsp:cNvPr id="0" name=""/>
        <dsp:cNvSpPr/>
      </dsp:nvSpPr>
      <dsp:spPr>
        <a:xfrm>
          <a:off x="2146006" y="2421390"/>
          <a:ext cx="1810385" cy="1810385"/>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Englishes will fragment into </a:t>
          </a:r>
          <a:r>
            <a:rPr lang="en-US" sz="2100" kern="1200" dirty="0" smtClean="0"/>
            <a:t>separate </a:t>
          </a:r>
          <a:r>
            <a:rPr lang="en-US" sz="2100" kern="1200" dirty="0"/>
            <a:t>dialects or languages</a:t>
          </a:r>
        </a:p>
      </dsp:txBody>
      <dsp:txXfrm>
        <a:off x="2234382" y="2509766"/>
        <a:ext cx="1633633" cy="1633633"/>
      </dsp:txXfrm>
    </dsp:sp>
    <dsp:sp modelId="{7693A6BE-A6ED-8D45-B261-53228D33EFBE}">
      <dsp:nvSpPr>
        <dsp:cNvPr id="0" name=""/>
        <dsp:cNvSpPr/>
      </dsp:nvSpPr>
      <dsp:spPr>
        <a:xfrm>
          <a:off x="4273208" y="2421390"/>
          <a:ext cx="1810385" cy="1810385"/>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English will decline as the </a:t>
          </a:r>
          <a:r>
            <a:rPr lang="en-US" sz="2100" kern="1200" dirty="0" smtClean="0"/>
            <a:t>world’s </a:t>
          </a:r>
          <a:r>
            <a:rPr lang="en-US" sz="2100" kern="1200" dirty="0"/>
            <a:t>lingua franca</a:t>
          </a:r>
        </a:p>
      </dsp:txBody>
      <dsp:txXfrm>
        <a:off x="4361584" y="2509766"/>
        <a:ext cx="1633633" cy="1633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0CED4-0C69-DA43-900A-C1C8B05DF85C}">
      <dsp:nvSpPr>
        <dsp:cNvPr id="0" name=""/>
        <dsp:cNvSpPr/>
      </dsp:nvSpPr>
      <dsp:spPr>
        <a:xfrm rot="16200000">
          <a:off x="342" y="304031"/>
          <a:ext cx="3917900" cy="3917900"/>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US" sz="5500" kern="1200" dirty="0" smtClean="0"/>
            <a:t>Spread?</a:t>
          </a:r>
          <a:endParaRPr lang="en-US" sz="5500" kern="1200" dirty="0"/>
        </a:p>
      </dsp:txBody>
      <dsp:txXfrm rot="5400000">
        <a:off x="685976" y="1283506"/>
        <a:ext cx="3232267" cy="1958950"/>
      </dsp:txXfrm>
    </dsp:sp>
    <dsp:sp modelId="{E264A7C8-B2E7-6945-90C4-D081816D5754}">
      <dsp:nvSpPr>
        <dsp:cNvPr id="0" name=""/>
        <dsp:cNvSpPr/>
      </dsp:nvSpPr>
      <dsp:spPr>
        <a:xfrm rot="5400000">
          <a:off x="4311357" y="304031"/>
          <a:ext cx="3917900" cy="3917900"/>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US" sz="5500" kern="1200" dirty="0" smtClean="0"/>
            <a:t>Recede?</a:t>
          </a:r>
          <a:endParaRPr lang="en-US" sz="5500" kern="1200" dirty="0"/>
        </a:p>
      </dsp:txBody>
      <dsp:txXfrm rot="-5400000">
        <a:off x="4311358" y="1283506"/>
        <a:ext cx="3232267" cy="1958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7B1AD-BB50-C843-98F4-1BAA2D7E1159}">
      <dsp:nvSpPr>
        <dsp:cNvPr id="0" name=""/>
        <dsp:cNvSpPr/>
      </dsp:nvSpPr>
      <dsp:spPr>
        <a:xfrm>
          <a:off x="950168" y="1131490"/>
          <a:ext cx="3394472" cy="339447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1A69115-BEFA-E24E-80E3-562A1E1633AE}">
      <dsp:nvSpPr>
        <dsp:cNvPr id="0" name=""/>
        <dsp:cNvSpPr/>
      </dsp:nvSpPr>
      <dsp:spPr>
        <a:xfrm>
          <a:off x="1435295" y="1616617"/>
          <a:ext cx="2424218" cy="242421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F03B52-CA19-F141-BB12-21C84989197D}">
      <dsp:nvSpPr>
        <dsp:cNvPr id="0" name=""/>
        <dsp:cNvSpPr/>
      </dsp:nvSpPr>
      <dsp:spPr>
        <a:xfrm>
          <a:off x="1920139" y="2101461"/>
          <a:ext cx="1454531" cy="145453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D924A60-0998-D54D-84DB-4C895D3F2332}">
      <dsp:nvSpPr>
        <dsp:cNvPr id="0" name=""/>
        <dsp:cNvSpPr/>
      </dsp:nvSpPr>
      <dsp:spPr>
        <a:xfrm>
          <a:off x="2404983" y="2586304"/>
          <a:ext cx="484843" cy="48484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DD4FB4-EA8F-BF42-9AA9-7FF3309C5A59}">
      <dsp:nvSpPr>
        <dsp:cNvPr id="0" name=""/>
        <dsp:cNvSpPr/>
      </dsp:nvSpPr>
      <dsp:spPr>
        <a:xfrm>
          <a:off x="4910386" y="0"/>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lvl="0" algn="l" defTabSz="444500">
            <a:lnSpc>
              <a:spcPct val="90000"/>
            </a:lnSpc>
            <a:spcBef>
              <a:spcPct val="0"/>
            </a:spcBef>
            <a:spcAft>
              <a:spcPct val="35000"/>
            </a:spcAft>
          </a:pPr>
          <a:r>
            <a:rPr lang="en-US" sz="1000" kern="1200" dirty="0" err="1"/>
            <a:t>Hypercentral</a:t>
          </a:r>
          <a:r>
            <a:rPr lang="en-US" sz="1000" kern="1200" dirty="0"/>
            <a:t> language:</a:t>
          </a:r>
        </a:p>
        <a:p>
          <a:pPr lvl="0" algn="l" defTabSz="444500">
            <a:lnSpc>
              <a:spcPct val="90000"/>
            </a:lnSpc>
            <a:spcBef>
              <a:spcPct val="0"/>
            </a:spcBef>
            <a:spcAft>
              <a:spcPct val="35000"/>
            </a:spcAft>
          </a:pPr>
          <a:r>
            <a:rPr lang="en-US" sz="1000" kern="1200" dirty="0"/>
            <a:t>ENGLISH</a:t>
          </a:r>
        </a:p>
      </dsp:txBody>
      <dsp:txXfrm>
        <a:off x="4910386" y="0"/>
        <a:ext cx="1697236" cy="811844"/>
      </dsp:txXfrm>
    </dsp:sp>
    <dsp:sp modelId="{EA113FBE-4368-9A42-9621-E0AD5FF9FD74}">
      <dsp:nvSpPr>
        <dsp:cNvPr id="0" name=""/>
        <dsp:cNvSpPr/>
      </dsp:nvSpPr>
      <dsp:spPr>
        <a:xfrm>
          <a:off x="4486077" y="405922"/>
          <a:ext cx="4243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588428C-DD52-6445-B5D5-3C71FC853902}">
      <dsp:nvSpPr>
        <dsp:cNvPr id="0" name=""/>
        <dsp:cNvSpPr/>
      </dsp:nvSpPr>
      <dsp:spPr>
        <a:xfrm rot="5400000">
          <a:off x="2353217" y="673236"/>
          <a:ext cx="2398760" cy="186695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3BE9D7-195E-A841-A4D6-16E8ABA68B18}">
      <dsp:nvSpPr>
        <dsp:cNvPr id="0" name=""/>
        <dsp:cNvSpPr/>
      </dsp:nvSpPr>
      <dsp:spPr>
        <a:xfrm>
          <a:off x="4947445" y="594034"/>
          <a:ext cx="3040853" cy="124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lvl="0" algn="l" defTabSz="400050">
            <a:lnSpc>
              <a:spcPct val="90000"/>
            </a:lnSpc>
            <a:spcBef>
              <a:spcPct val="0"/>
            </a:spcBef>
            <a:spcAft>
              <a:spcPct val="35000"/>
            </a:spcAft>
          </a:pPr>
          <a:r>
            <a:rPr lang="en-US" sz="900" kern="1200" dirty="0" err="1"/>
            <a:t>Supercentral</a:t>
          </a:r>
          <a:r>
            <a:rPr lang="en-US" sz="900" kern="1200" dirty="0"/>
            <a:t> languages:</a:t>
          </a:r>
        </a:p>
        <a:p>
          <a:pPr lvl="0" algn="l" defTabSz="400050">
            <a:lnSpc>
              <a:spcPct val="90000"/>
            </a:lnSpc>
            <a:spcBef>
              <a:spcPct val="0"/>
            </a:spcBef>
            <a:spcAft>
              <a:spcPct val="35000"/>
            </a:spcAft>
          </a:pPr>
          <a:r>
            <a:rPr lang="en-US" sz="900" kern="1200" dirty="0"/>
            <a:t>ARABIC, [MANDARIN] CHINESE, ENGLISH, FRENCH, GERMAN, HINDI, JAPANESE, MALAY, PORTUGUESE, RUSSIAN, SPANISH, SWAHILI</a:t>
          </a:r>
        </a:p>
      </dsp:txBody>
      <dsp:txXfrm>
        <a:off x="4947445" y="594034"/>
        <a:ext cx="3040853" cy="1247464"/>
      </dsp:txXfrm>
    </dsp:sp>
    <dsp:sp modelId="{482A7F10-EAA5-AE49-B55A-5FF3446051E5}">
      <dsp:nvSpPr>
        <dsp:cNvPr id="0" name=""/>
        <dsp:cNvSpPr/>
      </dsp:nvSpPr>
      <dsp:spPr>
        <a:xfrm>
          <a:off x="4486077" y="1217766"/>
          <a:ext cx="4243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13A560D-547A-544D-99BD-17A046E34DF2}">
      <dsp:nvSpPr>
        <dsp:cNvPr id="0" name=""/>
        <dsp:cNvSpPr/>
      </dsp:nvSpPr>
      <dsp:spPr>
        <a:xfrm rot="5400000">
          <a:off x="2768474" y="1471786"/>
          <a:ext cx="1969925" cy="146245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73C0B26-795A-1049-9E0D-DB6F7C4641ED}">
      <dsp:nvSpPr>
        <dsp:cNvPr id="0" name=""/>
        <dsp:cNvSpPr/>
      </dsp:nvSpPr>
      <dsp:spPr>
        <a:xfrm>
          <a:off x="4910386" y="1623689"/>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lvl="0" algn="l" defTabSz="400050">
            <a:lnSpc>
              <a:spcPct val="90000"/>
            </a:lnSpc>
            <a:spcBef>
              <a:spcPct val="0"/>
            </a:spcBef>
            <a:spcAft>
              <a:spcPct val="35000"/>
            </a:spcAft>
          </a:pPr>
          <a:r>
            <a:rPr lang="en-US" sz="900" kern="1200" dirty="0"/>
            <a:t>Central Languages:</a:t>
          </a:r>
        </a:p>
        <a:p>
          <a:pPr lvl="0" algn="l" defTabSz="400050">
            <a:lnSpc>
              <a:spcPct val="90000"/>
            </a:lnSpc>
            <a:spcBef>
              <a:spcPct val="0"/>
            </a:spcBef>
            <a:spcAft>
              <a:spcPct val="35000"/>
            </a:spcAft>
          </a:pPr>
          <a:r>
            <a:rPr lang="en-US" sz="900" kern="1200" dirty="0"/>
            <a:t>Widely spoken languages, such as URDU, AFRIKAANS, DUTCH, KOREAN, POLISH, VIETNAMESE </a:t>
          </a:r>
        </a:p>
      </dsp:txBody>
      <dsp:txXfrm>
        <a:off x="4910386" y="1623689"/>
        <a:ext cx="1697236" cy="811844"/>
      </dsp:txXfrm>
    </dsp:sp>
    <dsp:sp modelId="{BE1E4549-9B26-6A4C-9018-92CBD6F037CC}">
      <dsp:nvSpPr>
        <dsp:cNvPr id="0" name=""/>
        <dsp:cNvSpPr/>
      </dsp:nvSpPr>
      <dsp:spPr>
        <a:xfrm>
          <a:off x="4486077" y="2029611"/>
          <a:ext cx="4243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A845A4E-2304-CA40-B7A5-318A6157E10F}">
      <dsp:nvSpPr>
        <dsp:cNvPr id="0" name=""/>
        <dsp:cNvSpPr/>
      </dsp:nvSpPr>
      <dsp:spPr>
        <a:xfrm rot="5400000">
          <a:off x="3170436" y="2216024"/>
          <a:ext cx="1502619" cy="112866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900207F-7A6D-564E-906D-7737C9167CC6}">
      <dsp:nvSpPr>
        <dsp:cNvPr id="0" name=""/>
        <dsp:cNvSpPr/>
      </dsp:nvSpPr>
      <dsp:spPr>
        <a:xfrm>
          <a:off x="4910386" y="2435533"/>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11430" rIns="11430" bIns="11430" numCol="1" spcCol="1270" anchor="ctr" anchorCtr="0">
          <a:noAutofit/>
        </a:bodyPr>
        <a:lstStyle/>
        <a:p>
          <a:pPr lvl="0" algn="l" defTabSz="400050">
            <a:lnSpc>
              <a:spcPct val="90000"/>
            </a:lnSpc>
            <a:spcBef>
              <a:spcPct val="0"/>
            </a:spcBef>
            <a:spcAft>
              <a:spcPct val="35000"/>
            </a:spcAft>
          </a:pPr>
          <a:r>
            <a:rPr lang="en-US" sz="900" kern="1200"/>
            <a:t>Peripheral languages:</a:t>
          </a:r>
        </a:p>
        <a:p>
          <a:pPr lvl="0" algn="l" defTabSz="400050">
            <a:lnSpc>
              <a:spcPct val="90000"/>
            </a:lnSpc>
            <a:spcBef>
              <a:spcPct val="0"/>
            </a:spcBef>
            <a:spcAft>
              <a:spcPct val="35000"/>
            </a:spcAft>
          </a:pPr>
          <a:r>
            <a:rPr lang="en-US" sz="900" kern="1200"/>
            <a:t>THE REST</a:t>
          </a:r>
        </a:p>
      </dsp:txBody>
      <dsp:txXfrm>
        <a:off x="4910386" y="2435533"/>
        <a:ext cx="1697236" cy="811844"/>
      </dsp:txXfrm>
    </dsp:sp>
    <dsp:sp modelId="{953ECB07-F4C6-D64C-8E31-88CF23D8974D}">
      <dsp:nvSpPr>
        <dsp:cNvPr id="0" name=""/>
        <dsp:cNvSpPr/>
      </dsp:nvSpPr>
      <dsp:spPr>
        <a:xfrm>
          <a:off x="4486077" y="2841456"/>
          <a:ext cx="42430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3F4D2F7-01F7-5044-ABCE-7EED0A55B075}">
      <dsp:nvSpPr>
        <dsp:cNvPr id="0" name=""/>
        <dsp:cNvSpPr/>
      </dsp:nvSpPr>
      <dsp:spPr>
        <a:xfrm rot="5400000">
          <a:off x="3573360" y="2963204"/>
          <a:ext cx="1032824" cy="788649"/>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098F5-F2FF-6D4E-B3E6-5770A38FAAAE}" type="datetimeFigureOut">
              <a:rPr lang="en-US" smtClean="0"/>
              <a:pPr/>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C60F9-8F21-714D-B31C-7E7BF244ED1C}" type="slidenum">
              <a:rPr lang="en-US" smtClean="0"/>
              <a:pPr/>
              <a:t>‹#›</a:t>
            </a:fld>
            <a:endParaRPr lang="en-US"/>
          </a:p>
        </p:txBody>
      </p:sp>
    </p:spTree>
    <p:extLst>
      <p:ext uri="{BB962C8B-B14F-4D97-AF65-F5344CB8AC3E}">
        <p14:creationId xmlns:p14="http://schemas.microsoft.com/office/powerpoint/2010/main" val="1531370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008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1281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342200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35915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37444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5404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895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310359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74683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9980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398102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146606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file:///\\localhost\Users\rikkyo\Dropbox\Joint%20Projects\GE%20Book\EdinburghGlobalEnglishescourse\Lecture%207%20(chap%2010)\Macintosh%20HD:Users:rikkyo:Dropbox:Joint%20Projects:GE%20Book:GE%20BOOK%20CHAPTERS:chapter%2010:Chapter%2010%20Jfeb24th.docx!OLE_LINK2"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7586" y="357199"/>
            <a:ext cx="7768828" cy="236124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US" dirty="0" smtClean="0"/>
              <a:t>The future of English as a global language</a:t>
            </a:r>
          </a:p>
        </p:txBody>
      </p:sp>
      <p:sp>
        <p:nvSpPr>
          <p:cNvPr id="19458" name="Rectangle 2"/>
          <p:cNvSpPr>
            <a:spLocks noGrp="1" noChangeArrowheads="1"/>
          </p:cNvSpPr>
          <p:nvPr>
            <p:ph idx="1"/>
          </p:nvPr>
        </p:nvSpPr>
        <p:spPr>
          <a:xfrm>
            <a:off x="3104183" y="4038600"/>
            <a:ext cx="5180335" cy="2491235"/>
          </a:xfrm>
          <a:solidFill>
            <a:schemeClr val="bg1">
              <a:alpha val="62000"/>
            </a:schemeClr>
          </a:solidFill>
        </p:spPr>
        <p:txBody>
          <a:bodyPr>
            <a:normAutofit/>
          </a:bodyPr>
          <a:lstStyle/>
          <a:p>
            <a:pPr marL="0" indent="0">
              <a:lnSpc>
                <a:spcPct val="80000"/>
              </a:lnSpc>
              <a:spcBef>
                <a:spcPct val="0"/>
              </a:spcBef>
              <a:buNone/>
              <a:defRPr/>
            </a:pPr>
            <a:r>
              <a:rPr lang="en-US" sz="2100" dirty="0" smtClean="0">
                <a:solidFill>
                  <a:srgbClr val="000000"/>
                </a:solidFill>
              </a:rPr>
              <a:t>For use with Chapter 10 of:</a:t>
            </a:r>
          </a:p>
          <a:p>
            <a:pPr marL="0" indent="0">
              <a:lnSpc>
                <a:spcPct val="80000"/>
              </a:lnSpc>
              <a:spcBef>
                <a:spcPct val="0"/>
              </a:spcBef>
              <a:buNone/>
              <a:defRPr/>
            </a:pPr>
            <a:endParaRPr lang="en-US" sz="2100" dirty="0">
              <a:solidFill>
                <a:srgbClr val="000000"/>
              </a:solidFill>
            </a:endParaRPr>
          </a:p>
          <a:p>
            <a:pPr marL="0" indent="0">
              <a:lnSpc>
                <a:spcPct val="80000"/>
              </a:lnSpc>
              <a:spcBef>
                <a:spcPct val="0"/>
              </a:spcBef>
              <a:buNone/>
              <a:defRPr/>
            </a:pPr>
            <a:r>
              <a:rPr lang="en-US" sz="2100" dirty="0" smtClean="0">
                <a:solidFill>
                  <a:srgbClr val="000000"/>
                </a:solidFill>
              </a:rPr>
              <a:t>Galloway, N. and Rose, H. (2015). </a:t>
            </a:r>
            <a:r>
              <a:rPr lang="en-US" sz="2100" i="1" dirty="0" smtClean="0">
                <a:solidFill>
                  <a:srgbClr val="000000"/>
                </a:solidFill>
              </a:rPr>
              <a:t>Introducing Global Englishes</a:t>
            </a:r>
            <a:r>
              <a:rPr lang="en-US" sz="2100" dirty="0" smtClean="0">
                <a:solidFill>
                  <a:srgbClr val="000000"/>
                </a:solidFill>
              </a:rPr>
              <a:t>. </a:t>
            </a:r>
            <a:r>
              <a:rPr lang="en-US" sz="2100" dirty="0" err="1" smtClean="0">
                <a:solidFill>
                  <a:srgbClr val="000000"/>
                </a:solidFill>
              </a:rPr>
              <a:t>Routledge</a:t>
            </a:r>
            <a:r>
              <a:rPr lang="en-US" sz="2100" dirty="0" smtClean="0">
                <a:solidFill>
                  <a:srgbClr val="000000"/>
                </a:solidFill>
              </a:rPr>
              <a:t>.</a:t>
            </a:r>
          </a:p>
          <a:p>
            <a:pPr marL="0" indent="0">
              <a:lnSpc>
                <a:spcPct val="80000"/>
              </a:lnSpc>
              <a:spcBef>
                <a:spcPct val="0"/>
              </a:spcBef>
              <a:buNone/>
              <a:defRPr/>
            </a:pPr>
            <a:endParaRPr lang="en-US" sz="2100" dirty="0"/>
          </a:p>
          <a:p>
            <a:pPr marL="0" indent="0">
              <a:lnSpc>
                <a:spcPct val="80000"/>
              </a:lnSpc>
              <a:spcBef>
                <a:spcPct val="0"/>
              </a:spcBef>
              <a:buNone/>
              <a:defRPr/>
            </a:pPr>
            <a:endParaRPr lang="en-US" sz="2100" dirty="0" smtClean="0"/>
          </a:p>
          <a:p>
            <a:pPr marL="0" indent="0">
              <a:lnSpc>
                <a:spcPct val="80000"/>
              </a:lnSpc>
              <a:spcBef>
                <a:spcPct val="0"/>
              </a:spcBef>
              <a:buNone/>
              <a:defRPr/>
            </a:pPr>
            <a:endParaRPr lang="en-US" sz="2100" dirty="0" smtClean="0"/>
          </a:p>
          <a:p>
            <a:pPr marL="0" indent="0">
              <a:lnSpc>
                <a:spcPct val="80000"/>
              </a:lnSpc>
              <a:spcBef>
                <a:spcPct val="0"/>
              </a:spcBef>
              <a:buNone/>
              <a:defRPr/>
            </a:pPr>
            <a:endParaRPr lang="en-US" sz="2100" dirty="0" smtClean="0"/>
          </a:p>
          <a:p>
            <a:pPr marL="0" indent="0">
              <a:lnSpc>
                <a:spcPct val="80000"/>
              </a:lnSpc>
              <a:spcBef>
                <a:spcPct val="0"/>
              </a:spcBef>
              <a:buNone/>
              <a:defRPr/>
            </a:pPr>
            <a:r>
              <a:rPr lang="en-US" sz="2100" dirty="0" smtClean="0"/>
              <a:t>© Dr. Heath Rose and Dr. Nicola Galloway</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822" y="2988059"/>
            <a:ext cx="2505456" cy="3541776"/>
          </a:xfrm>
          <a:prstGeom prst="rect">
            <a:avLst/>
          </a:prstGeom>
        </p:spPr>
      </p:pic>
    </p:spTree>
    <p:extLst>
      <p:ext uri="{BB962C8B-B14F-4D97-AF65-F5344CB8AC3E}">
        <p14:creationId xmlns:p14="http://schemas.microsoft.com/office/powerpoint/2010/main" val="4229185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8"/>
            <a:ext cx="8229600" cy="1143000"/>
          </a:xfrm>
        </p:spPr>
        <p:txBody>
          <a:bodyPr>
            <a:normAutofit/>
          </a:bodyPr>
          <a:lstStyle/>
          <a:p>
            <a:r>
              <a:rPr lang="en-US" dirty="0" smtClean="0"/>
              <a:t>A changing world</a:t>
            </a:r>
            <a:endParaRPr lang="en-US" dirty="0"/>
          </a:p>
        </p:txBody>
      </p:sp>
      <p:sp>
        <p:nvSpPr>
          <p:cNvPr id="3" name="Content Placeholder 2"/>
          <p:cNvSpPr>
            <a:spLocks noGrp="1"/>
          </p:cNvSpPr>
          <p:nvPr>
            <p:ph idx="1"/>
          </p:nvPr>
        </p:nvSpPr>
        <p:spPr>
          <a:xfrm>
            <a:off x="215900" y="1803400"/>
            <a:ext cx="8712200" cy="4927600"/>
          </a:xfrm>
        </p:spPr>
        <p:txBody>
          <a:bodyPr>
            <a:normAutofit/>
          </a:bodyPr>
          <a:lstStyle/>
          <a:p>
            <a:r>
              <a:rPr lang="en-US" sz="2600" dirty="0" smtClean="0">
                <a:solidFill>
                  <a:srgbClr val="000000"/>
                </a:solidFill>
              </a:rPr>
              <a:t>Increased importance </a:t>
            </a:r>
            <a:r>
              <a:rPr lang="en-US" sz="2600" dirty="0">
                <a:solidFill>
                  <a:srgbClr val="000000"/>
                </a:solidFill>
              </a:rPr>
              <a:t>placed </a:t>
            </a:r>
            <a:r>
              <a:rPr lang="en-US" sz="2600" dirty="0" smtClean="0">
                <a:solidFill>
                  <a:srgbClr val="000000"/>
                </a:solidFill>
              </a:rPr>
              <a:t>on </a:t>
            </a:r>
            <a:r>
              <a:rPr lang="en-US" sz="2600" dirty="0">
                <a:solidFill>
                  <a:srgbClr val="000000"/>
                </a:solidFill>
              </a:rPr>
              <a:t>English language education</a:t>
            </a:r>
            <a:r>
              <a:rPr lang="en-US" sz="2600" dirty="0" smtClean="0">
                <a:solidFill>
                  <a:srgbClr val="000000"/>
                </a:solidFill>
              </a:rPr>
              <a:t> </a:t>
            </a:r>
            <a:r>
              <a:rPr lang="en-US" sz="2600" i="1" dirty="0" smtClean="0">
                <a:solidFill>
                  <a:srgbClr val="000000"/>
                </a:solidFill>
              </a:rPr>
              <a:t>and</a:t>
            </a:r>
            <a:r>
              <a:rPr lang="en-US" sz="2600" dirty="0" smtClean="0">
                <a:solidFill>
                  <a:srgbClr val="000000"/>
                </a:solidFill>
              </a:rPr>
              <a:t> education </a:t>
            </a:r>
            <a:r>
              <a:rPr lang="en-US" sz="2600" dirty="0">
                <a:solidFill>
                  <a:srgbClr val="000000"/>
                </a:solidFill>
              </a:rPr>
              <a:t>through </a:t>
            </a:r>
            <a:r>
              <a:rPr lang="en-US" sz="2600" dirty="0" smtClean="0">
                <a:solidFill>
                  <a:srgbClr val="000000"/>
                </a:solidFill>
              </a:rPr>
              <a:t>English:</a:t>
            </a:r>
          </a:p>
          <a:p>
            <a:pPr lvl="1"/>
            <a:r>
              <a:rPr lang="en-US" sz="2300" dirty="0" smtClean="0">
                <a:solidFill>
                  <a:srgbClr val="000000"/>
                </a:solidFill>
              </a:rPr>
              <a:t>‘Globally </a:t>
            </a:r>
            <a:r>
              <a:rPr lang="en-US" sz="2300" dirty="0">
                <a:solidFill>
                  <a:srgbClr val="000000"/>
                </a:solidFill>
              </a:rPr>
              <a:t>we are seeing trends towards greater use of English at primary level in many school systems, as well as a trend towards the use of English medium instruction in secondary science and technology classes. From Chile to Korea, we have seen major proposals for the greater use of English across the educational </a:t>
            </a:r>
            <a:r>
              <a:rPr lang="en-US" sz="2300" dirty="0" smtClean="0">
                <a:solidFill>
                  <a:srgbClr val="000000"/>
                </a:solidFill>
              </a:rPr>
              <a:t>system’ (</a:t>
            </a:r>
            <a:r>
              <a:rPr lang="en-US" sz="2300" dirty="0" err="1" smtClean="0">
                <a:solidFill>
                  <a:srgbClr val="000000"/>
                </a:solidFill>
              </a:rPr>
              <a:t>Pennycook</a:t>
            </a:r>
            <a:r>
              <a:rPr lang="en-US" sz="2300" dirty="0" smtClean="0">
                <a:solidFill>
                  <a:srgbClr val="000000"/>
                </a:solidFill>
              </a:rPr>
              <a:t>, 2010, p</a:t>
            </a:r>
            <a:r>
              <a:rPr lang="en-US" sz="2300" dirty="0">
                <a:solidFill>
                  <a:srgbClr val="000000"/>
                </a:solidFill>
              </a:rPr>
              <a:t>. 677</a:t>
            </a:r>
            <a:r>
              <a:rPr lang="en-US" sz="2300" dirty="0" smtClean="0">
                <a:solidFill>
                  <a:srgbClr val="000000"/>
                </a:solidFill>
              </a:rPr>
              <a:t>).</a:t>
            </a:r>
          </a:p>
          <a:p>
            <a:pPr marL="0" indent="0">
              <a:buNone/>
            </a:pPr>
            <a:endParaRPr lang="en-US" dirty="0" smtClean="0">
              <a:solidFill>
                <a:srgbClr val="000000"/>
              </a:solidFill>
            </a:endParaRPr>
          </a:p>
          <a:p>
            <a:pPr marL="514350" indent="-514350">
              <a:buAutoNum type="arabicPeriod"/>
            </a:pPr>
            <a:endParaRPr lang="en-US" dirty="0" smtClean="0">
              <a:solidFill>
                <a:srgbClr val="000000"/>
              </a:solidFill>
            </a:endParaRPr>
          </a:p>
          <a:p>
            <a:pPr marL="514350" indent="-514350">
              <a:buAutoNum type="arabicPeriod"/>
            </a:pPr>
            <a:endParaRPr lang="en-US" dirty="0">
              <a:solidFill>
                <a:srgbClr val="000000"/>
              </a:solidFill>
            </a:endParaRPr>
          </a:p>
        </p:txBody>
      </p:sp>
    </p:spTree>
    <p:extLst>
      <p:ext uri="{BB962C8B-B14F-4D97-AF65-F5344CB8AC3E}">
        <p14:creationId xmlns:p14="http://schemas.microsoft.com/office/powerpoint/2010/main" val="379713718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mv="urn:schemas-microsoft-com:mac:vml"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pc="-150" dirty="0" smtClean="0"/>
              <a:t>Internationalization of higher education</a:t>
            </a:r>
            <a:endParaRPr lang="en-US" spc="-150" dirty="0"/>
          </a:p>
        </p:txBody>
      </p:sp>
      <p:sp>
        <p:nvSpPr>
          <p:cNvPr id="3" name="Content Placeholder 2"/>
          <p:cNvSpPr>
            <a:spLocks noGrp="1"/>
          </p:cNvSpPr>
          <p:nvPr>
            <p:ph idx="1"/>
          </p:nvPr>
        </p:nvSpPr>
        <p:spPr>
          <a:xfrm>
            <a:off x="457200" y="1600200"/>
            <a:ext cx="8229600" cy="4810760"/>
          </a:xfrm>
        </p:spPr>
        <p:txBody>
          <a:bodyPr>
            <a:normAutofit fontScale="85000" lnSpcReduction="20000"/>
          </a:bodyPr>
          <a:lstStyle/>
          <a:p>
            <a:r>
              <a:rPr lang="en-AU" sz="2811" dirty="0" smtClean="0"/>
              <a:t>Many ENL higher education institutions see internationalization as </a:t>
            </a:r>
            <a:r>
              <a:rPr lang="en-AU" sz="2811" dirty="0"/>
              <a:t>a business transaction, </a:t>
            </a:r>
            <a:r>
              <a:rPr lang="en-AU" sz="2811" dirty="0" smtClean="0"/>
              <a:t>and are in fierce competition:</a:t>
            </a:r>
          </a:p>
          <a:p>
            <a:pPr lvl="1">
              <a:buFont typeface="Lucida Grande"/>
              <a:buChar char="–"/>
            </a:pPr>
            <a:r>
              <a:rPr lang="en-AU" sz="2486" dirty="0" smtClean="0"/>
              <a:t>Australia: 3rd biggest export ‘industry’.</a:t>
            </a:r>
          </a:p>
          <a:p>
            <a:pPr lvl="1">
              <a:buFont typeface="Lucida Grande"/>
              <a:buChar char="–"/>
            </a:pPr>
            <a:r>
              <a:rPr lang="en-AU" sz="2486" dirty="0" smtClean="0"/>
              <a:t>UK: international students make up one third of tuition, and add £10 billion to the economy.</a:t>
            </a:r>
            <a:endParaRPr lang="en-US" sz="2486" dirty="0" smtClean="0"/>
          </a:p>
          <a:p>
            <a:r>
              <a:rPr lang="en-AU" sz="2811" dirty="0" smtClean="0"/>
              <a:t>Unfortunately there is a tendency to view </a:t>
            </a:r>
            <a:r>
              <a:rPr lang="en-AU" sz="2811" dirty="0"/>
              <a:t>international students as</a:t>
            </a:r>
            <a:r>
              <a:rPr lang="en-AU" sz="2811" dirty="0" smtClean="0"/>
              <a:t> ‘“empty vessels” to </a:t>
            </a:r>
            <a:r>
              <a:rPr lang="en-AU" sz="2811" dirty="0"/>
              <a:t>be filled with Euro-American </a:t>
            </a:r>
            <a:r>
              <a:rPr lang="en-AU" sz="2811" dirty="0" smtClean="0"/>
              <a:t>knowledge’ </a:t>
            </a:r>
            <a:r>
              <a:rPr lang="en-AU" sz="2811" dirty="0"/>
              <a:t>(Singh 2005, p. 10</a:t>
            </a:r>
            <a:r>
              <a:rPr lang="en-AU" sz="2811" dirty="0" smtClean="0"/>
              <a:t>), or just as a financial source:</a:t>
            </a:r>
          </a:p>
          <a:p>
            <a:pPr lvl="1">
              <a:buFont typeface="Lucida Grande"/>
              <a:buChar char="–"/>
            </a:pPr>
            <a:r>
              <a:rPr lang="en-AU" sz="2486" dirty="0" smtClean="0"/>
              <a:t>‘Australian </a:t>
            </a:r>
            <a:r>
              <a:rPr lang="en-AU" sz="2486" dirty="0"/>
              <a:t>education exporters’ and regulators’ decision to embrace a</a:t>
            </a:r>
            <a:r>
              <a:rPr lang="en-AU" sz="2486" dirty="0" smtClean="0"/>
              <a:t> “no frills” </a:t>
            </a:r>
            <a:r>
              <a:rPr lang="en-AU" sz="2486" dirty="0"/>
              <a:t>highly commercial approach to international students and their welfare has almost certainly contributed to the major slump in the number of international students studying in Australia in recent </a:t>
            </a:r>
            <a:r>
              <a:rPr lang="en-AU" sz="2486" dirty="0" smtClean="0"/>
              <a:t>years’ (Forbes</a:t>
            </a:r>
            <a:r>
              <a:rPr lang="en-AU" sz="2486" dirty="0"/>
              <a:t>-</a:t>
            </a:r>
            <a:r>
              <a:rPr lang="en-AU" sz="2486" dirty="0" err="1"/>
              <a:t>Mewett</a:t>
            </a:r>
            <a:r>
              <a:rPr lang="en-AU" sz="2486" dirty="0" smtClean="0"/>
              <a:t> and </a:t>
            </a:r>
            <a:r>
              <a:rPr lang="en-AU" sz="2486" dirty="0" err="1" smtClean="0"/>
              <a:t>Nyland</a:t>
            </a:r>
            <a:r>
              <a:rPr lang="en-AU" sz="2486" dirty="0" smtClean="0"/>
              <a:t>, 2012, </a:t>
            </a:r>
            <a:br>
              <a:rPr lang="en-AU" sz="2486" dirty="0" smtClean="0"/>
            </a:br>
            <a:r>
              <a:rPr lang="en-AU" sz="2486" dirty="0" err="1" smtClean="0"/>
              <a:t>p</a:t>
            </a:r>
            <a:r>
              <a:rPr lang="en-AU" sz="2486" dirty="0" smtClean="0"/>
              <a:t>. 191). </a:t>
            </a:r>
          </a:p>
          <a:p>
            <a:pPr marL="457200" lvl="1" indent="0">
              <a:buNone/>
            </a:pPr>
            <a:endParaRPr lang="en-US" sz="2100" dirty="0"/>
          </a:p>
        </p:txBody>
      </p:sp>
    </p:spTree>
    <p:extLst>
      <p:ext uri="{BB962C8B-B14F-4D97-AF65-F5344CB8AC3E}">
        <p14:creationId xmlns:p14="http://schemas.microsoft.com/office/powerpoint/2010/main" val="417007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Jenkins on international education</a:t>
            </a:r>
            <a:endParaRPr lang="en-US" dirty="0"/>
          </a:p>
        </p:txBody>
      </p:sp>
      <p:sp>
        <p:nvSpPr>
          <p:cNvPr id="3" name="Content Placeholder 2"/>
          <p:cNvSpPr>
            <a:spLocks noGrp="1"/>
          </p:cNvSpPr>
          <p:nvPr>
            <p:ph idx="1"/>
          </p:nvPr>
        </p:nvSpPr>
        <p:spPr/>
        <p:txBody>
          <a:bodyPr>
            <a:normAutofit fontScale="92500"/>
          </a:bodyPr>
          <a:lstStyle/>
          <a:p>
            <a:r>
              <a:rPr lang="en-AU" sz="2811" dirty="0"/>
              <a:t>Jenkins (2011) is very critical of NE nation-centric views of international </a:t>
            </a:r>
            <a:r>
              <a:rPr lang="en-AU" sz="2811" dirty="0" smtClean="0"/>
              <a:t>education: </a:t>
            </a:r>
          </a:p>
          <a:p>
            <a:pPr lvl="1"/>
            <a:r>
              <a:rPr lang="en-AU" sz="2486" dirty="0" smtClean="0"/>
              <a:t>‘while </a:t>
            </a:r>
            <a:r>
              <a:rPr lang="en-AU" sz="2486" dirty="0"/>
              <a:t>many universities claim to be deeply international they are in essence deeply national at the linguistic level. And given that language is such a key component of academic life, their claim to internationalism rings somewhat </a:t>
            </a:r>
            <a:r>
              <a:rPr lang="en-AU" sz="2486" dirty="0" smtClean="0"/>
              <a:t>hollow’ </a:t>
            </a:r>
            <a:r>
              <a:rPr lang="en-AU" sz="2486" dirty="0"/>
              <a:t>(p. 927).</a:t>
            </a:r>
            <a:r>
              <a:rPr lang="en-AU" sz="2486" dirty="0" smtClean="0"/>
              <a:t> </a:t>
            </a:r>
            <a:endParaRPr lang="en-AU" dirty="0" smtClean="0"/>
          </a:p>
          <a:p>
            <a:pPr marL="355600" lvl="1" indent="0">
              <a:buNone/>
            </a:pPr>
            <a:r>
              <a:rPr lang="en-AU" dirty="0" smtClean="0"/>
              <a:t>Do you think Jenkins </a:t>
            </a:r>
            <a:r>
              <a:rPr lang="en-AU" dirty="0"/>
              <a:t>(2011) is right in her assertion </a:t>
            </a:r>
            <a:r>
              <a:rPr lang="en-AU" dirty="0" smtClean="0"/>
              <a:t>that</a:t>
            </a:r>
            <a:br>
              <a:rPr lang="en-AU" dirty="0" smtClean="0"/>
            </a:br>
            <a:r>
              <a:rPr lang="en-AU" dirty="0" smtClean="0"/>
              <a:t>‘it </a:t>
            </a:r>
            <a:r>
              <a:rPr lang="en-AU" dirty="0"/>
              <a:t>is a contradiction for any university anywhere that considers itself </a:t>
            </a:r>
            <a:r>
              <a:rPr lang="en-AU" i="1" dirty="0"/>
              <a:t>international</a:t>
            </a:r>
            <a:r>
              <a:rPr lang="en-AU" dirty="0"/>
              <a:t> to insist on </a:t>
            </a:r>
            <a:r>
              <a:rPr lang="en-AU" i="1" dirty="0"/>
              <a:t>national</a:t>
            </a:r>
            <a:r>
              <a:rPr lang="en-AU" dirty="0"/>
              <a:t> English language </a:t>
            </a:r>
            <a:r>
              <a:rPr lang="en-AU" dirty="0" smtClean="0"/>
              <a:t>norms’ </a:t>
            </a:r>
            <a:r>
              <a:rPr lang="en-AU" dirty="0"/>
              <a:t>(p. 934</a:t>
            </a:r>
            <a:r>
              <a:rPr lang="en-AU" dirty="0" smtClean="0"/>
              <a:t>)?</a:t>
            </a:r>
            <a:endParaRPr lang="en-GB" dirty="0"/>
          </a:p>
          <a:p>
            <a:pPr lvl="1"/>
            <a:endParaRPr lang="en-AU" dirty="0" smtClean="0"/>
          </a:p>
          <a:p>
            <a:endParaRPr lang="en-US" dirty="0"/>
          </a:p>
        </p:txBody>
      </p:sp>
    </p:spTree>
    <p:extLst>
      <p:ext uri="{BB962C8B-B14F-4D97-AF65-F5344CB8AC3E}">
        <p14:creationId xmlns:p14="http://schemas.microsoft.com/office/powerpoint/2010/main" val="211031267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English-medium instruction</a:t>
            </a:r>
            <a:endParaRPr lang="en-US" dirty="0"/>
          </a:p>
        </p:txBody>
      </p:sp>
      <p:sp>
        <p:nvSpPr>
          <p:cNvPr id="3" name="Content Placeholder 2"/>
          <p:cNvSpPr>
            <a:spLocks noGrp="1"/>
          </p:cNvSpPr>
          <p:nvPr>
            <p:ph idx="1"/>
          </p:nvPr>
        </p:nvSpPr>
        <p:spPr/>
        <p:txBody>
          <a:bodyPr>
            <a:normAutofit/>
          </a:bodyPr>
          <a:lstStyle/>
          <a:p>
            <a:r>
              <a:rPr lang="en-US" sz="2600" dirty="0" smtClean="0"/>
              <a:t>‘English medium instruction has become commonplace in many institutes of higher education where English is not the native language’ (Wilkinson, 2013, p. 3):</a:t>
            </a:r>
          </a:p>
          <a:p>
            <a:pPr lvl="1"/>
            <a:r>
              <a:rPr lang="en-US" sz="2300" dirty="0" smtClean="0"/>
              <a:t>Economic, social, political, and educational drivers.</a:t>
            </a:r>
          </a:p>
          <a:p>
            <a:r>
              <a:rPr lang="en-US" sz="2600" dirty="0" smtClean="0"/>
              <a:t>Half of the world’s international students are learning through English (Ball and Lindsay, 2013).</a:t>
            </a:r>
          </a:p>
          <a:p>
            <a:r>
              <a:rPr lang="en-US" sz="2600" dirty="0" smtClean="0"/>
              <a:t>Internationalization and English-medium instruction are intertwined (Kirkpatrick, 2011).</a:t>
            </a:r>
          </a:p>
          <a:p>
            <a:endParaRPr lang="en-US" dirty="0"/>
          </a:p>
        </p:txBody>
      </p:sp>
    </p:spTree>
    <p:extLst>
      <p:ext uri="{BB962C8B-B14F-4D97-AF65-F5344CB8AC3E}">
        <p14:creationId xmlns:p14="http://schemas.microsoft.com/office/powerpoint/2010/main" val="386003539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context</a:t>
            </a:r>
            <a:endParaRPr lang="en-US" dirty="0"/>
          </a:p>
        </p:txBody>
      </p:sp>
      <p:sp>
        <p:nvSpPr>
          <p:cNvPr id="3" name="Content Placeholder 2"/>
          <p:cNvSpPr>
            <a:spLocks noGrp="1"/>
          </p:cNvSpPr>
          <p:nvPr>
            <p:ph idx="1"/>
          </p:nvPr>
        </p:nvSpPr>
        <p:spPr/>
        <p:txBody>
          <a:bodyPr>
            <a:normAutofit fontScale="77500" lnSpcReduction="20000"/>
          </a:bodyPr>
          <a:lstStyle/>
          <a:p>
            <a:r>
              <a:rPr lang="en-AU" sz="3355" dirty="0" smtClean="0"/>
              <a:t>It </a:t>
            </a:r>
            <a:r>
              <a:rPr lang="en-AU" sz="3355" dirty="0"/>
              <a:t>has been observed that Chinese students see a difference between British universities and French, </a:t>
            </a:r>
            <a:r>
              <a:rPr lang="en-AU" sz="3355" dirty="0" smtClean="0"/>
              <a:t>German, </a:t>
            </a:r>
            <a:r>
              <a:rPr lang="en-AU" sz="3355" dirty="0"/>
              <a:t>and Danish </a:t>
            </a:r>
            <a:r>
              <a:rPr lang="en-AU" sz="3355" dirty="0" smtClean="0"/>
              <a:t>universities </a:t>
            </a:r>
            <a:r>
              <a:rPr lang="en-AU" sz="3355" dirty="0"/>
              <a:t>in that the UK views </a:t>
            </a:r>
            <a:r>
              <a:rPr lang="en-AU" sz="3355" dirty="0" smtClean="0"/>
              <a:t>internationalization </a:t>
            </a:r>
            <a:r>
              <a:rPr lang="en-AU" sz="3355" dirty="0"/>
              <a:t>as a source of income, but European universities see </a:t>
            </a:r>
            <a:r>
              <a:rPr lang="en-AU" sz="3355" dirty="0" smtClean="0"/>
              <a:t>internationalization </a:t>
            </a:r>
            <a:r>
              <a:rPr lang="en-AU" sz="3355" dirty="0"/>
              <a:t>as a means</a:t>
            </a:r>
            <a:r>
              <a:rPr lang="en-US" sz="3355" dirty="0"/>
              <a:t> of</a:t>
            </a:r>
            <a:r>
              <a:rPr lang="en-US" sz="3355" dirty="0" smtClean="0"/>
              <a:t> ‘attracting </a:t>
            </a:r>
            <a:r>
              <a:rPr lang="en-US" sz="3355" dirty="0"/>
              <a:t>and keeping the best brains from around the world to help develop their own </a:t>
            </a:r>
            <a:r>
              <a:rPr lang="en-US" sz="3355" dirty="0" smtClean="0"/>
              <a:t>economies’</a:t>
            </a:r>
            <a:br>
              <a:rPr lang="en-US" sz="3355" dirty="0" smtClean="0"/>
            </a:br>
            <a:r>
              <a:rPr lang="en-US" sz="3355" dirty="0" smtClean="0"/>
              <a:t>(</a:t>
            </a:r>
            <a:r>
              <a:rPr lang="en-US" sz="3355" dirty="0" err="1" smtClean="0"/>
              <a:t>Shen</a:t>
            </a:r>
            <a:r>
              <a:rPr lang="en-US" sz="3355" dirty="0" smtClean="0"/>
              <a:t>, 2008, </a:t>
            </a:r>
            <a:r>
              <a:rPr lang="en-US" sz="3355" dirty="0"/>
              <a:t>p. 223)</a:t>
            </a:r>
            <a:r>
              <a:rPr lang="en-US" sz="3355" dirty="0" smtClean="0"/>
              <a:t>.</a:t>
            </a:r>
          </a:p>
          <a:p>
            <a:r>
              <a:rPr lang="en-US" sz="3355" dirty="0" smtClean="0"/>
              <a:t>In 2007, there were 2,400 </a:t>
            </a:r>
            <a:r>
              <a:rPr lang="en-US" sz="3355" dirty="0" err="1" smtClean="0"/>
              <a:t>programmes</a:t>
            </a:r>
            <a:r>
              <a:rPr lang="en-US" sz="3355" dirty="0" smtClean="0"/>
              <a:t> that taught in English at 400 mainland European universities and colleges.</a:t>
            </a:r>
          </a:p>
          <a:p>
            <a:pPr lvl="1"/>
            <a:r>
              <a:rPr lang="en-US" sz="2968" dirty="0" smtClean="0"/>
              <a:t>This is a 340% increase in just 5 years (in 2002 there were only 700 such </a:t>
            </a:r>
            <a:r>
              <a:rPr lang="en-US" sz="2968" dirty="0" err="1" smtClean="0"/>
              <a:t>programmes</a:t>
            </a:r>
            <a:r>
              <a:rPr lang="en-US" sz="2968" dirty="0" smtClean="0"/>
              <a:t> (</a:t>
            </a:r>
            <a:r>
              <a:rPr lang="en-AU" sz="2968" dirty="0" err="1"/>
              <a:t>Brenn</a:t>
            </a:r>
            <a:r>
              <a:rPr lang="en-AU" sz="2968" dirty="0"/>
              <a:t>-White</a:t>
            </a:r>
            <a:r>
              <a:rPr lang="en-AU" sz="2968" dirty="0" smtClean="0"/>
              <a:t> and </a:t>
            </a:r>
            <a:r>
              <a:rPr lang="en-AU" sz="2968" dirty="0" err="1"/>
              <a:t>Faethe</a:t>
            </a:r>
            <a:r>
              <a:rPr lang="en-AU" sz="2968" dirty="0"/>
              <a:t>, 2013</a:t>
            </a:r>
            <a:r>
              <a:rPr lang="en-US" sz="2968" dirty="0" smtClean="0"/>
              <a:t>).</a:t>
            </a:r>
          </a:p>
          <a:p>
            <a:endParaRPr lang="en-US" dirty="0"/>
          </a:p>
        </p:txBody>
      </p:sp>
    </p:spTree>
    <p:extLst>
      <p:ext uri="{BB962C8B-B14F-4D97-AF65-F5344CB8AC3E}">
        <p14:creationId xmlns:p14="http://schemas.microsoft.com/office/powerpoint/2010/main" val="4193262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higher education</a:t>
            </a:r>
            <a:endParaRPr lang="en-US" dirty="0"/>
          </a:p>
        </p:txBody>
      </p:sp>
      <p:sp>
        <p:nvSpPr>
          <p:cNvPr id="4" name="Rectangle 3"/>
          <p:cNvSpPr/>
          <p:nvPr/>
        </p:nvSpPr>
        <p:spPr>
          <a:xfrm>
            <a:off x="571500" y="1238161"/>
            <a:ext cx="8286750" cy="3693319"/>
          </a:xfrm>
          <a:prstGeom prst="rect">
            <a:avLst/>
          </a:prstGeom>
        </p:spPr>
        <p:txBody>
          <a:bodyPr wrap="square">
            <a:spAutoFit/>
          </a:bodyPr>
          <a:lstStyle/>
          <a:p>
            <a:r>
              <a:rPr lang="en-AU" dirty="0"/>
              <a:t>Table 10.1: Number and percentage of recent increases in </a:t>
            </a:r>
            <a:r>
              <a:rPr lang="en-AU" dirty="0" smtClean="0"/>
              <a:t>English-medium </a:t>
            </a:r>
            <a:r>
              <a:rPr lang="en-AU" dirty="0"/>
              <a:t>taught Masters programmes in major European countries (Source: </a:t>
            </a:r>
            <a:r>
              <a:rPr lang="en-AU" dirty="0" err="1"/>
              <a:t>Brenn</a:t>
            </a:r>
            <a:r>
              <a:rPr lang="en-AU" dirty="0"/>
              <a:t>-White</a:t>
            </a:r>
            <a:r>
              <a:rPr lang="en-AU" dirty="0" smtClean="0"/>
              <a:t> and </a:t>
            </a:r>
            <a:r>
              <a:rPr lang="en-AU" dirty="0" err="1"/>
              <a:t>Faethe</a:t>
            </a:r>
            <a:r>
              <a:rPr lang="en-AU" dirty="0"/>
              <a:t>, 2013, p. 6)</a:t>
            </a:r>
            <a:endParaRPr lang="en-GB"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38439348"/>
              </p:ext>
            </p:extLst>
          </p:nvPr>
        </p:nvGraphicFramePr>
        <p:xfrm>
          <a:off x="1112520" y="2235195"/>
          <a:ext cx="6598920" cy="3413760"/>
        </p:xfrm>
        <a:graphic>
          <a:graphicData uri="http://schemas.openxmlformats.org/drawingml/2006/table">
            <a:tbl>
              <a:tblPr firstRow="1" firstCol="1" bandRow="1">
                <a:tableStyleId>{5C22544A-7EE6-4342-B048-85BDC9FD1C3A}</a:tableStyleId>
              </a:tblPr>
              <a:tblGrid>
                <a:gridCol w="1649387"/>
                <a:gridCol w="1650073"/>
                <a:gridCol w="1649387"/>
                <a:gridCol w="1650073"/>
              </a:tblGrid>
              <a:tr h="665783">
                <a:tc>
                  <a:txBody>
                    <a:bodyPr/>
                    <a:lstStyle/>
                    <a:p>
                      <a:pPr>
                        <a:spcAft>
                          <a:spcPts val="0"/>
                        </a:spcAft>
                      </a:pPr>
                      <a:r>
                        <a:rPr lang="en-AU" sz="1600" dirty="0">
                          <a:effectLst/>
                        </a:rPr>
                        <a:t> </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Number of programmes in</a:t>
                      </a:r>
                      <a:endParaRPr lang="en-GB" sz="1600">
                        <a:effectLst/>
                      </a:endParaRPr>
                    </a:p>
                    <a:p>
                      <a:pPr>
                        <a:spcAft>
                          <a:spcPts val="0"/>
                        </a:spcAft>
                      </a:pPr>
                      <a:r>
                        <a:rPr lang="en-AU" sz="1600">
                          <a:effectLst/>
                        </a:rPr>
                        <a:t>June 2013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Percentage </a:t>
                      </a:r>
                      <a:r>
                        <a:rPr lang="en-AU" sz="1600" dirty="0" smtClean="0">
                          <a:effectLst/>
                        </a:rPr>
                        <a:t>increase</a:t>
                      </a:r>
                      <a:br>
                        <a:rPr lang="en-AU" sz="1600" dirty="0" smtClean="0">
                          <a:effectLst/>
                        </a:rPr>
                      </a:br>
                      <a:r>
                        <a:rPr lang="en-AU" sz="1600" dirty="0" smtClean="0">
                          <a:effectLst/>
                        </a:rPr>
                        <a:t>2011–2013 </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Ranking in total number of courses</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Denmark</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327</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74%</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6</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Sweden</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708</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73%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3</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Italy</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304</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60%</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7</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Finland</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261</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52%</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9</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France</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494</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43%</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4</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Switzerland</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281</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19%</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8</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Belgium</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253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18%</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10</a:t>
                      </a:r>
                      <a:endParaRPr lang="en-GB" sz="160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Netherlands</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946</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16%</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1</a:t>
                      </a:r>
                      <a:endParaRPr lang="en-GB" sz="1600" dirty="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Spain</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373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14%</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5</a:t>
                      </a:r>
                      <a:endParaRPr lang="en-GB" sz="1600" dirty="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a:effectLst/>
                        </a:rPr>
                        <a:t>Germany</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733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13%</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2</a:t>
                      </a:r>
                      <a:endParaRPr lang="en-GB" sz="1600" dirty="0">
                        <a:solidFill>
                          <a:srgbClr val="365F91"/>
                        </a:solidFill>
                        <a:effectLst/>
                        <a:latin typeface="Times"/>
                        <a:ea typeface="Times"/>
                        <a:cs typeface="Times New Roman"/>
                      </a:endParaRPr>
                    </a:p>
                  </a:txBody>
                  <a:tcPr marL="68580" marR="68580" marT="0" marB="0"/>
                </a:tc>
              </a:tr>
              <a:tr h="221928">
                <a:tc>
                  <a:txBody>
                    <a:bodyPr/>
                    <a:lstStyle/>
                    <a:p>
                      <a:pPr>
                        <a:spcAft>
                          <a:spcPts val="0"/>
                        </a:spcAft>
                      </a:pPr>
                      <a:r>
                        <a:rPr lang="en-AU" sz="1600" dirty="0" smtClean="0">
                          <a:effectLst/>
                        </a:rPr>
                        <a:t>Europe (total)</a:t>
                      </a:r>
                      <a:endParaRPr lang="en-GB" sz="1600" dirty="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6,407</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a:effectLst/>
                        </a:rPr>
                        <a:t>38%</a:t>
                      </a:r>
                      <a:endParaRPr lang="en-GB" sz="1600">
                        <a:solidFill>
                          <a:srgbClr val="365F91"/>
                        </a:solidFill>
                        <a:effectLst/>
                        <a:latin typeface="Times"/>
                        <a:ea typeface="Times"/>
                        <a:cs typeface="Times New Roman"/>
                      </a:endParaRPr>
                    </a:p>
                  </a:txBody>
                  <a:tcPr marL="68580" marR="68580" marT="0" marB="0"/>
                </a:tc>
                <a:tc>
                  <a:txBody>
                    <a:bodyPr/>
                    <a:lstStyle/>
                    <a:p>
                      <a:pPr>
                        <a:spcAft>
                          <a:spcPts val="0"/>
                        </a:spcAft>
                      </a:pPr>
                      <a:r>
                        <a:rPr lang="en-AU" sz="1600" dirty="0">
                          <a:effectLst/>
                        </a:rPr>
                        <a:t> </a:t>
                      </a:r>
                      <a:endParaRPr lang="en-GB" sz="1600" dirty="0">
                        <a:solidFill>
                          <a:srgbClr val="365F91"/>
                        </a:solidFill>
                        <a:effectLst/>
                        <a:latin typeface="Times"/>
                        <a:ea typeface="Times"/>
                        <a:cs typeface="Times New Roman"/>
                      </a:endParaRPr>
                    </a:p>
                  </a:txBody>
                  <a:tcPr marL="68580" marR="68580" marT="0" marB="0"/>
                </a:tc>
              </a:tr>
            </a:tbl>
          </a:graphicData>
        </a:graphic>
      </p:graphicFrame>
      <p:sp>
        <p:nvSpPr>
          <p:cNvPr id="6" name="Rectangle 5"/>
          <p:cNvSpPr/>
          <p:nvPr/>
        </p:nvSpPr>
        <p:spPr>
          <a:xfrm>
            <a:off x="714374" y="5646986"/>
            <a:ext cx="7972425" cy="923330"/>
          </a:xfrm>
          <a:prstGeom prst="rect">
            <a:avLst/>
          </a:prstGeom>
        </p:spPr>
        <p:txBody>
          <a:bodyPr wrap="square">
            <a:spAutoFit/>
          </a:bodyPr>
          <a:lstStyle/>
          <a:p>
            <a:r>
              <a:rPr lang="en-AU" dirty="0"/>
              <a:t>According to the same</a:t>
            </a:r>
            <a:r>
              <a:rPr lang="en-AU" dirty="0" smtClean="0"/>
              <a:t> source, </a:t>
            </a:r>
            <a:r>
              <a:rPr lang="en-AU" dirty="0"/>
              <a:t>the leading disciplines in taught Masters programmes in English are Business and Economics (28%</a:t>
            </a:r>
            <a:r>
              <a:rPr lang="en-AU" dirty="0" smtClean="0"/>
              <a:t>), </a:t>
            </a:r>
            <a:r>
              <a:rPr lang="en-AU" dirty="0"/>
              <a:t>and Engineering and Technology (21%). </a:t>
            </a:r>
            <a:endParaRPr lang="en-GB" dirty="0"/>
          </a:p>
        </p:txBody>
      </p:sp>
    </p:spTree>
    <p:extLst>
      <p:ext uri="{BB962C8B-B14F-4D97-AF65-F5344CB8AC3E}">
        <p14:creationId xmlns:p14="http://schemas.microsoft.com/office/powerpoint/2010/main" val="3316598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context</a:t>
            </a:r>
            <a:endParaRPr lang="en-US" dirty="0"/>
          </a:p>
        </p:txBody>
      </p:sp>
      <p:sp>
        <p:nvSpPr>
          <p:cNvPr id="3" name="Content Placeholder 2"/>
          <p:cNvSpPr>
            <a:spLocks noGrp="1"/>
          </p:cNvSpPr>
          <p:nvPr>
            <p:ph idx="1"/>
          </p:nvPr>
        </p:nvSpPr>
        <p:spPr/>
        <p:txBody>
          <a:bodyPr>
            <a:normAutofit fontScale="77500" lnSpcReduction="20000"/>
          </a:bodyPr>
          <a:lstStyle/>
          <a:p>
            <a:r>
              <a:rPr lang="en-AU" dirty="0"/>
              <a:t>D</a:t>
            </a:r>
            <a:r>
              <a:rPr lang="en-AU" dirty="0" smtClean="0"/>
              <a:t>omestic </a:t>
            </a:r>
            <a:r>
              <a:rPr lang="en-AU" dirty="0"/>
              <a:t>universities are integrating English language into domestic </a:t>
            </a:r>
            <a:r>
              <a:rPr lang="en-AU" dirty="0" smtClean="0"/>
              <a:t>programmes: </a:t>
            </a:r>
          </a:p>
          <a:p>
            <a:pPr lvl="1"/>
            <a:r>
              <a:rPr lang="en-AU" dirty="0" smtClean="0"/>
              <a:t>‘</a:t>
            </a:r>
            <a:r>
              <a:rPr lang="en-AU" b="1" dirty="0"/>
              <a:t>internationalization at home</a:t>
            </a:r>
            <a:r>
              <a:rPr lang="en-AU" dirty="0"/>
              <a:t>’ experience. </a:t>
            </a:r>
            <a:endParaRPr lang="en-AU" dirty="0" smtClean="0"/>
          </a:p>
          <a:p>
            <a:r>
              <a:rPr lang="en-AU" dirty="0"/>
              <a:t>M</a:t>
            </a:r>
            <a:r>
              <a:rPr lang="en-AU" dirty="0" smtClean="0"/>
              <a:t>any </a:t>
            </a:r>
            <a:r>
              <a:rPr lang="en-AU" dirty="0"/>
              <a:t>of the leading universities in Japan, China, </a:t>
            </a:r>
            <a:r>
              <a:rPr lang="en-AU" dirty="0" smtClean="0"/>
              <a:t>Korea, </a:t>
            </a:r>
            <a:r>
              <a:rPr lang="en-AU" dirty="0"/>
              <a:t>and</a:t>
            </a:r>
            <a:r>
              <a:rPr lang="en-AU" dirty="0" smtClean="0"/>
              <a:t> other ASEAN </a:t>
            </a:r>
            <a:r>
              <a:rPr lang="en-AU" dirty="0"/>
              <a:t>nations have seen increases in English-taught undergraduate and postgraduate courses in recent </a:t>
            </a:r>
            <a:r>
              <a:rPr lang="en-AU" dirty="0" smtClean="0"/>
              <a:t>years. </a:t>
            </a:r>
          </a:p>
          <a:p>
            <a:r>
              <a:rPr lang="en-AU" dirty="0" smtClean="0"/>
              <a:t>Knock-on effect, e.g.:</a:t>
            </a:r>
          </a:p>
          <a:p>
            <a:pPr lvl="1"/>
            <a:r>
              <a:rPr lang="en-AU" dirty="0" smtClean="0"/>
              <a:t>In </a:t>
            </a:r>
            <a:r>
              <a:rPr lang="en-AU" dirty="0"/>
              <a:t>Taiwan,</a:t>
            </a:r>
            <a:r>
              <a:rPr lang="en-AU" dirty="0" smtClean="0"/>
              <a:t> ‘rising </a:t>
            </a:r>
            <a:r>
              <a:rPr lang="en-AU" dirty="0"/>
              <a:t>investment in top universities in other countries (particularly Taiwan’s neighbours) has alarmed the government as a potential threat to the country’s competitiveness in the long </a:t>
            </a:r>
            <a:r>
              <a:rPr lang="en-AU" dirty="0" smtClean="0"/>
              <a:t>run’ </a:t>
            </a:r>
            <a:r>
              <a:rPr lang="en-AU" dirty="0"/>
              <a:t>(Song</a:t>
            </a:r>
            <a:r>
              <a:rPr lang="en-AU" dirty="0" smtClean="0"/>
              <a:t> and Tai</a:t>
            </a:r>
            <a:r>
              <a:rPr lang="en-AU" dirty="0"/>
              <a:t>, 2007)</a:t>
            </a:r>
            <a:r>
              <a:rPr lang="en-AU" dirty="0" smtClean="0"/>
              <a:t>.</a:t>
            </a:r>
          </a:p>
          <a:p>
            <a:pPr lvl="1"/>
            <a:r>
              <a:rPr lang="en-AU" dirty="0" smtClean="0"/>
              <a:t>Thus </a:t>
            </a:r>
            <a:r>
              <a:rPr lang="en-AU" dirty="0"/>
              <a:t>Taiwan is also aggressively pursuing an internationalization policy, which is indicative of a growing trend throughout Asia in the future.</a:t>
            </a:r>
            <a:r>
              <a:rPr lang="en-US" dirty="0"/>
              <a:t> </a:t>
            </a:r>
          </a:p>
        </p:txBody>
      </p:sp>
    </p:spTree>
    <p:extLst>
      <p:ext uri="{BB962C8B-B14F-4D97-AF65-F5344CB8AC3E}">
        <p14:creationId xmlns:p14="http://schemas.microsoft.com/office/powerpoint/2010/main" val="39114977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mv="urn:schemas-microsoft-com:mac:vml"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American context</a:t>
            </a:r>
            <a:endParaRPr lang="en-US" dirty="0"/>
          </a:p>
        </p:txBody>
      </p:sp>
      <p:sp>
        <p:nvSpPr>
          <p:cNvPr id="3" name="Content Placeholder 2"/>
          <p:cNvSpPr>
            <a:spLocks noGrp="1"/>
          </p:cNvSpPr>
          <p:nvPr>
            <p:ph idx="1"/>
          </p:nvPr>
        </p:nvSpPr>
        <p:spPr>
          <a:xfrm>
            <a:off x="457200" y="1447800"/>
            <a:ext cx="8229600" cy="4991100"/>
          </a:xfrm>
        </p:spPr>
        <p:txBody>
          <a:bodyPr>
            <a:normAutofit fontScale="70000" lnSpcReduction="20000"/>
          </a:bodyPr>
          <a:lstStyle/>
          <a:p>
            <a:r>
              <a:rPr lang="en-AU" dirty="0"/>
              <a:t>In Latin America, Berry and Taylor (2013) argue that less attention has been given to internationalization of higher education when compared</a:t>
            </a:r>
            <a:r>
              <a:rPr lang="en-AU" dirty="0" smtClean="0"/>
              <a:t> with </a:t>
            </a:r>
            <a:r>
              <a:rPr lang="en-AU" dirty="0"/>
              <a:t>other parts of the globe, but this is beginning to change:</a:t>
            </a:r>
            <a:endParaRPr lang="en-US" dirty="0"/>
          </a:p>
          <a:p>
            <a:pPr lvl="1"/>
            <a:r>
              <a:rPr lang="en-AU" dirty="0"/>
              <a:t>The international imperatives observed elsewhere, often based upon fierce </a:t>
            </a:r>
            <a:r>
              <a:rPr lang="en-AU" dirty="0" err="1" smtClean="0"/>
              <a:t>marketization</a:t>
            </a:r>
            <a:r>
              <a:rPr lang="en-AU" dirty="0" smtClean="0"/>
              <a:t> </a:t>
            </a:r>
            <a:r>
              <a:rPr lang="en-AU" dirty="0"/>
              <a:t>of higher education and driven by rankings and comparative measures, are less </a:t>
            </a:r>
            <a:r>
              <a:rPr lang="en-AU" dirty="0" smtClean="0"/>
              <a:t>apparent, nor </a:t>
            </a:r>
            <a:r>
              <a:rPr lang="en-AU" dirty="0"/>
              <a:t>do institutions</a:t>
            </a:r>
            <a:r>
              <a:rPr lang="en-AU" dirty="0" smtClean="0"/>
              <a:t> seem </a:t>
            </a:r>
            <a:r>
              <a:rPr lang="en-AU" dirty="0"/>
              <a:t>as aware of the financial opportunities arising from </a:t>
            </a:r>
            <a:r>
              <a:rPr lang="en-AU" dirty="0" smtClean="0"/>
              <a:t>internationalization.</a:t>
            </a:r>
          </a:p>
          <a:p>
            <a:pPr lvl="1"/>
            <a:r>
              <a:rPr lang="en-AU" dirty="0" smtClean="0"/>
              <a:t>The </a:t>
            </a:r>
            <a:r>
              <a:rPr lang="en-AU" dirty="0"/>
              <a:t>perceived benefits of</a:t>
            </a:r>
            <a:r>
              <a:rPr lang="en-AU" dirty="0" smtClean="0"/>
              <a:t> an </a:t>
            </a:r>
            <a:r>
              <a:rPr lang="en-AU" dirty="0"/>
              <a:t>international campus and the desire of academic staff to work with international students, not for financial motives but to enhance the educational and pedagogic experience, are also less established.</a:t>
            </a:r>
            <a:endParaRPr lang="en-US" dirty="0"/>
          </a:p>
          <a:p>
            <a:r>
              <a:rPr lang="en-AU" dirty="0"/>
              <a:t>Although there is some indication that the focus on internationalization of universities in this region</a:t>
            </a:r>
            <a:r>
              <a:rPr lang="en-AU" dirty="0" smtClean="0"/>
              <a:t> is </a:t>
            </a:r>
            <a:r>
              <a:rPr lang="en-AU" dirty="0"/>
              <a:t>changing, the movement is not as large as</a:t>
            </a:r>
            <a:r>
              <a:rPr lang="en-AU" dirty="0" smtClean="0"/>
              <a:t> in the </a:t>
            </a:r>
            <a:r>
              <a:rPr lang="en-AU" dirty="0"/>
              <a:t>US, Europe, </a:t>
            </a:r>
            <a:r>
              <a:rPr lang="en-AU" dirty="0" smtClean="0"/>
              <a:t>Asia, or </a:t>
            </a:r>
            <a:r>
              <a:rPr lang="en-AU" dirty="0"/>
              <a:t>Australasia. </a:t>
            </a:r>
            <a:endParaRPr lang="en-AU" dirty="0" smtClean="0"/>
          </a:p>
          <a:p>
            <a:r>
              <a:rPr lang="en-AU" dirty="0" smtClean="0"/>
              <a:t>This </a:t>
            </a:r>
            <a:r>
              <a:rPr lang="en-AU" dirty="0"/>
              <a:t>finding is also apparent in Jenkins’ (2013) study where she found that Latin American universities do not make the same link with internationalization and English. </a:t>
            </a:r>
            <a:endParaRPr lang="en-US" dirty="0"/>
          </a:p>
          <a:p>
            <a:endParaRPr lang="en-US" dirty="0"/>
          </a:p>
        </p:txBody>
      </p:sp>
    </p:spTree>
    <p:extLst>
      <p:ext uri="{BB962C8B-B14F-4D97-AF65-F5344CB8AC3E}">
        <p14:creationId xmlns:p14="http://schemas.microsoft.com/office/powerpoint/2010/main" val="1025079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150" dirty="0" smtClean="0"/>
              <a:t>Internationalization and academic ELF</a:t>
            </a:r>
            <a:endParaRPr lang="en-US" spc="-150" dirty="0"/>
          </a:p>
        </p:txBody>
      </p:sp>
      <p:sp>
        <p:nvSpPr>
          <p:cNvPr id="3" name="Content Placeholder 2"/>
          <p:cNvSpPr>
            <a:spLocks noGrp="1"/>
          </p:cNvSpPr>
          <p:nvPr>
            <p:ph idx="1"/>
          </p:nvPr>
        </p:nvSpPr>
        <p:spPr/>
        <p:txBody>
          <a:bodyPr>
            <a:normAutofit fontScale="77500" lnSpcReduction="20000"/>
          </a:bodyPr>
          <a:lstStyle/>
          <a:p>
            <a:r>
              <a:rPr lang="en-US" dirty="0"/>
              <a:t>A</a:t>
            </a:r>
            <a:r>
              <a:rPr lang="en-US" dirty="0" smtClean="0"/>
              <a:t>cademics </a:t>
            </a:r>
            <a:r>
              <a:rPr lang="en-US" dirty="0"/>
              <a:t>are becoming under increasing pressure to publish in English (</a:t>
            </a:r>
            <a:r>
              <a:rPr lang="en-US" dirty="0" err="1"/>
              <a:t>Ingvarsdóttir</a:t>
            </a:r>
            <a:r>
              <a:rPr lang="en-US" dirty="0"/>
              <a:t> &amp; </a:t>
            </a:r>
            <a:r>
              <a:rPr lang="en-US" dirty="0" err="1"/>
              <a:t>Arnbjörnsdóttir</a:t>
            </a:r>
            <a:r>
              <a:rPr lang="en-US" dirty="0"/>
              <a:t>, 2013), </a:t>
            </a:r>
            <a:r>
              <a:rPr lang="en-US" dirty="0" smtClean="0"/>
              <a:t>but ‘despite </a:t>
            </a:r>
            <a:r>
              <a:rPr lang="en-US" dirty="0"/>
              <a:t>pressure from the university to increase international publication, where ENL writing standards seem to be the only accepted norm, no official writing support is </a:t>
            </a:r>
            <a:r>
              <a:rPr lang="en-US" dirty="0" smtClean="0"/>
              <a:t>offered’ </a:t>
            </a:r>
            <a:r>
              <a:rPr lang="en-US" dirty="0"/>
              <a:t>(p. 123). </a:t>
            </a:r>
            <a:endParaRPr lang="en-US" dirty="0" smtClean="0"/>
          </a:p>
          <a:p>
            <a:r>
              <a:rPr lang="en-US" dirty="0" smtClean="0"/>
              <a:t>This </a:t>
            </a:r>
            <a:r>
              <a:rPr lang="en-US" dirty="0"/>
              <a:t>fact indicates that NNES academics are at a disadvantage in </a:t>
            </a:r>
            <a:r>
              <a:rPr lang="en-US" dirty="0" smtClean="0"/>
              <a:t>publishing </a:t>
            </a:r>
            <a:r>
              <a:rPr lang="en-US" dirty="0"/>
              <a:t>and this, therefore, hurts their institution’s </a:t>
            </a:r>
            <a:r>
              <a:rPr lang="en-US" dirty="0" smtClean="0"/>
              <a:t>internationalization</a:t>
            </a:r>
            <a:r>
              <a:rPr lang="en-US" dirty="0"/>
              <a:t>. </a:t>
            </a:r>
            <a:endParaRPr lang="en-US" dirty="0" smtClean="0"/>
          </a:p>
          <a:p>
            <a:r>
              <a:rPr lang="en-AU" dirty="0" smtClean="0"/>
              <a:t>Conventions </a:t>
            </a:r>
            <a:r>
              <a:rPr lang="en-AU" dirty="0"/>
              <a:t>in academic writing are highly </a:t>
            </a:r>
            <a:r>
              <a:rPr lang="en-AU" dirty="0" smtClean="0"/>
              <a:t>standardized </a:t>
            </a:r>
            <a:r>
              <a:rPr lang="en-AU" dirty="0"/>
              <a:t>and safeguarded by publishers of scholarly work, and this seems one domain that is resistant to change. </a:t>
            </a:r>
            <a:endParaRPr lang="en-US" dirty="0"/>
          </a:p>
        </p:txBody>
      </p:sp>
    </p:spTree>
    <p:extLst>
      <p:ext uri="{BB962C8B-B14F-4D97-AF65-F5344CB8AC3E}">
        <p14:creationId xmlns:p14="http://schemas.microsoft.com/office/powerpoint/2010/main" val="178350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language of academia (1)</a:t>
            </a:r>
            <a:endParaRPr lang="en-US" dirty="0"/>
          </a:p>
        </p:txBody>
      </p:sp>
      <p:sp>
        <p:nvSpPr>
          <p:cNvPr id="3" name="Rectangle 2"/>
          <p:cNvSpPr/>
          <p:nvPr/>
        </p:nvSpPr>
        <p:spPr>
          <a:xfrm>
            <a:off x="590550" y="1153120"/>
            <a:ext cx="7943850" cy="646331"/>
          </a:xfrm>
          <a:prstGeom prst="rect">
            <a:avLst/>
          </a:prstGeom>
        </p:spPr>
        <p:txBody>
          <a:bodyPr wrap="square">
            <a:spAutoFit/>
          </a:bodyPr>
          <a:lstStyle/>
          <a:p>
            <a:r>
              <a:rPr lang="en-AU" dirty="0"/>
              <a:t>Figure 10.2: Language shares in total academic publications over the past 100 years (adapted from Montgomery, 2013, p. 90</a:t>
            </a:r>
            <a:r>
              <a:rPr lang="en-AU" dirty="0" smtClean="0"/>
              <a:t>)</a:t>
            </a:r>
            <a:endParaRPr lang="en-GB"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90550" y="2038441"/>
            <a:ext cx="7943850" cy="451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8900"/>
            <a:ext cx="8229600" cy="1143000"/>
          </a:xfrm>
        </p:spPr>
        <p:txBody>
          <a:bodyPr/>
          <a:lstStyle/>
          <a:p>
            <a:r>
              <a:rPr lang="en-US" dirty="0" smtClean="0"/>
              <a:t>Review of </a:t>
            </a:r>
            <a:r>
              <a:rPr lang="en-US" dirty="0"/>
              <a:t>L</a:t>
            </a:r>
            <a:r>
              <a:rPr lang="en-US" dirty="0" smtClean="0"/>
              <a:t>ecture 9 </a:t>
            </a:r>
            <a:endParaRPr lang="en-US" dirty="0"/>
          </a:p>
        </p:txBody>
      </p:sp>
      <p:sp>
        <p:nvSpPr>
          <p:cNvPr id="5" name="Content Placeholder 4"/>
          <p:cNvSpPr>
            <a:spLocks noGrp="1"/>
          </p:cNvSpPr>
          <p:nvPr>
            <p:ph idx="1"/>
          </p:nvPr>
        </p:nvSpPr>
        <p:spPr>
          <a:xfrm>
            <a:off x="457200" y="1028700"/>
            <a:ext cx="8229600" cy="5816600"/>
          </a:xfrm>
        </p:spPr>
        <p:txBody>
          <a:bodyPr>
            <a:normAutofit fontScale="85000" lnSpcReduction="20000"/>
          </a:bodyPr>
          <a:lstStyle/>
          <a:p>
            <a:pPr lvl="0"/>
            <a:r>
              <a:rPr lang="en-AU" sz="2941" dirty="0" smtClean="0"/>
              <a:t>Traditionally </a:t>
            </a:r>
            <a:r>
              <a:rPr lang="en-AU" sz="2941" dirty="0"/>
              <a:t>ELT has posited NE as the main goal of English learning. Nevertheless, the importance attached to NESs is declining.</a:t>
            </a:r>
            <a:endParaRPr lang="en-US" sz="2941" dirty="0"/>
          </a:p>
          <a:p>
            <a:pPr lvl="0"/>
            <a:r>
              <a:rPr lang="en-AU" sz="2941" dirty="0"/>
              <a:t>Studies show that students see NESTs and NNESTs as having different skills, the former being preferred for their perceived ‘fluency’ in the language.</a:t>
            </a:r>
            <a:endParaRPr lang="en-US" sz="2941" dirty="0"/>
          </a:p>
          <a:p>
            <a:pPr lvl="0"/>
            <a:r>
              <a:rPr lang="en-AU" sz="2941" dirty="0"/>
              <a:t>Recent years have seen many proposals for the way ELT is approached.                      </a:t>
            </a:r>
          </a:p>
          <a:p>
            <a:pPr lvl="0"/>
            <a:r>
              <a:rPr lang="en-AU" sz="2941" dirty="0"/>
              <a:t>GELT is clearly very different from traditional </a:t>
            </a:r>
            <a:r>
              <a:rPr lang="en-AU" sz="2941" dirty="0" smtClean="0"/>
              <a:t>ELT, with the </a:t>
            </a:r>
            <a:r>
              <a:rPr lang="en-AU" sz="2941" dirty="0"/>
              <a:t>NES and the </a:t>
            </a:r>
            <a:r>
              <a:rPr lang="en-AU" sz="2941" dirty="0" smtClean="0"/>
              <a:t>NNES </a:t>
            </a:r>
            <a:r>
              <a:rPr lang="en-AU" sz="2941" dirty="0"/>
              <a:t>placed on equal footing and the aim</a:t>
            </a:r>
            <a:r>
              <a:rPr lang="en-AU" sz="2941" dirty="0" smtClean="0"/>
              <a:t> to </a:t>
            </a:r>
            <a:r>
              <a:rPr lang="en-AU" sz="2941" dirty="0"/>
              <a:t>emancipate the NNES from the norms of a minority group of English users. </a:t>
            </a:r>
            <a:endParaRPr lang="en-US" sz="2941" dirty="0"/>
          </a:p>
          <a:p>
            <a:pPr lvl="0"/>
            <a:r>
              <a:rPr lang="en-AU" sz="2941" dirty="0"/>
              <a:t>However, a number of barriers exist, including an attachment to ‘standard’ English, the prevalence of </a:t>
            </a:r>
            <a:r>
              <a:rPr lang="en-AU" sz="2941" dirty="0" smtClean="0"/>
              <a:t>standardized </a:t>
            </a:r>
            <a:r>
              <a:rPr lang="en-AU" sz="2941" dirty="0"/>
              <a:t>language </a:t>
            </a:r>
            <a:r>
              <a:rPr lang="en-AU" sz="2941" dirty="0" smtClean="0"/>
              <a:t>tests, </a:t>
            </a:r>
            <a:r>
              <a:rPr lang="en-AU" sz="2941" dirty="0"/>
              <a:t>and the continued recruitment of NESTs</a:t>
            </a:r>
            <a:r>
              <a:rPr lang="en-AU" sz="2941" dirty="0" smtClean="0"/>
              <a:t>.</a:t>
            </a:r>
            <a:endParaRPr lang="en-US" sz="2941" dirty="0" smtClean="0"/>
          </a:p>
          <a:p>
            <a:pPr lvl="1"/>
            <a:endParaRPr lang="en-US" dirty="0"/>
          </a:p>
        </p:txBody>
      </p:sp>
    </p:spTree>
    <p:extLst>
      <p:ext uri="{BB962C8B-B14F-4D97-AF65-F5344CB8AC3E}">
        <p14:creationId xmlns:p14="http://schemas.microsoft.com/office/powerpoint/2010/main" val="355245687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mv="urn:schemas-microsoft-com:mac:vml"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3041"/>
            <a:ext cx="8229600" cy="4977448"/>
          </a:xfrm>
        </p:spPr>
        <p:txBody>
          <a:bodyPr>
            <a:normAutofit fontScale="92500" lnSpcReduction="10000"/>
          </a:bodyPr>
          <a:lstStyle/>
          <a:p>
            <a:r>
              <a:rPr lang="en-US" sz="2811" dirty="0" smtClean="0"/>
              <a:t>Trend of publishing in English is not necessarily led by Western nations.</a:t>
            </a:r>
          </a:p>
          <a:p>
            <a:r>
              <a:rPr lang="en-AU" sz="2811" dirty="0" smtClean="0"/>
              <a:t>The </a:t>
            </a:r>
            <a:r>
              <a:rPr lang="en-AU" sz="2811" dirty="0"/>
              <a:t>total number of scientific papers in English written by Chinese researchers increased by 174% from 2002 to 2008 alone (Montgomery, 2008, p. 84), and it has been noted that:</a:t>
            </a:r>
            <a:endParaRPr lang="en-US" sz="2811" dirty="0" smtClean="0"/>
          </a:p>
          <a:p>
            <a:pPr lvl="1"/>
            <a:r>
              <a:rPr lang="en-AU" sz="2486" dirty="0" smtClean="0"/>
              <a:t>‘Given </a:t>
            </a:r>
            <a:r>
              <a:rPr lang="en-AU" sz="2486" dirty="0"/>
              <a:t>recent trends, the Chinese could even match the US levels in peer-reviewed </a:t>
            </a:r>
            <a:r>
              <a:rPr lang="en-AU" sz="2486" i="1" dirty="0"/>
              <a:t>English-language</a:t>
            </a:r>
            <a:r>
              <a:rPr lang="en-AU" sz="2486" dirty="0"/>
              <a:t> ‘output’ by about 2025, perhaps </a:t>
            </a:r>
            <a:r>
              <a:rPr lang="en-AU" sz="2486" dirty="0" smtClean="0"/>
              <a:t>sooner ... However </a:t>
            </a:r>
            <a:r>
              <a:rPr lang="en-AU" sz="2486" dirty="0"/>
              <a:t>interpreted in political terms, its fortifying impact on scientific English would be beyond question. Aside from America, China may well be the most powerful force behind the spread of English in </a:t>
            </a:r>
            <a:r>
              <a:rPr lang="en-AU" sz="2486" dirty="0" smtClean="0"/>
              <a:t>science’ (Montgomery, 2008, p</a:t>
            </a:r>
            <a:r>
              <a:rPr lang="en-AU" sz="2486" dirty="0"/>
              <a:t>.</a:t>
            </a:r>
            <a:r>
              <a:rPr lang="en-AU" sz="2486" dirty="0" smtClean="0"/>
              <a:t>84, emphasis added).</a:t>
            </a:r>
            <a:endParaRPr lang="en-US" sz="2486" dirty="0" smtClean="0"/>
          </a:p>
          <a:p>
            <a:endParaRPr lang="en-US" dirty="0"/>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language of academia (2)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009555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mv="urn:schemas-microsoft-com:mac:vml"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pc="-150" dirty="0" smtClean="0"/>
              <a:t>Indications of a shift in academic language</a:t>
            </a:r>
            <a:endParaRPr lang="en-US" spc="-150" dirty="0"/>
          </a:p>
        </p:txBody>
      </p:sp>
      <p:sp>
        <p:nvSpPr>
          <p:cNvPr id="3" name="Content Placeholder 2"/>
          <p:cNvSpPr>
            <a:spLocks noGrp="1"/>
          </p:cNvSpPr>
          <p:nvPr>
            <p:ph idx="1"/>
          </p:nvPr>
        </p:nvSpPr>
        <p:spPr>
          <a:xfrm>
            <a:off x="457200" y="1778000"/>
            <a:ext cx="8229600" cy="4525963"/>
          </a:xfrm>
        </p:spPr>
        <p:txBody>
          <a:bodyPr>
            <a:noAutofit/>
          </a:bodyPr>
          <a:lstStyle/>
          <a:p>
            <a:pPr marL="355600" indent="-355600"/>
            <a:r>
              <a:rPr lang="en-US" sz="2400" dirty="0" err="1"/>
              <a:t>Seidlhofer</a:t>
            </a:r>
            <a:r>
              <a:rPr lang="en-US" sz="2400" dirty="0"/>
              <a:t> (2004)</a:t>
            </a:r>
            <a:r>
              <a:rPr lang="en-US" sz="2400" dirty="0" smtClean="0"/>
              <a:t> argues </a:t>
            </a:r>
            <a:r>
              <a:rPr lang="en-US" sz="2400" dirty="0"/>
              <a:t>that there seems to be no principled justification for the norms of written academic English throughout the world to be those of Britain and North America</a:t>
            </a:r>
            <a:r>
              <a:rPr lang="en-US" sz="2400" dirty="0" smtClean="0"/>
              <a:t>.</a:t>
            </a:r>
          </a:p>
          <a:p>
            <a:pPr marL="355600" indent="-355600"/>
            <a:r>
              <a:rPr lang="en-US" sz="2400" dirty="0" smtClean="0"/>
              <a:t>She </a:t>
            </a:r>
            <a:r>
              <a:rPr lang="en-US" sz="2400" dirty="0"/>
              <a:t>points out that the practice of subjecting non-native academic English to correction in order that their writing conforms to native conventions allows journals produced in native English countries</a:t>
            </a:r>
            <a:r>
              <a:rPr lang="en-US" sz="2400" dirty="0" smtClean="0"/>
              <a:t> ‘</a:t>
            </a:r>
            <a:r>
              <a:rPr lang="en-US" sz="2400" dirty="0"/>
              <a:t>to exert a gatekeeping function based not on academic expertise but purely on linguistic criteria whose relevance for international intelligibility has not actually been </a:t>
            </a:r>
            <a:r>
              <a:rPr lang="en-US" sz="2400" dirty="0" smtClean="0"/>
              <a:t>demonstrated’ (</a:t>
            </a:r>
            <a:r>
              <a:rPr lang="en-US" sz="2400" dirty="0" err="1" smtClean="0"/>
              <a:t>Seidlhofer</a:t>
            </a:r>
            <a:r>
              <a:rPr lang="en-US" sz="2400" dirty="0" smtClean="0"/>
              <a:t>, 2004, p. 222</a:t>
            </a:r>
            <a:r>
              <a:rPr lang="en-US" sz="2400" dirty="0"/>
              <a:t>). </a:t>
            </a:r>
          </a:p>
        </p:txBody>
      </p:sp>
    </p:spTree>
    <p:extLst>
      <p:ext uri="{BB962C8B-B14F-4D97-AF65-F5344CB8AC3E}">
        <p14:creationId xmlns:p14="http://schemas.microsoft.com/office/powerpoint/2010/main" val="181509183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Jenkins on academic English</a:t>
            </a:r>
            <a:endParaRPr lang="en-US" dirty="0"/>
          </a:p>
        </p:txBody>
      </p:sp>
      <p:sp>
        <p:nvSpPr>
          <p:cNvPr id="3" name="Content Placeholder 2"/>
          <p:cNvSpPr>
            <a:spLocks noGrp="1"/>
          </p:cNvSpPr>
          <p:nvPr>
            <p:ph idx="1"/>
          </p:nvPr>
        </p:nvSpPr>
        <p:spPr/>
        <p:txBody>
          <a:bodyPr>
            <a:normAutofit/>
          </a:bodyPr>
          <a:lstStyle/>
          <a:p>
            <a:r>
              <a:rPr lang="en-AU" sz="2600" dirty="0" smtClean="0"/>
              <a:t>Jenkins (2013) reports </a:t>
            </a:r>
            <a:r>
              <a:rPr lang="en-AU" sz="2600" dirty="0"/>
              <a:t>that she always ends her lectures on ELF in pre-sessional EAP courses at her university by telling the international students:</a:t>
            </a:r>
            <a:endParaRPr lang="en-US" sz="2600" dirty="0" smtClean="0"/>
          </a:p>
          <a:p>
            <a:pPr lvl="1"/>
            <a:r>
              <a:rPr lang="en-US" sz="2300" dirty="0" smtClean="0"/>
              <a:t>‘Your </a:t>
            </a:r>
            <a:r>
              <a:rPr lang="en-US" sz="2300" dirty="0"/>
              <a:t>lecturers will expect you to use native-like English norms. But you can educate them about ELF and the fact that it is a contradiction for any university anywhere that considers itself international to insist on national English language </a:t>
            </a:r>
            <a:r>
              <a:rPr lang="en-US" sz="2300" dirty="0" smtClean="0"/>
              <a:t>norms’ (Jenkins, 2013, p</a:t>
            </a:r>
            <a:r>
              <a:rPr lang="en-US" sz="2300" dirty="0"/>
              <a:t>. 934</a:t>
            </a:r>
            <a:r>
              <a:rPr lang="en-US" sz="2300" dirty="0" smtClean="0"/>
              <a:t>).</a:t>
            </a:r>
          </a:p>
          <a:p>
            <a:pPr lvl="1"/>
            <a:r>
              <a:rPr lang="en-US" sz="2300" dirty="0" smtClean="0">
                <a:solidFill>
                  <a:srgbClr val="000000"/>
                </a:solidFill>
              </a:rPr>
              <a:t>Do you think this is possible?</a:t>
            </a:r>
            <a:endParaRPr lang="en-US" sz="2300" dirty="0">
              <a:solidFill>
                <a:srgbClr val="000000"/>
              </a:solidFill>
            </a:endParaRPr>
          </a:p>
          <a:p>
            <a:endParaRPr lang="en-US" dirty="0"/>
          </a:p>
        </p:txBody>
      </p:sp>
    </p:spTree>
    <p:extLst>
      <p:ext uri="{BB962C8B-B14F-4D97-AF65-F5344CB8AC3E}">
        <p14:creationId xmlns:p14="http://schemas.microsoft.com/office/powerpoint/2010/main" val="427781424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English in academia</a:t>
            </a:r>
            <a:endParaRPr lang="en-US" dirty="0"/>
          </a:p>
        </p:txBody>
      </p:sp>
      <p:sp>
        <p:nvSpPr>
          <p:cNvPr id="3" name="Content Placeholder 2"/>
          <p:cNvSpPr>
            <a:spLocks noGrp="1"/>
          </p:cNvSpPr>
          <p:nvPr>
            <p:ph idx="1"/>
          </p:nvPr>
        </p:nvSpPr>
        <p:spPr>
          <a:xfrm>
            <a:off x="457200" y="1600200"/>
            <a:ext cx="8229600" cy="4851400"/>
          </a:xfrm>
        </p:spPr>
        <p:txBody>
          <a:bodyPr>
            <a:normAutofit fontScale="85000" lnSpcReduction="20000"/>
          </a:bodyPr>
          <a:lstStyle/>
          <a:p>
            <a:r>
              <a:rPr lang="en-US" dirty="0" smtClean="0"/>
              <a:t>Academia is one field where English holds a near monopoly.</a:t>
            </a:r>
          </a:p>
          <a:p>
            <a:r>
              <a:rPr lang="en-US" dirty="0" smtClean="0"/>
              <a:t>For </a:t>
            </a:r>
            <a:r>
              <a:rPr lang="en-US" dirty="0"/>
              <a:t>the future of academic writing,</a:t>
            </a:r>
            <a:r>
              <a:rPr lang="en-US" dirty="0" smtClean="0"/>
              <a:t> ‘cultivating </a:t>
            </a:r>
            <a:r>
              <a:rPr lang="en-US" dirty="0"/>
              <a:t>tolerance in the academic community for these types of ELF textual characteristics may be less of a hurdle than calling for acceptance of salient surface </a:t>
            </a:r>
            <a:r>
              <a:rPr lang="en-US" dirty="0" smtClean="0"/>
              <a:t>errors’ </a:t>
            </a:r>
            <a:r>
              <a:rPr lang="en-US" dirty="0"/>
              <a:t>(</a:t>
            </a:r>
            <a:r>
              <a:rPr lang="en-US" dirty="0" err="1"/>
              <a:t>Ingvarsdóttir</a:t>
            </a:r>
            <a:r>
              <a:rPr lang="en-US" dirty="0"/>
              <a:t> </a:t>
            </a:r>
            <a:r>
              <a:rPr lang="en-US" dirty="0" smtClean="0"/>
              <a:t>&amp; </a:t>
            </a:r>
            <a:r>
              <a:rPr lang="en-US" dirty="0" err="1" smtClean="0"/>
              <a:t>Arnbjörnsdóttir</a:t>
            </a:r>
            <a:r>
              <a:rPr lang="en-US" dirty="0" smtClean="0"/>
              <a:t>, 2013)</a:t>
            </a:r>
            <a:r>
              <a:rPr lang="en-US" dirty="0"/>
              <a:t>. </a:t>
            </a:r>
            <a:endParaRPr lang="en-US" dirty="0" smtClean="0"/>
          </a:p>
          <a:p>
            <a:r>
              <a:rPr lang="en-US" dirty="0" smtClean="0"/>
              <a:t>Just </a:t>
            </a:r>
            <a:r>
              <a:rPr lang="en-US" dirty="0"/>
              <a:t>as WE research helps </a:t>
            </a:r>
            <a:r>
              <a:rPr lang="en-US" dirty="0" smtClean="0"/>
              <a:t>legitimize </a:t>
            </a:r>
            <a:r>
              <a:rPr lang="en-US" dirty="0"/>
              <a:t>notions of variation in acceptable forms of language, ELF </a:t>
            </a:r>
            <a:r>
              <a:rPr lang="en-US" dirty="0" smtClean="0"/>
              <a:t>research is here pertinent </a:t>
            </a:r>
            <a:r>
              <a:rPr lang="en-US" dirty="0"/>
              <a:t>to show that surface ‘errors’ are, in fact, characteristic of a language that is being used to share academic knowledge within this global community of practice. </a:t>
            </a:r>
          </a:p>
        </p:txBody>
      </p:sp>
    </p:spTree>
    <p:extLst>
      <p:ext uri="{BB962C8B-B14F-4D97-AF65-F5344CB8AC3E}">
        <p14:creationId xmlns:p14="http://schemas.microsoft.com/office/powerpoint/2010/main" val="3414068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The future of English: spread, recession, or </a:t>
            </a:r>
            <a:r>
              <a:rPr lang="en-US" cap="none" dirty="0" err="1" smtClean="0"/>
              <a:t>reconceptualization</a:t>
            </a:r>
            <a:r>
              <a:rPr lang="en-US" cap="none" dirty="0" smtClean="0"/>
              <a:t>?</a:t>
            </a:r>
            <a:endParaRPr lang="en-US" cap="none" dirty="0"/>
          </a:p>
        </p:txBody>
      </p:sp>
      <p:sp>
        <p:nvSpPr>
          <p:cNvPr id="3" name="Text Placeholder 2"/>
          <p:cNvSpPr>
            <a:spLocks noGrp="1"/>
          </p:cNvSpPr>
          <p:nvPr>
            <p:ph type="body" idx="1"/>
          </p:nvPr>
        </p:nvSpPr>
        <p:spPr/>
        <p:txBody>
          <a:bodyPr/>
          <a:lstStyle/>
          <a:p>
            <a:r>
              <a:rPr lang="en-US" dirty="0" smtClean="0"/>
              <a:t>Part 3</a:t>
            </a:r>
            <a:endParaRPr lang="en-US" dirty="0"/>
          </a:p>
        </p:txBody>
      </p:sp>
    </p:spTree>
    <p:extLst>
      <p:ext uri="{BB962C8B-B14F-4D97-AF65-F5344CB8AC3E}">
        <p14:creationId xmlns:p14="http://schemas.microsoft.com/office/powerpoint/2010/main" val="18691960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mv="urn:schemas-microsoft-com:mac:vml"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503238"/>
            <a:ext cx="8229600" cy="1143000"/>
          </a:xfrm>
        </p:spPr>
        <p:txBody>
          <a:bodyPr>
            <a:normAutofit/>
          </a:bodyPr>
          <a:lstStyle/>
          <a:p>
            <a:pPr algn="l"/>
            <a:r>
              <a:rPr lang="en-AU" sz="2000" dirty="0"/>
              <a:t>Figure 10.3: A ‘black and white’ view of the future directions for </a:t>
            </a:r>
            <a:r>
              <a:rPr lang="en-AU" sz="2000" dirty="0" smtClean="0"/>
              <a:t>English</a:t>
            </a:r>
            <a:endParaRPr lang="en-US" sz="2000" dirty="0"/>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924334" y="1515766"/>
            <a:ext cx="4681182" cy="4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553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338"/>
            <a:ext cx="8229600" cy="677862"/>
          </a:xfrm>
        </p:spPr>
        <p:txBody>
          <a:bodyPr>
            <a:noAutofit/>
          </a:bodyPr>
          <a:lstStyle/>
          <a:p>
            <a:r>
              <a:rPr lang="en-AU" sz="2800" dirty="0" smtClean="0"/>
              <a:t>Unlikely </a:t>
            </a:r>
            <a:r>
              <a:rPr lang="en-AU" sz="2800" dirty="0"/>
              <a:t>scenarios</a:t>
            </a:r>
            <a:r>
              <a:rPr lang="en-AU" sz="2800" dirty="0" smtClean="0"/>
              <a:t> for </a:t>
            </a:r>
            <a:r>
              <a:rPr lang="en-AU" sz="2800" dirty="0"/>
              <a:t>English’s </a:t>
            </a:r>
            <a:r>
              <a:rPr lang="en-AU" sz="2800" dirty="0" smtClean="0"/>
              <a:t>future</a:t>
            </a:r>
            <a:r>
              <a:rPr lang="en-GB" sz="2800" dirty="0" smtClean="0"/>
              <a:t/>
            </a:r>
            <a:br>
              <a:rPr lang="en-GB" sz="2800" dirty="0" smtClean="0"/>
            </a:b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9647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41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pc="-150" dirty="0" smtClean="0"/>
              <a:t>Four unlikely ‘black and white’ scenarios</a:t>
            </a:r>
            <a:endParaRPr lang="en-US" spc="-150" dirty="0"/>
          </a:p>
        </p:txBody>
      </p:sp>
      <p:sp>
        <p:nvSpPr>
          <p:cNvPr id="3" name="Content Placeholder 2"/>
          <p:cNvSpPr>
            <a:spLocks noGrp="1"/>
          </p:cNvSpPr>
          <p:nvPr>
            <p:ph idx="1"/>
          </p:nvPr>
        </p:nvSpPr>
        <p:spPr/>
        <p:txBody>
          <a:bodyPr>
            <a:normAutofit fontScale="70000" lnSpcReduction="20000"/>
          </a:bodyPr>
          <a:lstStyle/>
          <a:p>
            <a:pPr marL="0" indent="0">
              <a:buNone/>
            </a:pPr>
            <a:r>
              <a:rPr lang="en-AU" sz="3571" dirty="0"/>
              <a:t>I</a:t>
            </a:r>
            <a:r>
              <a:rPr lang="en-AU" sz="3571" dirty="0" smtClean="0"/>
              <a:t>f </a:t>
            </a:r>
            <a:r>
              <a:rPr lang="en-AU" sz="3571" dirty="0"/>
              <a:t>we consider just</a:t>
            </a:r>
            <a:r>
              <a:rPr lang="en-AU" sz="3571" dirty="0" smtClean="0"/>
              <a:t> two </a:t>
            </a:r>
            <a:r>
              <a:rPr lang="en-AU" sz="3571" dirty="0"/>
              <a:t>dimensions, which underpin much of the debate, we can see four possible outcomes of the future of </a:t>
            </a:r>
            <a:r>
              <a:rPr lang="en-AU" sz="3571" dirty="0" smtClean="0"/>
              <a:t>English:</a:t>
            </a:r>
          </a:p>
          <a:p>
            <a:pPr marL="514350" indent="-514350">
              <a:buFont typeface="+mj-lt"/>
              <a:buAutoNum type="arabicPeriod"/>
            </a:pPr>
            <a:r>
              <a:rPr lang="en-AU" sz="3143" dirty="0" smtClean="0"/>
              <a:t>The </a:t>
            </a:r>
            <a:r>
              <a:rPr lang="en-AU" sz="3143" dirty="0"/>
              <a:t>English language will </a:t>
            </a:r>
            <a:r>
              <a:rPr lang="en-AU" sz="3143" b="1" i="1" dirty="0"/>
              <a:t>strengthen</a:t>
            </a:r>
            <a:r>
              <a:rPr lang="en-AU" sz="3143" dirty="0"/>
              <a:t> and </a:t>
            </a:r>
            <a:r>
              <a:rPr lang="en-AU" sz="3143" b="1" i="1" dirty="0"/>
              <a:t>converge</a:t>
            </a:r>
            <a:r>
              <a:rPr lang="en-AU" sz="3143" dirty="0"/>
              <a:t>, and a global standard of English will emerge as the world lingua franca.</a:t>
            </a:r>
            <a:endParaRPr lang="en-US" sz="3143" dirty="0"/>
          </a:p>
          <a:p>
            <a:pPr marL="514350" lvl="0" indent="-514350">
              <a:buFont typeface="+mj-lt"/>
              <a:buAutoNum type="arabicPeriod"/>
            </a:pPr>
            <a:r>
              <a:rPr lang="en-AU" sz="3143" dirty="0"/>
              <a:t>The English language will </a:t>
            </a:r>
            <a:r>
              <a:rPr lang="en-AU" sz="3143" b="1" i="1" dirty="0"/>
              <a:t>strengthen</a:t>
            </a:r>
            <a:r>
              <a:rPr lang="en-AU" sz="3143" dirty="0"/>
              <a:t> and </a:t>
            </a:r>
            <a:r>
              <a:rPr lang="en-AU" sz="3143" b="1" i="1" dirty="0"/>
              <a:t>diverge</a:t>
            </a:r>
            <a:r>
              <a:rPr lang="en-AU" sz="3143" dirty="0"/>
              <a:t>, resulting in distinctly different Englishes used across the globe.</a:t>
            </a:r>
            <a:endParaRPr lang="en-US" sz="3143" dirty="0"/>
          </a:p>
          <a:p>
            <a:pPr marL="514350" lvl="0" indent="-514350">
              <a:buFont typeface="+mj-lt"/>
              <a:buAutoNum type="arabicPeriod"/>
            </a:pPr>
            <a:r>
              <a:rPr lang="en-AU" sz="3143" dirty="0"/>
              <a:t>The English language will </a:t>
            </a:r>
            <a:r>
              <a:rPr lang="en-AU" sz="3143" b="1" i="1" dirty="0"/>
              <a:t>weaken</a:t>
            </a:r>
            <a:r>
              <a:rPr lang="en-AU" sz="3143" dirty="0"/>
              <a:t> and </a:t>
            </a:r>
            <a:r>
              <a:rPr lang="en-AU" sz="3143" b="1" i="1" dirty="0"/>
              <a:t>converge</a:t>
            </a:r>
            <a:r>
              <a:rPr lang="en-AU" sz="3143" dirty="0"/>
              <a:t>, resulting in a standard form (much like how a standard form of written Latin persisted after its spoken form receded from use, or how classical written Arabic existed after the recession of the Islamic Empire).</a:t>
            </a:r>
            <a:endParaRPr lang="en-US" sz="3143" dirty="0"/>
          </a:p>
          <a:p>
            <a:pPr marL="514350" lvl="0" indent="-514350">
              <a:buFont typeface="+mj-lt"/>
              <a:buAutoNum type="arabicPeriod"/>
            </a:pPr>
            <a:r>
              <a:rPr lang="en-AU" sz="3143" dirty="0"/>
              <a:t>The English language will </a:t>
            </a:r>
            <a:r>
              <a:rPr lang="en-AU" sz="3143" b="1" i="1" dirty="0"/>
              <a:t>weaken</a:t>
            </a:r>
            <a:r>
              <a:rPr lang="en-AU" sz="3143" dirty="0"/>
              <a:t> and </a:t>
            </a:r>
            <a:r>
              <a:rPr lang="en-AU" sz="3143" b="1" i="1" dirty="0"/>
              <a:t>diverge</a:t>
            </a:r>
            <a:r>
              <a:rPr lang="en-AU" sz="3143" dirty="0"/>
              <a:t>, resulting in the emergence of distinctly different dialects/languages (much like how historical languages emerged from imperialistic roots, e.g. French, </a:t>
            </a:r>
            <a:r>
              <a:rPr lang="en-AU" sz="3143" dirty="0" smtClean="0"/>
              <a:t>Spanish, </a:t>
            </a:r>
            <a:r>
              <a:rPr lang="en-AU" sz="3143" dirty="0"/>
              <a:t>and Italian from </a:t>
            </a:r>
            <a:r>
              <a:rPr lang="en-AU" sz="3143" dirty="0" smtClean="0"/>
              <a:t>Latin).</a:t>
            </a:r>
            <a:endParaRPr lang="en-US" sz="3143" dirty="0" smtClean="0"/>
          </a:p>
        </p:txBody>
      </p:sp>
    </p:spTree>
    <p:extLst>
      <p:ext uri="{BB962C8B-B14F-4D97-AF65-F5344CB8AC3E}">
        <p14:creationId xmlns:p14="http://schemas.microsoft.com/office/powerpoint/2010/main" val="2049254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77639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79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571500"/>
          </a:xfrm>
        </p:spPr>
        <p:txBody>
          <a:bodyPr>
            <a:normAutofit fontScale="90000"/>
          </a:bodyPr>
          <a:lstStyle/>
          <a:p>
            <a:pPr algn="l"/>
            <a:r>
              <a:rPr lang="en-US" sz="2000" dirty="0"/>
              <a:t>Figure </a:t>
            </a:r>
            <a:r>
              <a:rPr lang="en-US" sz="2000" dirty="0" smtClean="0"/>
              <a:t>10.4: De </a:t>
            </a:r>
            <a:r>
              <a:rPr lang="en-US" sz="2000" dirty="0" err="1" smtClean="0"/>
              <a:t>Swaan’s</a:t>
            </a:r>
            <a:r>
              <a:rPr lang="en-US" sz="2000" dirty="0" smtClean="0"/>
              <a:t> </a:t>
            </a:r>
            <a:r>
              <a:rPr lang="en-US" sz="2000" dirty="0"/>
              <a:t>Global Language System </a:t>
            </a:r>
            <a:r>
              <a:rPr lang="en-US" sz="2000" dirty="0" smtClean="0"/>
              <a:t>(Source: De </a:t>
            </a:r>
            <a:r>
              <a:rPr lang="en-US" sz="2000" dirty="0" err="1" smtClean="0"/>
              <a:t>Swaan</a:t>
            </a:r>
            <a:r>
              <a:rPr lang="en-US" sz="2000" dirty="0" smtClean="0"/>
              <a:t>, 2001</a:t>
            </a:r>
            <a:r>
              <a:rPr lang="en-US" sz="2000" dirty="0"/>
              <a:t>, pp. </a:t>
            </a:r>
            <a:r>
              <a:rPr lang="en-US" sz="2000" dirty="0" smtClean="0"/>
              <a:t>5–6)</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8207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09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4608275"/>
              </p:ext>
            </p:extLst>
          </p:nvPr>
        </p:nvGraphicFramePr>
        <p:xfrm>
          <a:off x="317500" y="1752600"/>
          <a:ext cx="83693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9223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Graddol’s</a:t>
            </a:r>
            <a:r>
              <a:rPr lang="en-US" dirty="0" smtClean="0"/>
              <a:t> prediction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Graddol</a:t>
            </a:r>
            <a:r>
              <a:rPr lang="en-US" dirty="0" smtClean="0"/>
              <a:t> (1997) </a:t>
            </a:r>
            <a:r>
              <a:rPr lang="en-US" dirty="0"/>
              <a:t>warns:</a:t>
            </a:r>
          </a:p>
          <a:p>
            <a:pPr lvl="1"/>
            <a:r>
              <a:rPr lang="en-US" dirty="0"/>
              <a:t>The global popularity of English is in no immediate danger, but it would be foolhardy to imagine that its pre-eminent position as a world language will not be challenged in some world regions and domains of use, as the economic, </a:t>
            </a:r>
            <a:r>
              <a:rPr lang="en-US" dirty="0" smtClean="0"/>
              <a:t>demographic, </a:t>
            </a:r>
            <a:r>
              <a:rPr lang="en-US" dirty="0"/>
              <a:t>and political shape of the world is transformed.</a:t>
            </a:r>
          </a:p>
          <a:p>
            <a:r>
              <a:rPr lang="en-US" dirty="0"/>
              <a:t>Such shifts in world power have caused predictions of changes to the current world languages hierarchy, with many scholars downgrading the future importance of languages like German, </a:t>
            </a:r>
            <a:r>
              <a:rPr lang="en-US" dirty="0" smtClean="0"/>
              <a:t>Japanese, </a:t>
            </a:r>
            <a:r>
              <a:rPr lang="en-US" dirty="0"/>
              <a:t>and French, in lieu of increasingly important languages like Chinese, </a:t>
            </a:r>
            <a:r>
              <a:rPr lang="en-US" dirty="0" smtClean="0"/>
              <a:t>Hindi, </a:t>
            </a:r>
            <a:r>
              <a:rPr lang="en-US" dirty="0"/>
              <a:t>and Arabic. </a:t>
            </a:r>
            <a:endParaRPr lang="en-US" dirty="0" smtClean="0"/>
          </a:p>
          <a:p>
            <a:r>
              <a:rPr lang="en-US" dirty="0" smtClean="0"/>
              <a:t>Based </a:t>
            </a:r>
            <a:r>
              <a:rPr lang="en-US" dirty="0"/>
              <a:t>on statistics of world economic trends, such as those which show Asia will hold 60% of the world’s wealth in 2050, as opposed to 21% in 1990, </a:t>
            </a:r>
            <a:r>
              <a:rPr lang="en-US" dirty="0" err="1"/>
              <a:t>Graddol</a:t>
            </a:r>
            <a:r>
              <a:rPr lang="en-US" dirty="0"/>
              <a:t> </a:t>
            </a:r>
            <a:r>
              <a:rPr lang="en-US" dirty="0" smtClean="0"/>
              <a:t>(1997, </a:t>
            </a:r>
            <a:r>
              <a:rPr lang="en-US" dirty="0"/>
              <a:t>p. 29) predicts a possible shift in the use of world languages over the next</a:t>
            </a:r>
            <a:r>
              <a:rPr lang="en-US" dirty="0" smtClean="0"/>
              <a:t> four </a:t>
            </a:r>
            <a:r>
              <a:rPr lang="en-US" dirty="0"/>
              <a:t>decades. </a:t>
            </a:r>
          </a:p>
        </p:txBody>
      </p:sp>
    </p:spTree>
    <p:extLst>
      <p:ext uri="{BB962C8B-B14F-4D97-AF65-F5344CB8AC3E}">
        <p14:creationId xmlns:p14="http://schemas.microsoft.com/office/powerpoint/2010/main" val="1975727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English?</a:t>
            </a:r>
            <a:endParaRPr lang="en-US" dirty="0"/>
          </a:p>
        </p:txBody>
      </p:sp>
      <p:sp>
        <p:nvSpPr>
          <p:cNvPr id="3" name="Content Placeholder 2"/>
          <p:cNvSpPr>
            <a:spLocks noGrp="1"/>
          </p:cNvSpPr>
          <p:nvPr>
            <p:ph idx="1"/>
          </p:nvPr>
        </p:nvSpPr>
        <p:spPr/>
        <p:txBody>
          <a:bodyPr>
            <a:normAutofit fontScale="85000" lnSpcReduction="10000"/>
          </a:bodyPr>
          <a:lstStyle/>
          <a:p>
            <a:r>
              <a:rPr lang="en-AU" dirty="0"/>
              <a:t>The predicted demise of English is often discussed with a</a:t>
            </a:r>
            <a:r>
              <a:rPr lang="en-AU" dirty="0" smtClean="0"/>
              <a:t> </a:t>
            </a:r>
            <a:r>
              <a:rPr lang="en-US" dirty="0" smtClean="0"/>
              <a:t>‘</a:t>
            </a:r>
            <a:r>
              <a:rPr lang="en-US" b="1" dirty="0" smtClean="0"/>
              <a:t>Latin analogy</a:t>
            </a:r>
            <a:r>
              <a:rPr lang="en-US" dirty="0" smtClean="0"/>
              <a:t>’ </a:t>
            </a:r>
            <a:r>
              <a:rPr lang="en-US" dirty="0"/>
              <a:t>(</a:t>
            </a:r>
            <a:r>
              <a:rPr lang="en-US" dirty="0" smtClean="0"/>
              <a:t>McArthur</a:t>
            </a:r>
            <a:r>
              <a:rPr lang="en-US" dirty="0"/>
              <a:t>, 1987</a:t>
            </a:r>
            <a:r>
              <a:rPr lang="en-US" dirty="0" smtClean="0"/>
              <a:t>).</a:t>
            </a:r>
          </a:p>
          <a:p>
            <a:r>
              <a:rPr lang="en-US" dirty="0"/>
              <a:t>Latin was a pervasive language across much of </a:t>
            </a:r>
            <a:r>
              <a:rPr lang="en-US" dirty="0" smtClean="0"/>
              <a:t>Europe </a:t>
            </a:r>
            <a:r>
              <a:rPr lang="en-US" dirty="0"/>
              <a:t>during and after Roman times, and its fall from widespread usage sparks many to predict a</a:t>
            </a:r>
            <a:r>
              <a:rPr lang="en-US" dirty="0" smtClean="0"/>
              <a:t> similar future </a:t>
            </a:r>
            <a:r>
              <a:rPr lang="en-US" dirty="0"/>
              <a:t>fate for the English language. </a:t>
            </a:r>
            <a:endParaRPr lang="en-US" dirty="0" smtClean="0"/>
          </a:p>
          <a:p>
            <a:r>
              <a:rPr lang="en-US" dirty="0" smtClean="0"/>
              <a:t>Thus ‘the </a:t>
            </a:r>
            <a:r>
              <a:rPr lang="en-US" dirty="0"/>
              <a:t>history of Latin makes an attractive backcloth against which the present state of English can be assessed and its fate – or, more neutrally, its future –</a:t>
            </a:r>
            <a:r>
              <a:rPr lang="en-US" dirty="0" smtClean="0"/>
              <a:t>predicted’ (Wilton, 2012, p</a:t>
            </a:r>
            <a:r>
              <a:rPr lang="en-US" dirty="0"/>
              <a:t>. 342). </a:t>
            </a:r>
          </a:p>
        </p:txBody>
      </p:sp>
    </p:spTree>
    <p:extLst>
      <p:ext uri="{BB962C8B-B14F-4D97-AF65-F5344CB8AC3E}">
        <p14:creationId xmlns:p14="http://schemas.microsoft.com/office/powerpoint/2010/main" val="161235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Why the Latin analogy is fundamentally flawed</a:t>
            </a:r>
            <a:endParaRPr lang="en-US" dirty="0"/>
          </a:p>
        </p:txBody>
      </p:sp>
      <p:sp>
        <p:nvSpPr>
          <p:cNvPr id="3" name="Content Placeholder 2"/>
          <p:cNvSpPr>
            <a:spLocks noGrp="1"/>
          </p:cNvSpPr>
          <p:nvPr>
            <p:ph idx="1"/>
          </p:nvPr>
        </p:nvSpPr>
        <p:spPr>
          <a:xfrm>
            <a:off x="457200" y="1600200"/>
            <a:ext cx="8229600" cy="4932680"/>
          </a:xfrm>
        </p:spPr>
        <p:txBody>
          <a:bodyPr>
            <a:noAutofit/>
          </a:bodyPr>
          <a:lstStyle/>
          <a:p>
            <a:pPr marL="0" indent="0">
              <a:buNone/>
            </a:pPr>
            <a:r>
              <a:rPr lang="en-US" sz="2000" dirty="0"/>
              <a:t>Wilton (</a:t>
            </a:r>
            <a:r>
              <a:rPr lang="en-US" sz="2000" dirty="0" smtClean="0"/>
              <a:t>2012, </a:t>
            </a:r>
            <a:r>
              <a:rPr lang="en-US" sz="2000" dirty="0"/>
              <a:t>pp. </a:t>
            </a:r>
            <a:r>
              <a:rPr lang="en-US" sz="2000" dirty="0" smtClean="0"/>
              <a:t>243–4) </a:t>
            </a:r>
            <a:r>
              <a:rPr lang="en-US" sz="2000" dirty="0"/>
              <a:t>argues that three problems can be identified with </a:t>
            </a:r>
            <a:r>
              <a:rPr lang="en-US" sz="2000" dirty="0" smtClean="0"/>
              <a:t>the </a:t>
            </a:r>
            <a:r>
              <a:rPr lang="en-US" sz="2000" dirty="0"/>
              <a:t>comparison of English to Latin:</a:t>
            </a:r>
          </a:p>
          <a:p>
            <a:pPr marL="355600" lvl="0" indent="-355600">
              <a:buFont typeface="+mj-lt"/>
              <a:buAutoNum type="arabicPeriod"/>
            </a:pPr>
            <a:r>
              <a:rPr lang="en-US" sz="1800" dirty="0"/>
              <a:t>Modern linguists draw comparisons with </a:t>
            </a:r>
            <a:r>
              <a:rPr lang="en-US" sz="1800" dirty="0" smtClean="0"/>
              <a:t>Latin </a:t>
            </a:r>
            <a:r>
              <a:rPr lang="en-US" sz="1800" dirty="0"/>
              <a:t>without a thorough understanding of the historical development of Latin. Likewise, Latin experts draw comparisons with </a:t>
            </a:r>
            <a:r>
              <a:rPr lang="en-US" sz="1800" dirty="0" smtClean="0"/>
              <a:t>English </a:t>
            </a:r>
            <a:r>
              <a:rPr lang="en-US" sz="1800" dirty="0"/>
              <a:t>despite a lack of knowledge of ELF and WE research.</a:t>
            </a:r>
          </a:p>
          <a:p>
            <a:pPr marL="355600" lvl="0" indent="-355600">
              <a:buFont typeface="+mj-lt"/>
              <a:buAutoNum type="arabicPeriod"/>
            </a:pPr>
            <a:r>
              <a:rPr lang="en-US" sz="1800" dirty="0"/>
              <a:t>The historical study of Latin’s development over a long period of time cannot be compared with the</a:t>
            </a:r>
            <a:r>
              <a:rPr lang="en-US" sz="1800" dirty="0" smtClean="0"/>
              <a:t> comparatively short </a:t>
            </a:r>
            <a:r>
              <a:rPr lang="en-US" sz="1800" dirty="0"/>
              <a:t>rise of English. While superficial comparisons can be </a:t>
            </a:r>
            <a:r>
              <a:rPr lang="en-US" sz="1800" dirty="0" smtClean="0"/>
              <a:t>used – </a:t>
            </a:r>
            <a:r>
              <a:rPr lang="en-US" sz="1800" dirty="0"/>
              <a:t>such as both languages’ use in education, </a:t>
            </a:r>
            <a:r>
              <a:rPr lang="en-US" sz="1800" dirty="0" smtClean="0"/>
              <a:t>science, </a:t>
            </a:r>
            <a:r>
              <a:rPr lang="en-US" sz="1800" dirty="0"/>
              <a:t>and its spread as a second </a:t>
            </a:r>
            <a:r>
              <a:rPr lang="en-US" sz="1800" dirty="0" smtClean="0"/>
              <a:t>language – this </a:t>
            </a:r>
            <a:r>
              <a:rPr lang="en-US" sz="1800" dirty="0"/>
              <a:t>is where comparisons end.</a:t>
            </a:r>
            <a:r>
              <a:rPr lang="en-US" sz="1800" dirty="0" smtClean="0"/>
              <a:t> One </a:t>
            </a:r>
            <a:r>
              <a:rPr lang="en-US" sz="1800" dirty="0"/>
              <a:t>glaring difference is the</a:t>
            </a:r>
            <a:r>
              <a:rPr lang="en-US" sz="1800" dirty="0" smtClean="0"/>
              <a:t> denial </a:t>
            </a:r>
            <a:r>
              <a:rPr lang="en-US" sz="1800" dirty="0"/>
              <a:t>of access to Latin to large parts of society, compared</a:t>
            </a:r>
            <a:r>
              <a:rPr lang="en-US" sz="1800" dirty="0" smtClean="0"/>
              <a:t> with access </a:t>
            </a:r>
            <a:r>
              <a:rPr lang="en-US" sz="1800" dirty="0"/>
              <a:t>to English today. </a:t>
            </a:r>
          </a:p>
          <a:p>
            <a:pPr marL="355600" lvl="0" indent="-355600">
              <a:buFont typeface="+mj-lt"/>
              <a:buAutoNum type="arabicPeriod"/>
            </a:pPr>
            <a:r>
              <a:rPr lang="en-US" sz="1800" dirty="0"/>
              <a:t>The largely written record of Latin only gives glimpses into its oral uses as a lingua franca, as opposed to spoken </a:t>
            </a:r>
            <a:r>
              <a:rPr lang="en-US" sz="1800" dirty="0" smtClean="0"/>
              <a:t>English </a:t>
            </a:r>
            <a:r>
              <a:rPr lang="en-US" sz="1800" dirty="0"/>
              <a:t>which has been recorded and codified in much more detail. Thus, any comparison of English and Latin as a spoken</a:t>
            </a:r>
            <a:r>
              <a:rPr lang="en-US" sz="1800" dirty="0" smtClean="0"/>
              <a:t> lingua franca </a:t>
            </a:r>
            <a:r>
              <a:rPr lang="en-US" sz="1800" dirty="0"/>
              <a:t>is only speculative, </a:t>
            </a:r>
            <a:r>
              <a:rPr lang="en-US" sz="1800" dirty="0" smtClean="0"/>
              <a:t>and thus </a:t>
            </a:r>
            <a:r>
              <a:rPr lang="en-US" sz="1800" dirty="0"/>
              <a:t>comparisons that English will fragment into separate vernacular languages</a:t>
            </a:r>
            <a:r>
              <a:rPr lang="en-US" sz="1800" dirty="0" smtClean="0"/>
              <a:t> as </a:t>
            </a:r>
            <a:r>
              <a:rPr lang="en-US" sz="1800" dirty="0"/>
              <a:t>Latin did are tenuous.</a:t>
            </a:r>
          </a:p>
          <a:p>
            <a:pPr marL="0" indent="0">
              <a:buNone/>
            </a:pPr>
            <a:endParaRPr lang="en-US" sz="1400" dirty="0"/>
          </a:p>
        </p:txBody>
      </p:sp>
    </p:spTree>
    <p:extLst>
      <p:ext uri="{BB962C8B-B14F-4D97-AF65-F5344CB8AC3E}">
        <p14:creationId xmlns:p14="http://schemas.microsoft.com/office/powerpoint/2010/main" val="619145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dirty="0" smtClean="0"/>
              <a:t>Dimension one – a third possibility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8731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090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third direction</a:t>
            </a:r>
            <a:endParaRPr lang="en-US" sz="4000" dirty="0"/>
          </a:p>
        </p:txBody>
      </p:sp>
      <p:sp>
        <p:nvSpPr>
          <p:cNvPr id="3" name="Content Placeholder 2"/>
          <p:cNvSpPr>
            <a:spLocks noGrp="1"/>
          </p:cNvSpPr>
          <p:nvPr>
            <p:ph idx="1"/>
          </p:nvPr>
        </p:nvSpPr>
        <p:spPr/>
        <p:txBody>
          <a:bodyPr>
            <a:normAutofit/>
          </a:bodyPr>
          <a:lstStyle/>
          <a:p>
            <a:r>
              <a:rPr lang="en-US" sz="2400" dirty="0" smtClean="0"/>
              <a:t>Galloway and Rose (2015).</a:t>
            </a:r>
          </a:p>
          <a:p>
            <a:r>
              <a:rPr lang="en-US" sz="2400" dirty="0" smtClean="0"/>
              <a:t>History </a:t>
            </a:r>
            <a:r>
              <a:rPr lang="en-US" sz="2400" dirty="0"/>
              <a:t>has shown that languages attached to power, wealth and prestige have </a:t>
            </a:r>
            <a:r>
              <a:rPr lang="en-US" sz="2400" dirty="0" smtClean="0"/>
              <a:t>spread </a:t>
            </a:r>
            <a:r>
              <a:rPr lang="en-US" sz="2400" dirty="0"/>
              <a:t>at the expense of those viewed less </a:t>
            </a:r>
            <a:r>
              <a:rPr lang="en-US" sz="2400" dirty="0" err="1" smtClean="0"/>
              <a:t>favourably</a:t>
            </a:r>
            <a:r>
              <a:rPr lang="en-US" sz="2400" dirty="0" smtClean="0"/>
              <a:t>: </a:t>
            </a:r>
          </a:p>
          <a:p>
            <a:pPr lvl="1"/>
            <a:r>
              <a:rPr lang="en-US" sz="2000" dirty="0" smtClean="0"/>
              <a:t>Therefore</a:t>
            </a:r>
            <a:r>
              <a:rPr lang="en-US" sz="2000" dirty="0"/>
              <a:t>, as the power attached to Mandarin Chinese or Hindi/Urdu grows, so, too, will the use of these languages in the global </a:t>
            </a:r>
            <a:r>
              <a:rPr lang="en-US" sz="2000" dirty="0" smtClean="0"/>
              <a:t>arena.</a:t>
            </a:r>
          </a:p>
          <a:p>
            <a:r>
              <a:rPr lang="en-US" sz="2400" dirty="0" smtClean="0"/>
              <a:t>However</a:t>
            </a:r>
            <a:r>
              <a:rPr lang="en-US" sz="2400" dirty="0"/>
              <a:t>, it is unlikely that they will ‘replace’ English in the near </a:t>
            </a:r>
            <a:r>
              <a:rPr lang="en-US" sz="2400" dirty="0" smtClean="0"/>
              <a:t>future:</a:t>
            </a:r>
          </a:p>
          <a:p>
            <a:pPr lvl="1"/>
            <a:r>
              <a:rPr lang="en-US" sz="2000" dirty="0" smtClean="0"/>
              <a:t>The very idea </a:t>
            </a:r>
            <a:r>
              <a:rPr lang="en-US" sz="2000" dirty="0"/>
              <a:t>of ‘replacing’ seems at odds with ELF research on how language is used in language contact situations, where multilingualism is the </a:t>
            </a:r>
            <a:r>
              <a:rPr lang="en-US" sz="2000" dirty="0" smtClean="0"/>
              <a:t>norm.</a:t>
            </a:r>
            <a:endParaRPr lang="en-US" sz="2000" dirty="0"/>
          </a:p>
        </p:txBody>
      </p:sp>
    </p:spTree>
    <p:extLst>
      <p:ext uri="{BB962C8B-B14F-4D97-AF65-F5344CB8AC3E}">
        <p14:creationId xmlns:p14="http://schemas.microsoft.com/office/powerpoint/2010/main" val="3332646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a third direction</a:t>
            </a:r>
            <a:endParaRPr lang="en-US" dirty="0"/>
          </a:p>
        </p:txBody>
      </p:sp>
      <p:sp>
        <p:nvSpPr>
          <p:cNvPr id="3" name="Content Placeholder 2"/>
          <p:cNvSpPr>
            <a:spLocks noGrp="1"/>
          </p:cNvSpPr>
          <p:nvPr>
            <p:ph idx="1"/>
          </p:nvPr>
        </p:nvSpPr>
        <p:spPr/>
        <p:txBody>
          <a:bodyPr>
            <a:noAutofit/>
          </a:bodyPr>
          <a:lstStyle/>
          <a:p>
            <a:r>
              <a:rPr lang="en-US" sz="2200" dirty="0" err="1"/>
              <a:t>Pennycook</a:t>
            </a:r>
            <a:r>
              <a:rPr lang="en-US" sz="2200" dirty="0"/>
              <a:t> (2010) </a:t>
            </a:r>
            <a:r>
              <a:rPr lang="en-US" sz="2200" dirty="0" smtClean="0"/>
              <a:t>argues that </a:t>
            </a:r>
            <a:r>
              <a:rPr lang="en-US" sz="2200" dirty="0"/>
              <a:t>the growth of other languages is not necessarily at the expense of English, because the trade-off between the languages is not a zero-sum </a:t>
            </a:r>
            <a:r>
              <a:rPr lang="en-US" sz="2200" dirty="0" smtClean="0"/>
              <a:t>game:</a:t>
            </a:r>
          </a:p>
          <a:p>
            <a:pPr lvl="1"/>
            <a:r>
              <a:rPr lang="en-US" sz="2000" dirty="0" smtClean="0"/>
              <a:t>There does not have to be a ‘winner’ and a ‘loser’ in ELF communication, where multilingualism, code-mixing, and code-meshing are the norm.</a:t>
            </a:r>
            <a:endParaRPr lang="en-US" sz="2000" dirty="0"/>
          </a:p>
          <a:p>
            <a:r>
              <a:rPr lang="en-US" sz="2200" dirty="0" smtClean="0"/>
              <a:t>Block </a:t>
            </a:r>
            <a:r>
              <a:rPr lang="en-US" sz="2200" dirty="0"/>
              <a:t>(2012) argues that many applied linguists mistakenly take on a ‘</a:t>
            </a:r>
            <a:r>
              <a:rPr lang="en-US" sz="2200" dirty="0" err="1"/>
              <a:t>presentist</a:t>
            </a:r>
            <a:r>
              <a:rPr lang="en-US" sz="2200" dirty="0"/>
              <a:t>’ view of the social implications of </a:t>
            </a:r>
            <a:r>
              <a:rPr lang="en-US" sz="2200" dirty="0" smtClean="0"/>
              <a:t>globalization</a:t>
            </a:r>
            <a:r>
              <a:rPr lang="en-US" sz="2200" dirty="0"/>
              <a:t>. In fact, </a:t>
            </a:r>
            <a:r>
              <a:rPr lang="en-US" sz="2200" dirty="0" smtClean="0"/>
              <a:t>globalization </a:t>
            </a:r>
            <a:r>
              <a:rPr lang="en-US" sz="2200" dirty="0"/>
              <a:t>is not </a:t>
            </a:r>
            <a:r>
              <a:rPr lang="en-US" sz="2200" i="1" dirty="0"/>
              <a:t>occurring</a:t>
            </a:r>
            <a:r>
              <a:rPr lang="en-US" sz="2200" dirty="0"/>
              <a:t>, it </a:t>
            </a:r>
            <a:r>
              <a:rPr lang="en-US" sz="2200" i="1" dirty="0"/>
              <a:t>has already </a:t>
            </a:r>
            <a:r>
              <a:rPr lang="en-US" sz="2200" i="1" dirty="0" smtClean="0"/>
              <a:t>occurred</a:t>
            </a:r>
            <a:r>
              <a:rPr lang="en-US" sz="2200" dirty="0" smtClean="0"/>
              <a:t>: </a:t>
            </a:r>
          </a:p>
          <a:p>
            <a:pPr lvl="1"/>
            <a:r>
              <a:rPr lang="en-US" sz="2000" dirty="0"/>
              <a:t>The era of </a:t>
            </a:r>
            <a:r>
              <a:rPr lang="en-US" sz="2000" dirty="0" smtClean="0"/>
              <a:t>globalization </a:t>
            </a:r>
            <a:r>
              <a:rPr lang="en-US" sz="2000" dirty="0"/>
              <a:t>has been well underway for the better part of 60 years, built on a foundation of centuries of colonialism before it. </a:t>
            </a:r>
            <a:endParaRPr lang="en-US" sz="2000" dirty="0" smtClean="0"/>
          </a:p>
          <a:p>
            <a:pPr lvl="1"/>
            <a:r>
              <a:rPr lang="en-US" sz="2000" dirty="0" smtClean="0"/>
              <a:t>English was in the right place at the right time – that time has passed.</a:t>
            </a:r>
          </a:p>
        </p:txBody>
      </p:sp>
    </p:spTree>
    <p:extLst>
      <p:ext uri="{BB962C8B-B14F-4D97-AF65-F5344CB8AC3E}">
        <p14:creationId xmlns:p14="http://schemas.microsoft.com/office/powerpoint/2010/main" val="26196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 perspective</a:t>
            </a:r>
            <a:endParaRPr lang="en-US" dirty="0"/>
          </a:p>
        </p:txBody>
      </p:sp>
      <p:sp>
        <p:nvSpPr>
          <p:cNvPr id="3" name="Content Placeholder 2"/>
          <p:cNvSpPr>
            <a:spLocks noGrp="1"/>
          </p:cNvSpPr>
          <p:nvPr>
            <p:ph idx="1"/>
          </p:nvPr>
        </p:nvSpPr>
        <p:spPr>
          <a:xfrm>
            <a:off x="457200" y="1478280"/>
            <a:ext cx="8229600" cy="4932680"/>
          </a:xfrm>
        </p:spPr>
        <p:txBody>
          <a:bodyPr>
            <a:noAutofit/>
          </a:bodyPr>
          <a:lstStyle/>
          <a:p>
            <a:r>
              <a:rPr lang="en-US" sz="2000" dirty="0" smtClean="0"/>
              <a:t>De </a:t>
            </a:r>
            <a:r>
              <a:rPr lang="en-US" sz="2000" dirty="0" err="1" smtClean="0"/>
              <a:t>Swaan</a:t>
            </a:r>
            <a:r>
              <a:rPr lang="en-US" sz="2000" dirty="0" smtClean="0"/>
              <a:t> (2010, </a:t>
            </a:r>
            <a:r>
              <a:rPr lang="en-US" sz="2000" dirty="0" err="1" smtClean="0"/>
              <a:t>p</a:t>
            </a:r>
            <a:r>
              <a:rPr lang="en-US" sz="2000" dirty="0" smtClean="0"/>
              <a:t>. 73) </a:t>
            </a:r>
            <a:r>
              <a:rPr lang="en-US" sz="2000" dirty="0"/>
              <a:t>notes: </a:t>
            </a:r>
            <a:endParaRPr lang="en-US" sz="2000" dirty="0" smtClean="0"/>
          </a:p>
          <a:p>
            <a:pPr lvl="1"/>
            <a:r>
              <a:rPr lang="en-US" sz="1800" dirty="0" smtClean="0"/>
              <a:t>‘Even </a:t>
            </a:r>
            <a:r>
              <a:rPr lang="en-US" sz="1800" dirty="0"/>
              <a:t>if the hegemonic position of the US was to decline, English would continue to be the hub language of the world language system for quite some time, if only because so many millions of people have invested so much effort in learning it and, for that very reason, expect so many millions of other speakers to continue to use </a:t>
            </a:r>
            <a:r>
              <a:rPr lang="en-US" sz="1800" dirty="0" smtClean="0"/>
              <a:t>it.’</a:t>
            </a:r>
          </a:p>
          <a:p>
            <a:r>
              <a:rPr lang="en-US" sz="2000" dirty="0"/>
              <a:t>While this is true, a </a:t>
            </a:r>
            <a:r>
              <a:rPr lang="en-US" sz="2000" dirty="0" smtClean="0"/>
              <a:t>GE-</a:t>
            </a:r>
            <a:r>
              <a:rPr lang="en-US" sz="2000" dirty="0"/>
              <a:t>oriented view would argue that we need to </a:t>
            </a:r>
            <a:r>
              <a:rPr lang="en-US" sz="2000" dirty="0" err="1" smtClean="0"/>
              <a:t>reconceptualize</a:t>
            </a:r>
            <a:r>
              <a:rPr lang="en-US" sz="2000" dirty="0" smtClean="0"/>
              <a:t> </a:t>
            </a:r>
            <a:r>
              <a:rPr lang="en-US" sz="2000" dirty="0"/>
              <a:t>what we understand by ‘language’ and ‘lingua franca’. The question of whether English will weaken or strengthen in the future is flawed</a:t>
            </a:r>
            <a:r>
              <a:rPr lang="en-US" sz="2000" dirty="0" smtClean="0"/>
              <a:t> because </a:t>
            </a:r>
            <a:r>
              <a:rPr lang="en-US" sz="2000" dirty="0"/>
              <a:t>it imagines language to be a static and monolithic entity with clearly defined parameters, so that growth and recession can be accurately </a:t>
            </a:r>
            <a:r>
              <a:rPr lang="en-US" sz="2000" dirty="0" smtClean="0"/>
              <a:t>measured (Galloway and Rose, 2015).</a:t>
            </a:r>
          </a:p>
          <a:p>
            <a:pPr lvl="1"/>
            <a:r>
              <a:rPr lang="en-US" sz="1800" i="1" dirty="0" smtClean="0"/>
              <a:t>How do you measure the growth of a fluid, borderless concept?</a:t>
            </a:r>
          </a:p>
          <a:p>
            <a:r>
              <a:rPr lang="en-US" sz="2000" dirty="0" smtClean="0"/>
              <a:t>This notion is supported by </a:t>
            </a:r>
            <a:r>
              <a:rPr lang="en-US" sz="2000" dirty="0" err="1"/>
              <a:t>Canagarajah’s</a:t>
            </a:r>
            <a:r>
              <a:rPr lang="en-US" sz="2000" dirty="0"/>
              <a:t> (2013) positioning of </a:t>
            </a:r>
            <a:r>
              <a:rPr lang="en-US" sz="2000" dirty="0" err="1"/>
              <a:t>translingual</a:t>
            </a:r>
            <a:r>
              <a:rPr lang="en-US" sz="2000" dirty="0"/>
              <a:t> </a:t>
            </a:r>
            <a:r>
              <a:rPr lang="en-US" sz="2000" dirty="0" smtClean="0"/>
              <a:t>practice, </a:t>
            </a:r>
            <a:r>
              <a:rPr lang="en-US" sz="2000" dirty="0"/>
              <a:t>where he shows text and talk involve the meshing of diverse codes and languages, even if not superficially evident. </a:t>
            </a:r>
          </a:p>
        </p:txBody>
      </p:sp>
    </p:spTree>
    <p:extLst>
      <p:ext uri="{BB962C8B-B14F-4D97-AF65-F5344CB8AC3E}">
        <p14:creationId xmlns:p14="http://schemas.microsoft.com/office/powerpoint/2010/main" val="3162214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two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38911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423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t>The future of English: convergence, divergence, or adaptation?</a:t>
            </a:r>
            <a:endParaRPr lang="en-US" cap="none" dirty="0"/>
          </a:p>
        </p:txBody>
      </p:sp>
      <p:sp>
        <p:nvSpPr>
          <p:cNvPr id="3" name="Text Placeholder 2"/>
          <p:cNvSpPr>
            <a:spLocks noGrp="1"/>
          </p:cNvSpPr>
          <p:nvPr>
            <p:ph type="body" idx="1"/>
          </p:nvPr>
        </p:nvSpPr>
        <p:spPr/>
        <p:txBody>
          <a:bodyPr/>
          <a:lstStyle/>
          <a:p>
            <a:r>
              <a:rPr lang="en-US" dirty="0" smtClean="0"/>
              <a:t>Part 4</a:t>
            </a:r>
            <a:endParaRPr lang="en-US" dirty="0"/>
          </a:p>
        </p:txBody>
      </p:sp>
    </p:spTree>
    <p:extLst>
      <p:ext uri="{BB962C8B-B14F-4D97-AF65-F5344CB8AC3E}">
        <p14:creationId xmlns:p14="http://schemas.microsoft.com/office/powerpoint/2010/main" val="123656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convergence</a:t>
            </a:r>
            <a:endParaRPr lang="en-US" dirty="0"/>
          </a:p>
        </p:txBody>
      </p:sp>
      <p:sp>
        <p:nvSpPr>
          <p:cNvPr id="3" name="Content Placeholder 2"/>
          <p:cNvSpPr>
            <a:spLocks noGrp="1"/>
          </p:cNvSpPr>
          <p:nvPr>
            <p:ph idx="1"/>
          </p:nvPr>
        </p:nvSpPr>
        <p:spPr/>
        <p:txBody>
          <a:bodyPr>
            <a:noAutofit/>
          </a:bodyPr>
          <a:lstStyle/>
          <a:p>
            <a:r>
              <a:rPr lang="en-AU" sz="2200" dirty="0" smtClean="0"/>
              <a:t>Many linguists point to future </a:t>
            </a:r>
            <a:r>
              <a:rPr lang="en-AU" sz="2200" dirty="0"/>
              <a:t>scenario </a:t>
            </a:r>
            <a:r>
              <a:rPr lang="en-AU" sz="2200" dirty="0" smtClean="0"/>
              <a:t>where a ‘world standard English’ will emerge </a:t>
            </a:r>
            <a:r>
              <a:rPr lang="en-AU" sz="2200" dirty="0"/>
              <a:t>(McIntyre, 2009; Crystal, </a:t>
            </a:r>
            <a:r>
              <a:rPr lang="en-AU" sz="2200" dirty="0" smtClean="0"/>
              <a:t>1997, </a:t>
            </a:r>
            <a:r>
              <a:rPr lang="en-AU" sz="2200" dirty="0"/>
              <a:t>2006</a:t>
            </a:r>
            <a:r>
              <a:rPr lang="en-AU" sz="2200" dirty="0" smtClean="0"/>
              <a:t>).</a:t>
            </a:r>
          </a:p>
          <a:p>
            <a:r>
              <a:rPr lang="en-AU" sz="2200" dirty="0" smtClean="0"/>
              <a:t> </a:t>
            </a:r>
            <a:r>
              <a:rPr lang="en-AU" sz="2200" dirty="0"/>
              <a:t>McIntyre (</a:t>
            </a:r>
            <a:r>
              <a:rPr lang="en-AU" sz="2200" dirty="0" smtClean="0"/>
              <a:t>2009, </a:t>
            </a:r>
            <a:r>
              <a:rPr lang="en-AU" sz="2200" dirty="0" err="1" smtClean="0"/>
              <a:t>p</a:t>
            </a:r>
            <a:r>
              <a:rPr lang="en-AU" sz="2200" dirty="0" smtClean="0"/>
              <a:t>. 33) </a:t>
            </a:r>
            <a:r>
              <a:rPr lang="en-AU" sz="2200" dirty="0"/>
              <a:t>writes:</a:t>
            </a:r>
            <a:endParaRPr lang="en-US" sz="2200" dirty="0" smtClean="0"/>
          </a:p>
          <a:p>
            <a:pPr lvl="1"/>
            <a:r>
              <a:rPr lang="en-AU" sz="2000" dirty="0" smtClean="0"/>
              <a:t>‘World </a:t>
            </a:r>
            <a:r>
              <a:rPr lang="en-AU" sz="2000" dirty="0"/>
              <a:t>Standard English might avoid the use of idioms (expressions that are common only to some varieties of English) and colloquialisms, and it might utilise particular pronunciations. The important point here is that it is not likely to be an Anglo-centric standard. The notion that English belongs to Britain and America is simply no longer true (if, indeed, it ever was) and we can fully expect to see other communities world-wide exerting an influence on the development of any new standard</a:t>
            </a:r>
            <a:r>
              <a:rPr lang="en-AU" sz="2000" dirty="0" smtClean="0"/>
              <a:t>.’</a:t>
            </a:r>
          </a:p>
          <a:p>
            <a:r>
              <a:rPr lang="en-AU" sz="2200" dirty="0" smtClean="0"/>
              <a:t>These predictions are at odds with ELF research, which challenge notions of standards and varieties.</a:t>
            </a:r>
            <a:endParaRPr lang="en-US" sz="2200" dirty="0"/>
          </a:p>
        </p:txBody>
      </p:sp>
    </p:spTree>
    <p:extLst>
      <p:ext uri="{BB962C8B-B14F-4D97-AF65-F5344CB8AC3E}">
        <p14:creationId xmlns:p14="http://schemas.microsoft.com/office/powerpoint/2010/main" val="3638727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smtClean="0"/>
              <a:t>Introductory activities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Look at the Figure 10.1 in the introduction to Chapter 10 (also shown on the next slide), then answer the following questions.</a:t>
            </a:r>
          </a:p>
          <a:p>
            <a:pPr marL="514350" indent="-514350">
              <a:buAutoNum type="arabicPeriod"/>
            </a:pPr>
            <a:r>
              <a:rPr lang="en-AU" dirty="0" smtClean="0"/>
              <a:t>Do </a:t>
            </a:r>
            <a:r>
              <a:rPr lang="en-AU" dirty="0"/>
              <a:t>you think any languages are inaccurately placed</a:t>
            </a:r>
            <a:r>
              <a:rPr lang="en-AU" dirty="0" smtClean="0"/>
              <a:t>?</a:t>
            </a:r>
          </a:p>
          <a:p>
            <a:pPr marL="514350" indent="-514350">
              <a:buAutoNum type="arabicPeriod"/>
            </a:pPr>
            <a:r>
              <a:rPr lang="en-AU" dirty="0" err="1" smtClean="0"/>
              <a:t>Graddol</a:t>
            </a:r>
            <a:r>
              <a:rPr lang="en-AU" dirty="0" smtClean="0"/>
              <a:t> (1997, </a:t>
            </a:r>
            <a:r>
              <a:rPr lang="en-AU" dirty="0" err="1" smtClean="0"/>
              <a:t>p</a:t>
            </a:r>
            <a:r>
              <a:rPr lang="en-AU" dirty="0" smtClean="0"/>
              <a:t>. 13) notes that ‘English </a:t>
            </a:r>
            <a:r>
              <a:rPr lang="en-AU" dirty="0"/>
              <a:t>and French are at the apex, with the position of French declining and English becoming more clearly the lingua </a:t>
            </a:r>
            <a:r>
              <a:rPr lang="en-AU" dirty="0" smtClean="0"/>
              <a:t>franca’. </a:t>
            </a:r>
            <a:r>
              <a:rPr lang="en-AU" dirty="0"/>
              <a:t>Do you agree with the other</a:t>
            </a:r>
            <a:r>
              <a:rPr lang="en-AU" dirty="0" smtClean="0"/>
              <a:t> ‘</a:t>
            </a:r>
            <a:r>
              <a:rPr lang="en-AU" b="1" dirty="0" smtClean="0"/>
              <a:t>big languages</a:t>
            </a:r>
            <a:r>
              <a:rPr lang="en-AU" dirty="0" smtClean="0"/>
              <a:t>’</a:t>
            </a:r>
            <a:r>
              <a:rPr lang="en-AU" b="1" dirty="0" smtClean="0"/>
              <a:t> </a:t>
            </a:r>
            <a:r>
              <a:rPr lang="en-AU" dirty="0" smtClean="0"/>
              <a:t>that </a:t>
            </a:r>
            <a:r>
              <a:rPr lang="en-AU" dirty="0"/>
              <a:t>he predicts to replace French by 2050</a:t>
            </a:r>
            <a:r>
              <a:rPr lang="en-AU" dirty="0" smtClean="0"/>
              <a:t>?</a:t>
            </a:r>
            <a:endParaRPr lang="en-US" dirty="0"/>
          </a:p>
          <a:p>
            <a:pPr marL="514350" indent="-514350">
              <a:buAutoNum type="arabicPeriod"/>
            </a:pPr>
            <a:r>
              <a:rPr lang="en-AU" dirty="0" smtClean="0"/>
              <a:t>What </a:t>
            </a:r>
            <a:r>
              <a:rPr lang="en-AU" dirty="0"/>
              <a:t>do you believe is the future of English? Will it remain at the apex of this hierarchy, or will it eventually fall out of favour</a:t>
            </a:r>
            <a:r>
              <a:rPr lang="en-AU" dirty="0" smtClean="0"/>
              <a:t>?</a:t>
            </a:r>
            <a:r>
              <a:rPr lang="en-US" dirty="0"/>
              <a:t> </a:t>
            </a:r>
            <a:r>
              <a:rPr lang="en-AU" dirty="0" smtClean="0"/>
              <a:t>What </a:t>
            </a:r>
            <a:r>
              <a:rPr lang="en-AU" dirty="0"/>
              <a:t>forces might cause it to decline in use in the future?</a:t>
            </a:r>
            <a:endParaRPr lang="en-US" dirty="0"/>
          </a:p>
          <a:p>
            <a:pPr marL="0" indent="0">
              <a:buNone/>
            </a:pPr>
            <a:endParaRPr lang="en-US" dirty="0" smtClean="0"/>
          </a:p>
        </p:txBody>
      </p:sp>
    </p:spTree>
    <p:extLst>
      <p:ext uri="{BB962C8B-B14F-4D97-AF65-F5344CB8AC3E}">
        <p14:creationId xmlns:p14="http://schemas.microsoft.com/office/powerpoint/2010/main" val="2571598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 divergence</a:t>
            </a:r>
            <a:endParaRPr lang="en-US" dirty="0"/>
          </a:p>
        </p:txBody>
      </p:sp>
      <p:sp>
        <p:nvSpPr>
          <p:cNvPr id="3" name="Content Placeholder 2"/>
          <p:cNvSpPr>
            <a:spLocks noGrp="1"/>
          </p:cNvSpPr>
          <p:nvPr>
            <p:ph idx="1"/>
          </p:nvPr>
        </p:nvSpPr>
        <p:spPr/>
        <p:txBody>
          <a:bodyPr>
            <a:normAutofit lnSpcReduction="10000"/>
          </a:bodyPr>
          <a:lstStyle/>
          <a:p>
            <a:r>
              <a:rPr lang="en-AU" sz="2400" dirty="0"/>
              <a:t>P</a:t>
            </a:r>
            <a:r>
              <a:rPr lang="en-AU" sz="2400" dirty="0" smtClean="0"/>
              <a:t>restige </a:t>
            </a:r>
            <a:r>
              <a:rPr lang="en-AU" sz="2400" dirty="0"/>
              <a:t>and </a:t>
            </a:r>
            <a:r>
              <a:rPr lang="en-AU" sz="2400" dirty="0" smtClean="0"/>
              <a:t>economic power shape the </a:t>
            </a:r>
            <a:r>
              <a:rPr lang="en-AU" sz="2400" dirty="0"/>
              <a:t>languages </a:t>
            </a:r>
            <a:r>
              <a:rPr lang="en-AU" sz="2400" dirty="0" smtClean="0"/>
              <a:t>people speak</a:t>
            </a:r>
            <a:r>
              <a:rPr lang="en-AU" sz="2400" dirty="0"/>
              <a:t>, the lexical choices </a:t>
            </a:r>
            <a:r>
              <a:rPr lang="en-AU" sz="2400" dirty="0" smtClean="0"/>
              <a:t>they make, </a:t>
            </a:r>
            <a:r>
              <a:rPr lang="en-AU" sz="2400" dirty="0"/>
              <a:t>and the accents </a:t>
            </a:r>
            <a:r>
              <a:rPr lang="en-AU" sz="2400" dirty="0" smtClean="0"/>
              <a:t>they imitate</a:t>
            </a:r>
            <a:r>
              <a:rPr lang="en-AU" sz="2400" dirty="0"/>
              <a:t>:</a:t>
            </a:r>
            <a:r>
              <a:rPr lang="en-AU" sz="2400" dirty="0" smtClean="0"/>
              <a:t> </a:t>
            </a:r>
          </a:p>
          <a:p>
            <a:pPr lvl="1"/>
            <a:r>
              <a:rPr lang="en-AU" sz="2100" dirty="0" smtClean="0"/>
              <a:t>Such </a:t>
            </a:r>
            <a:r>
              <a:rPr lang="en-AU" sz="2100" dirty="0"/>
              <a:t>prestige is likely to differ according to social and political alliances, and the mix of Englishes found in each </a:t>
            </a:r>
            <a:r>
              <a:rPr lang="en-AU" sz="2100" dirty="0" smtClean="0"/>
              <a:t>region</a:t>
            </a:r>
            <a:r>
              <a:rPr lang="en-AU" sz="2100" dirty="0"/>
              <a:t> </a:t>
            </a:r>
            <a:r>
              <a:rPr lang="en-AU" sz="2100" dirty="0" smtClean="0"/>
              <a:t>of the world.</a:t>
            </a:r>
          </a:p>
          <a:p>
            <a:r>
              <a:rPr lang="en-US" sz="2400" dirty="0" smtClean="0"/>
              <a:t>D</a:t>
            </a:r>
            <a:r>
              <a:rPr lang="en-AU" sz="2400" dirty="0" err="1" smtClean="0"/>
              <a:t>ifferent</a:t>
            </a:r>
            <a:r>
              <a:rPr lang="en-AU" sz="2400" dirty="0" smtClean="0"/>
              <a:t> social and political alliances will cause different Englishes to emerge:</a:t>
            </a:r>
          </a:p>
          <a:p>
            <a:pPr lvl="1"/>
            <a:r>
              <a:rPr lang="en-AU" sz="2100" dirty="0" smtClean="0"/>
              <a:t>e.g. a distinctly Asian English vs. a distinctly European English.</a:t>
            </a:r>
          </a:p>
          <a:p>
            <a:r>
              <a:rPr lang="en-AU" sz="2400" dirty="0"/>
              <a:t>Crystal (2003), </a:t>
            </a:r>
            <a:r>
              <a:rPr lang="en-AU" sz="2400" dirty="0" smtClean="0"/>
              <a:t>also discusses </a:t>
            </a:r>
            <a:r>
              <a:rPr lang="en-AU" sz="2400" dirty="0"/>
              <a:t>the possibility of a</a:t>
            </a:r>
            <a:r>
              <a:rPr lang="en-AU" sz="2400" dirty="0" smtClean="0"/>
              <a:t> ‘family </a:t>
            </a:r>
            <a:r>
              <a:rPr lang="en-AU" sz="2400" dirty="0"/>
              <a:t>of </a:t>
            </a:r>
            <a:r>
              <a:rPr lang="en-AU" sz="2400" dirty="0" smtClean="0"/>
              <a:t>Englishes’ </a:t>
            </a:r>
            <a:r>
              <a:rPr lang="en-AU" sz="2400" dirty="0"/>
              <a:t>in which a central variety, called Standard World Spoken English, might be used to unite them </a:t>
            </a:r>
            <a:r>
              <a:rPr lang="en-AU" sz="2400" dirty="0" smtClean="0"/>
              <a:t>all</a:t>
            </a:r>
            <a:r>
              <a:rPr lang="en-AU" sz="2400" dirty="0"/>
              <a:t>.</a:t>
            </a:r>
            <a:endParaRPr lang="en-US" sz="2400" dirty="0"/>
          </a:p>
        </p:txBody>
      </p:sp>
    </p:spTree>
    <p:extLst>
      <p:ext uri="{BB962C8B-B14F-4D97-AF65-F5344CB8AC3E}">
        <p14:creationId xmlns:p14="http://schemas.microsoft.com/office/powerpoint/2010/main" val="3807453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Divergence and fragmentation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5998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041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 or converge (or other?)</a:t>
            </a:r>
            <a:endParaRPr lang="en-US" dirty="0"/>
          </a:p>
        </p:txBody>
      </p:sp>
      <p:sp>
        <p:nvSpPr>
          <p:cNvPr id="3" name="Content Placeholder 2"/>
          <p:cNvSpPr>
            <a:spLocks noGrp="1"/>
          </p:cNvSpPr>
          <p:nvPr>
            <p:ph idx="1"/>
          </p:nvPr>
        </p:nvSpPr>
        <p:spPr/>
        <p:txBody>
          <a:bodyPr>
            <a:normAutofit/>
          </a:bodyPr>
          <a:lstStyle/>
          <a:p>
            <a:r>
              <a:rPr lang="en-AU" sz="2800" dirty="0"/>
              <a:t>If such diversification occurred, the question arises as to what extent these Englishes will continue to diversify in parallel, and sometimes in opposition, to one another. </a:t>
            </a:r>
            <a:endParaRPr lang="en-AU" sz="2800" dirty="0" smtClean="0"/>
          </a:p>
          <a:p>
            <a:pPr lvl="1"/>
            <a:r>
              <a:rPr lang="en-AU" sz="2400" dirty="0" smtClean="0"/>
              <a:t>Obviously a globalized </a:t>
            </a:r>
            <a:r>
              <a:rPr lang="en-AU" sz="2400" dirty="0"/>
              <a:t>and interlinked </a:t>
            </a:r>
            <a:r>
              <a:rPr lang="en-AU" sz="2400" dirty="0" smtClean="0"/>
              <a:t>world renders </a:t>
            </a:r>
            <a:r>
              <a:rPr lang="en-AU" sz="2400" dirty="0"/>
              <a:t>the </a:t>
            </a:r>
            <a:r>
              <a:rPr lang="en-AU" sz="2400" dirty="0" smtClean="0"/>
              <a:t>divergence of </a:t>
            </a:r>
            <a:r>
              <a:rPr lang="en-AU" sz="2400" dirty="0"/>
              <a:t>English into a number of</a:t>
            </a:r>
            <a:r>
              <a:rPr lang="en-AU" sz="2400" dirty="0" smtClean="0"/>
              <a:t> dialects </a:t>
            </a:r>
            <a:r>
              <a:rPr lang="en-AU" sz="2400" dirty="0"/>
              <a:t>an unlikely </a:t>
            </a:r>
            <a:r>
              <a:rPr lang="en-AU" sz="2400" dirty="0" smtClean="0"/>
              <a:t>outcome</a:t>
            </a:r>
            <a:r>
              <a:rPr lang="en-US" sz="2400" dirty="0" smtClean="0"/>
              <a:t>. </a:t>
            </a:r>
          </a:p>
          <a:p>
            <a:pPr lvl="1"/>
            <a:r>
              <a:rPr lang="en-AU" sz="2400" dirty="0"/>
              <a:t>N</a:t>
            </a:r>
            <a:r>
              <a:rPr lang="en-AU" sz="2400" dirty="0" smtClean="0"/>
              <a:t>otions </a:t>
            </a:r>
            <a:r>
              <a:rPr lang="en-AU" sz="2400" dirty="0"/>
              <a:t>of identity are a central part of communication, thus </a:t>
            </a:r>
            <a:r>
              <a:rPr lang="en-AU" sz="2400" dirty="0" smtClean="0"/>
              <a:t>linguistic identity </a:t>
            </a:r>
            <a:r>
              <a:rPr lang="en-AU" sz="2400" dirty="0"/>
              <a:t>is constructed in the diversity that exists in language. </a:t>
            </a:r>
            <a:r>
              <a:rPr lang="en-AU" sz="2400" dirty="0" smtClean="0"/>
              <a:t>The emergence of a ‘standard’ is just as unlikely</a:t>
            </a:r>
            <a:r>
              <a:rPr lang="en-US" sz="2400" dirty="0" smtClean="0"/>
              <a:t>.</a:t>
            </a:r>
            <a:endParaRPr lang="en-US" sz="2400" dirty="0"/>
          </a:p>
        </p:txBody>
      </p:sp>
    </p:spTree>
    <p:extLst>
      <p:ext uri="{BB962C8B-B14F-4D97-AF65-F5344CB8AC3E}">
        <p14:creationId xmlns:p14="http://schemas.microsoft.com/office/powerpoint/2010/main" val="1071637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perspective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60894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ultiply 2"/>
          <p:cNvSpPr/>
          <p:nvPr/>
        </p:nvSpPr>
        <p:spPr>
          <a:xfrm>
            <a:off x="457200" y="431800"/>
            <a:ext cx="8686800" cy="6896100"/>
          </a:xfrm>
          <a:prstGeom prst="mathMultiply">
            <a:avLst>
              <a:gd name="adj1" fmla="val 130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794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complexity of language</a:t>
            </a:r>
            <a:endParaRPr lang="en-US" dirty="0"/>
          </a:p>
        </p:txBody>
      </p:sp>
      <p:sp>
        <p:nvSpPr>
          <p:cNvPr id="3" name="Content Placeholder 2"/>
          <p:cNvSpPr>
            <a:spLocks noGrp="1"/>
          </p:cNvSpPr>
          <p:nvPr>
            <p:ph idx="1"/>
          </p:nvPr>
        </p:nvSpPr>
        <p:spPr>
          <a:xfrm>
            <a:off x="457200" y="1605280"/>
            <a:ext cx="8229600" cy="4572000"/>
          </a:xfrm>
        </p:spPr>
        <p:txBody>
          <a:bodyPr>
            <a:noAutofit/>
          </a:bodyPr>
          <a:lstStyle/>
          <a:p>
            <a:r>
              <a:rPr lang="en-AU" sz="2400" dirty="0" smtClean="0"/>
              <a:t>Language is complex, and notions of convergence and divergence are problematic.</a:t>
            </a:r>
          </a:p>
          <a:p>
            <a:r>
              <a:rPr lang="en-AU" sz="2400" dirty="0" smtClean="0"/>
              <a:t>Larsen</a:t>
            </a:r>
            <a:r>
              <a:rPr lang="en-AU" sz="2400" dirty="0"/>
              <a:t>-Freeman</a:t>
            </a:r>
            <a:r>
              <a:rPr lang="en-AU" sz="2400" dirty="0" smtClean="0"/>
              <a:t> and Cameron </a:t>
            </a:r>
            <a:r>
              <a:rPr lang="en-AU" sz="2400" dirty="0"/>
              <a:t>(2008) prefer to view language as a </a:t>
            </a:r>
            <a:r>
              <a:rPr lang="en-AU" sz="2400" b="1" dirty="0"/>
              <a:t>complex adaptive system</a:t>
            </a:r>
            <a:r>
              <a:rPr lang="en-AU" sz="2400" dirty="0"/>
              <a:t>. They argue that, while linguists</a:t>
            </a:r>
            <a:r>
              <a:rPr lang="en-AU" sz="2400" dirty="0" smtClean="0"/>
              <a:t> ‘treat </a:t>
            </a:r>
            <a:r>
              <a:rPr lang="en-AU" sz="2400" dirty="0"/>
              <a:t>language as a stable, even static </a:t>
            </a:r>
            <a:r>
              <a:rPr lang="en-AU" sz="2400" dirty="0" smtClean="0"/>
              <a:t>system’ </a:t>
            </a:r>
            <a:br>
              <a:rPr lang="en-AU" sz="2400" dirty="0" smtClean="0"/>
            </a:br>
            <a:r>
              <a:rPr lang="en-AU" sz="2400" dirty="0" smtClean="0"/>
              <a:t>(</a:t>
            </a:r>
            <a:r>
              <a:rPr lang="en-AU" sz="2400" dirty="0"/>
              <a:t>p. 79), applied linguists need a very different theory of language:</a:t>
            </a:r>
            <a:r>
              <a:rPr lang="en-AU" sz="2400" dirty="0" smtClean="0"/>
              <a:t> ‘complex </a:t>
            </a:r>
            <a:r>
              <a:rPr lang="en-AU" sz="2400" dirty="0"/>
              <a:t>systems are at one and the same time both stable and </a:t>
            </a:r>
            <a:r>
              <a:rPr lang="en-AU" sz="2400" dirty="0" smtClean="0"/>
              <a:t>variable’ </a:t>
            </a:r>
            <a:r>
              <a:rPr lang="en-AU" sz="2400" dirty="0"/>
              <a:t>(p. 79). </a:t>
            </a:r>
            <a:endParaRPr lang="en-AU" sz="2400" dirty="0" smtClean="0"/>
          </a:p>
          <a:p>
            <a:r>
              <a:rPr lang="en-AU" sz="2400" dirty="0" smtClean="0"/>
              <a:t>The </a:t>
            </a:r>
            <a:r>
              <a:rPr lang="en-AU" sz="2400" dirty="0"/>
              <a:t>central notion here is not </a:t>
            </a:r>
            <a:r>
              <a:rPr lang="en-AU" sz="2400" i="1" dirty="0"/>
              <a:t>what type</a:t>
            </a:r>
            <a:r>
              <a:rPr lang="en-AU" sz="2400" dirty="0"/>
              <a:t> of English will emerge, but that the language will </a:t>
            </a:r>
            <a:r>
              <a:rPr lang="en-AU" sz="2400" i="1" dirty="0"/>
              <a:t>adapt</a:t>
            </a:r>
            <a:r>
              <a:rPr lang="en-AU" sz="2400" dirty="0"/>
              <a:t> according to the changes occurring in the complex systems within which it is </a:t>
            </a:r>
            <a:r>
              <a:rPr lang="en-AU" sz="2400" dirty="0" smtClean="0"/>
              <a:t>situated (Galloway and Rose, 2015). </a:t>
            </a:r>
            <a:endParaRPr lang="en-US" sz="2400" dirty="0"/>
          </a:p>
        </p:txBody>
      </p:sp>
    </p:spTree>
    <p:extLst>
      <p:ext uri="{BB962C8B-B14F-4D97-AF65-F5344CB8AC3E}">
        <p14:creationId xmlns:p14="http://schemas.microsoft.com/office/powerpoint/2010/main" val="4211222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Pennycook’s</a:t>
            </a:r>
            <a:r>
              <a:rPr lang="en-US" dirty="0" smtClean="0"/>
              <a:t> view</a:t>
            </a:r>
            <a:endParaRPr lang="en-US" dirty="0"/>
          </a:p>
        </p:txBody>
      </p:sp>
      <p:sp>
        <p:nvSpPr>
          <p:cNvPr id="3" name="Content Placeholder 2"/>
          <p:cNvSpPr>
            <a:spLocks noGrp="1"/>
          </p:cNvSpPr>
          <p:nvPr>
            <p:ph idx="1"/>
          </p:nvPr>
        </p:nvSpPr>
        <p:spPr/>
        <p:txBody>
          <a:bodyPr>
            <a:normAutofit fontScale="70000" lnSpcReduction="20000"/>
          </a:bodyPr>
          <a:lstStyle/>
          <a:p>
            <a:pPr marL="355600" indent="-355600"/>
            <a:r>
              <a:rPr lang="en-AU" dirty="0" err="1"/>
              <a:t>Pennycook</a:t>
            </a:r>
            <a:r>
              <a:rPr lang="en-AU" dirty="0"/>
              <a:t> (2007, 2010) has questioned whether English as a language, or Englishes as many languages, exists at all, as the very idea of</a:t>
            </a:r>
            <a:r>
              <a:rPr lang="en-AU" dirty="0" smtClean="0"/>
              <a:t> language </a:t>
            </a:r>
            <a:r>
              <a:rPr lang="en-AU" dirty="0"/>
              <a:t>constrains us to draw boundaries around forms and variation:</a:t>
            </a:r>
            <a:endParaRPr lang="en-US" dirty="0" smtClean="0"/>
          </a:p>
          <a:p>
            <a:pPr lvl="1"/>
            <a:r>
              <a:rPr lang="en-AU" dirty="0" smtClean="0"/>
              <a:t>‘To </a:t>
            </a:r>
            <a:r>
              <a:rPr lang="en-AU" dirty="0"/>
              <a:t>argue for a monolithic version of English is clearly both an empirical and political absurdity, but we need to choose carefully between the available models of </a:t>
            </a:r>
            <a:r>
              <a:rPr lang="en-AU" dirty="0" err="1"/>
              <a:t>pluricentric</a:t>
            </a:r>
            <a:r>
              <a:rPr lang="en-AU" dirty="0"/>
              <a:t> Englishes, avoiding the pitfalls of states-centric pluralities that reproduce the very linguistics they need to escape, in order to deal with globalized </a:t>
            </a:r>
            <a:r>
              <a:rPr lang="en-AU" dirty="0" err="1"/>
              <a:t>linguascapes</a:t>
            </a:r>
            <a:r>
              <a:rPr lang="en-AU" dirty="0" smtClean="0"/>
              <a:t>.</a:t>
            </a:r>
          </a:p>
          <a:p>
            <a:pPr lvl="1"/>
            <a:r>
              <a:rPr lang="en-AU" dirty="0" smtClean="0"/>
              <a:t>‘This </a:t>
            </a:r>
            <a:r>
              <a:rPr lang="en-AU" dirty="0"/>
              <a:t>can help us avoid the national circles and boxes that have constrained World Englishes and, indeed, linguists more generally.</a:t>
            </a:r>
            <a:r>
              <a:rPr lang="en-AU" dirty="0" smtClean="0"/>
              <a:t> </a:t>
            </a:r>
            <a:br>
              <a:rPr lang="en-AU" dirty="0" smtClean="0"/>
            </a:br>
            <a:r>
              <a:rPr lang="en-AU" dirty="0" smtClean="0"/>
              <a:t>In </a:t>
            </a:r>
            <a:r>
              <a:rPr lang="en-AU" dirty="0"/>
              <a:t>pedagogical terms, this means treating English less as a discreet </a:t>
            </a:r>
            <a:r>
              <a:rPr lang="en-AU" dirty="0" smtClean="0"/>
              <a:t>object – even </a:t>
            </a:r>
            <a:r>
              <a:rPr lang="en-AU" dirty="0"/>
              <a:t>with its </a:t>
            </a:r>
            <a:r>
              <a:rPr lang="en-AU" dirty="0" smtClean="0"/>
              <a:t>variations – that </a:t>
            </a:r>
            <a:r>
              <a:rPr lang="en-AU" dirty="0"/>
              <a:t>can be taught only in its own presence, and rather deal with English as multilingual, as a language always in transition, as a language is always under </a:t>
            </a:r>
            <a:r>
              <a:rPr lang="en-AU" dirty="0" smtClean="0"/>
              <a:t>negotiation’ </a:t>
            </a:r>
            <a:r>
              <a:rPr lang="en-AU" dirty="0"/>
              <a:t>(</a:t>
            </a:r>
            <a:r>
              <a:rPr lang="en-AU" dirty="0" err="1"/>
              <a:t>Pennycook</a:t>
            </a:r>
            <a:r>
              <a:rPr lang="en-AU" dirty="0"/>
              <a:t>, 2010, p. 685</a:t>
            </a:r>
            <a:r>
              <a:rPr lang="en-AU" dirty="0" smtClean="0"/>
              <a:t>).</a:t>
            </a:r>
            <a:endParaRPr lang="en-US" dirty="0" smtClean="0"/>
          </a:p>
        </p:txBody>
      </p:sp>
    </p:spTree>
    <p:extLst>
      <p:ext uri="{BB962C8B-B14F-4D97-AF65-F5344CB8AC3E}">
        <p14:creationId xmlns:p14="http://schemas.microsoft.com/office/powerpoint/2010/main" val="3510910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8"/>
            <a:ext cx="8229600" cy="826734"/>
          </a:xfrm>
        </p:spPr>
        <p:txBody>
          <a:bodyPr>
            <a:normAutofit/>
          </a:bodyPr>
          <a:lstStyle/>
          <a:p>
            <a:r>
              <a:rPr lang="en-US" dirty="0" smtClean="0"/>
              <a:t>Summary of Lecture 10</a:t>
            </a:r>
            <a:endParaRPr lang="en-US" dirty="0"/>
          </a:p>
        </p:txBody>
      </p:sp>
      <p:sp>
        <p:nvSpPr>
          <p:cNvPr id="3" name="Content Placeholder 2"/>
          <p:cNvSpPr>
            <a:spLocks noGrp="1"/>
          </p:cNvSpPr>
          <p:nvPr>
            <p:ph idx="1"/>
          </p:nvPr>
        </p:nvSpPr>
        <p:spPr>
          <a:xfrm>
            <a:off x="457200" y="1150240"/>
            <a:ext cx="8229600" cy="5391744"/>
          </a:xfrm>
        </p:spPr>
        <p:txBody>
          <a:bodyPr>
            <a:normAutofit fontScale="70000" lnSpcReduction="20000"/>
          </a:bodyPr>
          <a:lstStyle/>
          <a:p>
            <a:pPr lvl="0"/>
            <a:r>
              <a:rPr lang="en-AU" dirty="0"/>
              <a:t>Complexity theory seems to work hand-in-hand with a </a:t>
            </a:r>
            <a:r>
              <a:rPr lang="en-AU" dirty="0" smtClean="0"/>
              <a:t>GE </a:t>
            </a:r>
            <a:r>
              <a:rPr lang="en-AU" dirty="0"/>
              <a:t>perspective, where drawing lines around complex systems like language is entirely problematic (</a:t>
            </a:r>
            <a:r>
              <a:rPr lang="en-AU" dirty="0" smtClean="0"/>
              <a:t>Larsen</a:t>
            </a:r>
            <a:r>
              <a:rPr lang="en-AU" dirty="0"/>
              <a:t>-Freeman</a:t>
            </a:r>
            <a:r>
              <a:rPr lang="en-AU" dirty="0" smtClean="0"/>
              <a:t> and </a:t>
            </a:r>
            <a:r>
              <a:rPr lang="en-AU" dirty="0"/>
              <a:t>Cameron, 2008</a:t>
            </a:r>
            <a:r>
              <a:rPr lang="en-AU" dirty="0" smtClean="0"/>
              <a:t>):</a:t>
            </a:r>
            <a:endParaRPr lang="en-US" dirty="0" smtClean="0"/>
          </a:p>
          <a:p>
            <a:pPr lvl="1"/>
            <a:r>
              <a:rPr lang="en-AU" dirty="0" smtClean="0"/>
              <a:t>This </a:t>
            </a:r>
            <a:r>
              <a:rPr lang="en-AU" dirty="0"/>
              <a:t>view is supported in </a:t>
            </a:r>
            <a:r>
              <a:rPr lang="en-AU" dirty="0" err="1"/>
              <a:t>Canagarajah’s</a:t>
            </a:r>
            <a:r>
              <a:rPr lang="en-AU" dirty="0"/>
              <a:t> (</a:t>
            </a:r>
            <a:r>
              <a:rPr lang="en-AU" dirty="0" smtClean="0"/>
              <a:t>2013) </a:t>
            </a:r>
            <a:r>
              <a:rPr lang="en-AU" dirty="0"/>
              <a:t>positioning of the </a:t>
            </a:r>
            <a:r>
              <a:rPr lang="en-AU" dirty="0" err="1"/>
              <a:t>translingual</a:t>
            </a:r>
            <a:r>
              <a:rPr lang="en-AU" dirty="0"/>
              <a:t> orientation, in that treating language as</a:t>
            </a:r>
            <a:r>
              <a:rPr lang="en-AU" dirty="0" smtClean="0"/>
              <a:t> ‘a </a:t>
            </a:r>
            <a:r>
              <a:rPr lang="en-AU" dirty="0"/>
              <a:t>tightly knit </a:t>
            </a:r>
            <a:r>
              <a:rPr lang="en-AU" dirty="0" smtClean="0"/>
              <a:t>system’ </a:t>
            </a:r>
            <a:r>
              <a:rPr lang="en-AU" dirty="0"/>
              <a:t>and</a:t>
            </a:r>
            <a:r>
              <a:rPr lang="en-AU" dirty="0" smtClean="0"/>
              <a:t> ‘a </a:t>
            </a:r>
            <a:r>
              <a:rPr lang="en-AU" dirty="0"/>
              <a:t>self-standing </a:t>
            </a:r>
            <a:r>
              <a:rPr lang="en-AU" dirty="0" smtClean="0"/>
              <a:t>product’ </a:t>
            </a:r>
            <a:r>
              <a:rPr lang="en-AU" dirty="0"/>
              <a:t>(p. 7) that is detached from its environment distorts the real practices, underlying how meaning is created in communication.   </a:t>
            </a:r>
          </a:p>
          <a:p>
            <a:pPr lvl="0"/>
            <a:r>
              <a:rPr lang="en-AU" dirty="0"/>
              <a:t>Galloway</a:t>
            </a:r>
            <a:r>
              <a:rPr lang="en-AU" dirty="0" smtClean="0"/>
              <a:t> and </a:t>
            </a:r>
            <a:r>
              <a:rPr lang="en-AU" dirty="0"/>
              <a:t>Rose (</a:t>
            </a:r>
            <a:r>
              <a:rPr lang="en-AU" dirty="0" smtClean="0"/>
              <a:t>2015) </a:t>
            </a:r>
            <a:r>
              <a:rPr lang="en-AU" dirty="0"/>
              <a:t>encourage people to view language as a moving, </a:t>
            </a:r>
            <a:r>
              <a:rPr lang="en-AU" dirty="0" smtClean="0"/>
              <a:t>breathing, </a:t>
            </a:r>
            <a:r>
              <a:rPr lang="en-AU" dirty="0"/>
              <a:t>and unpredictable </a:t>
            </a:r>
            <a:r>
              <a:rPr lang="en-AU" dirty="0" smtClean="0"/>
              <a:t>organism – much </a:t>
            </a:r>
            <a:r>
              <a:rPr lang="en-AU" dirty="0"/>
              <a:t>in line with </a:t>
            </a:r>
            <a:r>
              <a:rPr lang="en-AU" dirty="0" smtClean="0"/>
              <a:t>Larsen</a:t>
            </a:r>
            <a:r>
              <a:rPr lang="en-AU" dirty="0"/>
              <a:t>-Freeman and Cameron’s (2008) call for an</a:t>
            </a:r>
            <a:r>
              <a:rPr lang="en-AU" dirty="0" smtClean="0"/>
              <a:t> ‘ecological </a:t>
            </a:r>
            <a:r>
              <a:rPr lang="en-AU" dirty="0"/>
              <a:t>metaphor applied to language use in </a:t>
            </a:r>
            <a:r>
              <a:rPr lang="en-AU" dirty="0" smtClean="0"/>
              <a:t>context’ </a:t>
            </a:r>
            <a:r>
              <a:rPr lang="en-AU" dirty="0"/>
              <a:t>(p. 79). </a:t>
            </a:r>
            <a:endParaRPr lang="en-US" dirty="0"/>
          </a:p>
          <a:p>
            <a:pPr lvl="1"/>
            <a:r>
              <a:rPr lang="en-AU" dirty="0"/>
              <a:t>English, like any organic system, is capable of changing and adapting to its surroundings; it is made up of many distinct parts that give it its whole interconnected form, but is entirely</a:t>
            </a:r>
            <a:r>
              <a:rPr lang="en-AU" dirty="0" smtClean="0"/>
              <a:t> dependent </a:t>
            </a:r>
            <a:r>
              <a:rPr lang="en-AU" dirty="0"/>
              <a:t>on the systems which surround it. It is capable of morphing to such a degree that it is entirely possible that, in the future, it will adapt and change into a completely different looking organism in its ever-changing environment.</a:t>
            </a:r>
            <a:endParaRPr lang="en-US" dirty="0"/>
          </a:p>
          <a:p>
            <a:endParaRPr lang="en-US" dirty="0"/>
          </a:p>
        </p:txBody>
      </p:sp>
    </p:spTree>
    <p:extLst>
      <p:ext uri="{BB962C8B-B14F-4D97-AF65-F5344CB8AC3E}">
        <p14:creationId xmlns:p14="http://schemas.microsoft.com/office/powerpoint/2010/main" val="3175170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0667359"/>
              </p:ext>
            </p:extLst>
          </p:nvPr>
        </p:nvGraphicFramePr>
        <p:xfrm>
          <a:off x="992776" y="1417639"/>
          <a:ext cx="7236824" cy="4536344"/>
        </p:xfrm>
        <a:graphic>
          <a:graphicData uri="http://schemas.openxmlformats.org/drawingml/2006/table">
            <a:tbl>
              <a:tblPr firstRow="1" firstCol="1" bandRow="1">
                <a:tableStyleId>{5C22544A-7EE6-4342-B048-85BDC9FD1C3A}</a:tableStyleId>
              </a:tblPr>
              <a:tblGrid>
                <a:gridCol w="3618412"/>
                <a:gridCol w="3618412"/>
              </a:tblGrid>
              <a:tr h="4536344">
                <a:tc>
                  <a:txBody>
                    <a:bodyPr/>
                    <a:lstStyle/>
                    <a:p>
                      <a:pPr>
                        <a:spcAft>
                          <a:spcPts val="0"/>
                        </a:spcAft>
                      </a:pPr>
                      <a:r>
                        <a:rPr lang="en-AU" sz="1600" dirty="0">
                          <a:effectLst/>
                          <a:latin typeface="Calibri"/>
                          <a:ea typeface="Times"/>
                          <a:cs typeface="Calibri"/>
                        </a:rPr>
                        <a:t>Academic English</a:t>
                      </a:r>
                      <a:endParaRPr lang="en-GB" sz="1600" dirty="0">
                        <a:effectLst/>
                        <a:latin typeface="Calibri"/>
                        <a:ea typeface="Times"/>
                        <a:cs typeface="Calibri"/>
                      </a:endParaRPr>
                    </a:p>
                    <a:p>
                      <a:pPr>
                        <a:spcAft>
                          <a:spcPts val="0"/>
                        </a:spcAft>
                      </a:pPr>
                      <a:r>
                        <a:rPr lang="en-AU" sz="1600" dirty="0" smtClean="0">
                          <a:effectLst/>
                          <a:latin typeface="Calibri"/>
                          <a:ea typeface="Times"/>
                          <a:cs typeface="Calibri"/>
                        </a:rPr>
                        <a:t>Internationalization</a:t>
                      </a:r>
                      <a:endParaRPr lang="en-GB" sz="1600" dirty="0">
                        <a:effectLst/>
                        <a:latin typeface="Calibri"/>
                        <a:ea typeface="Times"/>
                        <a:cs typeface="Calibri"/>
                      </a:endParaRPr>
                    </a:p>
                    <a:p>
                      <a:pPr>
                        <a:spcAft>
                          <a:spcPts val="0"/>
                        </a:spcAft>
                      </a:pPr>
                      <a:r>
                        <a:rPr lang="en-AU" sz="1600" dirty="0" smtClean="0">
                          <a:effectLst/>
                          <a:latin typeface="Calibri"/>
                          <a:ea typeface="Times"/>
                          <a:cs typeface="Calibri"/>
                        </a:rPr>
                        <a:t>Internationalization </a:t>
                      </a:r>
                      <a:r>
                        <a:rPr lang="en-AU" sz="1600" dirty="0">
                          <a:effectLst/>
                          <a:latin typeface="Calibri"/>
                          <a:ea typeface="Times"/>
                          <a:cs typeface="Calibri"/>
                        </a:rPr>
                        <a:t>at home</a:t>
                      </a:r>
                      <a:endParaRPr lang="en-GB" sz="1600" dirty="0">
                        <a:effectLst/>
                        <a:latin typeface="Calibri"/>
                        <a:ea typeface="Times"/>
                        <a:cs typeface="Calibri"/>
                      </a:endParaRPr>
                    </a:p>
                    <a:p>
                      <a:pPr>
                        <a:spcAft>
                          <a:spcPts val="0"/>
                        </a:spcAft>
                      </a:pPr>
                      <a:r>
                        <a:rPr lang="en-AU" sz="1600" dirty="0" smtClean="0">
                          <a:effectLst/>
                          <a:latin typeface="Calibri"/>
                          <a:ea typeface="Times"/>
                          <a:cs typeface="Calibri"/>
                        </a:rPr>
                        <a:t>Localization</a:t>
                      </a:r>
                      <a:endParaRPr lang="en-GB" sz="1600" dirty="0">
                        <a:effectLst/>
                        <a:latin typeface="Calibri"/>
                        <a:ea typeface="Times"/>
                        <a:cs typeface="Calibri"/>
                      </a:endParaRPr>
                    </a:p>
                    <a:p>
                      <a:pPr>
                        <a:spcAft>
                          <a:spcPts val="0"/>
                        </a:spcAft>
                      </a:pPr>
                      <a:r>
                        <a:rPr lang="en-AU" sz="1600" dirty="0" err="1" smtClean="0">
                          <a:effectLst/>
                          <a:latin typeface="Calibri"/>
                          <a:ea typeface="Times"/>
                          <a:cs typeface="Calibri"/>
                        </a:rPr>
                        <a:t>Glocalization</a:t>
                      </a:r>
                      <a:endParaRPr lang="en-GB" sz="1600" dirty="0">
                        <a:effectLst/>
                        <a:latin typeface="Calibri"/>
                        <a:ea typeface="Times"/>
                        <a:cs typeface="Calibri"/>
                      </a:endParaRPr>
                    </a:p>
                    <a:p>
                      <a:pPr>
                        <a:spcAft>
                          <a:spcPts val="0"/>
                        </a:spcAft>
                      </a:pPr>
                      <a:r>
                        <a:rPr lang="en-AU" sz="1600" dirty="0">
                          <a:effectLst/>
                          <a:latin typeface="Calibri"/>
                          <a:ea typeface="Times"/>
                          <a:cs typeface="Calibri"/>
                        </a:rPr>
                        <a:t>Fragmentation of audiences</a:t>
                      </a:r>
                      <a:endParaRPr lang="en-GB" sz="1600" dirty="0">
                        <a:effectLst/>
                        <a:latin typeface="Calibri"/>
                        <a:ea typeface="Times"/>
                        <a:cs typeface="Calibri"/>
                      </a:endParaRPr>
                    </a:p>
                    <a:p>
                      <a:pPr>
                        <a:spcAft>
                          <a:spcPts val="0"/>
                        </a:spcAft>
                      </a:pPr>
                      <a:r>
                        <a:rPr lang="en-AU" sz="1600" dirty="0" err="1">
                          <a:effectLst/>
                          <a:latin typeface="Calibri"/>
                          <a:ea typeface="Times"/>
                          <a:cs typeface="Calibri"/>
                        </a:rPr>
                        <a:t>Languacultures</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Global youth culture</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Transcultural flows</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Third place</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Third culture</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Crossings</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Shuttling between communities</a:t>
                      </a:r>
                      <a:endParaRPr lang="en-GB" sz="1600" dirty="0">
                        <a:effectLst/>
                        <a:latin typeface="Calibri"/>
                        <a:ea typeface="Times"/>
                        <a:cs typeface="Calibri"/>
                      </a:endParaRPr>
                    </a:p>
                  </a:txBody>
                  <a:tcPr marL="68580" marR="68580" marT="0" marB="0"/>
                </a:tc>
                <a:tc>
                  <a:txBody>
                    <a:bodyPr/>
                    <a:lstStyle/>
                    <a:p>
                      <a:pPr>
                        <a:spcAft>
                          <a:spcPts val="0"/>
                        </a:spcAft>
                      </a:pPr>
                      <a:r>
                        <a:rPr lang="en-AU" sz="1600" dirty="0">
                          <a:effectLst/>
                          <a:latin typeface="Calibri"/>
                          <a:ea typeface="Times"/>
                          <a:cs typeface="Calibri"/>
                        </a:rPr>
                        <a:t>World Standard English </a:t>
                      </a:r>
                      <a:endParaRPr lang="en-GB" sz="1600" dirty="0">
                        <a:effectLst/>
                        <a:latin typeface="Calibri"/>
                        <a:ea typeface="Times"/>
                        <a:cs typeface="Calibri"/>
                      </a:endParaRPr>
                    </a:p>
                    <a:p>
                      <a:pPr>
                        <a:spcAft>
                          <a:spcPts val="0"/>
                        </a:spcAft>
                      </a:pPr>
                      <a:r>
                        <a:rPr lang="en-AU" sz="1600" dirty="0">
                          <a:effectLst/>
                          <a:latin typeface="Calibri"/>
                          <a:ea typeface="Times"/>
                          <a:cs typeface="Calibri"/>
                        </a:rPr>
                        <a:t>Big languages</a:t>
                      </a:r>
                      <a:endParaRPr lang="en-GB" sz="1600" dirty="0">
                        <a:effectLst/>
                        <a:latin typeface="Calibri"/>
                        <a:ea typeface="Times"/>
                        <a:cs typeface="Calibri"/>
                      </a:endParaRPr>
                    </a:p>
                    <a:p>
                      <a:pPr>
                        <a:spcAft>
                          <a:spcPts val="0"/>
                        </a:spcAft>
                      </a:pPr>
                      <a:r>
                        <a:rPr lang="en-AU" sz="1600" dirty="0">
                          <a:effectLst/>
                          <a:latin typeface="Calibri"/>
                          <a:ea typeface="Times"/>
                          <a:cs typeface="Calibri"/>
                        </a:rPr>
                        <a:t>Regional lingua </a:t>
                      </a:r>
                      <a:r>
                        <a:rPr lang="en-AU" sz="1600" dirty="0" err="1">
                          <a:effectLst/>
                          <a:latin typeface="Calibri"/>
                          <a:ea typeface="Times"/>
                          <a:cs typeface="Calibri"/>
                        </a:rPr>
                        <a:t>francas</a:t>
                      </a:r>
                      <a:endParaRPr lang="en-GB" sz="1600" dirty="0">
                        <a:effectLst/>
                        <a:latin typeface="Calibri"/>
                        <a:ea typeface="Times"/>
                        <a:cs typeface="Calibri"/>
                      </a:endParaRPr>
                    </a:p>
                    <a:p>
                      <a:pPr>
                        <a:spcAft>
                          <a:spcPts val="0"/>
                        </a:spcAft>
                      </a:pPr>
                      <a:r>
                        <a:rPr lang="en-AU" sz="1600" dirty="0">
                          <a:effectLst/>
                          <a:latin typeface="Calibri"/>
                          <a:ea typeface="Times"/>
                          <a:cs typeface="Calibri"/>
                        </a:rPr>
                        <a:t>National languages</a:t>
                      </a:r>
                      <a:endParaRPr lang="en-GB" sz="1600" dirty="0" smtClean="0">
                        <a:effectLst/>
                        <a:latin typeface="Calibri"/>
                        <a:ea typeface="Times"/>
                        <a:cs typeface="Calibri"/>
                      </a:endParaRPr>
                    </a:p>
                    <a:p>
                      <a:pPr>
                        <a:spcAft>
                          <a:spcPts val="0"/>
                        </a:spcAft>
                      </a:pPr>
                      <a:r>
                        <a:rPr lang="en-GB" sz="1600" dirty="0" smtClean="0">
                          <a:effectLst/>
                          <a:latin typeface="Calibri"/>
                          <a:ea typeface="Times"/>
                          <a:cs typeface="Calibri"/>
                        </a:rPr>
                        <a:t>‘</a:t>
                      </a:r>
                      <a:r>
                        <a:rPr lang="en-US" sz="1600" dirty="0" smtClean="0">
                          <a:effectLst/>
                          <a:latin typeface="Calibri"/>
                          <a:ea typeface="Times"/>
                          <a:cs typeface="Calibri"/>
                        </a:rPr>
                        <a:t>Latin analogy’ </a:t>
                      </a:r>
                      <a:endParaRPr lang="en-GB" sz="1600" dirty="0">
                        <a:effectLst/>
                        <a:latin typeface="Calibri"/>
                        <a:ea typeface="Times"/>
                        <a:cs typeface="Calibri"/>
                      </a:endParaRPr>
                    </a:p>
                    <a:p>
                      <a:pPr>
                        <a:spcAft>
                          <a:spcPts val="0"/>
                        </a:spcAft>
                      </a:pPr>
                      <a:r>
                        <a:rPr lang="en-US" sz="1600" dirty="0" err="1">
                          <a:effectLst/>
                          <a:latin typeface="Calibri"/>
                          <a:ea typeface="Times"/>
                          <a:cs typeface="Calibri"/>
                        </a:rPr>
                        <a:t>Hypercentral</a:t>
                      </a:r>
                      <a:r>
                        <a:rPr lang="en-US" sz="1600" dirty="0">
                          <a:effectLst/>
                          <a:latin typeface="Calibri"/>
                          <a:ea typeface="Times"/>
                          <a:cs typeface="Calibri"/>
                        </a:rPr>
                        <a:t> language</a:t>
                      </a:r>
                      <a:endParaRPr lang="en-GB" sz="1600" dirty="0">
                        <a:effectLst/>
                        <a:latin typeface="Calibri"/>
                        <a:ea typeface="Times"/>
                        <a:cs typeface="Calibri"/>
                      </a:endParaRPr>
                    </a:p>
                    <a:p>
                      <a:pPr>
                        <a:spcAft>
                          <a:spcPts val="0"/>
                        </a:spcAft>
                      </a:pPr>
                      <a:r>
                        <a:rPr lang="en-US" sz="1600" dirty="0" err="1">
                          <a:effectLst/>
                          <a:latin typeface="Calibri"/>
                          <a:ea typeface="Times"/>
                          <a:cs typeface="Calibri"/>
                        </a:rPr>
                        <a:t>Supercentral</a:t>
                      </a:r>
                      <a:r>
                        <a:rPr lang="en-US" sz="1600" dirty="0">
                          <a:effectLst/>
                          <a:latin typeface="Calibri"/>
                          <a:ea typeface="Times"/>
                          <a:cs typeface="Calibri"/>
                        </a:rPr>
                        <a:t> language</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Central languages</a:t>
                      </a:r>
                      <a:endParaRPr lang="en-GB" sz="1600" dirty="0">
                        <a:effectLst/>
                        <a:latin typeface="Calibri"/>
                        <a:ea typeface="Times"/>
                        <a:cs typeface="Calibri"/>
                      </a:endParaRPr>
                    </a:p>
                    <a:p>
                      <a:pPr>
                        <a:spcAft>
                          <a:spcPts val="0"/>
                        </a:spcAft>
                      </a:pPr>
                      <a:r>
                        <a:rPr lang="en-US" sz="1600" dirty="0" smtClean="0">
                          <a:effectLst/>
                          <a:latin typeface="Calibri"/>
                          <a:ea typeface="Times"/>
                          <a:cs typeface="Calibri"/>
                        </a:rPr>
                        <a:t>Peripheral</a:t>
                      </a:r>
                      <a:endParaRPr lang="en-GB" sz="1600" dirty="0" smtClean="0">
                        <a:effectLst/>
                        <a:latin typeface="Calibri"/>
                        <a:ea typeface="Times"/>
                        <a:cs typeface="Calibri"/>
                      </a:endParaRPr>
                    </a:p>
                    <a:p>
                      <a:pPr>
                        <a:spcAft>
                          <a:spcPts val="0"/>
                        </a:spcAft>
                      </a:pPr>
                      <a:r>
                        <a:rPr lang="en-US" sz="1600" dirty="0">
                          <a:effectLst/>
                          <a:latin typeface="Calibri"/>
                          <a:ea typeface="Times"/>
                          <a:cs typeface="Calibri"/>
                        </a:rPr>
                        <a:t>World Standard Spoken English</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Complexity theory</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Complex adaptive system</a:t>
                      </a:r>
                      <a:endParaRPr lang="en-GB" sz="1600" dirty="0">
                        <a:effectLst/>
                        <a:latin typeface="Calibri"/>
                        <a:ea typeface="Times"/>
                        <a:cs typeface="Calibri"/>
                      </a:endParaRPr>
                    </a:p>
                    <a:p>
                      <a:pPr>
                        <a:spcAft>
                          <a:spcPts val="0"/>
                        </a:spcAft>
                      </a:pPr>
                      <a:r>
                        <a:rPr lang="en-US" sz="1600" dirty="0" err="1">
                          <a:effectLst/>
                          <a:latin typeface="Calibri"/>
                          <a:ea typeface="Times"/>
                          <a:cs typeface="Calibri"/>
                        </a:rPr>
                        <a:t>Textspeak</a:t>
                      </a:r>
                      <a:endParaRPr lang="en-GB" sz="1600" dirty="0" smtClean="0">
                        <a:effectLst/>
                        <a:latin typeface="Calibri"/>
                        <a:ea typeface="Times"/>
                        <a:cs typeface="Calibri"/>
                      </a:endParaRPr>
                    </a:p>
                    <a:p>
                      <a:pPr>
                        <a:spcAft>
                          <a:spcPts val="0"/>
                        </a:spcAft>
                      </a:pPr>
                      <a:r>
                        <a:rPr lang="en-US" sz="1600" dirty="0" smtClean="0">
                          <a:effectLst/>
                          <a:latin typeface="Calibri"/>
                          <a:ea typeface="Times"/>
                          <a:cs typeface="Calibri"/>
                        </a:rPr>
                        <a:t>World </a:t>
                      </a:r>
                      <a:r>
                        <a:rPr lang="en-US" sz="1600" dirty="0">
                          <a:effectLst/>
                          <a:latin typeface="Calibri"/>
                          <a:ea typeface="Times"/>
                          <a:cs typeface="Calibri"/>
                        </a:rPr>
                        <a:t>Language Hierarchy</a:t>
                      </a:r>
                      <a:endParaRPr lang="en-GB" sz="1600" dirty="0">
                        <a:effectLst/>
                        <a:latin typeface="Calibri"/>
                        <a:ea typeface="Times"/>
                        <a:cs typeface="Calibri"/>
                      </a:endParaRPr>
                    </a:p>
                    <a:p>
                      <a:pPr>
                        <a:spcAft>
                          <a:spcPts val="0"/>
                        </a:spcAft>
                      </a:pPr>
                      <a:r>
                        <a:rPr lang="en-US" sz="1600" dirty="0">
                          <a:effectLst/>
                          <a:latin typeface="Calibri"/>
                          <a:ea typeface="Times"/>
                          <a:cs typeface="Calibri"/>
                        </a:rPr>
                        <a:t>Global Language System</a:t>
                      </a:r>
                      <a:endParaRPr lang="en-GB" sz="1600" dirty="0">
                        <a:effectLst/>
                        <a:latin typeface="Calibri"/>
                        <a:ea typeface="Times"/>
                        <a:cs typeface="Calibri"/>
                      </a:endParaRPr>
                    </a:p>
                  </a:txBody>
                  <a:tcPr marL="68580" marR="68580" marT="0" marB="0"/>
                </a:tc>
              </a:tr>
            </a:tbl>
          </a:graphicData>
        </a:graphic>
      </p:graphicFrame>
    </p:spTree>
    <p:extLst>
      <p:ext uri="{BB962C8B-B14F-4D97-AF65-F5344CB8AC3E}">
        <p14:creationId xmlns:p14="http://schemas.microsoft.com/office/powerpoint/2010/main" val="2465302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698"/>
            <a:ext cx="8229600" cy="1143000"/>
          </a:xfrm>
        </p:spPr>
        <p:txBody>
          <a:bodyPr/>
          <a:lstStyle/>
          <a:p>
            <a:r>
              <a:rPr lang="en-GB" dirty="0" smtClean="0"/>
              <a:t>Further reading</a:t>
            </a:r>
            <a:endParaRPr lang="en-GB" dirty="0"/>
          </a:p>
        </p:txBody>
      </p:sp>
      <p:sp>
        <p:nvSpPr>
          <p:cNvPr id="3" name="Content Placeholder 2"/>
          <p:cNvSpPr>
            <a:spLocks noGrp="1"/>
          </p:cNvSpPr>
          <p:nvPr>
            <p:ph idx="1"/>
          </p:nvPr>
        </p:nvSpPr>
        <p:spPr>
          <a:xfrm>
            <a:off x="457200" y="736600"/>
            <a:ext cx="8229600" cy="6375400"/>
          </a:xfrm>
        </p:spPr>
        <p:txBody>
          <a:bodyPr>
            <a:normAutofit/>
          </a:bodyPr>
          <a:lstStyle/>
          <a:p>
            <a:pPr marL="0" indent="0">
              <a:buNone/>
            </a:pPr>
            <a:r>
              <a:rPr lang="en-GB" sz="1600" dirty="0"/>
              <a:t> </a:t>
            </a:r>
          </a:p>
          <a:p>
            <a:pPr marL="0" indent="0">
              <a:buNone/>
            </a:pPr>
            <a:endParaRPr lang="en-GB" sz="1600" dirty="0"/>
          </a:p>
        </p:txBody>
      </p:sp>
      <p:sp>
        <p:nvSpPr>
          <p:cNvPr id="4" name="Rectangle 3"/>
          <p:cNvSpPr/>
          <p:nvPr/>
        </p:nvSpPr>
        <p:spPr>
          <a:xfrm>
            <a:off x="457200" y="1544320"/>
            <a:ext cx="8229600" cy="4524316"/>
          </a:xfrm>
          <a:prstGeom prst="rect">
            <a:avLst/>
          </a:prstGeom>
        </p:spPr>
        <p:txBody>
          <a:bodyPr wrap="square">
            <a:spAutoFit/>
          </a:bodyPr>
          <a:lstStyle/>
          <a:p>
            <a:r>
              <a:rPr lang="en-AU" b="1" dirty="0" smtClean="0"/>
              <a:t>Globalization </a:t>
            </a:r>
            <a:r>
              <a:rPr lang="en-AU" b="1" dirty="0"/>
              <a:t>and Global Englishes:</a:t>
            </a:r>
            <a:endParaRPr lang="en-GB" b="1" dirty="0"/>
          </a:p>
          <a:p>
            <a:pPr marL="285750" lvl="0" indent="-285750">
              <a:buFont typeface="Arial"/>
              <a:buChar char="•"/>
            </a:pPr>
            <a:r>
              <a:rPr lang="en-AU" dirty="0" err="1"/>
              <a:t>Pennycook</a:t>
            </a:r>
            <a:r>
              <a:rPr lang="en-AU" dirty="0"/>
              <a:t>, A. (2007). </a:t>
            </a:r>
            <a:r>
              <a:rPr lang="en-AU" i="1" dirty="0"/>
              <a:t>Global Englishes and</a:t>
            </a:r>
            <a:r>
              <a:rPr lang="en-AU" i="1" dirty="0" smtClean="0"/>
              <a:t> </a:t>
            </a:r>
            <a:r>
              <a:rPr lang="en-AU" i="1" dirty="0" err="1" smtClean="0"/>
              <a:t>Transcultural</a:t>
            </a:r>
            <a:r>
              <a:rPr lang="en-AU" i="1" dirty="0" smtClean="0"/>
              <a:t> Flows</a:t>
            </a:r>
            <a:r>
              <a:rPr lang="en-AU" dirty="0" smtClean="0"/>
              <a:t>. Abingdon and </a:t>
            </a:r>
            <a:br>
              <a:rPr lang="en-AU" dirty="0" smtClean="0"/>
            </a:br>
            <a:r>
              <a:rPr lang="en-AU" dirty="0" smtClean="0"/>
              <a:t>New York: </a:t>
            </a:r>
            <a:r>
              <a:rPr lang="en-AU" dirty="0"/>
              <a:t>Routledge.</a:t>
            </a:r>
            <a:endParaRPr lang="en-GB" dirty="0"/>
          </a:p>
          <a:p>
            <a:r>
              <a:rPr lang="en-AU" dirty="0"/>
              <a:t> </a:t>
            </a:r>
            <a:endParaRPr lang="en-GB" dirty="0"/>
          </a:p>
          <a:p>
            <a:r>
              <a:rPr lang="en-AU" b="1" dirty="0"/>
              <a:t>On English in International Education:</a:t>
            </a:r>
            <a:endParaRPr lang="en-GB" b="1" dirty="0"/>
          </a:p>
          <a:p>
            <a:pPr marL="285750" lvl="0" indent="-285750">
              <a:buFont typeface="Arial"/>
              <a:buChar char="•"/>
            </a:pPr>
            <a:r>
              <a:rPr lang="en-AU" dirty="0"/>
              <a:t>Jenkins, J. (2013). </a:t>
            </a:r>
            <a:r>
              <a:rPr lang="en-AU" i="1" dirty="0"/>
              <a:t>English as a Lingua Franca in the</a:t>
            </a:r>
            <a:r>
              <a:rPr lang="en-AU" i="1" dirty="0" smtClean="0"/>
              <a:t> International University</a:t>
            </a:r>
            <a:r>
              <a:rPr lang="en-AU" i="1" dirty="0"/>
              <a:t>:</a:t>
            </a:r>
            <a:r>
              <a:rPr lang="en-AU" i="1" dirty="0" smtClean="0"/>
              <a:t> </a:t>
            </a:r>
            <a:br>
              <a:rPr lang="en-AU" i="1" dirty="0" smtClean="0"/>
            </a:br>
            <a:r>
              <a:rPr lang="en-AU" i="1" dirty="0" smtClean="0"/>
              <a:t>The Politics </a:t>
            </a:r>
            <a:r>
              <a:rPr lang="en-AU" i="1" dirty="0"/>
              <a:t>of</a:t>
            </a:r>
            <a:r>
              <a:rPr lang="en-AU" i="1" dirty="0" smtClean="0"/>
              <a:t> Academic </a:t>
            </a:r>
            <a:r>
              <a:rPr lang="en-AU" i="1" dirty="0"/>
              <a:t>English</a:t>
            </a:r>
            <a:r>
              <a:rPr lang="en-AU" i="1" dirty="0" smtClean="0"/>
              <a:t> Language Policy</a:t>
            </a:r>
            <a:r>
              <a:rPr lang="en-AU" dirty="0"/>
              <a:t>.</a:t>
            </a:r>
            <a:r>
              <a:rPr lang="en-AU" dirty="0" smtClean="0"/>
              <a:t> Abingdon: </a:t>
            </a:r>
            <a:r>
              <a:rPr lang="en-AU" dirty="0" err="1" smtClean="0"/>
              <a:t>Routledge</a:t>
            </a:r>
            <a:r>
              <a:rPr lang="en-AU" dirty="0" smtClean="0"/>
              <a:t>.</a:t>
            </a:r>
          </a:p>
          <a:p>
            <a:pPr marL="285750" lvl="0" indent="-285750">
              <a:buFont typeface="Arial"/>
              <a:buChar char="•"/>
            </a:pPr>
            <a:r>
              <a:rPr lang="en-AU" dirty="0" smtClean="0"/>
              <a:t>Jenkins</a:t>
            </a:r>
            <a:r>
              <a:rPr lang="en-AU" dirty="0"/>
              <a:t>, J. (2011).</a:t>
            </a:r>
            <a:r>
              <a:rPr lang="en-AU" dirty="0" smtClean="0"/>
              <a:t> ‘Accommodating </a:t>
            </a:r>
            <a:r>
              <a:rPr lang="en-AU" dirty="0"/>
              <a:t>(to) ELF in the international university</a:t>
            </a:r>
            <a:r>
              <a:rPr lang="en-AU" dirty="0" smtClean="0"/>
              <a:t>.’ </a:t>
            </a:r>
            <a:br>
              <a:rPr lang="en-AU" dirty="0" smtClean="0"/>
            </a:br>
            <a:r>
              <a:rPr lang="en-AU" i="1" dirty="0" smtClean="0"/>
              <a:t>The </a:t>
            </a:r>
            <a:r>
              <a:rPr lang="en-AU" i="1" dirty="0"/>
              <a:t>Journal of Pragmatics</a:t>
            </a:r>
            <a:r>
              <a:rPr lang="en-AU" dirty="0"/>
              <a:t>, </a:t>
            </a:r>
            <a:r>
              <a:rPr lang="en-AU" dirty="0" smtClean="0"/>
              <a:t>43(4), pp. 926–36.</a:t>
            </a:r>
            <a:endParaRPr lang="en-GB" dirty="0" smtClean="0"/>
          </a:p>
          <a:p>
            <a:r>
              <a:rPr lang="en-AU" dirty="0" smtClean="0"/>
              <a:t> </a:t>
            </a:r>
            <a:endParaRPr lang="en-GB" dirty="0" smtClean="0"/>
          </a:p>
          <a:p>
            <a:r>
              <a:rPr lang="en-AU" b="1" dirty="0"/>
              <a:t>On the future of English: </a:t>
            </a:r>
            <a:endParaRPr lang="en-GB" b="1" dirty="0"/>
          </a:p>
          <a:p>
            <a:pPr marL="285750" lvl="0" indent="-285750">
              <a:buFont typeface="Arial"/>
              <a:buChar char="•"/>
            </a:pPr>
            <a:r>
              <a:rPr lang="en-AU" dirty="0" err="1"/>
              <a:t>Pennycook</a:t>
            </a:r>
            <a:r>
              <a:rPr lang="en-AU" dirty="0"/>
              <a:t>, A. (2010).</a:t>
            </a:r>
            <a:r>
              <a:rPr lang="en-AU" dirty="0" smtClean="0"/>
              <a:t> ‘The </a:t>
            </a:r>
            <a:r>
              <a:rPr lang="en-AU" dirty="0"/>
              <a:t>future of Englishes: one, many, or none</a:t>
            </a:r>
            <a:r>
              <a:rPr lang="en-AU" dirty="0" smtClean="0"/>
              <a:t>?’ </a:t>
            </a:r>
            <a:r>
              <a:rPr lang="en-AU" dirty="0"/>
              <a:t>In</a:t>
            </a:r>
            <a:r>
              <a:rPr lang="en-AU" dirty="0" smtClean="0"/>
              <a:t> A. Kirkpatrick </a:t>
            </a:r>
            <a:r>
              <a:rPr lang="en-AU" dirty="0"/>
              <a:t>(ed.), </a:t>
            </a:r>
            <a:r>
              <a:rPr lang="en-AU" i="1" dirty="0"/>
              <a:t>The Routledge Handbook of World Englishes</a:t>
            </a:r>
            <a:r>
              <a:rPr lang="en-AU" dirty="0"/>
              <a:t>.</a:t>
            </a:r>
            <a:r>
              <a:rPr lang="en-AU" dirty="0" smtClean="0"/>
              <a:t> Abingdon </a:t>
            </a:r>
            <a:r>
              <a:rPr lang="en-AU" smtClean="0"/>
              <a:t>and </a:t>
            </a:r>
            <a:br>
              <a:rPr lang="en-AU" smtClean="0"/>
            </a:br>
            <a:r>
              <a:rPr lang="en-AU" smtClean="0"/>
              <a:t>New </a:t>
            </a:r>
            <a:r>
              <a:rPr lang="en-AU" dirty="0" smtClean="0"/>
              <a:t>York: </a:t>
            </a:r>
            <a:r>
              <a:rPr lang="en-AU" dirty="0" err="1" smtClean="0"/>
              <a:t>Routledge</a:t>
            </a:r>
            <a:r>
              <a:rPr lang="en-AU" dirty="0" smtClean="0"/>
              <a:t>.</a:t>
            </a:r>
          </a:p>
          <a:p>
            <a:pPr marL="285750" lvl="0" indent="-285750">
              <a:buFont typeface="Arial"/>
              <a:buChar char="•"/>
            </a:pPr>
            <a:r>
              <a:rPr lang="en-AU" dirty="0" smtClean="0"/>
              <a:t>Crystal</a:t>
            </a:r>
            <a:r>
              <a:rPr lang="en-AU" dirty="0"/>
              <a:t>, D. (2006).</a:t>
            </a:r>
            <a:r>
              <a:rPr lang="en-AU" dirty="0" smtClean="0"/>
              <a:t> ‘Into </a:t>
            </a:r>
            <a:r>
              <a:rPr lang="en-AU" dirty="0"/>
              <a:t>the</a:t>
            </a:r>
            <a:r>
              <a:rPr lang="en-AU" dirty="0" smtClean="0"/>
              <a:t> 21st century.’ </a:t>
            </a:r>
            <a:r>
              <a:rPr lang="en-AU" dirty="0"/>
              <a:t>In</a:t>
            </a:r>
            <a:r>
              <a:rPr lang="en-AU" dirty="0" smtClean="0"/>
              <a:t> L. </a:t>
            </a:r>
            <a:r>
              <a:rPr lang="en-AU" dirty="0" err="1" smtClean="0"/>
              <a:t>Mugglestone</a:t>
            </a:r>
            <a:r>
              <a:rPr lang="en-AU" dirty="0" smtClean="0"/>
              <a:t> </a:t>
            </a:r>
            <a:r>
              <a:rPr lang="en-AU" dirty="0"/>
              <a:t>(ed.), </a:t>
            </a:r>
            <a:r>
              <a:rPr lang="en-AU" i="1" dirty="0"/>
              <a:t>The Oxford History of English</a:t>
            </a:r>
            <a:r>
              <a:rPr lang="en-AU" dirty="0"/>
              <a:t>. </a:t>
            </a:r>
            <a:r>
              <a:rPr lang="en-AU" dirty="0" smtClean="0"/>
              <a:t>Oxford: Oxford University Press.</a:t>
            </a:r>
            <a:endParaRPr lang="en-GB" dirty="0"/>
          </a:p>
        </p:txBody>
      </p:sp>
    </p:spTree>
    <p:extLst>
      <p:ext uri="{BB962C8B-B14F-4D97-AF65-F5344CB8AC3E}">
        <p14:creationId xmlns:p14="http://schemas.microsoft.com/office/powerpoint/2010/main" val="243563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69900"/>
            <a:ext cx="8229600" cy="1143000"/>
          </a:xfrm>
        </p:spPr>
        <p:txBody>
          <a:bodyPr>
            <a:noAutofit/>
          </a:bodyPr>
          <a:lstStyle/>
          <a:p>
            <a:r>
              <a:rPr lang="en-GB" sz="3600" dirty="0"/>
              <a:t/>
            </a:r>
            <a:br>
              <a:rPr lang="en-GB" sz="3600" dirty="0"/>
            </a:br>
            <a:r>
              <a:rPr lang="en-AU" sz="3600" b="1" i="1" dirty="0"/>
              <a:t> </a:t>
            </a:r>
            <a:r>
              <a:rPr lang="en-GB" sz="3600" b="1" dirty="0"/>
              <a:t/>
            </a:r>
            <a:br>
              <a:rPr lang="en-GB" sz="3600" b="1" dirty="0"/>
            </a:br>
            <a:r>
              <a:rPr lang="en-US" sz="3600" dirty="0" err="1" smtClean="0"/>
              <a:t>Graddol’s</a:t>
            </a:r>
            <a:r>
              <a:rPr lang="en-US" sz="3600" dirty="0" smtClean="0"/>
              <a:t> (1997) prediction of the</a:t>
            </a:r>
            <a:br>
              <a:rPr lang="en-US" sz="3600" dirty="0" smtClean="0"/>
            </a:br>
            <a:r>
              <a:rPr lang="en-US" sz="3600" dirty="0" smtClean="0"/>
              <a:t>World Language Hierarchy </a:t>
            </a:r>
            <a:endParaRPr lang="en-US" sz="3600" dirty="0"/>
          </a:p>
        </p:txBody>
      </p:sp>
      <p:sp>
        <p:nvSpPr>
          <p:cNvPr id="2" name="Rectangle 1"/>
          <p:cNvSpPr/>
          <p:nvPr/>
        </p:nvSpPr>
        <p:spPr>
          <a:xfrm>
            <a:off x="457200" y="1575135"/>
            <a:ext cx="7683500" cy="369332"/>
          </a:xfrm>
          <a:prstGeom prst="rect">
            <a:avLst/>
          </a:prstGeom>
        </p:spPr>
        <p:txBody>
          <a:bodyPr wrap="square">
            <a:spAutoFit/>
          </a:bodyPr>
          <a:lstStyle/>
          <a:p>
            <a:r>
              <a:rPr lang="en-US" dirty="0"/>
              <a:t>Figure 10.1: The World Language Hierarchy (source: </a:t>
            </a:r>
            <a:r>
              <a:rPr lang="en-US" dirty="0" err="1"/>
              <a:t>Graddol</a:t>
            </a:r>
            <a:r>
              <a:rPr lang="en-US" dirty="0"/>
              <a:t>, 1997, pp. 13 &amp; </a:t>
            </a:r>
            <a:r>
              <a:rPr lang="en-US" dirty="0" smtClean="0"/>
              <a:t>59)</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53815335"/>
              </p:ext>
            </p:extLst>
          </p:nvPr>
        </p:nvGraphicFramePr>
        <p:xfrm>
          <a:off x="716508" y="2076450"/>
          <a:ext cx="7835900" cy="4781550"/>
        </p:xfrm>
        <a:graphic>
          <a:graphicData uri="http://schemas.openxmlformats.org/presentationml/2006/ole">
            <mc:AlternateContent xmlns:mc="http://schemas.openxmlformats.org/markup-compatibility/2006">
              <mc:Choice xmlns:v="urn:schemas-microsoft-com:vml" Requires="v">
                <p:oleObj spid="_x0000_s2165" name="Document" r:id="rId3" imgW="5668560" imgH="3547080" progId="Word.Document.12">
                  <p:link updateAutomatic="1"/>
                </p:oleObj>
              </mc:Choice>
              <mc:Fallback>
                <p:oleObj name="Document" r:id="rId3" imgW="5668560" imgH="3547080" progId="Word.Document.12">
                  <p:link updateAutomatic="1"/>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08" y="2076450"/>
                        <a:ext cx="78359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3301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The future of English in a globalized culture</a:t>
            </a:r>
            <a:endParaRPr lang="en-US" cap="none" dirty="0"/>
          </a:p>
        </p:txBody>
      </p:sp>
      <p:sp>
        <p:nvSpPr>
          <p:cNvPr id="5" name="Text Placeholder 4"/>
          <p:cNvSpPr>
            <a:spLocks noGrp="1"/>
          </p:cNvSpPr>
          <p:nvPr>
            <p:ph type="body" idx="1"/>
          </p:nvPr>
        </p:nvSpPr>
        <p:spPr/>
        <p:txBody>
          <a:bodyPr/>
          <a:lstStyle/>
          <a:p>
            <a:r>
              <a:rPr lang="en-US" dirty="0" smtClean="0"/>
              <a:t>Part 1</a:t>
            </a:r>
          </a:p>
        </p:txBody>
      </p:sp>
    </p:spTree>
    <p:extLst>
      <p:ext uri="{BB962C8B-B14F-4D97-AF65-F5344CB8AC3E}">
        <p14:creationId xmlns:p14="http://schemas.microsoft.com/office/powerpoint/2010/main" val="40338182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global Englishes</a:t>
            </a:r>
            <a:endParaRPr lang="en-US" dirty="0"/>
          </a:p>
        </p:txBody>
      </p:sp>
      <p:sp>
        <p:nvSpPr>
          <p:cNvPr id="3" name="Content Placeholder 2"/>
          <p:cNvSpPr>
            <a:spLocks noGrp="1"/>
          </p:cNvSpPr>
          <p:nvPr>
            <p:ph idx="1"/>
          </p:nvPr>
        </p:nvSpPr>
        <p:spPr/>
        <p:txBody>
          <a:bodyPr>
            <a:normAutofit/>
          </a:bodyPr>
          <a:lstStyle/>
          <a:p>
            <a:r>
              <a:rPr lang="en-US" sz="2600" dirty="0" smtClean="0"/>
              <a:t>The printing press helped disseminate </a:t>
            </a:r>
            <a:r>
              <a:rPr lang="en-US" sz="2600" i="1" dirty="0" smtClean="0"/>
              <a:t>written </a:t>
            </a:r>
            <a:r>
              <a:rPr lang="en-US" sz="2600" dirty="0" smtClean="0"/>
              <a:t>language, but new technologies can also spread </a:t>
            </a:r>
            <a:r>
              <a:rPr lang="en-US" sz="2600" i="1" dirty="0" smtClean="0"/>
              <a:t>spoken</a:t>
            </a:r>
            <a:r>
              <a:rPr lang="en-US" sz="2600" dirty="0"/>
              <a:t> </a:t>
            </a:r>
            <a:r>
              <a:rPr lang="en-US" sz="2600" dirty="0" smtClean="0"/>
              <a:t>language.</a:t>
            </a:r>
          </a:p>
          <a:p>
            <a:r>
              <a:rPr lang="en-US" sz="2600" dirty="0" smtClean="0"/>
              <a:t>Speakers can engage in a wide range of communities of practice without having to leave their homes.</a:t>
            </a:r>
          </a:p>
          <a:p>
            <a:r>
              <a:rPr lang="en-US" sz="2600" dirty="0" smtClean="0"/>
              <a:t>We are likely to see further innovation and usage of ELF as technology brings speakers together in new domains.</a:t>
            </a:r>
          </a:p>
        </p:txBody>
      </p:sp>
    </p:spTree>
    <p:extLst>
      <p:ext uri="{BB962C8B-B14F-4D97-AF65-F5344CB8AC3E}">
        <p14:creationId xmlns:p14="http://schemas.microsoft.com/office/powerpoint/2010/main" val="340157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Localization, globalization,</a:t>
            </a:r>
            <a:br>
              <a:rPr lang="en-US" dirty="0" smtClean="0"/>
            </a:br>
            <a:r>
              <a:rPr lang="en-US" dirty="0" smtClean="0"/>
              <a:t>and ‘</a:t>
            </a:r>
            <a:r>
              <a:rPr lang="en-US" dirty="0" err="1" smtClean="0"/>
              <a:t>glocalization</a:t>
            </a:r>
            <a:r>
              <a:rPr lang="en-US" dirty="0" smtClean="0"/>
              <a:t>’</a:t>
            </a:r>
            <a:endParaRPr lang="en-US" dirty="0"/>
          </a:p>
        </p:txBody>
      </p:sp>
      <p:sp>
        <p:nvSpPr>
          <p:cNvPr id="3" name="Content Placeholder 2"/>
          <p:cNvSpPr>
            <a:spLocks noGrp="1"/>
          </p:cNvSpPr>
          <p:nvPr>
            <p:ph idx="1"/>
          </p:nvPr>
        </p:nvSpPr>
        <p:spPr>
          <a:xfrm>
            <a:off x="457200" y="1798320"/>
            <a:ext cx="8229600" cy="4327843"/>
          </a:xfrm>
        </p:spPr>
        <p:txBody>
          <a:bodyPr>
            <a:normAutofit/>
          </a:bodyPr>
          <a:lstStyle/>
          <a:p>
            <a:pPr marL="263525" indent="-263525"/>
            <a:r>
              <a:rPr lang="en-US" sz="2600" dirty="0" smtClean="0"/>
              <a:t>Many channels are producing increasingly localized content in local languages.</a:t>
            </a:r>
          </a:p>
          <a:p>
            <a:pPr marL="263525" indent="-263525"/>
            <a:r>
              <a:rPr lang="en-US" sz="2600" dirty="0" smtClean="0"/>
              <a:t>‘When there are 500</a:t>
            </a:r>
            <a:r>
              <a:rPr lang="en-US" sz="2600" dirty="0"/>
              <a:t> </a:t>
            </a:r>
            <a:r>
              <a:rPr lang="en-US" sz="2600" dirty="0" smtClean="0"/>
              <a:t>channels to choose from – some showing the same film, but at different starting times, others showing the same film, but in different languages – national viewers will no longer have a shared experience’ (</a:t>
            </a:r>
            <a:r>
              <a:rPr lang="en-US" sz="2600" dirty="0" err="1" smtClean="0"/>
              <a:t>Graddol</a:t>
            </a:r>
            <a:r>
              <a:rPr lang="en-US" sz="2600" dirty="0" smtClean="0"/>
              <a:t>, 1997, p. 47).</a:t>
            </a:r>
          </a:p>
          <a:p>
            <a:pPr marL="263525" indent="-263525"/>
            <a:endParaRPr lang="en-US" sz="2600" dirty="0" smtClean="0"/>
          </a:p>
          <a:p>
            <a:pPr marL="263525" indent="-263525"/>
            <a:endParaRPr lang="en-US" sz="2600" dirty="0"/>
          </a:p>
        </p:txBody>
      </p:sp>
    </p:spTree>
    <p:extLst>
      <p:ext uri="{BB962C8B-B14F-4D97-AF65-F5344CB8AC3E}">
        <p14:creationId xmlns:p14="http://schemas.microsoft.com/office/powerpoint/2010/main" val="120798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The future of English in ‘international’ education</a:t>
            </a:r>
            <a:endParaRPr lang="en-US" cap="none" dirty="0"/>
          </a:p>
        </p:txBody>
      </p:sp>
      <p:sp>
        <p:nvSpPr>
          <p:cNvPr id="5" name="Text Placeholder 4"/>
          <p:cNvSpPr>
            <a:spLocks noGrp="1"/>
          </p:cNvSpPr>
          <p:nvPr>
            <p:ph type="body" idx="1"/>
          </p:nvPr>
        </p:nvSpPr>
        <p:spPr/>
        <p:txBody>
          <a:bodyPr/>
          <a:lstStyle/>
          <a:p>
            <a:r>
              <a:rPr lang="en-US" dirty="0" smtClean="0"/>
              <a:t>Part 2</a:t>
            </a:r>
            <a:endParaRPr lang="en-US" dirty="0"/>
          </a:p>
        </p:txBody>
      </p:sp>
    </p:spTree>
    <p:extLst>
      <p:ext uri="{BB962C8B-B14F-4D97-AF65-F5344CB8AC3E}">
        <p14:creationId xmlns:p14="http://schemas.microsoft.com/office/powerpoint/2010/main" val="3880197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6716</TotalTime>
  <Words>4092</Words>
  <Application>Microsoft Office PowerPoint</Application>
  <PresentationFormat>On-screen Show (4:3)</PresentationFormat>
  <Paragraphs>302</Paragraphs>
  <Slides>48</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48</vt:i4>
      </vt:variant>
    </vt:vector>
  </HeadingPairs>
  <TitlesOfParts>
    <vt:vector size="50" baseType="lpstr">
      <vt:lpstr>Office Theme</vt:lpstr>
      <vt:lpstr>\\localhost\Users\rikkyo\Dropbox\Joint Projects\GE Book\EdinburghGlobalEnglishescourse\Lecture 7 (chap 10)\Macintosh HD:Users:rikkyo:Dropbox:Joint Projects:GE Book:GE BOOK CHAPTERS:chapter 10:Chapter 10 Jfeb24th.docx!OLE_LINK2</vt:lpstr>
      <vt:lpstr>The future of English as a global language</vt:lpstr>
      <vt:lpstr>Review of Lecture 9 </vt:lpstr>
      <vt:lpstr>Overview</vt:lpstr>
      <vt:lpstr>Introductory activities</vt:lpstr>
      <vt:lpstr>   Graddol’s (1997) prediction of the World Language Hierarchy </vt:lpstr>
      <vt:lpstr>The future of English in a globalized culture</vt:lpstr>
      <vt:lpstr>Technology and global Englishes</vt:lpstr>
      <vt:lpstr>Localization, globalization, and ‘glocalization’</vt:lpstr>
      <vt:lpstr>The future of English in ‘international’ education</vt:lpstr>
      <vt:lpstr>A changing world</vt:lpstr>
      <vt:lpstr>Internationalization of higher education</vt:lpstr>
      <vt:lpstr>Jenkins on international education</vt:lpstr>
      <vt:lpstr>English-medium instruction</vt:lpstr>
      <vt:lpstr>European context</vt:lpstr>
      <vt:lpstr>European higher education</vt:lpstr>
      <vt:lpstr>Asian context</vt:lpstr>
      <vt:lpstr>Latin American context</vt:lpstr>
      <vt:lpstr>Internationalization and academic ELF</vt:lpstr>
      <vt:lpstr>The language of academia (1)</vt:lpstr>
      <vt:lpstr>PowerPoint Presentation</vt:lpstr>
      <vt:lpstr>Indications of a shift in academic language</vt:lpstr>
      <vt:lpstr>Jenkins on academic English</vt:lpstr>
      <vt:lpstr>The future of English in academia</vt:lpstr>
      <vt:lpstr>The future of English: spread, recession, or reconceptualization?</vt:lpstr>
      <vt:lpstr>Figure 10.3: A ‘black and white’ view of the future directions for English</vt:lpstr>
      <vt:lpstr>Unlikely scenarios for English’s future </vt:lpstr>
      <vt:lpstr>Four unlikely ‘black and white’ scenarios</vt:lpstr>
      <vt:lpstr>Dimension one</vt:lpstr>
      <vt:lpstr>Figure 10.4: De Swaan’s Global Language System (Source: De Swaan, 2001, pp. 5–6)</vt:lpstr>
      <vt:lpstr>Graddol’s prediction</vt:lpstr>
      <vt:lpstr>The demise of English?</vt:lpstr>
      <vt:lpstr>Why the Latin analogy is fundamentally flawed</vt:lpstr>
      <vt:lpstr>Dimension one – a third possibility</vt:lpstr>
      <vt:lpstr>A third direction</vt:lpstr>
      <vt:lpstr>Evidence for a third direction</vt:lpstr>
      <vt:lpstr>A GE perspective</vt:lpstr>
      <vt:lpstr>Dimension two</vt:lpstr>
      <vt:lpstr>The future of English: convergence, divergence, or adaptation?</vt:lpstr>
      <vt:lpstr>Arguments for convergence</vt:lpstr>
      <vt:lpstr>Arguments for divergence</vt:lpstr>
      <vt:lpstr>Divergence and fragmentation</vt:lpstr>
      <vt:lpstr>Diverge or converge (or other?)</vt:lpstr>
      <vt:lpstr>The wrong perspective</vt:lpstr>
      <vt:lpstr>The complexity of language</vt:lpstr>
      <vt:lpstr>Pennycook’s view</vt:lpstr>
      <vt:lpstr>Summary of Lecture 10</vt:lpstr>
      <vt:lpstr>Key terms</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research</dc:title>
  <dc:creator>Heath Rose</dc:creator>
  <cp:lastModifiedBy>Callander</cp:lastModifiedBy>
  <cp:revision>563</cp:revision>
  <dcterms:created xsi:type="dcterms:W3CDTF">2015-04-07T15:53:11Z</dcterms:created>
  <dcterms:modified xsi:type="dcterms:W3CDTF">2015-04-30T14:39:57Z</dcterms:modified>
</cp:coreProperties>
</file>