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63"/>
    <p:restoredTop sz="94694"/>
  </p:normalViewPr>
  <p:slideViewPr>
    <p:cSldViewPr snapToGrid="0" snapToObjects="1">
      <p:cViewPr varScale="1">
        <p:scale>
          <a:sx n="104" d="100"/>
          <a:sy n="104" d="100"/>
        </p:scale>
        <p:origin x="582"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3998A9-C06C-452A-98F0-9C3305F6D9B6}"/>
              </a:ext>
            </a:extLst>
          </p:cNvPr>
          <p:cNvSpPr>
            <a:spLocks noGrp="1"/>
          </p:cNvSpPr>
          <p:nvPr>
            <p:ph type="ctrTitle"/>
          </p:nvPr>
        </p:nvSpPr>
        <p:spPr>
          <a:xfrm>
            <a:off x="276045" y="854015"/>
            <a:ext cx="9523563" cy="2655948"/>
          </a:xfrm>
        </p:spPr>
        <p:txBody>
          <a:bodyPr anchor="b"/>
          <a:lstStyle>
            <a:lvl1pPr algn="ctr">
              <a:defRPr sz="6000"/>
            </a:lvl1pPr>
          </a:lstStyle>
          <a:p>
            <a:r>
              <a:rPr lang="en-US"/>
              <a:t>Click to edit Master title style</a:t>
            </a:r>
            <a:endParaRPr lang="en-GB" dirty="0"/>
          </a:p>
        </p:txBody>
      </p:sp>
      <p:sp>
        <p:nvSpPr>
          <p:cNvPr id="3" name="Subtitle 2">
            <a:extLst>
              <a:ext uri="{FF2B5EF4-FFF2-40B4-BE49-F238E27FC236}">
                <a16:creationId xmlns:a16="http://schemas.microsoft.com/office/drawing/2014/main" id="{B717B8CB-1308-4CD0-909A-1BEE14DE2BDD}"/>
              </a:ext>
            </a:extLst>
          </p:cNvPr>
          <p:cNvSpPr>
            <a:spLocks noGrp="1"/>
          </p:cNvSpPr>
          <p:nvPr>
            <p:ph type="subTitle" idx="1"/>
          </p:nvPr>
        </p:nvSpPr>
        <p:spPr>
          <a:xfrm>
            <a:off x="276045" y="3602038"/>
            <a:ext cx="9523563"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8901952-739F-4E2D-A98D-F484F51FDA6B}"/>
              </a:ext>
            </a:extLst>
          </p:cNvPr>
          <p:cNvSpPr>
            <a:spLocks noGrp="1"/>
          </p:cNvSpPr>
          <p:nvPr>
            <p:ph type="dt" sz="half" idx="10"/>
          </p:nvPr>
        </p:nvSpPr>
        <p:spPr>
          <a:xfrm>
            <a:off x="838200" y="6356350"/>
            <a:ext cx="2743200" cy="365125"/>
          </a:xfrm>
          <a:prstGeom prst="rect">
            <a:avLst/>
          </a:prstGeom>
        </p:spPr>
        <p:txBody>
          <a:bodyPr/>
          <a:lstStyle/>
          <a:p>
            <a:fld id="{A3E1374A-15F8-3A4D-8E2B-EB490519719B}" type="datetimeFigureOut">
              <a:rPr lang="en-US" smtClean="0"/>
              <a:t>7/21/2022</a:t>
            </a:fld>
            <a:endParaRPr lang="en-US"/>
          </a:p>
        </p:txBody>
      </p:sp>
      <p:sp>
        <p:nvSpPr>
          <p:cNvPr id="5" name="Footer Placeholder 4">
            <a:extLst>
              <a:ext uri="{FF2B5EF4-FFF2-40B4-BE49-F238E27FC236}">
                <a16:creationId xmlns:a16="http://schemas.microsoft.com/office/drawing/2014/main" id="{36DB96B7-73BE-4BB0-83C7-24BD76A02633}"/>
              </a:ext>
            </a:extLst>
          </p:cNvPr>
          <p:cNvSpPr>
            <a:spLocks noGrp="1"/>
          </p:cNvSpPr>
          <p:nvPr>
            <p:ph type="ftr" sz="quarter" idx="11"/>
          </p:nvPr>
        </p:nvSpPr>
        <p:spPr>
          <a:xfrm>
            <a:off x="-94890" y="6316393"/>
            <a:ext cx="12286890" cy="301656"/>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BB0DABA3-E7B6-4842-AA09-8208E926CB2D}"/>
              </a:ext>
            </a:extLst>
          </p:cNvPr>
          <p:cNvSpPr>
            <a:spLocks noGrp="1"/>
          </p:cNvSpPr>
          <p:nvPr>
            <p:ph type="sldNum" sz="quarter" idx="12"/>
          </p:nvPr>
        </p:nvSpPr>
        <p:spPr>
          <a:xfrm>
            <a:off x="8610600" y="6356350"/>
            <a:ext cx="2743200" cy="365125"/>
          </a:xfrm>
          <a:prstGeom prst="rect">
            <a:avLst/>
          </a:prstGeom>
        </p:spPr>
        <p:txBody>
          <a:bodyPr/>
          <a:lstStyle/>
          <a:p>
            <a:fld id="{3F78F5DF-3BCF-A54E-8B67-5399CDFF3926}" type="slidenum">
              <a:rPr lang="en-US" smtClean="0"/>
              <a:t>‹#›</a:t>
            </a:fld>
            <a:endParaRPr lang="en-US"/>
          </a:p>
        </p:txBody>
      </p:sp>
    </p:spTree>
    <p:extLst>
      <p:ext uri="{BB962C8B-B14F-4D97-AF65-F5344CB8AC3E}">
        <p14:creationId xmlns:p14="http://schemas.microsoft.com/office/powerpoint/2010/main" val="12088884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30372B-65ED-49BC-B3C8-668E8976AEB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1AA50E4-9A1D-4C77-8416-77C75331CCA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E54C963-243E-472D-8710-670B945D5F68}"/>
              </a:ext>
            </a:extLst>
          </p:cNvPr>
          <p:cNvSpPr>
            <a:spLocks noGrp="1"/>
          </p:cNvSpPr>
          <p:nvPr>
            <p:ph type="dt" sz="half" idx="10"/>
          </p:nvPr>
        </p:nvSpPr>
        <p:spPr>
          <a:xfrm>
            <a:off x="838200" y="6356350"/>
            <a:ext cx="2743200" cy="365125"/>
          </a:xfrm>
          <a:prstGeom prst="rect">
            <a:avLst/>
          </a:prstGeom>
        </p:spPr>
        <p:txBody>
          <a:bodyPr/>
          <a:lstStyle/>
          <a:p>
            <a:fld id="{A3E1374A-15F8-3A4D-8E2B-EB490519719B}" type="datetimeFigureOut">
              <a:rPr lang="en-US" smtClean="0"/>
              <a:t>7/21/2022</a:t>
            </a:fld>
            <a:endParaRPr lang="en-US"/>
          </a:p>
        </p:txBody>
      </p:sp>
      <p:sp>
        <p:nvSpPr>
          <p:cNvPr id="5" name="Footer Placeholder 4">
            <a:extLst>
              <a:ext uri="{FF2B5EF4-FFF2-40B4-BE49-F238E27FC236}">
                <a16:creationId xmlns:a16="http://schemas.microsoft.com/office/drawing/2014/main" id="{763E9557-3D69-4E94-8DF3-40C4C7C7D464}"/>
              </a:ext>
            </a:extLst>
          </p:cNvPr>
          <p:cNvSpPr>
            <a:spLocks noGrp="1"/>
          </p:cNvSpPr>
          <p:nvPr>
            <p:ph type="ftr" sz="quarter" idx="11"/>
          </p:nvPr>
        </p:nvSpPr>
        <p:spPr>
          <a:xfrm>
            <a:off x="-94890" y="6316393"/>
            <a:ext cx="12286890" cy="301656"/>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43DB75B9-A018-45F4-B0D3-C9F0C21B9461}"/>
              </a:ext>
            </a:extLst>
          </p:cNvPr>
          <p:cNvSpPr>
            <a:spLocks noGrp="1"/>
          </p:cNvSpPr>
          <p:nvPr>
            <p:ph type="sldNum" sz="quarter" idx="12"/>
          </p:nvPr>
        </p:nvSpPr>
        <p:spPr>
          <a:xfrm>
            <a:off x="8610600" y="6356350"/>
            <a:ext cx="2743200" cy="365125"/>
          </a:xfrm>
          <a:prstGeom prst="rect">
            <a:avLst/>
          </a:prstGeom>
        </p:spPr>
        <p:txBody>
          <a:bodyPr/>
          <a:lstStyle/>
          <a:p>
            <a:fld id="{3F78F5DF-3BCF-A54E-8B67-5399CDFF3926}" type="slidenum">
              <a:rPr lang="en-US" smtClean="0"/>
              <a:t>‹#›</a:t>
            </a:fld>
            <a:endParaRPr lang="en-US"/>
          </a:p>
        </p:txBody>
      </p:sp>
    </p:spTree>
    <p:extLst>
      <p:ext uri="{BB962C8B-B14F-4D97-AF65-F5344CB8AC3E}">
        <p14:creationId xmlns:p14="http://schemas.microsoft.com/office/powerpoint/2010/main" val="41439281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07910E4-7191-43D7-8F52-17762B145798}"/>
              </a:ext>
            </a:extLst>
          </p:cNvPr>
          <p:cNvSpPr>
            <a:spLocks noGrp="1"/>
          </p:cNvSpPr>
          <p:nvPr>
            <p:ph type="title" orient="vert"/>
          </p:nvPr>
        </p:nvSpPr>
        <p:spPr>
          <a:xfrm>
            <a:off x="7858664" y="897147"/>
            <a:ext cx="1811547" cy="5279816"/>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E40DCE5-39EB-458C-BA18-5099FB9EC612}"/>
              </a:ext>
            </a:extLst>
          </p:cNvPr>
          <p:cNvSpPr>
            <a:spLocks noGrp="1"/>
          </p:cNvSpPr>
          <p:nvPr>
            <p:ph type="body" orient="vert" idx="1"/>
          </p:nvPr>
        </p:nvSpPr>
        <p:spPr>
          <a:xfrm>
            <a:off x="838200" y="1345721"/>
            <a:ext cx="6718540" cy="483124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DBEDCC01-EA01-414E-8E73-B578AF733C79}"/>
              </a:ext>
            </a:extLst>
          </p:cNvPr>
          <p:cNvSpPr>
            <a:spLocks noGrp="1"/>
          </p:cNvSpPr>
          <p:nvPr>
            <p:ph type="dt" sz="half" idx="10"/>
          </p:nvPr>
        </p:nvSpPr>
        <p:spPr>
          <a:xfrm>
            <a:off x="838200" y="6356350"/>
            <a:ext cx="2743200" cy="365125"/>
          </a:xfrm>
          <a:prstGeom prst="rect">
            <a:avLst/>
          </a:prstGeom>
        </p:spPr>
        <p:txBody>
          <a:bodyPr/>
          <a:lstStyle/>
          <a:p>
            <a:fld id="{A3E1374A-15F8-3A4D-8E2B-EB490519719B}" type="datetimeFigureOut">
              <a:rPr lang="en-US" smtClean="0"/>
              <a:t>7/21/2022</a:t>
            </a:fld>
            <a:endParaRPr lang="en-US"/>
          </a:p>
        </p:txBody>
      </p:sp>
      <p:sp>
        <p:nvSpPr>
          <p:cNvPr id="5" name="Footer Placeholder 4">
            <a:extLst>
              <a:ext uri="{FF2B5EF4-FFF2-40B4-BE49-F238E27FC236}">
                <a16:creationId xmlns:a16="http://schemas.microsoft.com/office/drawing/2014/main" id="{FFC43A09-559D-4E81-A850-1280CB8488DC}"/>
              </a:ext>
            </a:extLst>
          </p:cNvPr>
          <p:cNvSpPr>
            <a:spLocks noGrp="1"/>
          </p:cNvSpPr>
          <p:nvPr>
            <p:ph type="ftr" sz="quarter" idx="11"/>
          </p:nvPr>
        </p:nvSpPr>
        <p:spPr>
          <a:xfrm>
            <a:off x="-94890" y="6316393"/>
            <a:ext cx="12286890" cy="301656"/>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311E49B3-31A9-4E8D-97A1-5CAF71C2D3A1}"/>
              </a:ext>
            </a:extLst>
          </p:cNvPr>
          <p:cNvSpPr>
            <a:spLocks noGrp="1"/>
          </p:cNvSpPr>
          <p:nvPr>
            <p:ph type="sldNum" sz="quarter" idx="12"/>
          </p:nvPr>
        </p:nvSpPr>
        <p:spPr>
          <a:xfrm>
            <a:off x="8610600" y="6356350"/>
            <a:ext cx="2743200" cy="365125"/>
          </a:xfrm>
          <a:prstGeom prst="rect">
            <a:avLst/>
          </a:prstGeom>
        </p:spPr>
        <p:txBody>
          <a:bodyPr/>
          <a:lstStyle/>
          <a:p>
            <a:fld id="{3F78F5DF-3BCF-A54E-8B67-5399CDFF3926}" type="slidenum">
              <a:rPr lang="en-US" smtClean="0"/>
              <a:t>‹#›</a:t>
            </a:fld>
            <a:endParaRPr lang="en-US"/>
          </a:p>
        </p:txBody>
      </p:sp>
    </p:spTree>
    <p:extLst>
      <p:ext uri="{BB962C8B-B14F-4D97-AF65-F5344CB8AC3E}">
        <p14:creationId xmlns:p14="http://schemas.microsoft.com/office/powerpoint/2010/main" val="3238156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13F95F-4004-473F-9E5E-2E3F6107548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AE90BBA-129E-41D2-AC10-18387F9E966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B9A0FF1-6307-4581-8FC8-056ACD973310}"/>
              </a:ext>
            </a:extLst>
          </p:cNvPr>
          <p:cNvSpPr>
            <a:spLocks noGrp="1"/>
          </p:cNvSpPr>
          <p:nvPr>
            <p:ph type="dt" sz="half" idx="10"/>
          </p:nvPr>
        </p:nvSpPr>
        <p:spPr>
          <a:xfrm>
            <a:off x="838200" y="6356350"/>
            <a:ext cx="2743200" cy="365125"/>
          </a:xfrm>
          <a:prstGeom prst="rect">
            <a:avLst/>
          </a:prstGeom>
        </p:spPr>
        <p:txBody>
          <a:bodyPr/>
          <a:lstStyle/>
          <a:p>
            <a:fld id="{A3E1374A-15F8-3A4D-8E2B-EB490519719B}" type="datetimeFigureOut">
              <a:rPr lang="en-US" smtClean="0"/>
              <a:t>7/21/2022</a:t>
            </a:fld>
            <a:endParaRPr lang="en-US"/>
          </a:p>
        </p:txBody>
      </p:sp>
      <p:sp>
        <p:nvSpPr>
          <p:cNvPr id="5" name="Footer Placeholder 4">
            <a:extLst>
              <a:ext uri="{FF2B5EF4-FFF2-40B4-BE49-F238E27FC236}">
                <a16:creationId xmlns:a16="http://schemas.microsoft.com/office/drawing/2014/main" id="{F5E4AC3E-7AFD-4B58-99BF-6E99AF0219C4}"/>
              </a:ext>
            </a:extLst>
          </p:cNvPr>
          <p:cNvSpPr>
            <a:spLocks noGrp="1"/>
          </p:cNvSpPr>
          <p:nvPr>
            <p:ph type="ftr" sz="quarter" idx="11"/>
          </p:nvPr>
        </p:nvSpPr>
        <p:spPr>
          <a:xfrm>
            <a:off x="-94890" y="6316393"/>
            <a:ext cx="12286890" cy="301656"/>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07C37FC8-3D3B-4F93-B41A-D52DA990A85D}"/>
              </a:ext>
            </a:extLst>
          </p:cNvPr>
          <p:cNvSpPr>
            <a:spLocks noGrp="1"/>
          </p:cNvSpPr>
          <p:nvPr>
            <p:ph type="sldNum" sz="quarter" idx="12"/>
          </p:nvPr>
        </p:nvSpPr>
        <p:spPr>
          <a:xfrm>
            <a:off x="8610600" y="6356350"/>
            <a:ext cx="2743200" cy="365125"/>
          </a:xfrm>
          <a:prstGeom prst="rect">
            <a:avLst/>
          </a:prstGeom>
        </p:spPr>
        <p:txBody>
          <a:bodyPr/>
          <a:lstStyle/>
          <a:p>
            <a:fld id="{3F78F5DF-3BCF-A54E-8B67-5399CDFF3926}" type="slidenum">
              <a:rPr lang="en-US" smtClean="0"/>
              <a:t>‹#›</a:t>
            </a:fld>
            <a:endParaRPr lang="en-US"/>
          </a:p>
        </p:txBody>
      </p:sp>
    </p:spTree>
    <p:extLst>
      <p:ext uri="{BB962C8B-B14F-4D97-AF65-F5344CB8AC3E}">
        <p14:creationId xmlns:p14="http://schemas.microsoft.com/office/powerpoint/2010/main" val="19537253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AC3FA5-C5F6-4789-AC23-07908EBAF3C7}"/>
              </a:ext>
            </a:extLst>
          </p:cNvPr>
          <p:cNvSpPr>
            <a:spLocks noGrp="1"/>
          </p:cNvSpPr>
          <p:nvPr>
            <p:ph type="title"/>
          </p:nvPr>
        </p:nvSpPr>
        <p:spPr>
          <a:xfrm>
            <a:off x="831850" y="836762"/>
            <a:ext cx="8657207" cy="3725713"/>
          </a:xfrm>
        </p:spPr>
        <p:txBody>
          <a:bodyPr anchor="b"/>
          <a:lstStyle>
            <a:lvl1pPr>
              <a:defRPr sz="6000"/>
            </a:lvl1p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1D9DBC50-EDA3-4355-861E-8FBB67ECF041}"/>
              </a:ext>
            </a:extLst>
          </p:cNvPr>
          <p:cNvSpPr>
            <a:spLocks noGrp="1"/>
          </p:cNvSpPr>
          <p:nvPr>
            <p:ph type="body" idx="1"/>
          </p:nvPr>
        </p:nvSpPr>
        <p:spPr>
          <a:xfrm>
            <a:off x="831850" y="4589463"/>
            <a:ext cx="865720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2916FDE-4C69-4DA0-9C70-95401CCA526A}"/>
              </a:ext>
            </a:extLst>
          </p:cNvPr>
          <p:cNvSpPr>
            <a:spLocks noGrp="1"/>
          </p:cNvSpPr>
          <p:nvPr>
            <p:ph type="dt" sz="half" idx="10"/>
          </p:nvPr>
        </p:nvSpPr>
        <p:spPr>
          <a:xfrm>
            <a:off x="838200" y="6356350"/>
            <a:ext cx="2743200" cy="365125"/>
          </a:xfrm>
          <a:prstGeom prst="rect">
            <a:avLst/>
          </a:prstGeom>
        </p:spPr>
        <p:txBody>
          <a:bodyPr/>
          <a:lstStyle/>
          <a:p>
            <a:fld id="{A3E1374A-15F8-3A4D-8E2B-EB490519719B}" type="datetimeFigureOut">
              <a:rPr lang="en-US" smtClean="0"/>
              <a:t>7/21/2022</a:t>
            </a:fld>
            <a:endParaRPr lang="en-US"/>
          </a:p>
        </p:txBody>
      </p:sp>
      <p:sp>
        <p:nvSpPr>
          <p:cNvPr id="5" name="Footer Placeholder 4">
            <a:extLst>
              <a:ext uri="{FF2B5EF4-FFF2-40B4-BE49-F238E27FC236}">
                <a16:creationId xmlns:a16="http://schemas.microsoft.com/office/drawing/2014/main" id="{7B1FD2A6-E79A-4681-8BB5-B13A9A3CC7C2}"/>
              </a:ext>
            </a:extLst>
          </p:cNvPr>
          <p:cNvSpPr>
            <a:spLocks noGrp="1"/>
          </p:cNvSpPr>
          <p:nvPr>
            <p:ph type="ftr" sz="quarter" idx="11"/>
          </p:nvPr>
        </p:nvSpPr>
        <p:spPr>
          <a:xfrm>
            <a:off x="-94890" y="6316393"/>
            <a:ext cx="12286890" cy="301656"/>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AEF09137-5337-4979-A199-0F4CB8F3EBB9}"/>
              </a:ext>
            </a:extLst>
          </p:cNvPr>
          <p:cNvSpPr>
            <a:spLocks noGrp="1"/>
          </p:cNvSpPr>
          <p:nvPr>
            <p:ph type="sldNum" sz="quarter" idx="12"/>
          </p:nvPr>
        </p:nvSpPr>
        <p:spPr>
          <a:xfrm>
            <a:off x="8610600" y="6356350"/>
            <a:ext cx="2743200" cy="365125"/>
          </a:xfrm>
          <a:prstGeom prst="rect">
            <a:avLst/>
          </a:prstGeom>
        </p:spPr>
        <p:txBody>
          <a:bodyPr/>
          <a:lstStyle/>
          <a:p>
            <a:fld id="{3F78F5DF-3BCF-A54E-8B67-5399CDFF3926}" type="slidenum">
              <a:rPr lang="en-US" smtClean="0"/>
              <a:t>‹#›</a:t>
            </a:fld>
            <a:endParaRPr lang="en-US"/>
          </a:p>
        </p:txBody>
      </p:sp>
    </p:spTree>
    <p:extLst>
      <p:ext uri="{BB962C8B-B14F-4D97-AF65-F5344CB8AC3E}">
        <p14:creationId xmlns:p14="http://schemas.microsoft.com/office/powerpoint/2010/main" val="4650450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BF528E-2689-4DEB-84AD-D6A67732B4A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F8FC682-B5ED-4056-95CD-0128AF77ECF0}"/>
              </a:ext>
            </a:extLst>
          </p:cNvPr>
          <p:cNvSpPr>
            <a:spLocks noGrp="1"/>
          </p:cNvSpPr>
          <p:nvPr>
            <p:ph sz="half" idx="1"/>
          </p:nvPr>
        </p:nvSpPr>
        <p:spPr>
          <a:xfrm>
            <a:off x="500333" y="1825625"/>
            <a:ext cx="447711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a:extLst>
              <a:ext uri="{FF2B5EF4-FFF2-40B4-BE49-F238E27FC236}">
                <a16:creationId xmlns:a16="http://schemas.microsoft.com/office/drawing/2014/main" id="{594A5329-42F3-4E89-9176-8786E8822D45}"/>
              </a:ext>
            </a:extLst>
          </p:cNvPr>
          <p:cNvSpPr>
            <a:spLocks noGrp="1"/>
          </p:cNvSpPr>
          <p:nvPr>
            <p:ph sz="half" idx="2"/>
          </p:nvPr>
        </p:nvSpPr>
        <p:spPr>
          <a:xfrm>
            <a:off x="5382883" y="1825625"/>
            <a:ext cx="4382219"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3896780-B455-493E-84D6-11D52B1A1EEF}"/>
              </a:ext>
            </a:extLst>
          </p:cNvPr>
          <p:cNvSpPr>
            <a:spLocks noGrp="1"/>
          </p:cNvSpPr>
          <p:nvPr>
            <p:ph type="dt" sz="half" idx="10"/>
          </p:nvPr>
        </p:nvSpPr>
        <p:spPr>
          <a:xfrm>
            <a:off x="838200" y="6356350"/>
            <a:ext cx="2743200" cy="365125"/>
          </a:xfrm>
          <a:prstGeom prst="rect">
            <a:avLst/>
          </a:prstGeom>
        </p:spPr>
        <p:txBody>
          <a:bodyPr/>
          <a:lstStyle/>
          <a:p>
            <a:fld id="{A3E1374A-15F8-3A4D-8E2B-EB490519719B}" type="datetimeFigureOut">
              <a:rPr lang="en-US" smtClean="0"/>
              <a:t>7/21/2022</a:t>
            </a:fld>
            <a:endParaRPr lang="en-US"/>
          </a:p>
        </p:txBody>
      </p:sp>
      <p:sp>
        <p:nvSpPr>
          <p:cNvPr id="6" name="Footer Placeholder 5">
            <a:extLst>
              <a:ext uri="{FF2B5EF4-FFF2-40B4-BE49-F238E27FC236}">
                <a16:creationId xmlns:a16="http://schemas.microsoft.com/office/drawing/2014/main" id="{A58A0855-59B5-471C-9814-013810A25E8A}"/>
              </a:ext>
            </a:extLst>
          </p:cNvPr>
          <p:cNvSpPr>
            <a:spLocks noGrp="1"/>
          </p:cNvSpPr>
          <p:nvPr>
            <p:ph type="ftr" sz="quarter" idx="11"/>
          </p:nvPr>
        </p:nvSpPr>
        <p:spPr>
          <a:xfrm>
            <a:off x="-94890" y="6316393"/>
            <a:ext cx="12286890" cy="301656"/>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04FA5AA3-BC9B-4282-9E29-40757C67F091}"/>
              </a:ext>
            </a:extLst>
          </p:cNvPr>
          <p:cNvSpPr>
            <a:spLocks noGrp="1"/>
          </p:cNvSpPr>
          <p:nvPr>
            <p:ph type="sldNum" sz="quarter" idx="12"/>
          </p:nvPr>
        </p:nvSpPr>
        <p:spPr>
          <a:xfrm>
            <a:off x="8610600" y="6356350"/>
            <a:ext cx="2743200" cy="365125"/>
          </a:xfrm>
          <a:prstGeom prst="rect">
            <a:avLst/>
          </a:prstGeom>
        </p:spPr>
        <p:txBody>
          <a:bodyPr/>
          <a:lstStyle/>
          <a:p>
            <a:fld id="{3F78F5DF-3BCF-A54E-8B67-5399CDFF3926}" type="slidenum">
              <a:rPr lang="en-US" smtClean="0"/>
              <a:t>‹#›</a:t>
            </a:fld>
            <a:endParaRPr lang="en-US"/>
          </a:p>
        </p:txBody>
      </p:sp>
    </p:spTree>
    <p:extLst>
      <p:ext uri="{BB962C8B-B14F-4D97-AF65-F5344CB8AC3E}">
        <p14:creationId xmlns:p14="http://schemas.microsoft.com/office/powerpoint/2010/main" val="3337013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1DAA6B-EBA5-4AC4-914F-ACC37183EA67}"/>
              </a:ext>
            </a:extLst>
          </p:cNvPr>
          <p:cNvSpPr>
            <a:spLocks noGrp="1"/>
          </p:cNvSpPr>
          <p:nvPr>
            <p:ph type="title"/>
          </p:nvPr>
        </p:nvSpPr>
        <p:spPr>
          <a:xfrm>
            <a:off x="839788" y="668337"/>
            <a:ext cx="8813170" cy="823913"/>
          </a:xfrm>
        </p:spPr>
        <p:txBody>
          <a:body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203B981C-9AA5-4282-8D4A-1EF24442C442}"/>
              </a:ext>
            </a:extLst>
          </p:cNvPr>
          <p:cNvSpPr>
            <a:spLocks noGrp="1"/>
          </p:cNvSpPr>
          <p:nvPr>
            <p:ph type="body" idx="1"/>
          </p:nvPr>
        </p:nvSpPr>
        <p:spPr>
          <a:xfrm>
            <a:off x="839788" y="1681163"/>
            <a:ext cx="387023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451F8A2-4294-448F-BFF8-8E5C1F6B94CF}"/>
              </a:ext>
            </a:extLst>
          </p:cNvPr>
          <p:cNvSpPr>
            <a:spLocks noGrp="1"/>
          </p:cNvSpPr>
          <p:nvPr>
            <p:ph sz="half" idx="2"/>
          </p:nvPr>
        </p:nvSpPr>
        <p:spPr>
          <a:xfrm>
            <a:off x="839788" y="2505075"/>
            <a:ext cx="387023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2A84541-2C65-4B5C-B1CA-9C04F89275AF}"/>
              </a:ext>
            </a:extLst>
          </p:cNvPr>
          <p:cNvSpPr>
            <a:spLocks noGrp="1"/>
          </p:cNvSpPr>
          <p:nvPr>
            <p:ph type="body" sz="quarter" idx="3"/>
          </p:nvPr>
        </p:nvSpPr>
        <p:spPr>
          <a:xfrm>
            <a:off x="5529532" y="1681163"/>
            <a:ext cx="412342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C48B092-171E-4C11-922A-7D52FB2B3102}"/>
              </a:ext>
            </a:extLst>
          </p:cNvPr>
          <p:cNvSpPr>
            <a:spLocks noGrp="1"/>
          </p:cNvSpPr>
          <p:nvPr>
            <p:ph sz="quarter" idx="4"/>
          </p:nvPr>
        </p:nvSpPr>
        <p:spPr>
          <a:xfrm>
            <a:off x="5529532" y="2505075"/>
            <a:ext cx="412342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Date Placeholder 6">
            <a:extLst>
              <a:ext uri="{FF2B5EF4-FFF2-40B4-BE49-F238E27FC236}">
                <a16:creationId xmlns:a16="http://schemas.microsoft.com/office/drawing/2014/main" id="{E2B81944-292A-4B34-BE0A-AF4CBEE90DB9}"/>
              </a:ext>
            </a:extLst>
          </p:cNvPr>
          <p:cNvSpPr>
            <a:spLocks noGrp="1"/>
          </p:cNvSpPr>
          <p:nvPr>
            <p:ph type="dt" sz="half" idx="10"/>
          </p:nvPr>
        </p:nvSpPr>
        <p:spPr>
          <a:xfrm>
            <a:off x="838200" y="6356350"/>
            <a:ext cx="2743200" cy="365125"/>
          </a:xfrm>
          <a:prstGeom prst="rect">
            <a:avLst/>
          </a:prstGeom>
        </p:spPr>
        <p:txBody>
          <a:bodyPr/>
          <a:lstStyle/>
          <a:p>
            <a:fld id="{A3E1374A-15F8-3A4D-8E2B-EB490519719B}" type="datetimeFigureOut">
              <a:rPr lang="en-US" smtClean="0"/>
              <a:t>7/21/2022</a:t>
            </a:fld>
            <a:endParaRPr lang="en-US"/>
          </a:p>
        </p:txBody>
      </p:sp>
      <p:sp>
        <p:nvSpPr>
          <p:cNvPr id="8" name="Footer Placeholder 7">
            <a:extLst>
              <a:ext uri="{FF2B5EF4-FFF2-40B4-BE49-F238E27FC236}">
                <a16:creationId xmlns:a16="http://schemas.microsoft.com/office/drawing/2014/main" id="{C51C19EE-63C3-48FF-95E2-FDCB93BD476E}"/>
              </a:ext>
            </a:extLst>
          </p:cNvPr>
          <p:cNvSpPr>
            <a:spLocks noGrp="1"/>
          </p:cNvSpPr>
          <p:nvPr>
            <p:ph type="ftr" sz="quarter" idx="11"/>
          </p:nvPr>
        </p:nvSpPr>
        <p:spPr>
          <a:xfrm>
            <a:off x="-94890" y="6316393"/>
            <a:ext cx="12286890" cy="301656"/>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4B6F2015-C6A9-4738-A88A-6760B5256C49}"/>
              </a:ext>
            </a:extLst>
          </p:cNvPr>
          <p:cNvSpPr>
            <a:spLocks noGrp="1"/>
          </p:cNvSpPr>
          <p:nvPr>
            <p:ph type="sldNum" sz="quarter" idx="12"/>
          </p:nvPr>
        </p:nvSpPr>
        <p:spPr>
          <a:xfrm>
            <a:off x="8610600" y="6356350"/>
            <a:ext cx="2743200" cy="365125"/>
          </a:xfrm>
          <a:prstGeom prst="rect">
            <a:avLst/>
          </a:prstGeom>
        </p:spPr>
        <p:txBody>
          <a:bodyPr/>
          <a:lstStyle/>
          <a:p>
            <a:fld id="{3F78F5DF-3BCF-A54E-8B67-5399CDFF3926}" type="slidenum">
              <a:rPr lang="en-US" smtClean="0"/>
              <a:t>‹#›</a:t>
            </a:fld>
            <a:endParaRPr lang="en-US"/>
          </a:p>
        </p:txBody>
      </p:sp>
    </p:spTree>
    <p:extLst>
      <p:ext uri="{BB962C8B-B14F-4D97-AF65-F5344CB8AC3E}">
        <p14:creationId xmlns:p14="http://schemas.microsoft.com/office/powerpoint/2010/main" val="18543358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6FA9B-C87C-4796-B721-F0B47BA2FC3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86403C5-CFB0-4D06-89C9-28EFE18B7618}"/>
              </a:ext>
            </a:extLst>
          </p:cNvPr>
          <p:cNvSpPr>
            <a:spLocks noGrp="1"/>
          </p:cNvSpPr>
          <p:nvPr>
            <p:ph type="dt" sz="half" idx="10"/>
          </p:nvPr>
        </p:nvSpPr>
        <p:spPr>
          <a:xfrm>
            <a:off x="838200" y="6356350"/>
            <a:ext cx="2743200" cy="365125"/>
          </a:xfrm>
          <a:prstGeom prst="rect">
            <a:avLst/>
          </a:prstGeom>
        </p:spPr>
        <p:txBody>
          <a:bodyPr/>
          <a:lstStyle/>
          <a:p>
            <a:fld id="{A3E1374A-15F8-3A4D-8E2B-EB490519719B}" type="datetimeFigureOut">
              <a:rPr lang="en-US" smtClean="0"/>
              <a:t>7/21/2022</a:t>
            </a:fld>
            <a:endParaRPr lang="en-US"/>
          </a:p>
        </p:txBody>
      </p:sp>
      <p:sp>
        <p:nvSpPr>
          <p:cNvPr id="4" name="Footer Placeholder 3">
            <a:extLst>
              <a:ext uri="{FF2B5EF4-FFF2-40B4-BE49-F238E27FC236}">
                <a16:creationId xmlns:a16="http://schemas.microsoft.com/office/drawing/2014/main" id="{BF936E83-6EEB-4AA1-A989-4C0BB47D6C1D}"/>
              </a:ext>
            </a:extLst>
          </p:cNvPr>
          <p:cNvSpPr>
            <a:spLocks noGrp="1"/>
          </p:cNvSpPr>
          <p:nvPr>
            <p:ph type="ftr" sz="quarter" idx="11"/>
          </p:nvPr>
        </p:nvSpPr>
        <p:spPr>
          <a:xfrm>
            <a:off x="-94890" y="6316393"/>
            <a:ext cx="12286890" cy="301656"/>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1DE079C2-7608-467A-8FB3-5D3D1268109A}"/>
              </a:ext>
            </a:extLst>
          </p:cNvPr>
          <p:cNvSpPr>
            <a:spLocks noGrp="1"/>
          </p:cNvSpPr>
          <p:nvPr>
            <p:ph type="sldNum" sz="quarter" idx="12"/>
          </p:nvPr>
        </p:nvSpPr>
        <p:spPr>
          <a:xfrm>
            <a:off x="8610600" y="6356350"/>
            <a:ext cx="2743200" cy="365125"/>
          </a:xfrm>
          <a:prstGeom prst="rect">
            <a:avLst/>
          </a:prstGeom>
        </p:spPr>
        <p:txBody>
          <a:bodyPr/>
          <a:lstStyle/>
          <a:p>
            <a:fld id="{3F78F5DF-3BCF-A54E-8B67-5399CDFF3926}" type="slidenum">
              <a:rPr lang="en-US" smtClean="0"/>
              <a:t>‹#›</a:t>
            </a:fld>
            <a:endParaRPr lang="en-US"/>
          </a:p>
        </p:txBody>
      </p:sp>
    </p:spTree>
    <p:extLst>
      <p:ext uri="{BB962C8B-B14F-4D97-AF65-F5344CB8AC3E}">
        <p14:creationId xmlns:p14="http://schemas.microsoft.com/office/powerpoint/2010/main" val="40639093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3547F88-3AA1-447A-89C5-13AD69B5BEF5}"/>
              </a:ext>
            </a:extLst>
          </p:cNvPr>
          <p:cNvSpPr>
            <a:spLocks noGrp="1"/>
          </p:cNvSpPr>
          <p:nvPr>
            <p:ph type="dt" sz="half" idx="10"/>
          </p:nvPr>
        </p:nvSpPr>
        <p:spPr>
          <a:xfrm>
            <a:off x="838200" y="6356350"/>
            <a:ext cx="2743200" cy="365125"/>
          </a:xfrm>
          <a:prstGeom prst="rect">
            <a:avLst/>
          </a:prstGeom>
        </p:spPr>
        <p:txBody>
          <a:bodyPr/>
          <a:lstStyle/>
          <a:p>
            <a:fld id="{A3E1374A-15F8-3A4D-8E2B-EB490519719B}" type="datetimeFigureOut">
              <a:rPr lang="en-US" smtClean="0"/>
              <a:t>7/21/2022</a:t>
            </a:fld>
            <a:endParaRPr lang="en-US"/>
          </a:p>
        </p:txBody>
      </p:sp>
      <p:sp>
        <p:nvSpPr>
          <p:cNvPr id="3" name="Footer Placeholder 2">
            <a:extLst>
              <a:ext uri="{FF2B5EF4-FFF2-40B4-BE49-F238E27FC236}">
                <a16:creationId xmlns:a16="http://schemas.microsoft.com/office/drawing/2014/main" id="{EAA1C061-B450-436E-808E-C7FFC9F385E7}"/>
              </a:ext>
            </a:extLst>
          </p:cNvPr>
          <p:cNvSpPr>
            <a:spLocks noGrp="1"/>
          </p:cNvSpPr>
          <p:nvPr>
            <p:ph type="ftr" sz="quarter" idx="11"/>
          </p:nvPr>
        </p:nvSpPr>
        <p:spPr>
          <a:xfrm>
            <a:off x="-94890" y="6316393"/>
            <a:ext cx="12286890" cy="301656"/>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E46BB752-D8C7-483B-A58D-4BA549E12419}"/>
              </a:ext>
            </a:extLst>
          </p:cNvPr>
          <p:cNvSpPr>
            <a:spLocks noGrp="1"/>
          </p:cNvSpPr>
          <p:nvPr>
            <p:ph type="sldNum" sz="quarter" idx="12"/>
          </p:nvPr>
        </p:nvSpPr>
        <p:spPr>
          <a:xfrm>
            <a:off x="8610600" y="6356350"/>
            <a:ext cx="2743200" cy="365125"/>
          </a:xfrm>
          <a:prstGeom prst="rect">
            <a:avLst/>
          </a:prstGeom>
        </p:spPr>
        <p:txBody>
          <a:bodyPr/>
          <a:lstStyle/>
          <a:p>
            <a:fld id="{3F78F5DF-3BCF-A54E-8B67-5399CDFF3926}" type="slidenum">
              <a:rPr lang="en-US" smtClean="0"/>
              <a:t>‹#›</a:t>
            </a:fld>
            <a:endParaRPr lang="en-US"/>
          </a:p>
        </p:txBody>
      </p:sp>
    </p:spTree>
    <p:extLst>
      <p:ext uri="{BB962C8B-B14F-4D97-AF65-F5344CB8AC3E}">
        <p14:creationId xmlns:p14="http://schemas.microsoft.com/office/powerpoint/2010/main" val="32538368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CB6A1-DDE8-45A1-9ECE-1F27F43655F9}"/>
              </a:ext>
            </a:extLst>
          </p:cNvPr>
          <p:cNvSpPr>
            <a:spLocks noGrp="1"/>
          </p:cNvSpPr>
          <p:nvPr>
            <p:ph type="title"/>
          </p:nvPr>
        </p:nvSpPr>
        <p:spPr>
          <a:xfrm>
            <a:off x="839788" y="862642"/>
            <a:ext cx="3932237" cy="1194757"/>
          </a:xfrm>
        </p:spPr>
        <p:txBody>
          <a:bodyPr anchor="b"/>
          <a:lstStyle>
            <a:lvl1pPr>
              <a:defRPr sz="3200"/>
            </a:lvl1p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8BA2B53B-5258-4116-816C-3850F0BFE21E}"/>
              </a:ext>
            </a:extLst>
          </p:cNvPr>
          <p:cNvSpPr>
            <a:spLocks noGrp="1"/>
          </p:cNvSpPr>
          <p:nvPr>
            <p:ph idx="1"/>
          </p:nvPr>
        </p:nvSpPr>
        <p:spPr>
          <a:xfrm>
            <a:off x="5183188" y="862643"/>
            <a:ext cx="4245484" cy="499840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0E42AD7-5EAA-47F7-8743-7946ED42F7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2ADB201-FCEE-40F2-805B-1DCCC7E28813}"/>
              </a:ext>
            </a:extLst>
          </p:cNvPr>
          <p:cNvSpPr>
            <a:spLocks noGrp="1"/>
          </p:cNvSpPr>
          <p:nvPr>
            <p:ph type="dt" sz="half" idx="10"/>
          </p:nvPr>
        </p:nvSpPr>
        <p:spPr>
          <a:xfrm>
            <a:off x="838200" y="6356350"/>
            <a:ext cx="2743200" cy="365125"/>
          </a:xfrm>
          <a:prstGeom prst="rect">
            <a:avLst/>
          </a:prstGeom>
        </p:spPr>
        <p:txBody>
          <a:bodyPr/>
          <a:lstStyle/>
          <a:p>
            <a:fld id="{A3E1374A-15F8-3A4D-8E2B-EB490519719B}" type="datetimeFigureOut">
              <a:rPr lang="en-US" smtClean="0"/>
              <a:t>7/21/2022</a:t>
            </a:fld>
            <a:endParaRPr lang="en-US"/>
          </a:p>
        </p:txBody>
      </p:sp>
      <p:sp>
        <p:nvSpPr>
          <p:cNvPr id="6" name="Footer Placeholder 5">
            <a:extLst>
              <a:ext uri="{FF2B5EF4-FFF2-40B4-BE49-F238E27FC236}">
                <a16:creationId xmlns:a16="http://schemas.microsoft.com/office/drawing/2014/main" id="{ADDEFB76-30A5-4865-BD80-52B5FC0CA4BD}"/>
              </a:ext>
            </a:extLst>
          </p:cNvPr>
          <p:cNvSpPr>
            <a:spLocks noGrp="1"/>
          </p:cNvSpPr>
          <p:nvPr>
            <p:ph type="ftr" sz="quarter" idx="11"/>
          </p:nvPr>
        </p:nvSpPr>
        <p:spPr>
          <a:xfrm>
            <a:off x="-94890" y="6316393"/>
            <a:ext cx="12286890" cy="301656"/>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95BB1047-6069-49C4-B707-0A523D507AE5}"/>
              </a:ext>
            </a:extLst>
          </p:cNvPr>
          <p:cNvSpPr>
            <a:spLocks noGrp="1"/>
          </p:cNvSpPr>
          <p:nvPr>
            <p:ph type="sldNum" sz="quarter" idx="12"/>
          </p:nvPr>
        </p:nvSpPr>
        <p:spPr>
          <a:xfrm>
            <a:off x="8610600" y="6356350"/>
            <a:ext cx="2743200" cy="365125"/>
          </a:xfrm>
          <a:prstGeom prst="rect">
            <a:avLst/>
          </a:prstGeom>
        </p:spPr>
        <p:txBody>
          <a:bodyPr/>
          <a:lstStyle/>
          <a:p>
            <a:fld id="{3F78F5DF-3BCF-A54E-8B67-5399CDFF3926}" type="slidenum">
              <a:rPr lang="en-US" smtClean="0"/>
              <a:t>‹#›</a:t>
            </a:fld>
            <a:endParaRPr lang="en-US"/>
          </a:p>
        </p:txBody>
      </p:sp>
    </p:spTree>
    <p:extLst>
      <p:ext uri="{BB962C8B-B14F-4D97-AF65-F5344CB8AC3E}">
        <p14:creationId xmlns:p14="http://schemas.microsoft.com/office/powerpoint/2010/main" val="27798061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63A2B7-8B4B-4FD5-B54A-0EAC5D221C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2E5B6F8-8FA0-4D94-9772-23B7446D6C5F}"/>
              </a:ext>
            </a:extLst>
          </p:cNvPr>
          <p:cNvSpPr>
            <a:spLocks noGrp="1"/>
          </p:cNvSpPr>
          <p:nvPr>
            <p:ph type="pic" idx="1"/>
          </p:nvPr>
        </p:nvSpPr>
        <p:spPr>
          <a:xfrm>
            <a:off x="5183188" y="987425"/>
            <a:ext cx="4719937"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a:extLst>
              <a:ext uri="{FF2B5EF4-FFF2-40B4-BE49-F238E27FC236}">
                <a16:creationId xmlns:a16="http://schemas.microsoft.com/office/drawing/2014/main" id="{E6C2129C-8AA2-467D-B220-F1921196DA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48A16A7-979A-44FE-BAD7-7E2D1AE23EBB}"/>
              </a:ext>
            </a:extLst>
          </p:cNvPr>
          <p:cNvSpPr>
            <a:spLocks noGrp="1"/>
          </p:cNvSpPr>
          <p:nvPr>
            <p:ph type="dt" sz="half" idx="10"/>
          </p:nvPr>
        </p:nvSpPr>
        <p:spPr>
          <a:xfrm>
            <a:off x="838200" y="6356350"/>
            <a:ext cx="2743200" cy="365125"/>
          </a:xfrm>
          <a:prstGeom prst="rect">
            <a:avLst/>
          </a:prstGeom>
        </p:spPr>
        <p:txBody>
          <a:bodyPr/>
          <a:lstStyle/>
          <a:p>
            <a:fld id="{A3E1374A-15F8-3A4D-8E2B-EB490519719B}" type="datetimeFigureOut">
              <a:rPr lang="en-US" smtClean="0"/>
              <a:t>7/21/2022</a:t>
            </a:fld>
            <a:endParaRPr lang="en-US"/>
          </a:p>
        </p:txBody>
      </p:sp>
      <p:sp>
        <p:nvSpPr>
          <p:cNvPr id="6" name="Footer Placeholder 5">
            <a:extLst>
              <a:ext uri="{FF2B5EF4-FFF2-40B4-BE49-F238E27FC236}">
                <a16:creationId xmlns:a16="http://schemas.microsoft.com/office/drawing/2014/main" id="{DEB25274-3965-4CDB-BA6B-869685FE72AD}"/>
              </a:ext>
            </a:extLst>
          </p:cNvPr>
          <p:cNvSpPr>
            <a:spLocks noGrp="1"/>
          </p:cNvSpPr>
          <p:nvPr>
            <p:ph type="ftr" sz="quarter" idx="11"/>
          </p:nvPr>
        </p:nvSpPr>
        <p:spPr>
          <a:xfrm>
            <a:off x="-94890" y="6316393"/>
            <a:ext cx="12286890" cy="301656"/>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9E89B642-280A-4582-9E06-2EC45A44C2EF}"/>
              </a:ext>
            </a:extLst>
          </p:cNvPr>
          <p:cNvSpPr>
            <a:spLocks noGrp="1"/>
          </p:cNvSpPr>
          <p:nvPr>
            <p:ph type="sldNum" sz="quarter" idx="12"/>
          </p:nvPr>
        </p:nvSpPr>
        <p:spPr>
          <a:xfrm>
            <a:off x="8610600" y="6356350"/>
            <a:ext cx="2743200" cy="365125"/>
          </a:xfrm>
          <a:prstGeom prst="rect">
            <a:avLst/>
          </a:prstGeom>
        </p:spPr>
        <p:txBody>
          <a:bodyPr/>
          <a:lstStyle/>
          <a:p>
            <a:fld id="{3F78F5DF-3BCF-A54E-8B67-5399CDFF3926}" type="slidenum">
              <a:rPr lang="en-US" smtClean="0"/>
              <a:t>‹#›</a:t>
            </a:fld>
            <a:endParaRPr lang="en-US"/>
          </a:p>
        </p:txBody>
      </p:sp>
    </p:spTree>
    <p:extLst>
      <p:ext uri="{BB962C8B-B14F-4D97-AF65-F5344CB8AC3E}">
        <p14:creationId xmlns:p14="http://schemas.microsoft.com/office/powerpoint/2010/main" val="1236353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5EEC612-21A0-4B0F-AC50-FF2AC50DA3CB}"/>
              </a:ext>
            </a:extLst>
          </p:cNvPr>
          <p:cNvSpPr>
            <a:spLocks noGrp="1"/>
          </p:cNvSpPr>
          <p:nvPr>
            <p:ph type="title"/>
          </p:nvPr>
        </p:nvSpPr>
        <p:spPr>
          <a:xfrm>
            <a:off x="500332" y="759125"/>
            <a:ext cx="9264770" cy="887113"/>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59EE63BA-A01B-40E8-B52B-5C5B243DD2DE}"/>
              </a:ext>
            </a:extLst>
          </p:cNvPr>
          <p:cNvSpPr>
            <a:spLocks noGrp="1"/>
          </p:cNvSpPr>
          <p:nvPr>
            <p:ph type="body" idx="1"/>
          </p:nvPr>
        </p:nvSpPr>
        <p:spPr>
          <a:xfrm>
            <a:off x="500332" y="1785668"/>
            <a:ext cx="9290649" cy="439129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Rectangle 6">
            <a:extLst>
              <a:ext uri="{FF2B5EF4-FFF2-40B4-BE49-F238E27FC236}">
                <a16:creationId xmlns:a16="http://schemas.microsoft.com/office/drawing/2014/main" id="{C5D90E87-D6BA-47C0-9065-4E804D5BC9FD}"/>
              </a:ext>
            </a:extLst>
          </p:cNvPr>
          <p:cNvSpPr/>
          <p:nvPr/>
        </p:nvSpPr>
        <p:spPr>
          <a:xfrm>
            <a:off x="0" y="0"/>
            <a:ext cx="12192000" cy="619695"/>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7">
            <a:extLst>
              <a:ext uri="{FF2B5EF4-FFF2-40B4-BE49-F238E27FC236}">
                <a16:creationId xmlns:a16="http://schemas.microsoft.com/office/drawing/2014/main" id="{05F37D65-6F5F-4FBE-B367-099CCB2E2961}"/>
              </a:ext>
            </a:extLst>
          </p:cNvPr>
          <p:cNvPicPr>
            <a:picLocks noChangeAspect="1"/>
          </p:cNvPicPr>
          <p:nvPr/>
        </p:nvPicPr>
        <p:blipFill>
          <a:blip r:embed="rId13"/>
          <a:stretch>
            <a:fillRect/>
          </a:stretch>
        </p:blipFill>
        <p:spPr>
          <a:xfrm>
            <a:off x="10084280" y="759125"/>
            <a:ext cx="1984076" cy="2848171"/>
          </a:xfrm>
          <a:prstGeom prst="rect">
            <a:avLst/>
          </a:prstGeom>
        </p:spPr>
      </p:pic>
      <p:sp>
        <p:nvSpPr>
          <p:cNvPr id="10" name="Footer Placeholder 4">
            <a:extLst>
              <a:ext uri="{FF2B5EF4-FFF2-40B4-BE49-F238E27FC236}">
                <a16:creationId xmlns:a16="http://schemas.microsoft.com/office/drawing/2014/main" id="{EA1DC669-7AF4-4159-B380-C6783D3DDD2F}"/>
              </a:ext>
            </a:extLst>
          </p:cNvPr>
          <p:cNvSpPr txBox="1">
            <a:spLocks/>
          </p:cNvSpPr>
          <p:nvPr/>
        </p:nvSpPr>
        <p:spPr>
          <a:xfrm>
            <a:off x="57510" y="6468793"/>
            <a:ext cx="12286890" cy="301656"/>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solidFill>
                  <a:schemeClr val="tx1"/>
                </a:solidFill>
              </a:rPr>
              <a:t>Security Studies: An Introduction. </a:t>
            </a:r>
            <a:r>
              <a:rPr lang="en-GB" dirty="0">
                <a:solidFill>
                  <a:schemeClr val="bg2">
                    <a:lumMod val="40000"/>
                    <a:lumOff val="60000"/>
                  </a:schemeClr>
                </a:solidFill>
              </a:rPr>
              <a:t>4th Edition</a:t>
            </a:r>
            <a:r>
              <a:rPr lang="en-GB" dirty="0">
                <a:solidFill>
                  <a:schemeClr val="bg2">
                    <a:lumMod val="60000"/>
                    <a:lumOff val="40000"/>
                  </a:schemeClr>
                </a:solidFill>
              </a:rPr>
              <a:t>. </a:t>
            </a:r>
            <a:r>
              <a:rPr lang="en-GB" dirty="0">
                <a:solidFill>
                  <a:schemeClr val="accent6"/>
                </a:solidFill>
              </a:rPr>
              <a:t>Paul D. Williams and Matt McDonald</a:t>
            </a:r>
            <a:r>
              <a:rPr lang="en-GB" dirty="0">
                <a:solidFill>
                  <a:schemeClr val="accent3">
                    <a:lumMod val="60000"/>
                    <a:lumOff val="40000"/>
                  </a:schemeClr>
                </a:solidFill>
              </a:rPr>
              <a:t>.</a:t>
            </a:r>
            <a:r>
              <a:rPr lang="en-GB" dirty="0"/>
              <a:t> </a:t>
            </a:r>
            <a:r>
              <a:rPr lang="en-GB" sz="800" dirty="0">
                <a:solidFill>
                  <a:schemeClr val="tx1"/>
                </a:solidFill>
              </a:rPr>
              <a:t>Routledge 2023. Paperback ISBN - 9781032162737</a:t>
            </a:r>
            <a:endParaRPr lang="en-US" sz="800" dirty="0">
              <a:solidFill>
                <a:schemeClr val="tx1"/>
              </a:solidFill>
            </a:endParaRPr>
          </a:p>
          <a:p>
            <a:endParaRPr lang="en-GB" dirty="0"/>
          </a:p>
        </p:txBody>
      </p:sp>
      <p:sp>
        <p:nvSpPr>
          <p:cNvPr id="9" name="MSIPCMContentMarking" descr="{&quot;HashCode&quot;:-1348403003,&quot;Placement&quot;:&quot;Footer&quot;,&quot;Top&quot;:521.10614,&quot;Left&quot;:0.0,&quot;SlideWidth&quot;:960,&quot;SlideHeight&quot;:540}">
            <a:extLst>
              <a:ext uri="{FF2B5EF4-FFF2-40B4-BE49-F238E27FC236}">
                <a16:creationId xmlns:a16="http://schemas.microsoft.com/office/drawing/2014/main" id="{84D481F9-CE19-4EF5-9D6F-0E52F4AA0F7F}"/>
              </a:ext>
            </a:extLst>
          </p:cNvPr>
          <p:cNvSpPr txBox="1"/>
          <p:nvPr/>
        </p:nvSpPr>
        <p:spPr>
          <a:xfrm>
            <a:off x="0" y="6618048"/>
            <a:ext cx="2130404" cy="239952"/>
          </a:xfrm>
          <a:prstGeom prst="rect">
            <a:avLst/>
          </a:prstGeom>
          <a:noFill/>
        </p:spPr>
        <p:txBody>
          <a:bodyPr vert="horz" wrap="square" lIns="0" tIns="0" rIns="0" bIns="0" rtlCol="0" anchor="ctr" anchorCtr="1">
            <a:spAutoFit/>
          </a:bodyPr>
          <a:lstStyle/>
          <a:p>
            <a:pPr algn="l">
              <a:spcBef>
                <a:spcPts val="0"/>
              </a:spcBef>
              <a:spcAft>
                <a:spcPts val="0"/>
              </a:spcAft>
            </a:pPr>
            <a:r>
              <a:rPr lang="en-GB" sz="900">
                <a:solidFill>
                  <a:srgbClr val="0078D7"/>
                </a:solidFill>
                <a:latin typeface="Rockwell" panose="02060603020205020403" pitchFamily="18" charset="0"/>
              </a:rPr>
              <a:t>Information Classification: General</a:t>
            </a:r>
            <a:endParaRPr lang="en-GB" sz="900" dirty="0">
              <a:solidFill>
                <a:srgbClr val="0078D7"/>
              </a:solidFill>
              <a:latin typeface="Rockwell" panose="02060603020205020403" pitchFamily="18" charset="0"/>
            </a:endParaRPr>
          </a:p>
        </p:txBody>
      </p:sp>
    </p:spTree>
    <p:extLst>
      <p:ext uri="{BB962C8B-B14F-4D97-AF65-F5344CB8AC3E}">
        <p14:creationId xmlns:p14="http://schemas.microsoft.com/office/powerpoint/2010/main" val="905491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cap="all" baseline="0">
          <a:solidFill>
            <a:schemeClr val="accent6"/>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hyperlink" Target="http://www.pbs.org/kenburns/the-vietnam-war/watch/" TargetMode="External"/><Relationship Id="rId13" Type="http://schemas.openxmlformats.org/officeDocument/2006/relationships/hyperlink" Target="https://www.youtube.com/watch?v=98NaJ8ss4sY" TargetMode="External"/><Relationship Id="rId18" Type="http://schemas.openxmlformats.org/officeDocument/2006/relationships/hyperlink" Target="https://www.youtube.com/watch?v=T50_qHEOahQ" TargetMode="External"/><Relationship Id="rId3" Type="http://schemas.openxmlformats.org/officeDocument/2006/relationships/hyperlink" Target="http://www.correlatesofwar.org/" TargetMode="External"/><Relationship Id="rId21" Type="http://schemas.openxmlformats.org/officeDocument/2006/relationships/hyperlink" Target="https://www.youtube.com/watch?v=S5CjKEFb-sM" TargetMode="External"/><Relationship Id="rId7" Type="http://schemas.openxmlformats.org/officeDocument/2006/relationships/hyperlink" Target="http://www.sexualviolencedata.org/" TargetMode="External"/><Relationship Id="rId12" Type="http://schemas.openxmlformats.org/officeDocument/2006/relationships/hyperlink" Target="https://vimeo.com/149799416" TargetMode="External"/><Relationship Id="rId17" Type="http://schemas.openxmlformats.org/officeDocument/2006/relationships/hyperlink" Target="https://www.youtube.com/watch?v=0hVrYRqeT5M" TargetMode="External"/><Relationship Id="rId2" Type="http://schemas.openxmlformats.org/officeDocument/2006/relationships/hyperlink" Target="http://ucdp.uu.se/" TargetMode="External"/><Relationship Id="rId16" Type="http://schemas.openxmlformats.org/officeDocument/2006/relationships/hyperlink" Target="https://www.youtube.com/watch?v=2ru0HxV4nWY" TargetMode="External"/><Relationship Id="rId20" Type="http://schemas.openxmlformats.org/officeDocument/2006/relationships/hyperlink" Target="https://www.youtube.com/watch?v=JIgEhiUVKh8" TargetMode="External"/><Relationship Id="rId1" Type="http://schemas.openxmlformats.org/officeDocument/2006/relationships/slideLayout" Target="../slideLayouts/slideLayout4.xml"/><Relationship Id="rId6" Type="http://schemas.openxmlformats.org/officeDocument/2006/relationships/hyperlink" Target="https://dataverse.harvard.edu/dataset.xhtml?persistentId=doi:10.7910/DVN/DUO7IE" TargetMode="External"/><Relationship Id="rId11" Type="http://schemas.openxmlformats.org/officeDocument/2006/relationships/hyperlink" Target="https://www.youtube.com/watch?v=-DjqR6OucBc" TargetMode="External"/><Relationship Id="rId24" Type="http://schemas.openxmlformats.org/officeDocument/2006/relationships/hyperlink" Target="https://www.youtube.com/watch?v=F-eMt3SrfFU" TargetMode="External"/><Relationship Id="rId5" Type="http://schemas.openxmlformats.org/officeDocument/2006/relationships/hyperlink" Target="https://www.hiik.de/en/konfliktbarometer/" TargetMode="External"/><Relationship Id="rId15" Type="http://schemas.openxmlformats.org/officeDocument/2006/relationships/hyperlink" Target="https://www.youtube.com/watch?v=DX1PW2n8POg" TargetMode="External"/><Relationship Id="rId23" Type="http://schemas.openxmlformats.org/officeDocument/2006/relationships/hyperlink" Target="https://www.youtube.com/watch?v=D5RDTPfsLAI" TargetMode="External"/><Relationship Id="rId10" Type="http://schemas.openxmlformats.org/officeDocument/2006/relationships/hyperlink" Target="https://www.youtube.com/watch?v=B5FaMbnINwc" TargetMode="External"/><Relationship Id="rId19" Type="http://schemas.openxmlformats.org/officeDocument/2006/relationships/hyperlink" Target="https://www.youtube.com/watch?v=xhn5_gUcO5E" TargetMode="External"/><Relationship Id="rId4" Type="http://schemas.openxmlformats.org/officeDocument/2006/relationships/hyperlink" Target="http://www.acleddata.com/" TargetMode="External"/><Relationship Id="rId9" Type="http://schemas.openxmlformats.org/officeDocument/2006/relationships/hyperlink" Target="http://www.imdb.com/title/tt6273226/" TargetMode="External"/><Relationship Id="rId14" Type="http://schemas.openxmlformats.org/officeDocument/2006/relationships/hyperlink" Target="https://www.youtube.com/watch?v=HuIbM7_eOcg" TargetMode="External"/><Relationship Id="rId22" Type="http://schemas.openxmlformats.org/officeDocument/2006/relationships/hyperlink" Target="https://www.youtube.com/watch?v=s2-1hz1juBI"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C6AA153-EB53-4047-A9A4-AF1B1DCA2565}"/>
              </a:ext>
            </a:extLst>
          </p:cNvPr>
          <p:cNvSpPr>
            <a:spLocks noGrp="1"/>
          </p:cNvSpPr>
          <p:nvPr>
            <p:ph type="title"/>
          </p:nvPr>
        </p:nvSpPr>
        <p:spPr/>
        <p:txBody>
          <a:bodyPr/>
          <a:lstStyle/>
          <a:p>
            <a:r>
              <a:rPr lang="en-US" b="1" dirty="0"/>
              <a:t>Chapter 12: War</a:t>
            </a:r>
          </a:p>
        </p:txBody>
      </p:sp>
      <p:sp>
        <p:nvSpPr>
          <p:cNvPr id="5" name="Content Placeholder 4">
            <a:extLst>
              <a:ext uri="{FF2B5EF4-FFF2-40B4-BE49-F238E27FC236}">
                <a16:creationId xmlns:a16="http://schemas.microsoft.com/office/drawing/2014/main" id="{E0861DEF-B418-E349-A6E5-74E4751CAC91}"/>
              </a:ext>
            </a:extLst>
          </p:cNvPr>
          <p:cNvSpPr>
            <a:spLocks noGrp="1"/>
          </p:cNvSpPr>
          <p:nvPr>
            <p:ph idx="1"/>
          </p:nvPr>
        </p:nvSpPr>
        <p:spPr/>
        <p:txBody>
          <a:bodyPr>
            <a:normAutofit fontScale="77500" lnSpcReduction="20000"/>
          </a:bodyPr>
          <a:lstStyle/>
          <a:p>
            <a:r>
              <a:rPr lang="en-GB" dirty="0"/>
              <a:t>Security studies cannot afford to ignore war: the reciprocal use of organized violence by adversaries trying to settle a dispute.</a:t>
            </a:r>
          </a:p>
          <a:p>
            <a:r>
              <a:rPr lang="en-GB" dirty="0"/>
              <a:t>War has influenced virtually every dimension of human life, including many of humanity’s most enduring cultural reference points, shaped the deep meanings of masculinity and femininity, and set the contours of many laws, institutions, and customs.</a:t>
            </a:r>
          </a:p>
          <a:p>
            <a:r>
              <a:rPr lang="en-GB" dirty="0"/>
              <a:t>Debate continues over whether warfare is declining. Pinker (2011) argued the threat of humans suffering a violent death has receded significantly over the last few thousand years. Centeno and Enriquez (2016) contend that the history of warfare points in the opposite direction: it has become more deadly over time as societies developed and became more complex.</a:t>
            </a:r>
          </a:p>
          <a:p>
            <a:r>
              <a:rPr lang="en-GB" dirty="0"/>
              <a:t>This chapter </a:t>
            </a:r>
            <a:r>
              <a:rPr lang="en-GB" dirty="0" err="1"/>
              <a:t>analyzes</a:t>
            </a:r>
            <a:r>
              <a:rPr lang="en-GB" dirty="0"/>
              <a:t> the concept of war, its evolution, and its expansion into domains beyond geographical terrain. The central theme is war’s resilience; it will continue to evolve in line with the societies that wage it.</a:t>
            </a:r>
            <a:endParaRPr lang="en-US" dirty="0"/>
          </a:p>
        </p:txBody>
      </p:sp>
    </p:spTree>
    <p:extLst>
      <p:ext uri="{BB962C8B-B14F-4D97-AF65-F5344CB8AC3E}">
        <p14:creationId xmlns:p14="http://schemas.microsoft.com/office/powerpoint/2010/main" val="3724359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C6AA153-EB53-4047-A9A4-AF1B1DCA2565}"/>
              </a:ext>
            </a:extLst>
          </p:cNvPr>
          <p:cNvSpPr>
            <a:spLocks noGrp="1"/>
          </p:cNvSpPr>
          <p:nvPr>
            <p:ph type="title"/>
          </p:nvPr>
        </p:nvSpPr>
        <p:spPr/>
        <p:txBody>
          <a:bodyPr/>
          <a:lstStyle/>
          <a:p>
            <a:r>
              <a:rPr lang="en-GB" b="1" dirty="0"/>
              <a:t>The (New) Domains of War 2</a:t>
            </a:r>
            <a:endParaRPr lang="en-US" dirty="0"/>
          </a:p>
        </p:txBody>
      </p:sp>
      <p:sp>
        <p:nvSpPr>
          <p:cNvPr id="5" name="Content Placeholder 4">
            <a:extLst>
              <a:ext uri="{FF2B5EF4-FFF2-40B4-BE49-F238E27FC236}">
                <a16:creationId xmlns:a16="http://schemas.microsoft.com/office/drawing/2014/main" id="{E0861DEF-B418-E349-A6E5-74E4751CAC91}"/>
              </a:ext>
            </a:extLst>
          </p:cNvPr>
          <p:cNvSpPr>
            <a:spLocks noGrp="1"/>
          </p:cNvSpPr>
          <p:nvPr>
            <p:ph idx="1"/>
          </p:nvPr>
        </p:nvSpPr>
        <p:spPr/>
        <p:txBody>
          <a:bodyPr>
            <a:normAutofit fontScale="85000" lnSpcReduction="20000"/>
          </a:bodyPr>
          <a:lstStyle/>
          <a:p>
            <a:r>
              <a:rPr lang="en-GB" dirty="0"/>
              <a:t>Contemporary wars also involve more activities in </a:t>
            </a:r>
            <a:r>
              <a:rPr lang="en-GB" b="1" dirty="0"/>
              <a:t>cyberspace</a:t>
            </a:r>
            <a:r>
              <a:rPr lang="en-GB" dirty="0"/>
              <a:t>. This has generated extensive debate over the utility of the concept of cyberwar, how warfare shapes cyber operations, and the extent to which cyber operations influence warfare.</a:t>
            </a:r>
          </a:p>
          <a:p>
            <a:r>
              <a:rPr lang="en-GB" b="1" dirty="0"/>
              <a:t>Cyber</a:t>
            </a:r>
            <a:r>
              <a:rPr lang="en-GB" dirty="0"/>
              <a:t> </a:t>
            </a:r>
            <a:r>
              <a:rPr lang="en-GB" b="1" dirty="0"/>
              <a:t>operations</a:t>
            </a:r>
            <a:r>
              <a:rPr lang="en-GB" dirty="0"/>
              <a:t> have been used to damage digital systems and infrastructure, including by temporarily shutting down power grids, water, energy and healthcare services, air traffic control etc. However, so far, cyber operations don’t seem to have significantly impacted the outcomes. In sum, to the extent that cyberwar exists, its lethality is questionable and its operational effects on the battlefield remain distinctly limited.</a:t>
            </a:r>
          </a:p>
          <a:p>
            <a:r>
              <a:rPr lang="en-GB" dirty="0"/>
              <a:t>Military doctrine of several great powers has framed </a:t>
            </a:r>
            <a:r>
              <a:rPr lang="en-GB" b="1" dirty="0"/>
              <a:t>outer space </a:t>
            </a:r>
            <a:r>
              <a:rPr lang="en-GB" dirty="0"/>
              <a:t>as a war-fighting domain and devoted more resources and focus to operating in outer space</a:t>
            </a:r>
            <a:r>
              <a:rPr lang="en-US" dirty="0"/>
              <a:t>. </a:t>
            </a:r>
            <a:r>
              <a:rPr lang="en-GB" dirty="0"/>
              <a:t>Beyond doctrine, the weaponization of space is also increasing, although defining space weapons is complicated.</a:t>
            </a:r>
            <a:endParaRPr lang="en-US" dirty="0"/>
          </a:p>
        </p:txBody>
      </p:sp>
    </p:spTree>
    <p:extLst>
      <p:ext uri="{BB962C8B-B14F-4D97-AF65-F5344CB8AC3E}">
        <p14:creationId xmlns:p14="http://schemas.microsoft.com/office/powerpoint/2010/main" val="30020402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C6AA153-EB53-4047-A9A4-AF1B1DCA2565}"/>
              </a:ext>
            </a:extLst>
          </p:cNvPr>
          <p:cNvSpPr>
            <a:spLocks noGrp="1"/>
          </p:cNvSpPr>
          <p:nvPr>
            <p:ph type="title"/>
          </p:nvPr>
        </p:nvSpPr>
        <p:spPr/>
        <p:txBody>
          <a:bodyPr/>
          <a:lstStyle/>
          <a:p>
            <a:r>
              <a:rPr lang="en-US" b="1" dirty="0"/>
              <a:t>Essay / Exam Questions</a:t>
            </a:r>
          </a:p>
        </p:txBody>
      </p:sp>
      <p:sp>
        <p:nvSpPr>
          <p:cNvPr id="5" name="Content Placeholder 4">
            <a:extLst>
              <a:ext uri="{FF2B5EF4-FFF2-40B4-BE49-F238E27FC236}">
                <a16:creationId xmlns:a16="http://schemas.microsoft.com/office/drawing/2014/main" id="{E0861DEF-B418-E349-A6E5-74E4751CAC91}"/>
              </a:ext>
            </a:extLst>
          </p:cNvPr>
          <p:cNvSpPr>
            <a:spLocks noGrp="1"/>
          </p:cNvSpPr>
          <p:nvPr>
            <p:ph idx="1"/>
          </p:nvPr>
        </p:nvSpPr>
        <p:spPr/>
        <p:txBody>
          <a:bodyPr>
            <a:normAutofit fontScale="70000" lnSpcReduction="20000"/>
          </a:bodyPr>
          <a:lstStyle/>
          <a:p>
            <a:r>
              <a:rPr lang="en-US" dirty="0"/>
              <a:t>What’s the best way to define war and warfare?</a:t>
            </a:r>
          </a:p>
          <a:p>
            <a:r>
              <a:rPr lang="en-US" dirty="0"/>
              <a:t>Is war natural and inevitable? Are any particular wars inevitable?</a:t>
            </a:r>
          </a:p>
          <a:p>
            <a:r>
              <a:rPr lang="en-US" dirty="0"/>
              <a:t>How should analysts measure organized violence?</a:t>
            </a:r>
          </a:p>
          <a:p>
            <a:r>
              <a:rPr lang="en-US" dirty="0"/>
              <a:t>Is warfare in decline?</a:t>
            </a:r>
          </a:p>
          <a:p>
            <a:r>
              <a:rPr lang="en-US" dirty="0"/>
              <a:t>To what extent is Carl von Clausewitz’s thinking about warfare still relevant today?</a:t>
            </a:r>
          </a:p>
          <a:p>
            <a:r>
              <a:rPr lang="en-US" dirty="0"/>
              <a:t>To what extent has the character of armed conflict changed since the end of the Cold War?</a:t>
            </a:r>
          </a:p>
          <a:p>
            <a:r>
              <a:rPr lang="en-US" dirty="0"/>
              <a:t>Have advances in Artificial Intelligence and robotics produced a Revolution in Military Affairs?</a:t>
            </a:r>
          </a:p>
          <a:p>
            <a:r>
              <a:rPr lang="en-US" dirty="0"/>
              <a:t>Do you agree with Mary Kaldor’s thesis that globalization has generated ‘new wars’?</a:t>
            </a:r>
          </a:p>
          <a:p>
            <a:r>
              <a:rPr lang="en-US" dirty="0"/>
              <a:t>Does cyberwar exist?</a:t>
            </a:r>
          </a:p>
          <a:p>
            <a:r>
              <a:rPr lang="en-US" dirty="0"/>
              <a:t>How important is outer space for contemporary warfare?</a:t>
            </a:r>
          </a:p>
        </p:txBody>
      </p:sp>
    </p:spTree>
    <p:extLst>
      <p:ext uri="{BB962C8B-B14F-4D97-AF65-F5344CB8AC3E}">
        <p14:creationId xmlns:p14="http://schemas.microsoft.com/office/powerpoint/2010/main" val="12189710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C6AA153-EB53-4047-A9A4-AF1B1DCA2565}"/>
              </a:ext>
            </a:extLst>
          </p:cNvPr>
          <p:cNvSpPr>
            <a:spLocks noGrp="1"/>
          </p:cNvSpPr>
          <p:nvPr>
            <p:ph type="title"/>
          </p:nvPr>
        </p:nvSpPr>
        <p:spPr/>
        <p:txBody>
          <a:bodyPr>
            <a:normAutofit fontScale="90000"/>
          </a:bodyPr>
          <a:lstStyle/>
          <a:p>
            <a:r>
              <a:rPr lang="en-US" b="1" dirty="0"/>
              <a:t>Websites and Audio-Visual Resources</a:t>
            </a:r>
          </a:p>
        </p:txBody>
      </p:sp>
      <p:sp>
        <p:nvSpPr>
          <p:cNvPr id="2" name="Content Placeholder 1">
            <a:extLst>
              <a:ext uri="{FF2B5EF4-FFF2-40B4-BE49-F238E27FC236}">
                <a16:creationId xmlns:a16="http://schemas.microsoft.com/office/drawing/2014/main" id="{2AB082C0-FD21-DA43-A099-AB39A7F97266}"/>
              </a:ext>
            </a:extLst>
          </p:cNvPr>
          <p:cNvSpPr>
            <a:spLocks noGrp="1"/>
          </p:cNvSpPr>
          <p:nvPr>
            <p:ph sz="half" idx="1"/>
          </p:nvPr>
        </p:nvSpPr>
        <p:spPr/>
        <p:txBody>
          <a:bodyPr>
            <a:normAutofit fontScale="25000" lnSpcReduction="20000"/>
          </a:bodyPr>
          <a:lstStyle/>
          <a:p>
            <a:pPr marL="0" indent="0">
              <a:buNone/>
            </a:pPr>
            <a:r>
              <a:rPr lang="en-US" sz="3700" i="1" dirty="0"/>
              <a:t>Databases on Armed Conflict</a:t>
            </a:r>
          </a:p>
          <a:p>
            <a:r>
              <a:rPr lang="en-US" sz="3700" dirty="0"/>
              <a:t>Uppsala Conflict Data </a:t>
            </a:r>
            <a:r>
              <a:rPr lang="en-US" sz="3700" dirty="0" err="1"/>
              <a:t>Programme</a:t>
            </a:r>
            <a:r>
              <a:rPr lang="en-US" sz="3700" dirty="0"/>
              <a:t>: </a:t>
            </a:r>
            <a:r>
              <a:rPr lang="en-US" sz="3700" dirty="0">
                <a:hlinkClick r:id="rId2"/>
              </a:rPr>
              <a:t>http://ucdp.uu.se</a:t>
            </a:r>
            <a:r>
              <a:rPr lang="en-US" sz="3700" dirty="0"/>
              <a:t>  </a:t>
            </a:r>
          </a:p>
          <a:p>
            <a:r>
              <a:rPr lang="en-US" sz="3700" dirty="0"/>
              <a:t>The Correlates of War Project: </a:t>
            </a:r>
            <a:r>
              <a:rPr lang="en-US" sz="3700" dirty="0">
                <a:hlinkClick r:id="rId3"/>
              </a:rPr>
              <a:t>http://www.correlatesofwar.org</a:t>
            </a:r>
            <a:endParaRPr lang="en-US" sz="3700" dirty="0"/>
          </a:p>
          <a:p>
            <a:r>
              <a:rPr lang="en-US" sz="3700" dirty="0"/>
              <a:t>Armed Conflict Location and Event Data Project: </a:t>
            </a:r>
            <a:r>
              <a:rPr lang="en-US" sz="3700" dirty="0">
                <a:hlinkClick r:id="rId4"/>
              </a:rPr>
              <a:t>http://www.acleddata.com</a:t>
            </a:r>
            <a:endParaRPr lang="en-US" sz="3700" dirty="0"/>
          </a:p>
          <a:p>
            <a:r>
              <a:rPr lang="en-US" sz="3700" dirty="0"/>
              <a:t>Heidelberg Conflict Barometer: </a:t>
            </a:r>
            <a:r>
              <a:rPr lang="en-US" sz="3700" dirty="0">
                <a:hlinkClick r:id="rId5"/>
              </a:rPr>
              <a:t>https://www.hiik.de/en/konfliktbarometer/</a:t>
            </a:r>
            <a:endParaRPr lang="en-US" sz="3700" dirty="0"/>
          </a:p>
          <a:p>
            <a:r>
              <a:rPr lang="en-US" sz="3700" dirty="0"/>
              <a:t>Project Mars dataset on conventional wars fought between 1800 and 2011: </a:t>
            </a:r>
            <a:r>
              <a:rPr lang="en-US" sz="3700" dirty="0">
                <a:hlinkClick r:id="rId6"/>
              </a:rPr>
              <a:t>https://dataverse.harvard.edu/dataset.xhtml?persistentId=doi:10.7910/DVN/DUO7IE</a:t>
            </a:r>
            <a:r>
              <a:rPr lang="en-US" sz="3700" dirty="0"/>
              <a:t> </a:t>
            </a:r>
          </a:p>
          <a:p>
            <a:r>
              <a:rPr lang="en-US" sz="3700" dirty="0"/>
              <a:t>Sexual Violence in Armed Conflict: </a:t>
            </a:r>
            <a:r>
              <a:rPr lang="en-US" sz="3700" dirty="0">
                <a:hlinkClick r:id="rId7"/>
              </a:rPr>
              <a:t>http://www.sexualviolencedata.org</a:t>
            </a:r>
            <a:endParaRPr lang="en-US" sz="3700" dirty="0"/>
          </a:p>
          <a:p>
            <a:pPr marL="0" indent="0">
              <a:buNone/>
            </a:pPr>
            <a:r>
              <a:rPr lang="en-US" sz="3700" i="1" dirty="0"/>
              <a:t>Some useful documentaries on key themes in war</a:t>
            </a:r>
            <a:endParaRPr lang="en-US" sz="3700" dirty="0"/>
          </a:p>
          <a:p>
            <a:r>
              <a:rPr lang="en-US" sz="3700" i="1" dirty="0"/>
              <a:t>The Vietnam War</a:t>
            </a:r>
            <a:r>
              <a:rPr lang="en-US" sz="3700" dirty="0"/>
              <a:t> (2017): </a:t>
            </a:r>
            <a:r>
              <a:rPr lang="en-US" sz="3700" dirty="0">
                <a:hlinkClick r:id="rId8"/>
              </a:rPr>
              <a:t>http://www.pbs.org/kenburns/the-vietnam-war/watch/</a:t>
            </a:r>
            <a:endParaRPr lang="en-US" sz="3700" dirty="0"/>
          </a:p>
          <a:p>
            <a:r>
              <a:rPr lang="en-US" sz="3700" i="1" dirty="0"/>
              <a:t>Mogadishu Soldier</a:t>
            </a:r>
            <a:r>
              <a:rPr lang="en-US" sz="3700" dirty="0"/>
              <a:t> (2017): </a:t>
            </a:r>
            <a:r>
              <a:rPr lang="en-US" sz="3700" dirty="0">
                <a:hlinkClick r:id="rId9"/>
              </a:rPr>
              <a:t>http://www.imdb.com/title/tt6273226/</a:t>
            </a:r>
            <a:endParaRPr lang="en-US" sz="3700" dirty="0"/>
          </a:p>
          <a:p>
            <a:r>
              <a:rPr lang="en-US" sz="3700" i="1" dirty="0"/>
              <a:t>Hubris: Iraq War Documentary</a:t>
            </a:r>
            <a:r>
              <a:rPr lang="en-US" sz="3700" dirty="0"/>
              <a:t> (2013): </a:t>
            </a:r>
            <a:r>
              <a:rPr lang="en-US" sz="3700" dirty="0">
                <a:hlinkClick r:id="rId10"/>
              </a:rPr>
              <a:t>https://www.youtube.com/watch?v=B5FaMbnINwc</a:t>
            </a:r>
            <a:endParaRPr lang="en-US" sz="3700" dirty="0"/>
          </a:p>
          <a:p>
            <a:r>
              <a:rPr lang="en-US" sz="3700" i="1" dirty="0"/>
              <a:t>Restrepo</a:t>
            </a:r>
            <a:r>
              <a:rPr lang="en-US" sz="3700" dirty="0"/>
              <a:t> (2010): </a:t>
            </a:r>
            <a:r>
              <a:rPr lang="en-US" sz="3700" dirty="0">
                <a:hlinkClick r:id="rId11"/>
              </a:rPr>
              <a:t>https://www.youtube.com/watch?v=-DjqR6OucBc</a:t>
            </a:r>
            <a:endParaRPr lang="en-US" sz="3700" dirty="0"/>
          </a:p>
          <a:p>
            <a:r>
              <a:rPr lang="en-US" sz="3700" i="1" dirty="0"/>
              <a:t>Fog of War: Eleven Lessons from the life of Robert S. McNamara </a:t>
            </a:r>
            <a:r>
              <a:rPr lang="en-US" sz="3700" dirty="0"/>
              <a:t>(2003): </a:t>
            </a:r>
            <a:r>
              <a:rPr lang="en-US" sz="3700" dirty="0">
                <a:hlinkClick r:id="rId12"/>
              </a:rPr>
              <a:t>https://vimeo.com/149799416</a:t>
            </a:r>
            <a:endParaRPr lang="en-US" sz="3700" dirty="0"/>
          </a:p>
        </p:txBody>
      </p:sp>
      <p:sp>
        <p:nvSpPr>
          <p:cNvPr id="3" name="Content Placeholder 2">
            <a:extLst>
              <a:ext uri="{FF2B5EF4-FFF2-40B4-BE49-F238E27FC236}">
                <a16:creationId xmlns:a16="http://schemas.microsoft.com/office/drawing/2014/main" id="{85EA873C-DA48-E042-A15A-0B04E15DABD7}"/>
              </a:ext>
            </a:extLst>
          </p:cNvPr>
          <p:cNvSpPr>
            <a:spLocks noGrp="1"/>
          </p:cNvSpPr>
          <p:nvPr>
            <p:ph sz="half" idx="2"/>
          </p:nvPr>
        </p:nvSpPr>
        <p:spPr/>
        <p:txBody>
          <a:bodyPr>
            <a:normAutofit fontScale="25000" lnSpcReduction="20000"/>
          </a:bodyPr>
          <a:lstStyle/>
          <a:p>
            <a:pPr marL="0" indent="0">
              <a:buNone/>
            </a:pPr>
            <a:r>
              <a:rPr lang="en-US" sz="3700" i="1" dirty="0"/>
              <a:t>Twelve acclaimed feature films addressing key themes in war</a:t>
            </a:r>
          </a:p>
          <a:p>
            <a:r>
              <a:rPr lang="en-US" sz="3700" i="1" dirty="0"/>
              <a:t>Dr Strangelove or How I learned to stop worrying and love the bomb </a:t>
            </a:r>
            <a:r>
              <a:rPr lang="en-US" sz="3700" dirty="0"/>
              <a:t>(1964): </a:t>
            </a:r>
            <a:r>
              <a:rPr lang="en-US" sz="3700" dirty="0">
                <a:hlinkClick r:id="rId13"/>
              </a:rPr>
              <a:t>https://www.youtube.com/watch?v=98NaJ8ss4sY</a:t>
            </a:r>
            <a:endParaRPr lang="en-US" sz="3700" dirty="0"/>
          </a:p>
          <a:p>
            <a:r>
              <a:rPr lang="en-US" sz="3700" i="1" dirty="0"/>
              <a:t>The Battle of Algiers </a:t>
            </a:r>
            <a:r>
              <a:rPr lang="en-US" sz="3700" dirty="0"/>
              <a:t>(1967): </a:t>
            </a:r>
            <a:r>
              <a:rPr lang="en-US" sz="3700" dirty="0">
                <a:hlinkClick r:id="rId14"/>
              </a:rPr>
              <a:t>https://www.youtube.com/watch?v=HuIbM7_eOcg</a:t>
            </a:r>
            <a:endParaRPr lang="en-US" sz="3700" dirty="0"/>
          </a:p>
          <a:p>
            <a:r>
              <a:rPr lang="en-US" sz="3700" i="1" dirty="0"/>
              <a:t>All Quiet on the Western Front </a:t>
            </a:r>
            <a:r>
              <a:rPr lang="en-US" sz="3700" dirty="0"/>
              <a:t>(1979): </a:t>
            </a:r>
            <a:r>
              <a:rPr lang="en-US" sz="3700" dirty="0">
                <a:hlinkClick r:id="rId15"/>
              </a:rPr>
              <a:t>https://www.youtube.com/watch?v=DX1PW2n8POg</a:t>
            </a:r>
            <a:endParaRPr lang="en-US" sz="3700" dirty="0"/>
          </a:p>
          <a:p>
            <a:r>
              <a:rPr lang="en-US" sz="3700" i="1" dirty="0"/>
              <a:t>The Killing Fields </a:t>
            </a:r>
            <a:r>
              <a:rPr lang="en-US" sz="3700" dirty="0"/>
              <a:t>(1984): </a:t>
            </a:r>
            <a:r>
              <a:rPr lang="en-US" sz="3700" dirty="0">
                <a:hlinkClick r:id="rId16"/>
              </a:rPr>
              <a:t>https://www.youtube.com/watch?v=2ru0HxV4nWY</a:t>
            </a:r>
            <a:endParaRPr lang="en-US" sz="3700" dirty="0"/>
          </a:p>
          <a:p>
            <a:r>
              <a:rPr lang="en-US" sz="3700" i="1" dirty="0"/>
              <a:t>Glory </a:t>
            </a:r>
            <a:r>
              <a:rPr lang="en-US" sz="3700" dirty="0"/>
              <a:t>(1989): </a:t>
            </a:r>
            <a:r>
              <a:rPr lang="en-US" sz="3700" dirty="0">
                <a:hlinkClick r:id="rId17"/>
              </a:rPr>
              <a:t>https://www.youtube.com/watch?v=0hVrYRqeT5M</a:t>
            </a:r>
            <a:endParaRPr lang="en-US" sz="3700" dirty="0"/>
          </a:p>
          <a:p>
            <a:r>
              <a:rPr lang="en-US" sz="3700" i="1" dirty="0"/>
              <a:t>The Last Samurai </a:t>
            </a:r>
            <a:r>
              <a:rPr lang="en-US" sz="3700" dirty="0"/>
              <a:t>(2003): </a:t>
            </a:r>
            <a:r>
              <a:rPr lang="en-US" sz="3700" dirty="0">
                <a:hlinkClick r:id="rId18"/>
              </a:rPr>
              <a:t>https://www.youtube.com/watch?v=T50_qHEOahQ</a:t>
            </a:r>
            <a:endParaRPr lang="en-US" sz="3700" dirty="0"/>
          </a:p>
          <a:p>
            <a:r>
              <a:rPr lang="en-US" sz="3700" i="1" dirty="0"/>
              <a:t>The Wind that Shakes the Barley </a:t>
            </a:r>
            <a:r>
              <a:rPr lang="en-US" sz="3700" dirty="0"/>
              <a:t>(2006): </a:t>
            </a:r>
            <a:r>
              <a:rPr lang="en-US" sz="3700" dirty="0">
                <a:hlinkClick r:id="rId19"/>
              </a:rPr>
              <a:t>https://www.youtube.com/watch?v=xhn5_gUcO5E</a:t>
            </a:r>
            <a:endParaRPr lang="en-US" sz="3700" dirty="0"/>
          </a:p>
          <a:p>
            <a:r>
              <a:rPr lang="en-US" sz="3700" i="1" dirty="0"/>
              <a:t>The Hurt Locker </a:t>
            </a:r>
            <a:r>
              <a:rPr lang="en-US" sz="3700" dirty="0"/>
              <a:t>(2009): </a:t>
            </a:r>
            <a:r>
              <a:rPr lang="en-US" sz="3700" dirty="0">
                <a:hlinkClick r:id="rId20"/>
              </a:rPr>
              <a:t>https://www.youtube.com/watch?v=JIgEhiUVKh8</a:t>
            </a:r>
            <a:endParaRPr lang="en-US" sz="3700" dirty="0"/>
          </a:p>
          <a:p>
            <a:r>
              <a:rPr lang="en-US" sz="3700" i="1" dirty="0"/>
              <a:t>The Imitation Game </a:t>
            </a:r>
            <a:r>
              <a:rPr lang="en-US" sz="3700" dirty="0"/>
              <a:t>(2014): </a:t>
            </a:r>
            <a:r>
              <a:rPr lang="en-US" sz="3700" dirty="0">
                <a:hlinkClick r:id="rId21"/>
              </a:rPr>
              <a:t>https://www.youtube.com/watch?v=S5CjKEFb-sM</a:t>
            </a:r>
            <a:endParaRPr lang="en-US" sz="3700" dirty="0"/>
          </a:p>
          <a:p>
            <a:r>
              <a:rPr lang="en-US" sz="3700" i="1" dirty="0"/>
              <a:t>Hacksaw Ridge </a:t>
            </a:r>
            <a:r>
              <a:rPr lang="en-US" sz="3700" dirty="0"/>
              <a:t>(2016): </a:t>
            </a:r>
            <a:r>
              <a:rPr lang="en-US" sz="3700" dirty="0">
                <a:hlinkClick r:id="rId22"/>
              </a:rPr>
              <a:t>https://www.youtube.com/watch?v=s2-1hz1juBI</a:t>
            </a:r>
            <a:endParaRPr lang="en-US" sz="3700" dirty="0"/>
          </a:p>
          <a:p>
            <a:r>
              <a:rPr lang="en-US" sz="3700" i="1" dirty="0"/>
              <a:t>Da 5 Bloods </a:t>
            </a:r>
            <a:r>
              <a:rPr lang="en-US" sz="3700" dirty="0"/>
              <a:t>(2020): </a:t>
            </a:r>
            <a:r>
              <a:rPr lang="en-US" sz="3700" dirty="0">
                <a:solidFill>
                  <a:srgbClr val="FF0000"/>
                </a:solidFill>
                <a:hlinkClick r:id="rId23"/>
              </a:rPr>
              <a:t>https://www.youtube.com/watch?v=D5RDTPfsLAI</a:t>
            </a:r>
            <a:r>
              <a:rPr lang="en-US" sz="3700" dirty="0">
                <a:solidFill>
                  <a:srgbClr val="FF0000"/>
                </a:solidFill>
              </a:rPr>
              <a:t> </a:t>
            </a:r>
          </a:p>
          <a:p>
            <a:r>
              <a:rPr lang="en-US" sz="3700" i="1" dirty="0"/>
              <a:t>Dunkirk</a:t>
            </a:r>
            <a:r>
              <a:rPr lang="en-US" sz="3700" dirty="0"/>
              <a:t> (2017): </a:t>
            </a:r>
            <a:r>
              <a:rPr lang="en-US" sz="3700" dirty="0">
                <a:solidFill>
                  <a:srgbClr val="FF0000"/>
                </a:solidFill>
                <a:hlinkClick r:id="rId24"/>
              </a:rPr>
              <a:t>https://www.youtube.com/watch?v=F-eMt3SrfFU</a:t>
            </a:r>
            <a:r>
              <a:rPr lang="en-US" sz="3700" dirty="0">
                <a:solidFill>
                  <a:srgbClr val="FF0000"/>
                </a:solidFill>
              </a:rPr>
              <a:t>  </a:t>
            </a:r>
          </a:p>
        </p:txBody>
      </p:sp>
    </p:spTree>
    <p:extLst>
      <p:ext uri="{BB962C8B-B14F-4D97-AF65-F5344CB8AC3E}">
        <p14:creationId xmlns:p14="http://schemas.microsoft.com/office/powerpoint/2010/main" val="3276547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C6AA153-EB53-4047-A9A4-AF1B1DCA2565}"/>
              </a:ext>
            </a:extLst>
          </p:cNvPr>
          <p:cNvSpPr>
            <a:spLocks noGrp="1"/>
          </p:cNvSpPr>
          <p:nvPr>
            <p:ph type="title"/>
          </p:nvPr>
        </p:nvSpPr>
        <p:spPr/>
        <p:txBody>
          <a:bodyPr/>
          <a:lstStyle/>
          <a:p>
            <a:r>
              <a:rPr lang="en-GB" b="1" dirty="0"/>
              <a:t>Defining War 1</a:t>
            </a:r>
            <a:endParaRPr lang="en-US" dirty="0"/>
          </a:p>
        </p:txBody>
      </p:sp>
      <p:sp>
        <p:nvSpPr>
          <p:cNvPr id="5" name="Content Placeholder 4">
            <a:extLst>
              <a:ext uri="{FF2B5EF4-FFF2-40B4-BE49-F238E27FC236}">
                <a16:creationId xmlns:a16="http://schemas.microsoft.com/office/drawing/2014/main" id="{E0861DEF-B418-E349-A6E5-74E4751CAC91}"/>
              </a:ext>
            </a:extLst>
          </p:cNvPr>
          <p:cNvSpPr>
            <a:spLocks noGrp="1"/>
          </p:cNvSpPr>
          <p:nvPr>
            <p:ph idx="1"/>
          </p:nvPr>
        </p:nvSpPr>
        <p:spPr/>
        <p:txBody>
          <a:bodyPr>
            <a:normAutofit fontScale="92500" lnSpcReduction="20000"/>
          </a:bodyPr>
          <a:lstStyle/>
          <a:p>
            <a:r>
              <a:rPr lang="en-GB" dirty="0"/>
              <a:t>War can be defined as the art of adversaries using reciprocal organized violence to settle a dispute. It requires the formation of groups, the expression of hostile intent between them, the use of organized military force by one party to impose its will on the adversary, but also, crucially, the adversary’s forceful response.</a:t>
            </a:r>
          </a:p>
          <a:p>
            <a:r>
              <a:rPr lang="en-GB" dirty="0"/>
              <a:t>Some analysts parse the master-concept into different types of warfare with distinct characteristics e.g., interstate war, conventional war, civil war, irregular war, guerrilla war, total war, nuclear war, limited war, hybrid war, X generation war, nonstate war, cyber war, space war, algorithmic war.</a:t>
            </a:r>
          </a:p>
          <a:p>
            <a:r>
              <a:rPr lang="en-GB" dirty="0"/>
              <a:t>In International Relations and security studies, the concept of warfare is often defined using cultural, legal, political, and sociological approaches.</a:t>
            </a:r>
            <a:endParaRPr lang="en-US" dirty="0"/>
          </a:p>
          <a:p>
            <a:endParaRPr lang="en-US" dirty="0"/>
          </a:p>
        </p:txBody>
      </p:sp>
    </p:spTree>
    <p:extLst>
      <p:ext uri="{BB962C8B-B14F-4D97-AF65-F5344CB8AC3E}">
        <p14:creationId xmlns:p14="http://schemas.microsoft.com/office/powerpoint/2010/main" val="6626257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C6AA153-EB53-4047-A9A4-AF1B1DCA2565}"/>
              </a:ext>
            </a:extLst>
          </p:cNvPr>
          <p:cNvSpPr>
            <a:spLocks noGrp="1"/>
          </p:cNvSpPr>
          <p:nvPr>
            <p:ph type="title"/>
          </p:nvPr>
        </p:nvSpPr>
        <p:spPr/>
        <p:txBody>
          <a:bodyPr/>
          <a:lstStyle/>
          <a:p>
            <a:r>
              <a:rPr lang="en-GB" b="1" dirty="0"/>
              <a:t>Defining War 2</a:t>
            </a:r>
            <a:endParaRPr lang="en-US" dirty="0"/>
          </a:p>
        </p:txBody>
      </p:sp>
      <p:sp>
        <p:nvSpPr>
          <p:cNvPr id="5" name="Content Placeholder 4">
            <a:extLst>
              <a:ext uri="{FF2B5EF4-FFF2-40B4-BE49-F238E27FC236}">
                <a16:creationId xmlns:a16="http://schemas.microsoft.com/office/drawing/2014/main" id="{E0861DEF-B418-E349-A6E5-74E4751CAC91}"/>
              </a:ext>
            </a:extLst>
          </p:cNvPr>
          <p:cNvSpPr>
            <a:spLocks noGrp="1"/>
          </p:cNvSpPr>
          <p:nvPr>
            <p:ph idx="1"/>
          </p:nvPr>
        </p:nvSpPr>
        <p:spPr/>
        <p:txBody>
          <a:bodyPr>
            <a:normAutofit fontScale="70000" lnSpcReduction="20000"/>
          </a:bodyPr>
          <a:lstStyle/>
          <a:p>
            <a:r>
              <a:rPr lang="en-GB" b="1" dirty="0"/>
              <a:t>A cultural approach </a:t>
            </a:r>
            <a:r>
              <a:rPr lang="en-GB" dirty="0"/>
              <a:t>notes that warfare looks different and evokes different meanings depending where and when in human history analysts look. John Keegan (1994): war ‘is always an expression of culture, often a determinant of cultural forms, in some societies the culture itself’.</a:t>
            </a:r>
          </a:p>
          <a:p>
            <a:r>
              <a:rPr lang="en-GB" b="1" dirty="0"/>
              <a:t>A legal approach</a:t>
            </a:r>
            <a:r>
              <a:rPr lang="en-GB" dirty="0"/>
              <a:t> notes that war requires a declaration and the parties to acknowledge their joint participation in it. War is thus ‘the legal condition which equally permits two or more hostile groups to carry on a conflict by armed force’ (Wright 1983).</a:t>
            </a:r>
          </a:p>
          <a:p>
            <a:r>
              <a:rPr lang="en-GB" b="1" dirty="0"/>
              <a:t>A political approach</a:t>
            </a:r>
            <a:r>
              <a:rPr lang="en-GB" dirty="0"/>
              <a:t> defines war as</a:t>
            </a:r>
            <a:r>
              <a:rPr lang="en-US" dirty="0"/>
              <a:t> </a:t>
            </a:r>
            <a:r>
              <a:rPr lang="en-GB" dirty="0"/>
              <a:t>‘organised violence carried on by political units against each other. Violence is not war unless it is carried out in the name of a political unit…[and] directed against another political unit (Bull 1977).</a:t>
            </a:r>
            <a:endParaRPr lang="en-US" dirty="0"/>
          </a:p>
          <a:p>
            <a:r>
              <a:rPr lang="en-GB" b="1" dirty="0"/>
              <a:t>A sociological approach</a:t>
            </a:r>
            <a:r>
              <a:rPr lang="en-GB" dirty="0"/>
              <a:t> sees war as a socially generative form of relations. Warfare ‘consumes and reworks social and political orders’ and is a ‘full spectrum’ social phenomenon inasmuch as it involves ‘the complete range of social, cul­tural, economic and political relations, shaping everything from matters of state to gender relations, from high politics to popular culture’ (</a:t>
            </a:r>
            <a:r>
              <a:rPr lang="en-GB" dirty="0" err="1"/>
              <a:t>Barkawi</a:t>
            </a:r>
            <a:r>
              <a:rPr lang="en-GB" dirty="0"/>
              <a:t> 2011).</a:t>
            </a:r>
            <a:endParaRPr lang="en-US" dirty="0"/>
          </a:p>
        </p:txBody>
      </p:sp>
    </p:spTree>
    <p:extLst>
      <p:ext uri="{BB962C8B-B14F-4D97-AF65-F5344CB8AC3E}">
        <p14:creationId xmlns:p14="http://schemas.microsoft.com/office/powerpoint/2010/main" val="27335415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C6AA153-EB53-4047-A9A4-AF1B1DCA2565}"/>
              </a:ext>
            </a:extLst>
          </p:cNvPr>
          <p:cNvSpPr>
            <a:spLocks noGrp="1"/>
          </p:cNvSpPr>
          <p:nvPr>
            <p:ph type="title"/>
          </p:nvPr>
        </p:nvSpPr>
        <p:spPr/>
        <p:txBody>
          <a:bodyPr/>
          <a:lstStyle/>
          <a:p>
            <a:r>
              <a:rPr lang="en-US" b="1" dirty="0"/>
              <a:t>Defining War 3</a:t>
            </a:r>
          </a:p>
        </p:txBody>
      </p:sp>
      <p:sp>
        <p:nvSpPr>
          <p:cNvPr id="5" name="Content Placeholder 4">
            <a:extLst>
              <a:ext uri="{FF2B5EF4-FFF2-40B4-BE49-F238E27FC236}">
                <a16:creationId xmlns:a16="http://schemas.microsoft.com/office/drawing/2014/main" id="{E0861DEF-B418-E349-A6E5-74E4751CAC91}"/>
              </a:ext>
            </a:extLst>
          </p:cNvPr>
          <p:cNvSpPr>
            <a:spLocks noGrp="1"/>
          </p:cNvSpPr>
          <p:nvPr>
            <p:ph idx="1"/>
          </p:nvPr>
        </p:nvSpPr>
        <p:spPr/>
        <p:txBody>
          <a:bodyPr>
            <a:normAutofit fontScale="85000" lnSpcReduction="20000"/>
          </a:bodyPr>
          <a:lstStyle/>
          <a:p>
            <a:r>
              <a:rPr lang="en-GB" dirty="0"/>
              <a:t>A final approach to defining war is to clarify what it is not, by distinguishing it from related concepts.</a:t>
            </a:r>
          </a:p>
          <a:p>
            <a:r>
              <a:rPr lang="en-GB" dirty="0"/>
              <a:t>War is a form of </a:t>
            </a:r>
            <a:r>
              <a:rPr lang="en-GB" b="1" dirty="0"/>
              <a:t>organized violence</a:t>
            </a:r>
            <a:r>
              <a:rPr lang="en-GB" dirty="0"/>
              <a:t> but not all forms or organized violence should be understood as warfare. Examples might include criminal </a:t>
            </a:r>
            <a:r>
              <a:rPr lang="en-GB" dirty="0" err="1"/>
              <a:t>lynchings</a:t>
            </a:r>
            <a:r>
              <a:rPr lang="en-GB" dirty="0"/>
              <a:t> and mob violence, atrocities against non-combatants, and terrorism.</a:t>
            </a:r>
            <a:endParaRPr lang="en-US" dirty="0"/>
          </a:p>
          <a:p>
            <a:r>
              <a:rPr lang="en-GB" dirty="0"/>
              <a:t>War is also supposed to differ from </a:t>
            </a:r>
            <a:r>
              <a:rPr lang="en-GB" b="1" dirty="0"/>
              <a:t>organized crime</a:t>
            </a:r>
            <a:r>
              <a:rPr lang="en-GB" dirty="0"/>
              <a:t>. In war, the belligerents and their goals are understood as political in contrast to private, criminal associations primarily interested in accumulating wealth and profit rather than assuming sovereign or political authority to govern.</a:t>
            </a:r>
            <a:endParaRPr lang="en-US" dirty="0"/>
          </a:p>
          <a:p>
            <a:r>
              <a:rPr lang="en-GB" b="1" dirty="0"/>
              <a:t>Mass atrocities </a:t>
            </a:r>
            <a:r>
              <a:rPr lang="en-GB" dirty="0"/>
              <a:t>and</a:t>
            </a:r>
            <a:r>
              <a:rPr lang="en-GB" b="1" dirty="0"/>
              <a:t> genocidal violence </a:t>
            </a:r>
            <a:r>
              <a:rPr lang="en-GB" dirty="0"/>
              <a:t>are also distinct from, although often perpetrated during, war. This distinction has been formalised by the laws of armed conflict, which all regular militaries and combatants are meant to abide by.</a:t>
            </a:r>
            <a:endParaRPr lang="en-US" dirty="0"/>
          </a:p>
        </p:txBody>
      </p:sp>
    </p:spTree>
    <p:extLst>
      <p:ext uri="{BB962C8B-B14F-4D97-AF65-F5344CB8AC3E}">
        <p14:creationId xmlns:p14="http://schemas.microsoft.com/office/powerpoint/2010/main" val="23200001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C6AA153-EB53-4047-A9A4-AF1B1DCA2565}"/>
              </a:ext>
            </a:extLst>
          </p:cNvPr>
          <p:cNvSpPr>
            <a:spLocks noGrp="1"/>
          </p:cNvSpPr>
          <p:nvPr>
            <p:ph type="title"/>
          </p:nvPr>
        </p:nvSpPr>
        <p:spPr/>
        <p:txBody>
          <a:bodyPr/>
          <a:lstStyle/>
          <a:p>
            <a:r>
              <a:rPr lang="en-GB" b="1" dirty="0"/>
              <a:t>Developing The War Habit</a:t>
            </a:r>
            <a:endParaRPr lang="en-US" dirty="0"/>
          </a:p>
        </p:txBody>
      </p:sp>
      <p:sp>
        <p:nvSpPr>
          <p:cNvPr id="5" name="Content Placeholder 4">
            <a:extLst>
              <a:ext uri="{FF2B5EF4-FFF2-40B4-BE49-F238E27FC236}">
                <a16:creationId xmlns:a16="http://schemas.microsoft.com/office/drawing/2014/main" id="{E0861DEF-B418-E349-A6E5-74E4751CAC91}"/>
              </a:ext>
            </a:extLst>
          </p:cNvPr>
          <p:cNvSpPr>
            <a:spLocks noGrp="1"/>
          </p:cNvSpPr>
          <p:nvPr>
            <p:ph idx="1"/>
          </p:nvPr>
        </p:nvSpPr>
        <p:spPr/>
        <p:txBody>
          <a:bodyPr>
            <a:normAutofit fontScale="77500" lnSpcReduction="20000"/>
          </a:bodyPr>
          <a:lstStyle/>
          <a:p>
            <a:r>
              <a:rPr lang="en-GB" dirty="0"/>
              <a:t>When humans invented warfare remains the subject of debate. Historical evidence of fortifications against organized attack found in Jericho suggests warfare dates back at least to 8,000 BC.</a:t>
            </a:r>
          </a:p>
          <a:p>
            <a:r>
              <a:rPr lang="en-GB" dirty="0"/>
              <a:t>For many years, war was waged by societies without regular armies, which didn’t emerge until the first millennium BC. </a:t>
            </a:r>
          </a:p>
          <a:p>
            <a:r>
              <a:rPr lang="en-GB" dirty="0"/>
              <a:t>Mueller (2004) argues that, as a human invention, war is ‘merely an idea … that has been grafted onto human existence’.</a:t>
            </a:r>
          </a:p>
          <a:p>
            <a:r>
              <a:rPr lang="en-GB" dirty="0"/>
              <a:t>But war is more than an idea; it is a habit that most human societies have acquired and become deeply attached to. War is thus often referred to as ‘a social fact’ (Centeno and </a:t>
            </a:r>
            <a:r>
              <a:rPr lang="en-GB" dirty="0" err="1"/>
              <a:t>Enriqeuz</a:t>
            </a:r>
            <a:r>
              <a:rPr lang="en-GB" dirty="0"/>
              <a:t> 2016) or ‘a deeply ingrained cultural practice’ (Coker 2014).</a:t>
            </a:r>
          </a:p>
          <a:p>
            <a:r>
              <a:rPr lang="en-GB" dirty="0"/>
              <a:t>Although there are examples of societies that have not engaged in (or even spoken of) warfare, the war habit became very widespread. This was largely because not engaging in war rendered a society vulnerable to those that did.</a:t>
            </a:r>
            <a:endParaRPr lang="en-US" dirty="0"/>
          </a:p>
        </p:txBody>
      </p:sp>
    </p:spTree>
    <p:extLst>
      <p:ext uri="{BB962C8B-B14F-4D97-AF65-F5344CB8AC3E}">
        <p14:creationId xmlns:p14="http://schemas.microsoft.com/office/powerpoint/2010/main" val="350335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C6AA153-EB53-4047-A9A4-AF1B1DCA2565}"/>
              </a:ext>
            </a:extLst>
          </p:cNvPr>
          <p:cNvSpPr>
            <a:spLocks noGrp="1"/>
          </p:cNvSpPr>
          <p:nvPr>
            <p:ph type="title"/>
          </p:nvPr>
        </p:nvSpPr>
        <p:spPr/>
        <p:txBody>
          <a:bodyPr/>
          <a:lstStyle/>
          <a:p>
            <a:r>
              <a:rPr lang="en-US" b="1" dirty="0"/>
              <a:t>War and Human Biology</a:t>
            </a:r>
          </a:p>
        </p:txBody>
      </p:sp>
      <p:sp>
        <p:nvSpPr>
          <p:cNvPr id="5" name="Content Placeholder 4">
            <a:extLst>
              <a:ext uri="{FF2B5EF4-FFF2-40B4-BE49-F238E27FC236}">
                <a16:creationId xmlns:a16="http://schemas.microsoft.com/office/drawing/2014/main" id="{E0861DEF-B418-E349-A6E5-74E4751CAC91}"/>
              </a:ext>
            </a:extLst>
          </p:cNvPr>
          <p:cNvSpPr>
            <a:spLocks noGrp="1"/>
          </p:cNvSpPr>
          <p:nvPr>
            <p:ph idx="1"/>
          </p:nvPr>
        </p:nvSpPr>
        <p:spPr/>
        <p:txBody>
          <a:bodyPr>
            <a:normAutofit fontScale="77500" lnSpcReduction="20000"/>
          </a:bodyPr>
          <a:lstStyle/>
          <a:p>
            <a:r>
              <a:rPr lang="en-GB" dirty="0"/>
              <a:t>War depends on human biological and psychological traits.</a:t>
            </a:r>
          </a:p>
          <a:p>
            <a:r>
              <a:rPr lang="en-GB" dirty="0"/>
              <a:t>Most contemporary scholars agree that our evolutionary biology suggests warfare is linked to the human ability to engage in deadly aggression and that, as a consequence, there are limits to how much humans can change.</a:t>
            </a:r>
          </a:p>
          <a:p>
            <a:r>
              <a:rPr lang="en-GB" dirty="0"/>
              <a:t>But our genes don’t make warfare inevitable; humans are not biologically programmed for war. Gat (2006) put it well, aggression ‘is </a:t>
            </a:r>
            <a:r>
              <a:rPr lang="en-GB" i="1" dirty="0"/>
              <a:t>both </a:t>
            </a:r>
            <a:r>
              <a:rPr lang="en-GB" dirty="0"/>
              <a:t>innate and optional. …Deadly aggression is a major, evolution-shaped, innate potential that, given the right conditions, has always been easily triggered’.</a:t>
            </a:r>
          </a:p>
          <a:p>
            <a:r>
              <a:rPr lang="en-GB" dirty="0"/>
              <a:t>It is human politics and psychology that triggers warfare; and means war can be limited in various ways.</a:t>
            </a:r>
          </a:p>
          <a:p>
            <a:r>
              <a:rPr lang="en-GB" dirty="0"/>
              <a:t>In IR, some of the most severe restrictions are referred to as taboos, some of which are enshrined in law. The most widely debated taboos are killing the defenceless (e.g., prisoners, the wounded, and unarmed civilians, or using indiscriminate anti-personnel landmines), as well as the use of nuclear and chemical weapons.</a:t>
            </a:r>
            <a:endParaRPr lang="en-US" dirty="0"/>
          </a:p>
        </p:txBody>
      </p:sp>
    </p:spTree>
    <p:extLst>
      <p:ext uri="{BB962C8B-B14F-4D97-AF65-F5344CB8AC3E}">
        <p14:creationId xmlns:p14="http://schemas.microsoft.com/office/powerpoint/2010/main" val="34279755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C6AA153-EB53-4047-A9A4-AF1B1DCA2565}"/>
              </a:ext>
            </a:extLst>
          </p:cNvPr>
          <p:cNvSpPr>
            <a:spLocks noGrp="1"/>
          </p:cNvSpPr>
          <p:nvPr>
            <p:ph type="title"/>
          </p:nvPr>
        </p:nvSpPr>
        <p:spPr/>
        <p:txBody>
          <a:bodyPr/>
          <a:lstStyle/>
          <a:p>
            <a:r>
              <a:rPr lang="en-GB" b="1" dirty="0"/>
              <a:t>War’s Changing Character</a:t>
            </a:r>
            <a:r>
              <a:rPr lang="en-US" b="1" dirty="0"/>
              <a:t> 1: RMAs</a:t>
            </a:r>
            <a:endParaRPr lang="en-US" dirty="0"/>
          </a:p>
        </p:txBody>
      </p:sp>
      <p:sp>
        <p:nvSpPr>
          <p:cNvPr id="5" name="Content Placeholder 4">
            <a:extLst>
              <a:ext uri="{FF2B5EF4-FFF2-40B4-BE49-F238E27FC236}">
                <a16:creationId xmlns:a16="http://schemas.microsoft.com/office/drawing/2014/main" id="{E0861DEF-B418-E349-A6E5-74E4751CAC91}"/>
              </a:ext>
            </a:extLst>
          </p:cNvPr>
          <p:cNvSpPr>
            <a:spLocks noGrp="1"/>
          </p:cNvSpPr>
          <p:nvPr>
            <p:ph idx="1"/>
          </p:nvPr>
        </p:nvSpPr>
        <p:spPr/>
        <p:txBody>
          <a:bodyPr>
            <a:normAutofit fontScale="92500" lnSpcReduction="20000"/>
          </a:bodyPr>
          <a:lstStyle/>
          <a:p>
            <a:r>
              <a:rPr lang="en-GB" dirty="0"/>
              <a:t>Some analysts have debated qualitative changes in the character of warfare with reference to Revolutions in Military Affairs (RMAs).</a:t>
            </a:r>
          </a:p>
          <a:p>
            <a:r>
              <a:rPr lang="en-GB" dirty="0"/>
              <a:t>RMAs can be</a:t>
            </a:r>
            <a:r>
              <a:rPr lang="en-US" dirty="0"/>
              <a:t> defined as the emergence of technologies so disruptive that they overtake existing military concepts and capabilities and necessitate a rethinking of how, with what, and by whom war is waged (Brose 2019).</a:t>
            </a:r>
          </a:p>
          <a:p>
            <a:r>
              <a:rPr lang="en-US" dirty="0"/>
              <a:t>Analysts have argued about well over a dozen historical RMAs; from the longbow and gunpowder, to airpower and nuclear weapons.</a:t>
            </a:r>
          </a:p>
          <a:p>
            <a:r>
              <a:rPr lang="en-US" dirty="0"/>
              <a:t>The most recent RMA debate is whether advances in Artificial Intelligence and robotics constitute a genuine revolution (Singer 2009, Payne 2021).</a:t>
            </a:r>
          </a:p>
          <a:p>
            <a:endParaRPr lang="en-US" dirty="0"/>
          </a:p>
        </p:txBody>
      </p:sp>
    </p:spTree>
    <p:extLst>
      <p:ext uri="{BB962C8B-B14F-4D97-AF65-F5344CB8AC3E}">
        <p14:creationId xmlns:p14="http://schemas.microsoft.com/office/powerpoint/2010/main" val="18472918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C6AA153-EB53-4047-A9A4-AF1B1DCA2565}"/>
              </a:ext>
            </a:extLst>
          </p:cNvPr>
          <p:cNvSpPr>
            <a:spLocks noGrp="1"/>
          </p:cNvSpPr>
          <p:nvPr>
            <p:ph type="title"/>
          </p:nvPr>
        </p:nvSpPr>
        <p:spPr/>
        <p:txBody>
          <a:bodyPr>
            <a:normAutofit fontScale="90000"/>
          </a:bodyPr>
          <a:lstStyle/>
          <a:p>
            <a:r>
              <a:rPr lang="en-GB" b="1" dirty="0"/>
              <a:t>War’s Changing Character</a:t>
            </a:r>
            <a:r>
              <a:rPr lang="en-US" b="1" dirty="0"/>
              <a:t> 2: New Wars</a:t>
            </a:r>
            <a:endParaRPr lang="en-US" dirty="0"/>
          </a:p>
        </p:txBody>
      </p:sp>
      <p:sp>
        <p:nvSpPr>
          <p:cNvPr id="5" name="Content Placeholder 4">
            <a:extLst>
              <a:ext uri="{FF2B5EF4-FFF2-40B4-BE49-F238E27FC236}">
                <a16:creationId xmlns:a16="http://schemas.microsoft.com/office/drawing/2014/main" id="{E0861DEF-B418-E349-A6E5-74E4751CAC91}"/>
              </a:ext>
            </a:extLst>
          </p:cNvPr>
          <p:cNvSpPr>
            <a:spLocks noGrp="1"/>
          </p:cNvSpPr>
          <p:nvPr>
            <p:ph idx="1"/>
          </p:nvPr>
        </p:nvSpPr>
        <p:spPr/>
        <p:txBody>
          <a:bodyPr>
            <a:normAutofit fontScale="85000" lnSpcReduction="20000"/>
          </a:bodyPr>
          <a:lstStyle/>
          <a:p>
            <a:r>
              <a:rPr lang="en-GB" dirty="0"/>
              <a:t>Some scholars have argued that especially since 1945, the processes of globalization have given rise to a distinctive form of organized violence, commonly labelled ‘new wars’.</a:t>
            </a:r>
          </a:p>
          <a:p>
            <a:r>
              <a:rPr lang="en-GB" dirty="0"/>
              <a:t>Kaldor (1999) argues that ‘new wars’ blur the traditional distinctions between war (violence between states or organized political groups for political motives), organized crime (violence by private associations, usually for financial gain), and large-scale violations of human rights (violence by states or private groups against individuals, mainly civilians).</a:t>
            </a:r>
          </a:p>
          <a:p>
            <a:r>
              <a:rPr lang="en-US" dirty="0"/>
              <a:t>These new wars are said to be distinct from ‘old wars’ in terms of their goals, methods and systems of finance, all of which reflect the ongoing erosion of the state’s monopoly of legitimate organized violence (Kaldor 1999).</a:t>
            </a:r>
          </a:p>
          <a:p>
            <a:r>
              <a:rPr lang="en-US" dirty="0"/>
              <a:t>Scholars continue to argue over a number of common hypotheses about ‘new wars’.</a:t>
            </a:r>
          </a:p>
        </p:txBody>
      </p:sp>
    </p:spTree>
    <p:extLst>
      <p:ext uri="{BB962C8B-B14F-4D97-AF65-F5344CB8AC3E}">
        <p14:creationId xmlns:p14="http://schemas.microsoft.com/office/powerpoint/2010/main" val="7112307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C6AA153-EB53-4047-A9A4-AF1B1DCA2565}"/>
              </a:ext>
            </a:extLst>
          </p:cNvPr>
          <p:cNvSpPr>
            <a:spLocks noGrp="1"/>
          </p:cNvSpPr>
          <p:nvPr>
            <p:ph type="title"/>
          </p:nvPr>
        </p:nvSpPr>
        <p:spPr/>
        <p:txBody>
          <a:bodyPr/>
          <a:lstStyle/>
          <a:p>
            <a:r>
              <a:rPr lang="en-GB" b="1" dirty="0"/>
              <a:t>The (New) Domains of War 1</a:t>
            </a:r>
            <a:endParaRPr lang="en-US" dirty="0"/>
          </a:p>
        </p:txBody>
      </p:sp>
      <p:sp>
        <p:nvSpPr>
          <p:cNvPr id="5" name="Content Placeholder 4">
            <a:extLst>
              <a:ext uri="{FF2B5EF4-FFF2-40B4-BE49-F238E27FC236}">
                <a16:creationId xmlns:a16="http://schemas.microsoft.com/office/drawing/2014/main" id="{E0861DEF-B418-E349-A6E5-74E4751CAC91}"/>
              </a:ext>
            </a:extLst>
          </p:cNvPr>
          <p:cNvSpPr>
            <a:spLocks noGrp="1"/>
          </p:cNvSpPr>
          <p:nvPr>
            <p:ph idx="1"/>
          </p:nvPr>
        </p:nvSpPr>
        <p:spPr/>
        <p:txBody>
          <a:bodyPr>
            <a:normAutofit fontScale="85000" lnSpcReduction="10000"/>
          </a:bodyPr>
          <a:lstStyle/>
          <a:p>
            <a:r>
              <a:rPr lang="en-GB" dirty="0"/>
              <a:t>New or old, most wars have been fought in geographic domains: on land, on and under the sea, and more recently in the air.</a:t>
            </a:r>
          </a:p>
          <a:p>
            <a:r>
              <a:rPr lang="en-GB" dirty="0"/>
              <a:t>Constraints imposed by geography and climate meant that major wars have been confined to a relatively small portion of the Earth’s surface.</a:t>
            </a:r>
          </a:p>
          <a:p>
            <a:r>
              <a:rPr lang="en-GB" dirty="0"/>
              <a:t>But warfare has expanded into new domains with potentially far-reaching consequences, especially due to the growing salience of urban spaces, cyberspace, and outer space.</a:t>
            </a:r>
          </a:p>
          <a:p>
            <a:r>
              <a:rPr lang="en-US" dirty="0"/>
              <a:t>Humans have waged war in, on and around </a:t>
            </a:r>
            <a:r>
              <a:rPr lang="en-US" b="1" dirty="0"/>
              <a:t>cities</a:t>
            </a:r>
            <a:r>
              <a:rPr lang="en-US" dirty="0"/>
              <a:t> since at least 3,000 BCE. </a:t>
            </a:r>
            <a:r>
              <a:rPr lang="en-GB" dirty="0"/>
              <a:t>But today’s state militaries have undergone several decades of significant personnel reductions. Hence, bigger cities combined with smaller forces have turned contemporary urban warfare into ‘</a:t>
            </a:r>
            <a:r>
              <a:rPr lang="en-US" dirty="0"/>
              <a:t>a series of localized micro-sieges in which combatants struggle over buildings, streets and districts’ </a:t>
            </a:r>
            <a:r>
              <a:rPr lang="en-GB" dirty="0"/>
              <a:t>(King 2021).</a:t>
            </a:r>
            <a:endParaRPr lang="en-US" dirty="0"/>
          </a:p>
        </p:txBody>
      </p:sp>
    </p:spTree>
    <p:extLst>
      <p:ext uri="{BB962C8B-B14F-4D97-AF65-F5344CB8AC3E}">
        <p14:creationId xmlns:p14="http://schemas.microsoft.com/office/powerpoint/2010/main" val="849919736"/>
      </p:ext>
    </p:extLst>
  </p:cSld>
  <p:clrMapOvr>
    <a:masterClrMapping/>
  </p:clrMapOvr>
</p:sld>
</file>

<file path=ppt/theme/theme1.xml><?xml version="1.0" encoding="utf-8"?>
<a:theme xmlns:a="http://schemas.openxmlformats.org/drawingml/2006/main" name="SS Template. ">
  <a:themeElements>
    <a:clrScheme name="Custom 1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8DB3E2"/>
      </a:hlink>
      <a:folHlink>
        <a:srgbClr val="80008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Reflection">
      <a:fillStyleLst>
        <a:solidFill>
          <a:schemeClr val="phClr"/>
        </a:solidFill>
        <a:gradFill rotWithShape="1">
          <a:gsLst>
            <a:gs pos="0">
              <a:schemeClr val="phClr">
                <a:tint val="50000"/>
                <a:alpha val="100000"/>
                <a:satMod val="140000"/>
                <a:lumMod val="105000"/>
              </a:schemeClr>
            </a:gs>
            <a:gs pos="41000">
              <a:schemeClr val="phClr">
                <a:tint val="57000"/>
                <a:satMod val="160000"/>
                <a:lumMod val="99000"/>
              </a:schemeClr>
            </a:gs>
            <a:gs pos="100000">
              <a:schemeClr val="phClr">
                <a:tint val="80000"/>
                <a:satMod val="180000"/>
                <a:lumMod val="104000"/>
              </a:schemeClr>
            </a:gs>
          </a:gsLst>
          <a:lin ang="5400000" scaled="1"/>
        </a:gradFill>
        <a:gradFill rotWithShape="1">
          <a:gsLst>
            <a:gs pos="0">
              <a:schemeClr val="phClr">
                <a:tint val="97000"/>
                <a:satMod val="115000"/>
                <a:lumMod val="114000"/>
              </a:schemeClr>
            </a:gs>
            <a:gs pos="60000">
              <a:schemeClr val="phClr">
                <a:tint val="100000"/>
                <a:shade val="96000"/>
                <a:satMod val="100000"/>
                <a:lumMod val="108000"/>
              </a:schemeClr>
            </a:gs>
            <a:gs pos="100000">
              <a:schemeClr val="phClr">
                <a:shade val="91000"/>
                <a:sat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38100" dist="25400" dir="5400000" rotWithShape="0">
              <a:srgbClr val="000000">
                <a:alpha val="28000"/>
              </a:srgbClr>
            </a:outerShdw>
          </a:effectLst>
        </a:effectStyle>
        <a:effectStyle>
          <a:effectLst>
            <a:outerShdw blurRad="50800" dist="31750" dir="5400000" sy="98000" rotWithShape="0">
              <a:srgbClr val="000000">
                <a:alpha val="47000"/>
              </a:srgbClr>
            </a:outerShdw>
          </a:effectLst>
          <a:scene3d>
            <a:camera prst="orthographicFront">
              <a:rot lat="0" lon="0" rev="0"/>
            </a:camera>
            <a:lightRig rig="twoPt" dir="t">
              <a:rot lat="0" lon="0" rev="4800000"/>
            </a:lightRig>
          </a:scene3d>
          <a:sp3d prstMaterial="matte">
            <a:bevelT w="25400" h="44450"/>
          </a:sp3d>
        </a:effectStyle>
        <a:effectStyle>
          <a:effectLst>
            <a:reflection blurRad="25400" stA="32000" endPos="28000" dist="8889" dir="5400000" sy="-100000" rotWithShape="0"/>
          </a:effectLst>
          <a:scene3d>
            <a:camera prst="orthographicFront">
              <a:rot lat="0" lon="0" rev="0"/>
            </a:camera>
            <a:lightRig rig="threePt" dir="t">
              <a:rot lat="0" lon="0" rev="4800000"/>
            </a:lightRig>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S Template. .potx" id="{80D2D6CF-73B0-4FA6-9F71-11DFFB2B94B6}" vid="{84DB8727-8E36-4113-928E-7C3F09AF4D68}"/>
    </a:ext>
  </a:extLst>
</a:theme>
</file>

<file path=docProps/app.xml><?xml version="1.0" encoding="utf-8"?>
<Properties xmlns="http://schemas.openxmlformats.org/officeDocument/2006/extended-properties" xmlns:vt="http://schemas.openxmlformats.org/officeDocument/2006/docPropsVTypes">
  <Template>SS Template. </Template>
  <TotalTime>101</TotalTime>
  <Words>2227</Words>
  <Application>Microsoft Office PowerPoint</Application>
  <PresentationFormat>Widescreen</PresentationFormat>
  <Paragraphs>88</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Rockwell</vt:lpstr>
      <vt:lpstr>SS Template. </vt:lpstr>
      <vt:lpstr>Chapter 12: War</vt:lpstr>
      <vt:lpstr>Defining War 1</vt:lpstr>
      <vt:lpstr>Defining War 2</vt:lpstr>
      <vt:lpstr>Defining War 3</vt:lpstr>
      <vt:lpstr>Developing The War Habit</vt:lpstr>
      <vt:lpstr>War and Human Biology</vt:lpstr>
      <vt:lpstr>War’s Changing Character 1: RMAs</vt:lpstr>
      <vt:lpstr>War’s Changing Character 2: New Wars</vt:lpstr>
      <vt:lpstr>The (New) Domains of War 1</vt:lpstr>
      <vt:lpstr>The (New) Domains of War 2</vt:lpstr>
      <vt:lpstr>Essay / Exam Questions</vt:lpstr>
      <vt:lpstr>Websites and Audio-Visual 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12: War</dc:title>
  <dc:creator>Williams, Paul David</dc:creator>
  <cp:lastModifiedBy>Sorsby, Robert</cp:lastModifiedBy>
  <cp:revision>16</cp:revision>
  <dcterms:created xsi:type="dcterms:W3CDTF">2022-03-12T00:38:31Z</dcterms:created>
  <dcterms:modified xsi:type="dcterms:W3CDTF">2022-07-21T10:37:35Z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f488380-630a-4f55-a077-a19445e3f360_Enabled">
    <vt:lpwstr>true</vt:lpwstr>
  </property>
  <property fmtid="{D5CDD505-2E9C-101B-9397-08002B2CF9AE}" pid="3" name="MSIP_Label_0f488380-630a-4f55-a077-a19445e3f360_SetDate">
    <vt:lpwstr>2022-03-14T02:37:54Z</vt:lpwstr>
  </property>
  <property fmtid="{D5CDD505-2E9C-101B-9397-08002B2CF9AE}" pid="4" name="MSIP_Label_0f488380-630a-4f55-a077-a19445e3f360_Method">
    <vt:lpwstr>Standard</vt:lpwstr>
  </property>
  <property fmtid="{D5CDD505-2E9C-101B-9397-08002B2CF9AE}" pid="5" name="MSIP_Label_0f488380-630a-4f55-a077-a19445e3f360_Name">
    <vt:lpwstr>OFFICIAL - INTERNAL</vt:lpwstr>
  </property>
  <property fmtid="{D5CDD505-2E9C-101B-9397-08002B2CF9AE}" pid="6" name="MSIP_Label_0f488380-630a-4f55-a077-a19445e3f360_SiteId">
    <vt:lpwstr>b6e377cf-9db3-46cb-91a2-fad9605bb15c</vt:lpwstr>
  </property>
  <property fmtid="{D5CDD505-2E9C-101B-9397-08002B2CF9AE}" pid="7" name="MSIP_Label_0f488380-630a-4f55-a077-a19445e3f360_ActionId">
    <vt:lpwstr>a6dc1cb3-c818-49f7-9f23-ddfd68d53ea1</vt:lpwstr>
  </property>
  <property fmtid="{D5CDD505-2E9C-101B-9397-08002B2CF9AE}" pid="8" name="MSIP_Label_0f488380-630a-4f55-a077-a19445e3f360_ContentBits">
    <vt:lpwstr>0</vt:lpwstr>
  </property>
  <property fmtid="{D5CDD505-2E9C-101B-9397-08002B2CF9AE}" pid="9" name="MSIP_Label_2bbab825-a111-45e4-86a1-18cee0005896_Enabled">
    <vt:lpwstr>true</vt:lpwstr>
  </property>
  <property fmtid="{D5CDD505-2E9C-101B-9397-08002B2CF9AE}" pid="10" name="MSIP_Label_2bbab825-a111-45e4-86a1-18cee0005896_SetDate">
    <vt:lpwstr>2022-07-21T10:37:35Z</vt:lpwstr>
  </property>
  <property fmtid="{D5CDD505-2E9C-101B-9397-08002B2CF9AE}" pid="11" name="MSIP_Label_2bbab825-a111-45e4-86a1-18cee0005896_Method">
    <vt:lpwstr>Standard</vt:lpwstr>
  </property>
  <property fmtid="{D5CDD505-2E9C-101B-9397-08002B2CF9AE}" pid="12" name="MSIP_Label_2bbab825-a111-45e4-86a1-18cee0005896_Name">
    <vt:lpwstr>2bbab825-a111-45e4-86a1-18cee0005896</vt:lpwstr>
  </property>
  <property fmtid="{D5CDD505-2E9C-101B-9397-08002B2CF9AE}" pid="13" name="MSIP_Label_2bbab825-a111-45e4-86a1-18cee0005896_SiteId">
    <vt:lpwstr>2567d566-604c-408a-8a60-55d0dc9d9d6b</vt:lpwstr>
  </property>
  <property fmtid="{D5CDD505-2E9C-101B-9397-08002B2CF9AE}" pid="14" name="MSIP_Label_2bbab825-a111-45e4-86a1-18cee0005896_ActionId">
    <vt:lpwstr>11fc4434-37eb-42f2-9c2b-4c4d77bd1894</vt:lpwstr>
  </property>
  <property fmtid="{D5CDD505-2E9C-101B-9397-08002B2CF9AE}" pid="15" name="MSIP_Label_2bbab825-a111-45e4-86a1-18cee0005896_ContentBits">
    <vt:lpwstr>2</vt:lpwstr>
  </property>
</Properties>
</file>