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74" r:id="rId3"/>
    <p:sldId id="275" r:id="rId4"/>
    <p:sldId id="283" r:id="rId5"/>
    <p:sldId id="276" r:id="rId6"/>
    <p:sldId id="277" r:id="rId7"/>
    <p:sldId id="279" r:id="rId8"/>
    <p:sldId id="280" r:id="rId9"/>
    <p:sldId id="281" r:id="rId10"/>
    <p:sldId id="282" r:id="rId11"/>
    <p:sldId id="273"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6327"/>
  </p:normalViewPr>
  <p:slideViewPr>
    <p:cSldViewPr snapToGrid="0">
      <p:cViewPr varScale="1">
        <p:scale>
          <a:sx n="110" d="100"/>
          <a:sy n="110" d="100"/>
        </p:scale>
        <p:origin x="57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6134C-67BE-4034-82A7-F610FC5E6D07}" type="datetimeFigureOut">
              <a:rPr lang="en-AU" smtClean="0"/>
              <a:t>21/07/2022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6D2640-4C6B-46F5-8633-7C7CCA74B9F0}" type="slidenum">
              <a:rPr lang="en-AU" smtClean="0"/>
              <a:t>‹#›</a:t>
            </a:fld>
            <a:endParaRPr lang="en-AU"/>
          </a:p>
        </p:txBody>
      </p:sp>
    </p:spTree>
    <p:extLst>
      <p:ext uri="{BB962C8B-B14F-4D97-AF65-F5344CB8AC3E}">
        <p14:creationId xmlns:p14="http://schemas.microsoft.com/office/powerpoint/2010/main" val="306323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998A9-C06C-452A-98F0-9C3305F6D9B6}"/>
              </a:ext>
            </a:extLst>
          </p:cNvPr>
          <p:cNvSpPr>
            <a:spLocks noGrp="1"/>
          </p:cNvSpPr>
          <p:nvPr>
            <p:ph type="ctrTitle"/>
          </p:nvPr>
        </p:nvSpPr>
        <p:spPr>
          <a:xfrm>
            <a:off x="276045" y="854015"/>
            <a:ext cx="9523563" cy="2655948"/>
          </a:xfrm>
        </p:spPr>
        <p:txBody>
          <a:bodyPr anchor="b"/>
          <a:lstStyle>
            <a:lvl1pPr algn="ctr">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B717B8CB-1308-4CD0-909A-1BEE14DE2BDD}"/>
              </a:ext>
            </a:extLst>
          </p:cNvPr>
          <p:cNvSpPr>
            <a:spLocks noGrp="1"/>
          </p:cNvSpPr>
          <p:nvPr>
            <p:ph type="subTitle" idx="1"/>
          </p:nvPr>
        </p:nvSpPr>
        <p:spPr>
          <a:xfrm>
            <a:off x="276045" y="3602038"/>
            <a:ext cx="952356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901952-739F-4E2D-A98D-F484F51FDA6B}"/>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36DB96B7-73BE-4BB0-83C7-24BD76A02633}"/>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BB0DABA3-E7B6-4842-AA09-8208E926CB2D}"/>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979576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0372B-65ED-49BC-B3C8-668E8976AEB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AA50E4-9A1D-4C77-8416-77C75331CC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54C963-243E-472D-8710-670B945D5F68}"/>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763E9557-3D69-4E94-8DF3-40C4C7C7D464}"/>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43DB75B9-A018-45F4-B0D3-C9F0C21B9461}"/>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887019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7910E4-7191-43D7-8F52-17762B145798}"/>
              </a:ext>
            </a:extLst>
          </p:cNvPr>
          <p:cNvSpPr>
            <a:spLocks noGrp="1"/>
          </p:cNvSpPr>
          <p:nvPr>
            <p:ph type="title" orient="vert"/>
          </p:nvPr>
        </p:nvSpPr>
        <p:spPr>
          <a:xfrm>
            <a:off x="7858664" y="897147"/>
            <a:ext cx="1811547" cy="5279816"/>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0DCE5-39EB-458C-BA18-5099FB9EC612}"/>
              </a:ext>
            </a:extLst>
          </p:cNvPr>
          <p:cNvSpPr>
            <a:spLocks noGrp="1"/>
          </p:cNvSpPr>
          <p:nvPr>
            <p:ph type="body" orient="vert" idx="1"/>
          </p:nvPr>
        </p:nvSpPr>
        <p:spPr>
          <a:xfrm>
            <a:off x="838200" y="1345721"/>
            <a:ext cx="6718540" cy="48312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BEDCC01-EA01-414E-8E73-B578AF733C79}"/>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FFC43A09-559D-4E81-A850-1280CB8488DC}"/>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311E49B3-31A9-4E8D-97A1-5CAF71C2D3A1}"/>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073018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3F95F-4004-473F-9E5E-2E3F610754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E90BBA-129E-41D2-AC10-18387F9E96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9A0FF1-6307-4581-8FC8-056ACD973310}"/>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F5E4AC3E-7AFD-4B58-99BF-6E99AF0219C4}"/>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07C37FC8-3D3B-4F93-B41A-D52DA990A85D}"/>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1517324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C3FA5-C5F6-4789-AC23-07908EBAF3C7}"/>
              </a:ext>
            </a:extLst>
          </p:cNvPr>
          <p:cNvSpPr>
            <a:spLocks noGrp="1"/>
          </p:cNvSpPr>
          <p:nvPr>
            <p:ph type="title"/>
          </p:nvPr>
        </p:nvSpPr>
        <p:spPr>
          <a:xfrm>
            <a:off x="831850" y="836762"/>
            <a:ext cx="8657207" cy="3725713"/>
          </a:xfrm>
        </p:spPr>
        <p:txBody>
          <a:bodyPr anchor="b"/>
          <a:lstStyle>
            <a:lvl1pPr>
              <a:defRPr sz="6000"/>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1D9DBC50-EDA3-4355-861E-8FBB67ECF041}"/>
              </a:ext>
            </a:extLst>
          </p:cNvPr>
          <p:cNvSpPr>
            <a:spLocks noGrp="1"/>
          </p:cNvSpPr>
          <p:nvPr>
            <p:ph type="body" idx="1"/>
          </p:nvPr>
        </p:nvSpPr>
        <p:spPr>
          <a:xfrm>
            <a:off x="831850" y="4589463"/>
            <a:ext cx="865720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916FDE-4C69-4DA0-9C70-95401CCA526A}"/>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5" name="Footer Placeholder 4">
            <a:extLst>
              <a:ext uri="{FF2B5EF4-FFF2-40B4-BE49-F238E27FC236}">
                <a16:creationId xmlns:a16="http://schemas.microsoft.com/office/drawing/2014/main" id="{7B1FD2A6-E79A-4681-8BB5-B13A9A3CC7C2}"/>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AEF09137-5337-4979-A199-0F4CB8F3EBB9}"/>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3275856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528E-2689-4DEB-84AD-D6A67732B4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8FC682-B5ED-4056-95CD-0128AF77ECF0}"/>
              </a:ext>
            </a:extLst>
          </p:cNvPr>
          <p:cNvSpPr>
            <a:spLocks noGrp="1"/>
          </p:cNvSpPr>
          <p:nvPr>
            <p:ph sz="half" idx="1"/>
          </p:nvPr>
        </p:nvSpPr>
        <p:spPr>
          <a:xfrm>
            <a:off x="500333" y="1825625"/>
            <a:ext cx="447711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594A5329-42F3-4E89-9176-8786E8822D45}"/>
              </a:ext>
            </a:extLst>
          </p:cNvPr>
          <p:cNvSpPr>
            <a:spLocks noGrp="1"/>
          </p:cNvSpPr>
          <p:nvPr>
            <p:ph sz="half" idx="2"/>
          </p:nvPr>
        </p:nvSpPr>
        <p:spPr>
          <a:xfrm>
            <a:off x="5382883" y="1825625"/>
            <a:ext cx="438221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896780-B455-493E-84D6-11D52B1A1EEF}"/>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6" name="Footer Placeholder 5">
            <a:extLst>
              <a:ext uri="{FF2B5EF4-FFF2-40B4-BE49-F238E27FC236}">
                <a16:creationId xmlns:a16="http://schemas.microsoft.com/office/drawing/2014/main" id="{A58A0855-59B5-471C-9814-013810A25E8A}"/>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04FA5AA3-BC9B-4282-9E29-40757C67F091}"/>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40825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DAA6B-EBA5-4AC4-914F-ACC37183EA67}"/>
              </a:ext>
            </a:extLst>
          </p:cNvPr>
          <p:cNvSpPr>
            <a:spLocks noGrp="1"/>
          </p:cNvSpPr>
          <p:nvPr>
            <p:ph type="title"/>
          </p:nvPr>
        </p:nvSpPr>
        <p:spPr>
          <a:xfrm>
            <a:off x="839788" y="668337"/>
            <a:ext cx="8813170" cy="823913"/>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203B981C-9AA5-4282-8D4A-1EF24442C442}"/>
              </a:ext>
            </a:extLst>
          </p:cNvPr>
          <p:cNvSpPr>
            <a:spLocks noGrp="1"/>
          </p:cNvSpPr>
          <p:nvPr>
            <p:ph type="body" idx="1"/>
          </p:nvPr>
        </p:nvSpPr>
        <p:spPr>
          <a:xfrm>
            <a:off x="839788" y="1681163"/>
            <a:ext cx="387023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51F8A2-4294-448F-BFF8-8E5C1F6B94CF}"/>
              </a:ext>
            </a:extLst>
          </p:cNvPr>
          <p:cNvSpPr>
            <a:spLocks noGrp="1"/>
          </p:cNvSpPr>
          <p:nvPr>
            <p:ph sz="half" idx="2"/>
          </p:nvPr>
        </p:nvSpPr>
        <p:spPr>
          <a:xfrm>
            <a:off x="839788" y="2505075"/>
            <a:ext cx="387023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A84541-2C65-4B5C-B1CA-9C04F89275AF}"/>
              </a:ext>
            </a:extLst>
          </p:cNvPr>
          <p:cNvSpPr>
            <a:spLocks noGrp="1"/>
          </p:cNvSpPr>
          <p:nvPr>
            <p:ph type="body" sz="quarter" idx="3"/>
          </p:nvPr>
        </p:nvSpPr>
        <p:spPr>
          <a:xfrm>
            <a:off x="5529532" y="1681163"/>
            <a:ext cx="41234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48B092-171E-4C11-922A-7D52FB2B3102}"/>
              </a:ext>
            </a:extLst>
          </p:cNvPr>
          <p:cNvSpPr>
            <a:spLocks noGrp="1"/>
          </p:cNvSpPr>
          <p:nvPr>
            <p:ph sz="quarter" idx="4"/>
          </p:nvPr>
        </p:nvSpPr>
        <p:spPr>
          <a:xfrm>
            <a:off x="5529532" y="2505075"/>
            <a:ext cx="412342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a:extLst>
              <a:ext uri="{FF2B5EF4-FFF2-40B4-BE49-F238E27FC236}">
                <a16:creationId xmlns:a16="http://schemas.microsoft.com/office/drawing/2014/main" id="{E2B81944-292A-4B34-BE0A-AF4CBEE90DB9}"/>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8" name="Footer Placeholder 7">
            <a:extLst>
              <a:ext uri="{FF2B5EF4-FFF2-40B4-BE49-F238E27FC236}">
                <a16:creationId xmlns:a16="http://schemas.microsoft.com/office/drawing/2014/main" id="{C51C19EE-63C3-48FF-95E2-FDCB93BD476E}"/>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9" name="Slide Number Placeholder 8">
            <a:extLst>
              <a:ext uri="{FF2B5EF4-FFF2-40B4-BE49-F238E27FC236}">
                <a16:creationId xmlns:a16="http://schemas.microsoft.com/office/drawing/2014/main" id="{4B6F2015-C6A9-4738-A88A-6760B5256C49}"/>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41453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6FA9B-C87C-4796-B721-F0B47BA2FC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6403C5-CFB0-4D06-89C9-28EFE18B7618}"/>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4" name="Footer Placeholder 3">
            <a:extLst>
              <a:ext uri="{FF2B5EF4-FFF2-40B4-BE49-F238E27FC236}">
                <a16:creationId xmlns:a16="http://schemas.microsoft.com/office/drawing/2014/main" id="{BF936E83-6EEB-4AA1-A989-4C0BB47D6C1D}"/>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5" name="Slide Number Placeholder 4">
            <a:extLst>
              <a:ext uri="{FF2B5EF4-FFF2-40B4-BE49-F238E27FC236}">
                <a16:creationId xmlns:a16="http://schemas.microsoft.com/office/drawing/2014/main" id="{1DE079C2-7608-467A-8FB3-5D3D1268109A}"/>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1974158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47F88-3AA1-447A-89C5-13AD69B5BEF5}"/>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3" name="Footer Placeholder 2">
            <a:extLst>
              <a:ext uri="{FF2B5EF4-FFF2-40B4-BE49-F238E27FC236}">
                <a16:creationId xmlns:a16="http://schemas.microsoft.com/office/drawing/2014/main" id="{EAA1C061-B450-436E-808E-C7FFC9F385E7}"/>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4" name="Slide Number Placeholder 3">
            <a:extLst>
              <a:ext uri="{FF2B5EF4-FFF2-40B4-BE49-F238E27FC236}">
                <a16:creationId xmlns:a16="http://schemas.microsoft.com/office/drawing/2014/main" id="{E46BB752-D8C7-483B-A58D-4BA549E12419}"/>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2174878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B6A1-DDE8-45A1-9ECE-1F27F43655F9}"/>
              </a:ext>
            </a:extLst>
          </p:cNvPr>
          <p:cNvSpPr>
            <a:spLocks noGrp="1"/>
          </p:cNvSpPr>
          <p:nvPr>
            <p:ph type="title"/>
          </p:nvPr>
        </p:nvSpPr>
        <p:spPr>
          <a:xfrm>
            <a:off x="839788" y="862642"/>
            <a:ext cx="3932237" cy="1194757"/>
          </a:xfrm>
        </p:spPr>
        <p:txBody>
          <a:bodyPr anchor="b"/>
          <a:lstStyle>
            <a:lvl1pPr>
              <a:defRPr sz="3200"/>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8BA2B53B-5258-4116-816C-3850F0BFE21E}"/>
              </a:ext>
            </a:extLst>
          </p:cNvPr>
          <p:cNvSpPr>
            <a:spLocks noGrp="1"/>
          </p:cNvSpPr>
          <p:nvPr>
            <p:ph idx="1"/>
          </p:nvPr>
        </p:nvSpPr>
        <p:spPr>
          <a:xfrm>
            <a:off x="5183188" y="862643"/>
            <a:ext cx="4245484" cy="499840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E42AD7-5EAA-47F7-8743-7946ED42F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ADB201-FCEE-40F2-805B-1DCCC7E28813}"/>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6" name="Footer Placeholder 5">
            <a:extLst>
              <a:ext uri="{FF2B5EF4-FFF2-40B4-BE49-F238E27FC236}">
                <a16:creationId xmlns:a16="http://schemas.microsoft.com/office/drawing/2014/main" id="{ADDEFB76-30A5-4865-BD80-52B5FC0CA4BD}"/>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95BB1047-6069-49C4-B707-0A523D507AE5}"/>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463592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3A2B7-8B4B-4FD5-B54A-0EAC5D221C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2E5B6F8-8FA0-4D94-9772-23B7446D6C5F}"/>
              </a:ext>
            </a:extLst>
          </p:cNvPr>
          <p:cNvSpPr>
            <a:spLocks noGrp="1"/>
          </p:cNvSpPr>
          <p:nvPr>
            <p:ph type="pic" idx="1"/>
          </p:nvPr>
        </p:nvSpPr>
        <p:spPr>
          <a:xfrm>
            <a:off x="5183188" y="987425"/>
            <a:ext cx="471993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E6C2129C-8AA2-467D-B220-F1921196DA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8A16A7-979A-44FE-BAD7-7E2D1AE23EBB}"/>
              </a:ext>
            </a:extLst>
          </p:cNvPr>
          <p:cNvSpPr>
            <a:spLocks noGrp="1"/>
          </p:cNvSpPr>
          <p:nvPr>
            <p:ph type="dt" sz="half" idx="10"/>
          </p:nvPr>
        </p:nvSpPr>
        <p:spPr>
          <a:xfrm>
            <a:off x="838200" y="6356350"/>
            <a:ext cx="2743200" cy="365125"/>
          </a:xfrm>
          <a:prstGeom prst="rect">
            <a:avLst/>
          </a:prstGeom>
        </p:spPr>
        <p:txBody>
          <a:bodyPr/>
          <a:lstStyle/>
          <a:p>
            <a:fld id="{58A1A186-2D36-4D72-AE5A-15C597C11B9E}" type="datetimeFigureOut">
              <a:rPr lang="en-AU" smtClean="0"/>
              <a:t>21/07/2022</a:t>
            </a:fld>
            <a:endParaRPr lang="en-AU"/>
          </a:p>
        </p:txBody>
      </p:sp>
      <p:sp>
        <p:nvSpPr>
          <p:cNvPr id="6" name="Footer Placeholder 5">
            <a:extLst>
              <a:ext uri="{FF2B5EF4-FFF2-40B4-BE49-F238E27FC236}">
                <a16:creationId xmlns:a16="http://schemas.microsoft.com/office/drawing/2014/main" id="{DEB25274-3965-4CDB-BA6B-869685FE72AD}"/>
              </a:ext>
            </a:extLst>
          </p:cNvPr>
          <p:cNvSpPr>
            <a:spLocks noGrp="1"/>
          </p:cNvSpPr>
          <p:nvPr>
            <p:ph type="ftr" sz="quarter" idx="11"/>
          </p:nvPr>
        </p:nvSpPr>
        <p:spPr>
          <a:xfrm>
            <a:off x="-94890" y="6316393"/>
            <a:ext cx="12286890" cy="301656"/>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9E89B642-280A-4582-9E06-2EC45A44C2EF}"/>
              </a:ext>
            </a:extLst>
          </p:cNvPr>
          <p:cNvSpPr>
            <a:spLocks noGrp="1"/>
          </p:cNvSpPr>
          <p:nvPr>
            <p:ph type="sldNum" sz="quarter" idx="12"/>
          </p:nvPr>
        </p:nvSpPr>
        <p:spPr>
          <a:xfrm>
            <a:off x="8610600" y="6356350"/>
            <a:ext cx="2743200" cy="365125"/>
          </a:xfrm>
          <a:prstGeom prst="rect">
            <a:avLst/>
          </a:prstGeom>
        </p:spPr>
        <p:txBody>
          <a:bodyPr/>
          <a:lstStyle/>
          <a:p>
            <a:fld id="{7F63A472-44D9-4D3D-B17F-8DD177CF171E}" type="slidenum">
              <a:rPr lang="en-AU" smtClean="0"/>
              <a:t>‹#›</a:t>
            </a:fld>
            <a:endParaRPr lang="en-AU"/>
          </a:p>
        </p:txBody>
      </p:sp>
    </p:spTree>
    <p:extLst>
      <p:ext uri="{BB962C8B-B14F-4D97-AF65-F5344CB8AC3E}">
        <p14:creationId xmlns:p14="http://schemas.microsoft.com/office/powerpoint/2010/main" val="21274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EC612-21A0-4B0F-AC50-FF2AC50DA3CB}"/>
              </a:ext>
            </a:extLst>
          </p:cNvPr>
          <p:cNvSpPr>
            <a:spLocks noGrp="1"/>
          </p:cNvSpPr>
          <p:nvPr>
            <p:ph type="title"/>
          </p:nvPr>
        </p:nvSpPr>
        <p:spPr>
          <a:xfrm>
            <a:off x="500332" y="759125"/>
            <a:ext cx="9264770" cy="88711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59EE63BA-A01B-40E8-B52B-5C5B243DD2DE}"/>
              </a:ext>
            </a:extLst>
          </p:cNvPr>
          <p:cNvSpPr>
            <a:spLocks noGrp="1"/>
          </p:cNvSpPr>
          <p:nvPr>
            <p:ph type="body" idx="1"/>
          </p:nvPr>
        </p:nvSpPr>
        <p:spPr>
          <a:xfrm>
            <a:off x="500332" y="1785668"/>
            <a:ext cx="9290649" cy="43912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Rectangle 6">
            <a:extLst>
              <a:ext uri="{FF2B5EF4-FFF2-40B4-BE49-F238E27FC236}">
                <a16:creationId xmlns:a16="http://schemas.microsoft.com/office/drawing/2014/main" id="{C5D90E87-D6BA-47C0-9065-4E804D5BC9FD}"/>
              </a:ext>
            </a:extLst>
          </p:cNvPr>
          <p:cNvSpPr/>
          <p:nvPr/>
        </p:nvSpPr>
        <p:spPr>
          <a:xfrm>
            <a:off x="0" y="0"/>
            <a:ext cx="12192000" cy="61969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05F37D65-6F5F-4FBE-B367-099CCB2E2961}"/>
              </a:ext>
            </a:extLst>
          </p:cNvPr>
          <p:cNvPicPr>
            <a:picLocks noChangeAspect="1"/>
          </p:cNvPicPr>
          <p:nvPr/>
        </p:nvPicPr>
        <p:blipFill>
          <a:blip r:embed="rId13"/>
          <a:stretch>
            <a:fillRect/>
          </a:stretch>
        </p:blipFill>
        <p:spPr>
          <a:xfrm>
            <a:off x="10084280" y="759125"/>
            <a:ext cx="1984076" cy="2848171"/>
          </a:xfrm>
          <a:prstGeom prst="rect">
            <a:avLst/>
          </a:prstGeom>
        </p:spPr>
      </p:pic>
      <p:sp>
        <p:nvSpPr>
          <p:cNvPr id="10" name="Footer Placeholder 4">
            <a:extLst>
              <a:ext uri="{FF2B5EF4-FFF2-40B4-BE49-F238E27FC236}">
                <a16:creationId xmlns:a16="http://schemas.microsoft.com/office/drawing/2014/main" id="{EA1DC669-7AF4-4159-B380-C6783D3DDD2F}"/>
              </a:ext>
            </a:extLst>
          </p:cNvPr>
          <p:cNvSpPr txBox="1">
            <a:spLocks/>
          </p:cNvSpPr>
          <p:nvPr/>
        </p:nvSpPr>
        <p:spPr>
          <a:xfrm>
            <a:off x="57510" y="6468793"/>
            <a:ext cx="12286890" cy="301656"/>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schemeClr val="tx1"/>
                </a:solidFill>
              </a:rPr>
              <a:t>Security Studies: An Introduction. </a:t>
            </a:r>
            <a:r>
              <a:rPr lang="en-GB" dirty="0">
                <a:solidFill>
                  <a:schemeClr val="bg2">
                    <a:lumMod val="40000"/>
                    <a:lumOff val="60000"/>
                  </a:schemeClr>
                </a:solidFill>
              </a:rPr>
              <a:t>4th Edition</a:t>
            </a:r>
            <a:r>
              <a:rPr lang="en-GB" dirty="0">
                <a:solidFill>
                  <a:schemeClr val="bg2">
                    <a:lumMod val="60000"/>
                    <a:lumOff val="40000"/>
                  </a:schemeClr>
                </a:solidFill>
              </a:rPr>
              <a:t>. </a:t>
            </a:r>
            <a:r>
              <a:rPr lang="en-GB" dirty="0">
                <a:solidFill>
                  <a:schemeClr val="accent6"/>
                </a:solidFill>
              </a:rPr>
              <a:t>Paul D. Williams and Matt McDonald</a:t>
            </a:r>
            <a:r>
              <a:rPr lang="en-GB" dirty="0">
                <a:solidFill>
                  <a:schemeClr val="accent3">
                    <a:lumMod val="60000"/>
                    <a:lumOff val="40000"/>
                  </a:schemeClr>
                </a:solidFill>
              </a:rPr>
              <a:t>.</a:t>
            </a:r>
            <a:r>
              <a:rPr lang="en-GB" dirty="0"/>
              <a:t> </a:t>
            </a:r>
            <a:r>
              <a:rPr lang="en-GB" sz="800" dirty="0">
                <a:solidFill>
                  <a:schemeClr val="tx1"/>
                </a:solidFill>
              </a:rPr>
              <a:t>Routledge 2023. Paperback ISBN - 9781032162737</a:t>
            </a:r>
            <a:endParaRPr lang="en-US" sz="800" dirty="0">
              <a:solidFill>
                <a:schemeClr val="tx1"/>
              </a:solidFill>
            </a:endParaRPr>
          </a:p>
          <a:p>
            <a:endParaRPr lang="en-GB" dirty="0"/>
          </a:p>
        </p:txBody>
      </p:sp>
      <p:sp>
        <p:nvSpPr>
          <p:cNvPr id="9" name="MSIPCMContentMarking" descr="{&quot;HashCode&quot;:-1348403003,&quot;Placement&quot;:&quot;Footer&quot;,&quot;Top&quot;:521.10614,&quot;Left&quot;:0.0,&quot;SlideWidth&quot;:960,&quot;SlideHeight&quot;:540}">
            <a:extLst>
              <a:ext uri="{FF2B5EF4-FFF2-40B4-BE49-F238E27FC236}">
                <a16:creationId xmlns:a16="http://schemas.microsoft.com/office/drawing/2014/main" id="{84D481F9-CE19-4EF5-9D6F-0E52F4AA0F7F}"/>
              </a:ext>
            </a:extLst>
          </p:cNvPr>
          <p:cNvSpPr txBox="1"/>
          <p:nvPr/>
        </p:nvSpPr>
        <p:spPr>
          <a:xfrm>
            <a:off x="0" y="6618048"/>
            <a:ext cx="2130404" cy="239952"/>
          </a:xfrm>
          <a:prstGeom prst="rect">
            <a:avLst/>
          </a:prstGeom>
          <a:noFill/>
        </p:spPr>
        <p:txBody>
          <a:bodyPr vert="horz" wrap="square" lIns="0" tIns="0" rIns="0" bIns="0" rtlCol="0" anchor="ctr" anchorCtr="1">
            <a:spAutoFit/>
          </a:bodyPr>
          <a:lstStyle/>
          <a:p>
            <a:pPr algn="l">
              <a:spcBef>
                <a:spcPts val="0"/>
              </a:spcBef>
              <a:spcAft>
                <a:spcPts val="0"/>
              </a:spcAft>
            </a:pPr>
            <a:r>
              <a:rPr lang="en-GB" sz="900">
                <a:solidFill>
                  <a:srgbClr val="0078D7"/>
                </a:solidFill>
                <a:latin typeface="Rockwell" panose="02060603020205020403" pitchFamily="18" charset="0"/>
              </a:rPr>
              <a:t>Information Classification: General</a:t>
            </a:r>
            <a:endParaRPr lang="en-GB" sz="900" dirty="0">
              <a:solidFill>
                <a:srgbClr val="0078D7"/>
              </a:solidFill>
              <a:latin typeface="Rockwell" panose="02060603020205020403" pitchFamily="18" charset="0"/>
            </a:endParaRPr>
          </a:p>
        </p:txBody>
      </p:sp>
    </p:spTree>
    <p:extLst>
      <p:ext uri="{BB962C8B-B14F-4D97-AF65-F5344CB8AC3E}">
        <p14:creationId xmlns:p14="http://schemas.microsoft.com/office/powerpoint/2010/main" val="23148469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cap="all" baseline="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iidh.ed.cr/multic/default_12.aspx?contenidoid=5e49179e-7090-4738-9a43-eb0d3f1da803&amp;Portal=IIDHSeguridadEN" TargetMode="External"/><Relationship Id="rId13" Type="http://schemas.openxmlformats.org/officeDocument/2006/relationships/hyperlink" Target="http://www.myenemymybrothermovie.com/#my-enemy-my-brother" TargetMode="External"/><Relationship Id="rId3" Type="http://schemas.openxmlformats.org/officeDocument/2006/relationships/hyperlink" Target="https://www.youtube.com/watch?v=BwTOSx6u5fA" TargetMode="External"/><Relationship Id="rId7" Type="http://schemas.openxmlformats.org/officeDocument/2006/relationships/hyperlink" Target="http://www.un.org/humansecurity/" TargetMode="External"/><Relationship Id="rId12" Type="http://schemas.openxmlformats.org/officeDocument/2006/relationships/hyperlink" Target="http://www.e-ir.info/2013/12/16/the-hunger-games-and-human-security/" TargetMode="External"/><Relationship Id="rId2" Type="http://schemas.openxmlformats.org/officeDocument/2006/relationships/hyperlink" Target="https://www.youtube.com/watch?v=D3Q7TqhYPDs" TargetMode="External"/><Relationship Id="rId16" Type="http://schemas.openxmlformats.org/officeDocument/2006/relationships/hyperlink" Target="https://borgenproject.org/top-5-global-poverty-films/" TargetMode="External"/><Relationship Id="rId1" Type="http://schemas.openxmlformats.org/officeDocument/2006/relationships/slideLayout" Target="../slideLayouts/slideLayout4.xml"/><Relationship Id="rId6" Type="http://schemas.openxmlformats.org/officeDocument/2006/relationships/hyperlink" Target="http://www.hscentre.org/" TargetMode="External"/><Relationship Id="rId11" Type="http://schemas.openxmlformats.org/officeDocument/2006/relationships/hyperlink" Target="https://www.youtube.com/watch?v=mfmrPu43DF8" TargetMode="External"/><Relationship Id="rId5" Type="http://schemas.openxmlformats.org/officeDocument/2006/relationships/hyperlink" Target="http://www.eastasiaforum.org/2015/06/12/can-human-security-help-reframe-governance-in-asia/" TargetMode="External"/><Relationship Id="rId15" Type="http://schemas.openxmlformats.org/officeDocument/2006/relationships/hyperlink" Target="https://www.humanrightscareers.com/issues/10-movies-about-human-trafficking/" TargetMode="External"/><Relationship Id="rId10" Type="http://schemas.openxmlformats.org/officeDocument/2006/relationships/hyperlink" Target="https://www.youtube.com/watch?v=w4zOKiCZoow" TargetMode="External"/><Relationship Id="rId4" Type="http://schemas.openxmlformats.org/officeDocument/2006/relationships/hyperlink" Target="https://www.youtube.com/watch?v=EWdg35jvNLA" TargetMode="External"/><Relationship Id="rId9" Type="http://schemas.openxmlformats.org/officeDocument/2006/relationships/hyperlink" Target="https://uwaterloo.ca/defence-security-foresight-group/events/gba-webinar-series" TargetMode="External"/><Relationship Id="rId14" Type="http://schemas.openxmlformats.org/officeDocument/2006/relationships/hyperlink" Target="https://www.youtube.com/watch?v=KnMoELYjpo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26C5-13E6-403D-986A-D7FCA88A6752}"/>
              </a:ext>
            </a:extLst>
          </p:cNvPr>
          <p:cNvSpPr>
            <a:spLocks noGrp="1"/>
          </p:cNvSpPr>
          <p:nvPr>
            <p:ph type="title"/>
          </p:nvPr>
        </p:nvSpPr>
        <p:spPr/>
        <p:txBody>
          <a:bodyPr/>
          <a:lstStyle/>
          <a:p>
            <a:r>
              <a:rPr lang="en-AU" b="1" dirty="0"/>
              <a:t>Chapter 15: Human Security</a:t>
            </a:r>
          </a:p>
        </p:txBody>
      </p:sp>
      <p:sp>
        <p:nvSpPr>
          <p:cNvPr id="5" name="Content Placeholder 4">
            <a:extLst>
              <a:ext uri="{FF2B5EF4-FFF2-40B4-BE49-F238E27FC236}">
                <a16:creationId xmlns:a16="http://schemas.microsoft.com/office/drawing/2014/main" id="{405CA5E8-EB89-4D76-B44A-C4666677CD15}"/>
              </a:ext>
            </a:extLst>
          </p:cNvPr>
          <p:cNvSpPr>
            <a:spLocks noGrp="1"/>
          </p:cNvSpPr>
          <p:nvPr>
            <p:ph idx="1"/>
          </p:nvPr>
        </p:nvSpPr>
        <p:spPr/>
        <p:txBody>
          <a:bodyPr>
            <a:normAutofit fontScale="92500"/>
          </a:bodyPr>
          <a:lstStyle/>
          <a:p>
            <a:r>
              <a:rPr lang="en-AU" sz="2600" dirty="0"/>
              <a:t>Human security was popularized by the UN Development Programme’s (UNDP) 1994 Human Development Report. </a:t>
            </a:r>
          </a:p>
          <a:p>
            <a:r>
              <a:rPr lang="en-AU" sz="2600" dirty="0"/>
              <a:t>Human security in this report was understood broadly as ‘freedom from fear and freedom from want’. </a:t>
            </a:r>
          </a:p>
          <a:p>
            <a:r>
              <a:rPr lang="en-GB" sz="2600" dirty="0">
                <a:effectLst/>
                <a:ea typeface="Times New Roman" panose="02020603050405020304" pitchFamily="18" charset="0"/>
              </a:rPr>
              <a:t>Human security </a:t>
            </a:r>
            <a:r>
              <a:rPr lang="en-GB" sz="2600" dirty="0">
                <a:ea typeface="Times New Roman" panose="02020603050405020304" pitchFamily="18" charset="0"/>
              </a:rPr>
              <a:t>reorients </a:t>
            </a:r>
            <a:r>
              <a:rPr lang="en-GB" sz="2600" dirty="0">
                <a:effectLst/>
                <a:ea typeface="Times New Roman" panose="02020603050405020304" pitchFamily="18" charset="0"/>
              </a:rPr>
              <a:t>the focus on individuals rather than the states. </a:t>
            </a:r>
          </a:p>
          <a:p>
            <a:r>
              <a:rPr lang="en-GB" sz="2600" dirty="0">
                <a:effectLst/>
                <a:ea typeface="Times New Roman" panose="02020603050405020304" pitchFamily="18" charset="0"/>
              </a:rPr>
              <a:t>A range of states explicitly embraced the concept of human security, with some critics suggesting this compromised or co-opted the idea, which should be seen as a critique of state security. </a:t>
            </a:r>
          </a:p>
          <a:p>
            <a:r>
              <a:rPr lang="en-GB" sz="2600" dirty="0">
                <a:effectLst/>
                <a:ea typeface="Times New Roman" panose="02020603050405020304" pitchFamily="18" charset="0"/>
              </a:rPr>
              <a:t>The concept continues to be invoked and used by state and nonstate actors alike.</a:t>
            </a:r>
            <a:endParaRPr lang="en-AU" sz="2600" dirty="0"/>
          </a:p>
        </p:txBody>
      </p:sp>
    </p:spTree>
    <p:extLst>
      <p:ext uri="{BB962C8B-B14F-4D97-AF65-F5344CB8AC3E}">
        <p14:creationId xmlns:p14="http://schemas.microsoft.com/office/powerpoint/2010/main" val="619026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29B14-7355-41CF-9A57-1B1F96A67CD0}"/>
              </a:ext>
            </a:extLst>
          </p:cNvPr>
          <p:cNvSpPr>
            <a:spLocks noGrp="1"/>
          </p:cNvSpPr>
          <p:nvPr>
            <p:ph type="title"/>
          </p:nvPr>
        </p:nvSpPr>
        <p:spPr/>
        <p:txBody>
          <a:bodyPr/>
          <a:lstStyle/>
          <a:p>
            <a:r>
              <a:rPr lang="en-AU" b="1" dirty="0"/>
              <a:t>Conclusion</a:t>
            </a:r>
          </a:p>
        </p:txBody>
      </p:sp>
      <p:sp>
        <p:nvSpPr>
          <p:cNvPr id="3" name="Content Placeholder 2">
            <a:extLst>
              <a:ext uri="{FF2B5EF4-FFF2-40B4-BE49-F238E27FC236}">
                <a16:creationId xmlns:a16="http://schemas.microsoft.com/office/drawing/2014/main" id="{5531F6B8-58BC-4D09-AA56-351240100E70}"/>
              </a:ext>
            </a:extLst>
          </p:cNvPr>
          <p:cNvSpPr>
            <a:spLocks noGrp="1"/>
          </p:cNvSpPr>
          <p:nvPr>
            <p:ph idx="1"/>
          </p:nvPr>
        </p:nvSpPr>
        <p:spPr/>
        <p:txBody>
          <a:bodyPr>
            <a:normAutofit/>
          </a:bodyPr>
          <a:lstStyle/>
          <a:p>
            <a:pPr>
              <a:lnSpc>
                <a:spcPct val="120000"/>
              </a:lnSpc>
              <a:spcBef>
                <a:spcPts val="0"/>
              </a:spcBef>
            </a:pPr>
            <a:r>
              <a:rPr lang="en-GB" sz="2200" dirty="0">
                <a:effectLst/>
                <a:ea typeface="Times New Roman" panose="02020603050405020304" pitchFamily="18" charset="0"/>
              </a:rPr>
              <a:t>Debate continues over the extent to which human security has been co-opted by states  or actually provides novel conceptual resources for making sense of security in international relations.</a:t>
            </a:r>
          </a:p>
          <a:p>
            <a:pPr>
              <a:lnSpc>
                <a:spcPct val="120000"/>
              </a:lnSpc>
              <a:spcBef>
                <a:spcPts val="0"/>
              </a:spcBef>
            </a:pPr>
            <a:r>
              <a:rPr lang="en-GB" sz="2200" dirty="0">
                <a:effectLst/>
                <a:ea typeface="Times New Roman" panose="02020603050405020304" pitchFamily="18" charset="0"/>
              </a:rPr>
              <a:t>Nevertheless, the concept of human security will continue to be a part of the broader debate on security for the foreseeable future.</a:t>
            </a:r>
          </a:p>
          <a:p>
            <a:pPr>
              <a:lnSpc>
                <a:spcPct val="120000"/>
              </a:lnSpc>
              <a:spcBef>
                <a:spcPts val="0"/>
              </a:spcBef>
            </a:pPr>
            <a:r>
              <a:rPr lang="en-GB" sz="2200" dirty="0">
                <a:effectLst/>
                <a:ea typeface="Times New Roman" panose="02020603050405020304" pitchFamily="18" charset="0"/>
              </a:rPr>
              <a:t>It has staying power within many global institutions, including the UN, EU, and NATO. Though operationalizing the concept still strongly reflects state interests, they have begun to reflect an increasing awareness of the ways in which institutions and states cause human insecurity.</a:t>
            </a:r>
          </a:p>
        </p:txBody>
      </p:sp>
    </p:spTree>
    <p:extLst>
      <p:ext uri="{BB962C8B-B14F-4D97-AF65-F5344CB8AC3E}">
        <p14:creationId xmlns:p14="http://schemas.microsoft.com/office/powerpoint/2010/main" val="1937244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1E5C9-493E-4732-BD41-7F14BF364B81}"/>
              </a:ext>
            </a:extLst>
          </p:cNvPr>
          <p:cNvSpPr>
            <a:spLocks noGrp="1"/>
          </p:cNvSpPr>
          <p:nvPr>
            <p:ph type="title"/>
          </p:nvPr>
        </p:nvSpPr>
        <p:spPr/>
        <p:txBody>
          <a:bodyPr/>
          <a:lstStyle/>
          <a:p>
            <a:r>
              <a:rPr lang="en-AU" b="1" dirty="0"/>
              <a:t>Essay / Exam Questions</a:t>
            </a:r>
          </a:p>
        </p:txBody>
      </p:sp>
      <p:sp>
        <p:nvSpPr>
          <p:cNvPr id="3" name="Content Placeholder 2">
            <a:extLst>
              <a:ext uri="{FF2B5EF4-FFF2-40B4-BE49-F238E27FC236}">
                <a16:creationId xmlns:a16="http://schemas.microsoft.com/office/drawing/2014/main" id="{05B2377A-7906-4AAE-AC60-CBDD4ECA463B}"/>
              </a:ext>
            </a:extLst>
          </p:cNvPr>
          <p:cNvSpPr>
            <a:spLocks noGrp="1"/>
          </p:cNvSpPr>
          <p:nvPr>
            <p:ph idx="1"/>
          </p:nvPr>
        </p:nvSpPr>
        <p:spPr/>
        <p:txBody>
          <a:bodyPr>
            <a:noAutofit/>
          </a:bodyPr>
          <a:lstStyle/>
          <a:p>
            <a:pPr lvl="0">
              <a:buClr>
                <a:srgbClr val="1F497D"/>
              </a:buClr>
              <a:buSzPts val="1100"/>
            </a:pPr>
            <a:r>
              <a:rPr lang="en-US" sz="2000" dirty="0">
                <a:effectLst/>
                <a:ea typeface="Calibri" panose="020F0502020204030204" pitchFamily="34" charset="0"/>
                <a:cs typeface="Times New Roman" panose="02020603050405020304" pitchFamily="18" charset="0"/>
              </a:rPr>
              <a:t>What role does human security play in the history of the concept of security?</a:t>
            </a:r>
            <a:endParaRPr lang="en-AU" sz="2000" dirty="0">
              <a:effectLst/>
              <a:ea typeface="Calibri" panose="020F0502020204030204" pitchFamily="34" charset="0"/>
              <a:cs typeface="Times New Roman" panose="02020603050405020304" pitchFamily="18" charset="0"/>
            </a:endParaRPr>
          </a:p>
          <a:p>
            <a:pPr lvl="0">
              <a:buClr>
                <a:srgbClr val="1F497D"/>
              </a:buClr>
              <a:buSzPts val="1100"/>
            </a:pPr>
            <a:r>
              <a:rPr lang="en-US" sz="2000" dirty="0">
                <a:effectLst/>
                <a:ea typeface="Calibri" panose="020F0502020204030204" pitchFamily="34" charset="0"/>
                <a:cs typeface="Times New Roman" panose="02020603050405020304" pitchFamily="18" charset="0"/>
              </a:rPr>
              <a:t>Are the seven categories of human security identified in the 1994 United Nations Development </a:t>
            </a:r>
            <a:r>
              <a:rPr lang="en-US" sz="2000" dirty="0" err="1">
                <a:effectLst/>
                <a:ea typeface="Calibri" panose="020F0502020204030204" pitchFamily="34" charset="0"/>
                <a:cs typeface="Times New Roman" panose="02020603050405020304" pitchFamily="18" charset="0"/>
              </a:rPr>
              <a:t>Programme’s</a:t>
            </a:r>
            <a:r>
              <a:rPr lang="en-US" sz="2000" dirty="0">
                <a:effectLst/>
                <a:ea typeface="Calibri" panose="020F0502020204030204" pitchFamily="34" charset="0"/>
                <a:cs typeface="Times New Roman" panose="02020603050405020304" pitchFamily="18" charset="0"/>
              </a:rPr>
              <a:t> report a comprehensive list? Explain your answer.</a:t>
            </a:r>
            <a:endParaRPr lang="en-AU" sz="2000" dirty="0">
              <a:effectLst/>
              <a:ea typeface="Calibri" panose="020F0502020204030204" pitchFamily="34" charset="0"/>
              <a:cs typeface="Times New Roman" panose="02020603050405020304" pitchFamily="18" charset="0"/>
            </a:endParaRPr>
          </a:p>
          <a:p>
            <a:pPr lvl="0">
              <a:buClr>
                <a:srgbClr val="1F497D"/>
              </a:buClr>
              <a:buSzPts val="1100"/>
            </a:pPr>
            <a:r>
              <a:rPr lang="en-US" sz="2000" dirty="0">
                <a:effectLst/>
                <a:ea typeface="Calibri" panose="020F0502020204030204" pitchFamily="34" charset="0"/>
                <a:cs typeface="Times New Roman" panose="02020603050405020304" pitchFamily="18" charset="0"/>
              </a:rPr>
              <a:t>What role do states play in operationalizing human security and how is this role potentially problematic?</a:t>
            </a:r>
            <a:endParaRPr lang="en-AU" sz="2000" dirty="0">
              <a:effectLst/>
              <a:ea typeface="Calibri" panose="020F0502020204030204" pitchFamily="34" charset="0"/>
              <a:cs typeface="Times New Roman" panose="02020603050405020304" pitchFamily="18" charset="0"/>
            </a:endParaRPr>
          </a:p>
          <a:p>
            <a:pPr lvl="0">
              <a:buClr>
                <a:srgbClr val="1F497D"/>
              </a:buClr>
              <a:buSzPts val="1100"/>
            </a:pPr>
            <a:r>
              <a:rPr lang="en-US" sz="2000" dirty="0">
                <a:effectLst/>
                <a:ea typeface="Calibri" panose="020F0502020204030204" pitchFamily="34" charset="0"/>
                <a:cs typeface="Times New Roman" panose="02020603050405020304" pitchFamily="18" charset="0"/>
              </a:rPr>
              <a:t>What does a critical approach to human security bring to the security debate?</a:t>
            </a:r>
            <a:endParaRPr lang="en-AU" sz="2000" dirty="0">
              <a:effectLst/>
              <a:ea typeface="Calibri" panose="020F0502020204030204" pitchFamily="34" charset="0"/>
              <a:cs typeface="Times New Roman" panose="02020603050405020304" pitchFamily="18" charset="0"/>
            </a:endParaRPr>
          </a:p>
          <a:p>
            <a:pPr lvl="0">
              <a:buClr>
                <a:srgbClr val="1F497D"/>
              </a:buClr>
              <a:buSzPts val="1100"/>
            </a:pPr>
            <a:r>
              <a:rPr lang="en-US" sz="2000" dirty="0">
                <a:effectLst/>
                <a:ea typeface="Calibri" panose="020F0502020204030204" pitchFamily="34" charset="0"/>
                <a:cs typeface="Times New Roman" panose="02020603050405020304" pitchFamily="18" charset="0"/>
              </a:rPr>
              <a:t>Who decides the definition of human security, and who should define it?</a:t>
            </a:r>
            <a:endParaRPr lang="en-AU" sz="2000" dirty="0">
              <a:effectLst/>
              <a:ea typeface="Calibri" panose="020F0502020204030204" pitchFamily="34" charset="0"/>
              <a:cs typeface="Times New Roman" panose="02020603050405020304" pitchFamily="18" charset="0"/>
            </a:endParaRPr>
          </a:p>
          <a:p>
            <a:pPr lvl="0">
              <a:buClr>
                <a:srgbClr val="1F497D"/>
              </a:buClr>
              <a:buSzPts val="1100"/>
            </a:pPr>
            <a:r>
              <a:rPr lang="en-US" sz="2000" dirty="0">
                <a:effectLst/>
                <a:ea typeface="Calibri" panose="020F0502020204030204" pitchFamily="34" charset="0"/>
                <a:cs typeface="Times New Roman" panose="02020603050405020304" pitchFamily="18" charset="0"/>
              </a:rPr>
              <a:t>In what ways do gender and feminist security perspectives and human security coincide?</a:t>
            </a:r>
            <a:endParaRPr lang="en-AU" sz="2000" dirty="0">
              <a:effectLst/>
              <a:ea typeface="Calibri" panose="020F0502020204030204" pitchFamily="34" charset="0"/>
              <a:cs typeface="Times New Roman" panose="02020603050405020304" pitchFamily="18" charset="0"/>
            </a:endParaRPr>
          </a:p>
          <a:p>
            <a:pPr lvl="0">
              <a:buClr>
                <a:srgbClr val="1F497D"/>
              </a:buClr>
              <a:buSzPts val="1100"/>
            </a:pPr>
            <a:r>
              <a:rPr lang="en-US" sz="2000" dirty="0">
                <a:effectLst/>
                <a:ea typeface="Calibri" panose="020F0502020204030204" pitchFamily="34" charset="0"/>
                <a:cs typeface="Times New Roman" panose="02020603050405020304" pitchFamily="18" charset="0"/>
              </a:rPr>
              <a:t>What human security concerns are relevant to the Arctic?</a:t>
            </a:r>
          </a:p>
          <a:p>
            <a:pPr lvl="0">
              <a:buClr>
                <a:srgbClr val="1F497D"/>
              </a:buClr>
              <a:buSzPts val="1100"/>
            </a:pPr>
            <a:r>
              <a:rPr lang="en-US" sz="2000" dirty="0">
                <a:effectLst/>
                <a:ea typeface="Calibri" panose="020F0502020204030204" pitchFamily="34" charset="0"/>
                <a:cs typeface="Times New Roman" panose="02020603050405020304" pitchFamily="18" charset="0"/>
              </a:rPr>
              <a:t>How fundamental is the challenge of ‘posthumanism’ to the idea of ‘human security’?</a:t>
            </a:r>
          </a:p>
          <a:p>
            <a:pPr lvl="0">
              <a:buClr>
                <a:srgbClr val="1F497D"/>
              </a:buClr>
              <a:buSzPts val="1100"/>
            </a:pPr>
            <a:r>
              <a:rPr lang="en-US" sz="2000" dirty="0">
                <a:ea typeface="Calibri" panose="020F0502020204030204" pitchFamily="34" charset="0"/>
                <a:cs typeface="Times New Roman" panose="02020603050405020304" pitchFamily="18" charset="0"/>
              </a:rPr>
              <a:t>What implications does the COVID-19 pandemic have for the embrace or pursuit of human security? </a:t>
            </a:r>
            <a:endParaRPr lang="en-A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4132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E894D-FCE5-415D-B203-95EEDAB84FB6}"/>
              </a:ext>
            </a:extLst>
          </p:cNvPr>
          <p:cNvSpPr>
            <a:spLocks noGrp="1"/>
          </p:cNvSpPr>
          <p:nvPr>
            <p:ph type="title"/>
          </p:nvPr>
        </p:nvSpPr>
        <p:spPr/>
        <p:txBody>
          <a:bodyPr>
            <a:normAutofit fontScale="90000"/>
          </a:bodyPr>
          <a:lstStyle/>
          <a:p>
            <a:r>
              <a:rPr lang="en-AU" b="1" dirty="0"/>
              <a:t>Websites and Audio-Visual Resources</a:t>
            </a:r>
          </a:p>
        </p:txBody>
      </p:sp>
      <p:sp>
        <p:nvSpPr>
          <p:cNvPr id="5" name="Content Placeholder 4">
            <a:extLst>
              <a:ext uri="{FF2B5EF4-FFF2-40B4-BE49-F238E27FC236}">
                <a16:creationId xmlns:a16="http://schemas.microsoft.com/office/drawing/2014/main" id="{CF155819-3A17-46B5-AE08-C7C8013A5746}"/>
              </a:ext>
            </a:extLst>
          </p:cNvPr>
          <p:cNvSpPr>
            <a:spLocks noGrp="1"/>
          </p:cNvSpPr>
          <p:nvPr>
            <p:ph sz="half" idx="1"/>
          </p:nvPr>
        </p:nvSpPr>
        <p:spPr/>
        <p:txBody>
          <a:bodyPr>
            <a:normAutofit fontScale="92500" lnSpcReduction="10000"/>
          </a:bodyPr>
          <a:lstStyle/>
          <a:p>
            <a:pPr marL="0" indent="0">
              <a:buNone/>
            </a:pPr>
            <a:r>
              <a:rPr lang="en-US" sz="1200" b="1" dirty="0">
                <a:effectLst/>
                <a:ea typeface="Calibri" panose="020F0502020204030204" pitchFamily="34" charset="0"/>
                <a:cs typeface="Times New Roman" panose="02020603050405020304" pitchFamily="18" charset="0"/>
              </a:rPr>
              <a:t>Websites and Audio-Visual Resources</a:t>
            </a:r>
            <a:endParaRPr lang="en-AU" sz="1200" dirty="0">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200" dirty="0">
                <a:ea typeface="Calibri" panose="020F0502020204030204" pitchFamily="34" charset="0"/>
                <a:cs typeface="Times New Roman" panose="02020603050405020304" pitchFamily="18" charset="0"/>
              </a:rPr>
              <a:t>UNDP Special Report on Human Security (2022): </a:t>
            </a:r>
            <a:r>
              <a:rPr lang="en-US" sz="1200" dirty="0">
                <a:ea typeface="Calibri" panose="020F0502020204030204" pitchFamily="34" charset="0"/>
                <a:cs typeface="Times New Roman" panose="02020603050405020304" pitchFamily="18" charset="0"/>
                <a:hlinkClick r:id="rId2"/>
              </a:rPr>
              <a:t>https://www.youtube.com/watch?v=D3Q7TqhYPDs</a:t>
            </a:r>
            <a:r>
              <a:rPr lang="en-US" sz="1200" dirty="0">
                <a:ea typeface="Calibri" panose="020F0502020204030204" pitchFamily="34" charset="0"/>
                <a:cs typeface="Times New Roman" panose="02020603050405020304" pitchFamily="18" charset="0"/>
              </a:rPr>
              <a:t> </a:t>
            </a:r>
          </a:p>
          <a:p>
            <a:pPr marL="342900" lvl="0" indent="-342900">
              <a:buFont typeface="Symbol" panose="05050102010706020507" pitchFamily="18" charset="2"/>
              <a:buChar char=""/>
            </a:pPr>
            <a:r>
              <a:rPr lang="en-AU" sz="1200" dirty="0">
                <a:effectLst/>
                <a:ea typeface="Calibri" panose="020F0502020204030204" pitchFamily="34" charset="0"/>
                <a:cs typeface="Times New Roman" panose="02020603050405020304" pitchFamily="18" charset="0"/>
              </a:rPr>
              <a:t>UNDP Global launch of Special Report on Human Security (2022): </a:t>
            </a:r>
            <a:r>
              <a:rPr lang="en-AU" sz="1200" dirty="0">
                <a:effectLst/>
                <a:ea typeface="Calibri" panose="020F0502020204030204" pitchFamily="34" charset="0"/>
                <a:cs typeface="Times New Roman" panose="02020603050405020304" pitchFamily="18" charset="0"/>
                <a:hlinkClick r:id="rId3"/>
              </a:rPr>
              <a:t>https://www.youtube.com/watch?v=BwTOSx6u5fA</a:t>
            </a:r>
            <a:r>
              <a:rPr lang="en-AU" sz="1200" dirty="0">
                <a:effectLst/>
                <a:ea typeface="Calibri" panose="020F0502020204030204" pitchFamily="34" charset="0"/>
                <a:cs typeface="Times New Roman" panose="02020603050405020304" pitchFamily="18" charset="0"/>
              </a:rPr>
              <a:t> </a:t>
            </a:r>
          </a:p>
          <a:p>
            <a:pPr marL="342900" lvl="0" indent="-342900">
              <a:buFont typeface="Symbol" panose="05050102010706020507" pitchFamily="18" charset="2"/>
              <a:buChar char=""/>
            </a:pPr>
            <a:r>
              <a:rPr lang="en-US" sz="1200" dirty="0" err="1">
                <a:effectLst/>
                <a:ea typeface="Calibri" panose="020F0502020204030204" pitchFamily="34" charset="0"/>
                <a:cs typeface="Times New Roman" panose="02020603050405020304" pitchFamily="18" charset="0"/>
              </a:rPr>
              <a:t>TedxKish</a:t>
            </a:r>
            <a:r>
              <a:rPr lang="en-US" sz="1200" dirty="0">
                <a:effectLst/>
                <a:ea typeface="Calibri" panose="020F0502020204030204" pitchFamily="34" charset="0"/>
                <a:cs typeface="Times New Roman" panose="02020603050405020304" pitchFamily="18" charset="0"/>
              </a:rPr>
              <a:t> Human Security (2015) </a:t>
            </a:r>
            <a:r>
              <a:rPr lang="en-US" sz="1200" u="sng" dirty="0">
                <a:solidFill>
                  <a:srgbClr val="0563C1"/>
                </a:solidFill>
                <a:effectLst/>
                <a:ea typeface="Calibri" panose="020F0502020204030204" pitchFamily="34" charset="0"/>
                <a:cs typeface="Times New Roman" panose="02020603050405020304" pitchFamily="18" charset="0"/>
                <a:hlinkClick r:id="rId4"/>
              </a:rPr>
              <a:t>https://www.youtube.com/watch?v=EWdg35jvNLA</a:t>
            </a:r>
            <a:endParaRPr lang="en-US" sz="1200" u="sng" dirty="0">
              <a:solidFill>
                <a:srgbClr val="0563C1"/>
              </a:solidFill>
              <a:effectLst/>
              <a:ea typeface="Calibri" panose="020F0502020204030204" pitchFamily="34" charset="0"/>
              <a:cs typeface="Times New Roman" panose="02020603050405020304" pitchFamily="18" charset="0"/>
            </a:endParaRPr>
          </a:p>
          <a:p>
            <a:pPr marL="342900" indent="-342900">
              <a:buFont typeface="Symbol" panose="05050102010706020507" pitchFamily="18" charset="2"/>
              <a:buChar char=""/>
            </a:pPr>
            <a:r>
              <a:rPr lang="en-US" sz="1200" dirty="0">
                <a:effectLst/>
                <a:ea typeface="Calibri" panose="020F0502020204030204" pitchFamily="34" charset="0"/>
                <a:cs typeface="Times New Roman" panose="02020603050405020304" pitchFamily="18" charset="0"/>
              </a:rPr>
              <a:t>Human Security in east Asia (2015): </a:t>
            </a:r>
            <a:r>
              <a:rPr lang="en-US" sz="1200" u="sng" dirty="0">
                <a:solidFill>
                  <a:srgbClr val="0563C1"/>
                </a:solidFill>
                <a:effectLst/>
                <a:ea typeface="Calibri" panose="020F0502020204030204" pitchFamily="34" charset="0"/>
                <a:cs typeface="Times New Roman" panose="02020603050405020304" pitchFamily="18" charset="0"/>
                <a:hlinkClick r:id="rId5"/>
              </a:rPr>
              <a:t>http://www.eastasiaforum.org/2015/06/12/can-human-security-help-reframe-governance-in-asia/</a:t>
            </a:r>
            <a:endParaRPr lang="en-AU" sz="1200" dirty="0">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200" dirty="0">
                <a:effectLst/>
                <a:ea typeface="Calibri" panose="020F0502020204030204" pitchFamily="34" charset="0"/>
                <a:cs typeface="Times New Roman" panose="02020603050405020304" pitchFamily="18" charset="0"/>
              </a:rPr>
              <a:t>Human Security Centre, London, UK </a:t>
            </a:r>
            <a:r>
              <a:rPr lang="en-US" sz="1200" u="sng" dirty="0">
                <a:solidFill>
                  <a:srgbClr val="0563C1"/>
                </a:solidFill>
                <a:effectLst/>
                <a:ea typeface="Calibri" panose="020F0502020204030204" pitchFamily="34" charset="0"/>
                <a:cs typeface="Times New Roman" panose="02020603050405020304" pitchFamily="18" charset="0"/>
                <a:hlinkClick r:id="rId6"/>
              </a:rPr>
              <a:t>http://www.hscentre.org</a:t>
            </a:r>
            <a:endParaRPr lang="en-US" sz="1200" u="sng" dirty="0">
              <a:solidFill>
                <a:srgbClr val="0563C1"/>
              </a:solidFill>
              <a:effectLst/>
              <a:ea typeface="Calibri" panose="020F0502020204030204" pitchFamily="34" charset="0"/>
              <a:cs typeface="Times New Roman" panose="02020603050405020304" pitchFamily="18" charset="0"/>
            </a:endParaRPr>
          </a:p>
          <a:p>
            <a:pPr marL="342900" indent="-342900">
              <a:buFont typeface="Symbol" panose="05050102010706020507" pitchFamily="18" charset="2"/>
              <a:buChar char=""/>
            </a:pPr>
            <a:r>
              <a:rPr lang="en-US" sz="1200" dirty="0">
                <a:effectLst/>
                <a:ea typeface="Calibri" panose="020F0502020204030204" pitchFamily="34" charset="0"/>
                <a:cs typeface="Times New Roman" panose="02020603050405020304" pitchFamily="18" charset="0"/>
              </a:rPr>
              <a:t>UN Trust Fund for Human Security </a:t>
            </a:r>
            <a:r>
              <a:rPr lang="en-US" sz="1200" u="sng" dirty="0">
                <a:solidFill>
                  <a:srgbClr val="0563C1"/>
                </a:solidFill>
                <a:effectLst/>
                <a:ea typeface="Calibri" panose="020F0502020204030204" pitchFamily="34" charset="0"/>
                <a:cs typeface="Times New Roman" panose="02020603050405020304" pitchFamily="18" charset="0"/>
                <a:hlinkClick r:id="rId7"/>
              </a:rPr>
              <a:t>http://www.un.org/humansecurity/</a:t>
            </a:r>
            <a:endParaRPr lang="en-AU" sz="1200" dirty="0">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200" dirty="0">
                <a:effectLst/>
                <a:ea typeface="Calibri" panose="020F0502020204030204" pitchFamily="34" charset="0"/>
                <a:cs typeface="Times New Roman" panose="02020603050405020304" pitchFamily="18" charset="0"/>
              </a:rPr>
              <a:t>Human Security in Latin America </a:t>
            </a:r>
            <a:r>
              <a:rPr lang="en-US" sz="1200" u="sng" dirty="0">
                <a:solidFill>
                  <a:srgbClr val="0563C1"/>
                </a:solidFill>
                <a:effectLst/>
                <a:ea typeface="Calibri" panose="020F0502020204030204" pitchFamily="34" charset="0"/>
                <a:cs typeface="Times New Roman" panose="02020603050405020304" pitchFamily="18" charset="0"/>
                <a:hlinkClick r:id="rId8"/>
              </a:rPr>
              <a:t>https://www.iidh.ed.cr/multic/default_12.aspx?contenidoid=5e49179e-7090-4738-9a43-eb0d3f1da803&amp;Portal=IIDHSeguridadEN</a:t>
            </a:r>
            <a:endParaRPr lang="en-US" sz="1200" u="sng" dirty="0">
              <a:solidFill>
                <a:srgbClr val="0563C1"/>
              </a:solidFill>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AU" sz="1200" dirty="0">
                <a:effectLst/>
                <a:ea typeface="Calibri" panose="020F0502020204030204" pitchFamily="34" charset="0"/>
                <a:cs typeface="Times New Roman" panose="02020603050405020304" pitchFamily="18" charset="0"/>
              </a:rPr>
              <a:t>Gender Based Analysis+ (University </a:t>
            </a:r>
            <a:r>
              <a:rPr lang="en-AU" sz="1200" dirty="0">
                <a:ea typeface="Calibri" panose="020F0502020204030204" pitchFamily="34" charset="0"/>
                <a:cs typeface="Times New Roman" panose="02020603050405020304" pitchFamily="18" charset="0"/>
              </a:rPr>
              <a:t>of Waterloo, webinar series) </a:t>
            </a:r>
            <a:r>
              <a:rPr lang="en-AU" sz="1200" dirty="0">
                <a:ea typeface="Calibri" panose="020F0502020204030204" pitchFamily="34" charset="0"/>
                <a:cs typeface="Times New Roman" panose="02020603050405020304" pitchFamily="18" charset="0"/>
                <a:hlinkClick r:id="rId9"/>
              </a:rPr>
              <a:t>https://uwaterloo.ca/defence-security-foresight-group/events/gba-webinar-series</a:t>
            </a:r>
            <a:r>
              <a:rPr lang="en-AU" sz="1200" dirty="0">
                <a:ea typeface="Calibri" panose="020F0502020204030204" pitchFamily="34" charset="0"/>
                <a:cs typeface="Times New Roman" panose="02020603050405020304" pitchFamily="18" charset="0"/>
              </a:rPr>
              <a:t> </a:t>
            </a:r>
          </a:p>
          <a:p>
            <a:pPr marL="342900" lvl="0" indent="-342900">
              <a:buFont typeface="Symbol" panose="05050102010706020507" pitchFamily="18" charset="2"/>
              <a:buChar char=""/>
            </a:pPr>
            <a:r>
              <a:rPr lang="en-AU" sz="1200" dirty="0">
                <a:ea typeface="Calibri" panose="020F0502020204030204" pitchFamily="34" charset="0"/>
                <a:cs typeface="Times New Roman" panose="02020603050405020304" pitchFamily="18" charset="0"/>
              </a:rPr>
              <a:t>Human Security &amp; Development in the Arctic (Woodrow Wilson </a:t>
            </a:r>
            <a:r>
              <a:rPr lang="en-AU" sz="1200" dirty="0" err="1">
                <a:ea typeface="Calibri" panose="020F0502020204030204" pitchFamily="34" charset="0"/>
                <a:cs typeface="Times New Roman" panose="02020603050405020304" pitchFamily="18" charset="0"/>
              </a:rPr>
              <a:t>Center</a:t>
            </a:r>
            <a:r>
              <a:rPr lang="en-AU" sz="1200" dirty="0">
                <a:ea typeface="Calibri" panose="020F0502020204030204" pitchFamily="34" charset="0"/>
                <a:cs typeface="Times New Roman" panose="02020603050405020304" pitchFamily="18" charset="0"/>
              </a:rPr>
              <a:t>, webinar) </a:t>
            </a:r>
            <a:r>
              <a:rPr lang="en-AU" sz="1200" dirty="0">
                <a:ea typeface="Calibri" panose="020F0502020204030204" pitchFamily="34" charset="0"/>
                <a:cs typeface="Times New Roman" panose="02020603050405020304" pitchFamily="18" charset="0"/>
                <a:hlinkClick r:id="rId10"/>
              </a:rPr>
              <a:t>https://www.youtube.com/watch?v=w4zOKiCZoow</a:t>
            </a:r>
            <a:r>
              <a:rPr lang="en-AU" sz="1200" dirty="0">
                <a:ea typeface="Calibri" panose="020F0502020204030204" pitchFamily="34" charset="0"/>
                <a:cs typeface="Times New Roman" panose="02020603050405020304" pitchFamily="18" charset="0"/>
              </a:rPr>
              <a:t>  </a:t>
            </a:r>
            <a:endParaRPr lang="en-AU" sz="1200" dirty="0">
              <a:effectLst/>
              <a:ea typeface="Calibri" panose="020F0502020204030204" pitchFamily="34" charset="0"/>
              <a:cs typeface="Times New Roman" panose="02020603050405020304" pitchFamily="18" charset="0"/>
            </a:endParaRPr>
          </a:p>
          <a:p>
            <a:pPr marL="0" indent="0">
              <a:buNone/>
            </a:pPr>
            <a:endParaRPr lang="en-AU" dirty="0"/>
          </a:p>
        </p:txBody>
      </p:sp>
      <p:sp>
        <p:nvSpPr>
          <p:cNvPr id="3" name="Content Placeholder 2">
            <a:extLst>
              <a:ext uri="{FF2B5EF4-FFF2-40B4-BE49-F238E27FC236}">
                <a16:creationId xmlns:a16="http://schemas.microsoft.com/office/drawing/2014/main" id="{F8042EBA-6E93-D1F9-FDCC-615DC9757742}"/>
              </a:ext>
            </a:extLst>
          </p:cNvPr>
          <p:cNvSpPr>
            <a:spLocks noGrp="1"/>
          </p:cNvSpPr>
          <p:nvPr>
            <p:ph sz="half" idx="2"/>
          </p:nvPr>
        </p:nvSpPr>
        <p:spPr/>
        <p:txBody>
          <a:bodyPr>
            <a:normAutofit fontScale="92500" lnSpcReduction="10000"/>
          </a:bodyPr>
          <a:lstStyle/>
          <a:p>
            <a:pPr marL="0" indent="0">
              <a:buNone/>
            </a:pPr>
            <a:r>
              <a:rPr lang="en-US" sz="1400" b="1" dirty="0">
                <a:ea typeface="Calibri" panose="020F0502020204030204" pitchFamily="34" charset="0"/>
                <a:cs typeface="Times New Roman" panose="02020603050405020304" pitchFamily="18" charset="0"/>
              </a:rPr>
              <a:t>Films on human security themes</a:t>
            </a:r>
            <a:endParaRPr lang="en-AU" sz="1400" b="1" dirty="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400" i="1" dirty="0">
                <a:ea typeface="Calibri" panose="020F0502020204030204" pitchFamily="34" charset="0"/>
                <a:cs typeface="Times New Roman" panose="02020603050405020304" pitchFamily="18" charset="0"/>
              </a:rPr>
              <a:t>Hunger Games </a:t>
            </a:r>
            <a:r>
              <a:rPr lang="en-US" sz="1400" dirty="0">
                <a:ea typeface="Calibri" panose="020F0502020204030204" pitchFamily="34" charset="0"/>
                <a:cs typeface="Times New Roman" panose="02020603050405020304" pitchFamily="18" charset="0"/>
              </a:rPr>
              <a:t>(2012) </a:t>
            </a:r>
            <a:r>
              <a:rPr lang="en-US" sz="1400" u="sng" dirty="0">
                <a:solidFill>
                  <a:srgbClr val="0563C1"/>
                </a:solidFill>
                <a:ea typeface="Calibri" panose="020F0502020204030204" pitchFamily="34" charset="0"/>
                <a:cs typeface="Times New Roman" panose="02020603050405020304" pitchFamily="18" charset="0"/>
                <a:hlinkClick r:id="rId11"/>
              </a:rPr>
              <a:t>https://www.youtube.com/watch?v=mfmrPu43DF8</a:t>
            </a:r>
            <a:r>
              <a:rPr lang="en-US" sz="1400" dirty="0">
                <a:ea typeface="Calibri" panose="020F0502020204030204" pitchFamily="34" charset="0"/>
                <a:cs typeface="Times New Roman" panose="02020603050405020304" pitchFamily="18" charset="0"/>
              </a:rPr>
              <a:t> </a:t>
            </a:r>
            <a:endParaRPr lang="en-AU" sz="1400" dirty="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US" sz="1400" dirty="0">
                <a:ea typeface="Calibri" panose="020F0502020204030204" pitchFamily="34" charset="0"/>
                <a:cs typeface="Times New Roman" panose="02020603050405020304" pitchFamily="18" charset="0"/>
              </a:rPr>
              <a:t>See an essay on the relevance of </a:t>
            </a:r>
            <a:r>
              <a:rPr lang="en-US" sz="1400" i="1" dirty="0">
                <a:ea typeface="Calibri" panose="020F0502020204030204" pitchFamily="34" charset="0"/>
                <a:cs typeface="Times New Roman" panose="02020603050405020304" pitchFamily="18" charset="0"/>
              </a:rPr>
              <a:t>The Hunger Games</a:t>
            </a:r>
            <a:r>
              <a:rPr lang="en-US" sz="1400" dirty="0">
                <a:ea typeface="Calibri" panose="020F0502020204030204" pitchFamily="34" charset="0"/>
                <a:cs typeface="Times New Roman" panose="02020603050405020304" pitchFamily="18" charset="0"/>
              </a:rPr>
              <a:t> to Human Security here: </a:t>
            </a:r>
            <a:r>
              <a:rPr lang="en-US" sz="1400" u="sng" dirty="0">
                <a:solidFill>
                  <a:srgbClr val="0563C1"/>
                </a:solidFill>
                <a:ea typeface="Calibri" panose="020F0502020204030204" pitchFamily="34" charset="0"/>
                <a:cs typeface="Times New Roman" panose="02020603050405020304" pitchFamily="18" charset="0"/>
                <a:hlinkClick r:id="rId12"/>
              </a:rPr>
              <a:t>http://www.e-ir.info/2013/12/16/the-hunger-games-and-human-security/</a:t>
            </a:r>
            <a:r>
              <a:rPr lang="en-US" sz="1400" dirty="0">
                <a:ea typeface="Calibri" panose="020F0502020204030204" pitchFamily="34" charset="0"/>
                <a:cs typeface="Times New Roman" panose="02020603050405020304" pitchFamily="18" charset="0"/>
              </a:rPr>
              <a:t> </a:t>
            </a:r>
            <a:endParaRPr lang="en-AU" sz="1400" dirty="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400" i="1" dirty="0">
                <a:ea typeface="Calibri" panose="020F0502020204030204" pitchFamily="34" charset="0"/>
                <a:cs typeface="Times New Roman" panose="02020603050405020304" pitchFamily="18" charset="0"/>
              </a:rPr>
              <a:t>My Enemy My Brother </a:t>
            </a:r>
            <a:r>
              <a:rPr lang="en-US" sz="1400" dirty="0">
                <a:ea typeface="Calibri" panose="020F0502020204030204" pitchFamily="34" charset="0"/>
                <a:cs typeface="Times New Roman" panose="02020603050405020304" pitchFamily="18" charset="0"/>
              </a:rPr>
              <a:t>(2015)</a:t>
            </a:r>
            <a:r>
              <a:rPr lang="en-US" sz="1400" i="1" dirty="0">
                <a:ea typeface="Calibri" panose="020F0502020204030204" pitchFamily="34" charset="0"/>
                <a:cs typeface="Times New Roman" panose="02020603050405020304" pitchFamily="18" charset="0"/>
              </a:rPr>
              <a:t> </a:t>
            </a:r>
            <a:r>
              <a:rPr lang="en-US" sz="1400" u="sng" dirty="0">
                <a:solidFill>
                  <a:srgbClr val="0563C1"/>
                </a:solidFill>
                <a:ea typeface="Calibri" panose="020F0502020204030204" pitchFamily="34" charset="0"/>
                <a:cs typeface="Times New Roman" panose="02020603050405020304" pitchFamily="18" charset="0"/>
                <a:hlinkClick r:id="rId13"/>
              </a:rPr>
              <a:t>http://www.myenemymybrothermovie.com/#my-enemy-my-brother</a:t>
            </a:r>
            <a:endParaRPr lang="en-US" sz="1400" i="1" u="sng" dirty="0">
              <a:solidFill>
                <a:srgbClr val="0563C1"/>
              </a:solidFill>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400" dirty="0"/>
              <a:t>Erin Brockovich (2000) </a:t>
            </a:r>
            <a:r>
              <a:rPr lang="en-US" sz="1400" dirty="0">
                <a:hlinkClick r:id="rId14"/>
              </a:rPr>
              <a:t>https://www.youtube.com/watch?v=KnMoELYjpo4</a:t>
            </a:r>
            <a:r>
              <a:rPr lang="en-US" sz="1400" dirty="0"/>
              <a:t> </a:t>
            </a:r>
          </a:p>
          <a:p>
            <a:pPr marL="342900" lvl="0" indent="-342900">
              <a:buFont typeface="Symbol" panose="05050102010706020507" pitchFamily="18" charset="2"/>
              <a:buChar char=""/>
            </a:pPr>
            <a:r>
              <a:rPr lang="en-US" sz="1400" dirty="0"/>
              <a:t>A list of 10 movies about human trafficking </a:t>
            </a:r>
            <a:r>
              <a:rPr lang="en-US" sz="1400" dirty="0">
                <a:hlinkClick r:id="rId15"/>
              </a:rPr>
              <a:t>https://www.humanrightscareers.com/issues/10-movies-about-human-trafficking/</a:t>
            </a:r>
            <a:r>
              <a:rPr lang="en-US" sz="1400" dirty="0"/>
              <a:t> </a:t>
            </a:r>
          </a:p>
          <a:p>
            <a:pPr marL="342900" lvl="0" indent="-342900">
              <a:buFont typeface="Symbol" panose="05050102010706020507" pitchFamily="18" charset="2"/>
              <a:buChar char=""/>
            </a:pPr>
            <a:r>
              <a:rPr lang="en-US" sz="1400" dirty="0"/>
              <a:t>A list of 5 movies about global poverty </a:t>
            </a:r>
            <a:r>
              <a:rPr lang="en-US" sz="1400" dirty="0">
                <a:hlinkClick r:id="rId16"/>
              </a:rPr>
              <a:t>https://borgenproject.org/top-5-global-poverty-films/</a:t>
            </a:r>
            <a:r>
              <a:rPr lang="en-US" sz="1400" dirty="0"/>
              <a:t> </a:t>
            </a:r>
          </a:p>
        </p:txBody>
      </p:sp>
    </p:spTree>
    <p:extLst>
      <p:ext uri="{BB962C8B-B14F-4D97-AF65-F5344CB8AC3E}">
        <p14:creationId xmlns:p14="http://schemas.microsoft.com/office/powerpoint/2010/main" val="1277811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7193BD-AFC9-404B-996A-69D752E82257}"/>
              </a:ext>
            </a:extLst>
          </p:cNvPr>
          <p:cNvSpPr>
            <a:spLocks noGrp="1"/>
          </p:cNvSpPr>
          <p:nvPr>
            <p:ph type="title"/>
          </p:nvPr>
        </p:nvSpPr>
        <p:spPr/>
        <p:txBody>
          <a:bodyPr/>
          <a:lstStyle/>
          <a:p>
            <a:r>
              <a:rPr lang="en-AU" b="1" dirty="0"/>
              <a:t>Origins of Human Security</a:t>
            </a:r>
          </a:p>
        </p:txBody>
      </p:sp>
      <p:sp>
        <p:nvSpPr>
          <p:cNvPr id="6" name="Content Placeholder 5">
            <a:extLst>
              <a:ext uri="{FF2B5EF4-FFF2-40B4-BE49-F238E27FC236}">
                <a16:creationId xmlns:a16="http://schemas.microsoft.com/office/drawing/2014/main" id="{92ABAC51-B0FD-4356-B984-6D2B199E234D}"/>
              </a:ext>
            </a:extLst>
          </p:cNvPr>
          <p:cNvSpPr>
            <a:spLocks noGrp="1"/>
          </p:cNvSpPr>
          <p:nvPr>
            <p:ph idx="1"/>
          </p:nvPr>
        </p:nvSpPr>
        <p:spPr/>
        <p:txBody>
          <a:bodyPr>
            <a:normAutofit fontScale="92500" lnSpcReduction="10000"/>
          </a:bodyPr>
          <a:lstStyle/>
          <a:p>
            <a:r>
              <a:rPr lang="en-GB" sz="2400" dirty="0">
                <a:ea typeface="Times New Roman" panose="02020603050405020304" pitchFamily="18" charset="0"/>
              </a:rPr>
              <a:t>Renewed debates about the meaning and scope of ‘security’ after the Cold War provided an important context for the development of human security.</a:t>
            </a:r>
          </a:p>
          <a:p>
            <a:r>
              <a:rPr lang="en-GB" sz="2400" dirty="0">
                <a:effectLst/>
                <a:ea typeface="Times New Roman" panose="02020603050405020304" pitchFamily="18" charset="0"/>
              </a:rPr>
              <a:t>They suggested the possibility of moving beyond a narrow focus on states and the danger of interstate (even nuclear) conflict, to focus on broader challenges associated with environmental change, poverty and inequality, and a deeper focus on referent objects beyond the nation-state.</a:t>
            </a:r>
          </a:p>
          <a:p>
            <a:r>
              <a:rPr lang="en-GB" sz="2400" dirty="0">
                <a:effectLst/>
                <a:ea typeface="Times New Roman" panose="02020603050405020304" pitchFamily="18" charset="0"/>
              </a:rPr>
              <a:t>In the 1990s, the ‘human security agenda’ was reinvigorated by an international group of scholars, including Pakistani economist Mahbub al-Haq, Indian economist and philosopher Amartya Sen, Japanese academic and diplomat Ogata Sadako, and Indian/Canadian International Relations scholar Amitav Acharya</a:t>
            </a:r>
            <a:r>
              <a:rPr lang="en-GB" sz="2400" b="1" dirty="0">
                <a:effectLst/>
                <a:ea typeface="Times New Roman" panose="02020603050405020304" pitchFamily="18" charset="0"/>
              </a:rPr>
              <a:t>,</a:t>
            </a:r>
            <a:r>
              <a:rPr lang="en-GB" sz="2400" dirty="0">
                <a:effectLst/>
                <a:ea typeface="Times New Roman" panose="02020603050405020304" pitchFamily="18" charset="0"/>
              </a:rPr>
              <a:t> among others.</a:t>
            </a:r>
          </a:p>
          <a:p>
            <a:r>
              <a:rPr lang="en-GB" sz="2400" dirty="0">
                <a:effectLst/>
                <a:ea typeface="Times New Roman" panose="02020603050405020304" pitchFamily="18" charset="0"/>
              </a:rPr>
              <a:t>The concept was popularized by the UNDP</a:t>
            </a:r>
            <a:r>
              <a:rPr lang="en-GB" sz="2400" dirty="0">
                <a:ea typeface="Times New Roman" panose="02020603050405020304" pitchFamily="18" charset="0"/>
              </a:rPr>
              <a:t>’s</a:t>
            </a:r>
            <a:r>
              <a:rPr lang="en-GB" sz="2400" dirty="0">
                <a:effectLst/>
                <a:ea typeface="Times New Roman" panose="02020603050405020304" pitchFamily="18" charset="0"/>
              </a:rPr>
              <a:t> 1994 Human Development Report.</a:t>
            </a:r>
            <a:endParaRPr lang="en-AU" sz="2400" dirty="0"/>
          </a:p>
        </p:txBody>
      </p:sp>
    </p:spTree>
    <p:extLst>
      <p:ext uri="{BB962C8B-B14F-4D97-AF65-F5344CB8AC3E}">
        <p14:creationId xmlns:p14="http://schemas.microsoft.com/office/powerpoint/2010/main" val="923679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F5BB6-A47C-489D-B461-0A047F42618C}"/>
              </a:ext>
            </a:extLst>
          </p:cNvPr>
          <p:cNvSpPr>
            <a:spLocks noGrp="1"/>
          </p:cNvSpPr>
          <p:nvPr>
            <p:ph type="title"/>
          </p:nvPr>
        </p:nvSpPr>
        <p:spPr/>
        <p:txBody>
          <a:bodyPr>
            <a:normAutofit/>
          </a:bodyPr>
          <a:lstStyle/>
          <a:p>
            <a:r>
              <a:rPr lang="en-AU" sz="4000" b="1" dirty="0"/>
              <a:t>UNDP Human Development Report, 1994</a:t>
            </a:r>
          </a:p>
        </p:txBody>
      </p:sp>
      <p:sp>
        <p:nvSpPr>
          <p:cNvPr id="3" name="Content Placeholder 2">
            <a:extLst>
              <a:ext uri="{FF2B5EF4-FFF2-40B4-BE49-F238E27FC236}">
                <a16:creationId xmlns:a16="http://schemas.microsoft.com/office/drawing/2014/main" id="{FB7112C5-3FDE-47E9-9E3D-5B7EF8B56E36}"/>
              </a:ext>
            </a:extLst>
          </p:cNvPr>
          <p:cNvSpPr>
            <a:spLocks noGrp="1"/>
          </p:cNvSpPr>
          <p:nvPr>
            <p:ph idx="1"/>
          </p:nvPr>
        </p:nvSpPr>
        <p:spPr/>
        <p:txBody>
          <a:bodyPr>
            <a:normAutofit fontScale="92500" lnSpcReduction="10000"/>
          </a:bodyPr>
          <a:lstStyle/>
          <a:p>
            <a:r>
              <a:rPr lang="en-AU" dirty="0"/>
              <a:t>The 1994 UNDP Human Development Report was considered a key moment in the development of human security and in broader debates about security in international relations.</a:t>
            </a:r>
          </a:p>
          <a:p>
            <a:r>
              <a:rPr lang="en-AU" dirty="0"/>
              <a:t>This report defined human security as ‘freedom from fear and freedom from want’, focusing attention on poverty and inequality.</a:t>
            </a:r>
          </a:p>
          <a:p>
            <a:r>
              <a:rPr lang="en-AU" dirty="0"/>
              <a:t>It defined human security as having four characteristics: it was universal; interdependent; encouraged a focus on prevention; and was people-</a:t>
            </a:r>
            <a:r>
              <a:rPr lang="en-AU" dirty="0" err="1"/>
              <a:t>centered</a:t>
            </a:r>
            <a:r>
              <a:rPr lang="en-AU" dirty="0"/>
              <a:t>.</a:t>
            </a:r>
          </a:p>
          <a:p>
            <a:r>
              <a:rPr lang="en-AU" dirty="0"/>
              <a:t>The report outlined key categories or sectors of human security: economic; food; health; environmental; personal; community and political security.</a:t>
            </a:r>
          </a:p>
          <a:p>
            <a:endParaRPr lang="en-AU" dirty="0"/>
          </a:p>
        </p:txBody>
      </p:sp>
    </p:spTree>
    <p:extLst>
      <p:ext uri="{BB962C8B-B14F-4D97-AF65-F5344CB8AC3E}">
        <p14:creationId xmlns:p14="http://schemas.microsoft.com/office/powerpoint/2010/main" val="882081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815C9-1B39-3E2C-D542-E868D100F77C}"/>
              </a:ext>
            </a:extLst>
          </p:cNvPr>
          <p:cNvSpPr>
            <a:spLocks noGrp="1"/>
          </p:cNvSpPr>
          <p:nvPr>
            <p:ph type="title"/>
          </p:nvPr>
        </p:nvSpPr>
        <p:spPr/>
        <p:txBody>
          <a:bodyPr>
            <a:normAutofit fontScale="90000"/>
          </a:bodyPr>
          <a:lstStyle/>
          <a:p>
            <a:r>
              <a:rPr lang="en-GB" b="1" dirty="0"/>
              <a:t>UNDP’s Categories of Human Security</a:t>
            </a:r>
            <a:endParaRPr lang="en-US" b="1" dirty="0"/>
          </a:p>
        </p:txBody>
      </p:sp>
      <p:sp>
        <p:nvSpPr>
          <p:cNvPr id="3" name="Content Placeholder 2">
            <a:extLst>
              <a:ext uri="{FF2B5EF4-FFF2-40B4-BE49-F238E27FC236}">
                <a16:creationId xmlns:a16="http://schemas.microsoft.com/office/drawing/2014/main" id="{0476AD57-B162-72DD-1B07-F69E699ED89C}"/>
              </a:ext>
            </a:extLst>
          </p:cNvPr>
          <p:cNvSpPr>
            <a:spLocks noGrp="1"/>
          </p:cNvSpPr>
          <p:nvPr>
            <p:ph idx="1"/>
          </p:nvPr>
        </p:nvSpPr>
        <p:spPr/>
        <p:txBody>
          <a:bodyPr>
            <a:normAutofit fontScale="47500" lnSpcReduction="20000"/>
          </a:bodyPr>
          <a:lstStyle/>
          <a:p>
            <a:r>
              <a:rPr lang="en-GB" b="1" dirty="0"/>
              <a:t>Economic security:</a:t>
            </a:r>
            <a:r>
              <a:rPr lang="en-GB" dirty="0"/>
              <a:t> Economic security is defined as an assured income, preferably through paid work, but also includes (in the last resort) public safety net measures ensuring income to those who are unable to obtain an income.</a:t>
            </a:r>
            <a:endParaRPr lang="en-US" dirty="0"/>
          </a:p>
          <a:p>
            <a:r>
              <a:rPr lang="en-GB" b="1" dirty="0"/>
              <a:t>Food security:</a:t>
            </a:r>
            <a:r>
              <a:rPr lang="en-GB" dirty="0"/>
              <a:t> Food security concerns adequate access to food, both physically and economically. Some note that food security is also about getting access to those foods that are important to culture, health, and wellbeing (see box 15.2).</a:t>
            </a:r>
            <a:endParaRPr lang="en-US" dirty="0"/>
          </a:p>
          <a:p>
            <a:r>
              <a:rPr lang="en-GB" b="1" dirty="0"/>
              <a:t>Health security:</a:t>
            </a:r>
            <a:r>
              <a:rPr lang="en-GB" dirty="0"/>
              <a:t> Health security entails access to healthcare, and protection against diseases: infectious and parasitic diseases linked to malnutrition and environmental degradation (including pollution), and also those diseases linked to lifestyles (such as circulatory diseases or cancer). </a:t>
            </a:r>
            <a:endParaRPr lang="en-US" dirty="0"/>
          </a:p>
          <a:p>
            <a:r>
              <a:rPr lang="en-GB" b="1" dirty="0"/>
              <a:t>Environmental security:</a:t>
            </a:r>
            <a:r>
              <a:rPr lang="en-GB" dirty="0"/>
              <a:t> Human wellbeing is intricately linked to the condition of the environment. Deforestation, overgrazing and poor conservation methods lead to environmental degradation such as desertification where the land can no longer support communities. Climate change has emerged as a central human security concern in recent years. </a:t>
            </a:r>
            <a:endParaRPr lang="en-US" dirty="0"/>
          </a:p>
          <a:p>
            <a:r>
              <a:rPr lang="en-GB" b="1" dirty="0"/>
              <a:t>Personal security:</a:t>
            </a:r>
            <a:r>
              <a:rPr lang="en-GB" dirty="0"/>
              <a:t> Personal security addresses threats from physical violence including threats from the state (including torture), from other states (war), from other groups of people (ethnic tension), as well as violence stemming from crime, gendered violence or threats against women, threats against children, and threats against oneself (suicide).</a:t>
            </a:r>
            <a:endParaRPr lang="en-US" dirty="0"/>
          </a:p>
          <a:p>
            <a:r>
              <a:rPr lang="en-GB" b="1" dirty="0"/>
              <a:t>Community security:</a:t>
            </a:r>
            <a:r>
              <a:rPr lang="en-GB" dirty="0"/>
              <a:t> Community security addresses the security individuals get within a group, establishing a sense of belonging and identity rooted in shared values. </a:t>
            </a:r>
            <a:endParaRPr lang="en-US" dirty="0"/>
          </a:p>
          <a:p>
            <a:r>
              <a:rPr lang="en-GB" b="1" dirty="0"/>
              <a:t>Political security:</a:t>
            </a:r>
            <a:r>
              <a:rPr lang="en-GB" dirty="0"/>
              <a:t> political security affords individuals the freedom to be governed in a way that respects basic human rights, protected by democratic institutions in which individuals are given a voice. Control over information and media, physical repression by militaries, and threat of prison or detainment (or worse) during political protests are all examples of political insecurity.</a:t>
            </a:r>
            <a:r>
              <a:rPr lang="en-US" dirty="0"/>
              <a:t> </a:t>
            </a:r>
          </a:p>
        </p:txBody>
      </p:sp>
    </p:spTree>
    <p:extLst>
      <p:ext uri="{BB962C8B-B14F-4D97-AF65-F5344CB8AC3E}">
        <p14:creationId xmlns:p14="http://schemas.microsoft.com/office/powerpoint/2010/main" val="352581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07AB6-3229-44CA-988F-24006CA4251B}"/>
              </a:ext>
            </a:extLst>
          </p:cNvPr>
          <p:cNvSpPr>
            <a:spLocks noGrp="1"/>
          </p:cNvSpPr>
          <p:nvPr>
            <p:ph type="title"/>
          </p:nvPr>
        </p:nvSpPr>
        <p:spPr/>
        <p:txBody>
          <a:bodyPr>
            <a:normAutofit fontScale="90000"/>
          </a:bodyPr>
          <a:lstStyle/>
          <a:p>
            <a:r>
              <a:rPr lang="en-AU" b="1" dirty="0"/>
              <a:t>Commission on Human Security, 2001 </a:t>
            </a:r>
          </a:p>
        </p:txBody>
      </p:sp>
      <p:sp>
        <p:nvSpPr>
          <p:cNvPr id="3" name="Content Placeholder 2">
            <a:extLst>
              <a:ext uri="{FF2B5EF4-FFF2-40B4-BE49-F238E27FC236}">
                <a16:creationId xmlns:a16="http://schemas.microsoft.com/office/drawing/2014/main" id="{31DD4F3A-BDE8-4F0F-83E9-40E769FACC80}"/>
              </a:ext>
            </a:extLst>
          </p:cNvPr>
          <p:cNvSpPr>
            <a:spLocks noGrp="1"/>
          </p:cNvSpPr>
          <p:nvPr>
            <p:ph idx="1"/>
          </p:nvPr>
        </p:nvSpPr>
        <p:spPr>
          <a:xfrm>
            <a:off x="838199" y="1606964"/>
            <a:ext cx="9014927" cy="4667250"/>
          </a:xfrm>
        </p:spPr>
        <p:txBody>
          <a:bodyPr>
            <a:noAutofit/>
          </a:bodyPr>
          <a:lstStyle/>
          <a:p>
            <a:pPr>
              <a:lnSpc>
                <a:spcPct val="100000"/>
              </a:lnSpc>
              <a:spcBef>
                <a:spcPts val="0"/>
              </a:spcBef>
            </a:pPr>
            <a:r>
              <a:rPr lang="en-GB" sz="1600" dirty="0">
                <a:effectLst/>
                <a:ea typeface="Times New Roman" panose="02020603050405020304" pitchFamily="18" charset="0"/>
              </a:rPr>
              <a:t>In 2001, the Commission on Human Security (CHS) was formed by the Government of Japan, responding to the continued interest of then UN Secretary-General Kofi Annan and the 2000 Millennium Summit declaration.</a:t>
            </a:r>
          </a:p>
          <a:p>
            <a:pPr>
              <a:lnSpc>
                <a:spcPct val="100000"/>
              </a:lnSpc>
              <a:spcBef>
                <a:spcPts val="0"/>
              </a:spcBef>
            </a:pPr>
            <a:r>
              <a:rPr lang="en-GB" sz="1600" dirty="0">
                <a:ea typeface="Times New Roman" panose="02020603050405020304" pitchFamily="18" charset="0"/>
              </a:rPr>
              <a:t>The</a:t>
            </a:r>
            <a:r>
              <a:rPr lang="en-GB" sz="1600" dirty="0">
                <a:effectLst/>
                <a:ea typeface="Times New Roman" panose="02020603050405020304" pitchFamily="18" charset="0"/>
              </a:rPr>
              <a:t> 2003 report titled </a:t>
            </a:r>
            <a:r>
              <a:rPr lang="en-GB" sz="1600" i="1" dirty="0">
                <a:effectLst/>
                <a:ea typeface="Times New Roman" panose="02020603050405020304" pitchFamily="18" charset="0"/>
              </a:rPr>
              <a:t>Human Security Now</a:t>
            </a:r>
            <a:r>
              <a:rPr lang="en-GB" sz="1600" dirty="0">
                <a:effectLst/>
                <a:ea typeface="Times New Roman" panose="02020603050405020304" pitchFamily="18" charset="0"/>
              </a:rPr>
              <a:t>, argued that the goal of human security was: ‘to protect the vital core of all human lives in ways that enhance human freedoms and human fulfilment’ (CHS 2003: 4).</a:t>
            </a:r>
          </a:p>
          <a:p>
            <a:pPr>
              <a:lnSpc>
                <a:spcPct val="100000"/>
              </a:lnSpc>
              <a:spcBef>
                <a:spcPts val="0"/>
              </a:spcBef>
            </a:pPr>
            <a:r>
              <a:rPr lang="en-GB" sz="1600" dirty="0">
                <a:effectLst/>
                <a:ea typeface="Times New Roman" panose="02020603050405020304" pitchFamily="18" charset="0"/>
              </a:rPr>
              <a:t>The CHS report claimed that human security included the ‘interrelated building blocks’ of freedom from fear, freedom from want, and ‘the freedom of future generations to inherit a healthy natural environment’. Lastly human security also ‘reinforces human dignity’.</a:t>
            </a:r>
            <a:endParaRPr lang="en-AU" sz="1600" dirty="0">
              <a:effectLst/>
              <a:ea typeface="Times New Roman" panose="02020603050405020304" pitchFamily="18" charset="0"/>
            </a:endParaRPr>
          </a:p>
          <a:p>
            <a:pPr>
              <a:lnSpc>
                <a:spcPct val="100000"/>
              </a:lnSpc>
              <a:spcBef>
                <a:spcPts val="0"/>
              </a:spcBef>
            </a:pPr>
            <a:r>
              <a:rPr lang="en-GB" sz="1600" dirty="0">
                <a:effectLst/>
                <a:ea typeface="Times New Roman" panose="02020603050405020304" pitchFamily="18" charset="0"/>
              </a:rPr>
              <a:t>In some respects, the CHS definition went beyond the 1994 UNDP report, widening the possibilities for understanding human security from the position of individuals rather than states.</a:t>
            </a:r>
          </a:p>
          <a:p>
            <a:pPr>
              <a:lnSpc>
                <a:spcPct val="100000"/>
              </a:lnSpc>
              <a:spcBef>
                <a:spcPts val="0"/>
              </a:spcBef>
            </a:pPr>
            <a:r>
              <a:rPr lang="en-GB" sz="1600" dirty="0">
                <a:effectLst/>
                <a:ea typeface="Times New Roman" panose="02020603050405020304" pitchFamily="18" charset="0"/>
              </a:rPr>
              <a:t>At the same time, however, the CHS report placed significant emphasis on the role of the state, frequently repeating the claim that human security ‘complements’ state security.</a:t>
            </a:r>
          </a:p>
          <a:p>
            <a:pPr>
              <a:lnSpc>
                <a:spcPct val="100000"/>
              </a:lnSpc>
              <a:spcBef>
                <a:spcPts val="0"/>
              </a:spcBef>
            </a:pPr>
            <a:r>
              <a:rPr lang="en-GB" sz="1600" dirty="0">
                <a:ea typeface="Times New Roman" panose="02020603050405020304" pitchFamily="18" charset="0"/>
              </a:rPr>
              <a:t>H</a:t>
            </a:r>
            <a:r>
              <a:rPr lang="en-GB" sz="1600" dirty="0">
                <a:effectLst/>
                <a:ea typeface="Times New Roman" panose="02020603050405020304" pitchFamily="18" charset="0"/>
              </a:rPr>
              <a:t>uman security was also, however, viewed as a call to action, to increase the capacities of individuals to address their own security and confirm that ‘people are the most active participants in determining their well-being’ (CHS 2003: 4).</a:t>
            </a:r>
            <a:endParaRPr lang="en-AU" sz="1600" dirty="0"/>
          </a:p>
        </p:txBody>
      </p:sp>
    </p:spTree>
    <p:extLst>
      <p:ext uri="{BB962C8B-B14F-4D97-AF65-F5344CB8AC3E}">
        <p14:creationId xmlns:p14="http://schemas.microsoft.com/office/powerpoint/2010/main" val="329922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50DC7-A236-4ABA-B82A-E74F29040108}"/>
              </a:ext>
            </a:extLst>
          </p:cNvPr>
          <p:cNvSpPr>
            <a:spLocks noGrp="1"/>
          </p:cNvSpPr>
          <p:nvPr>
            <p:ph type="title"/>
          </p:nvPr>
        </p:nvSpPr>
        <p:spPr/>
        <p:txBody>
          <a:bodyPr/>
          <a:lstStyle/>
          <a:p>
            <a:r>
              <a:rPr lang="en-AU" b="1" dirty="0"/>
              <a:t>Security Beyond the State?</a:t>
            </a:r>
          </a:p>
        </p:txBody>
      </p:sp>
      <p:sp>
        <p:nvSpPr>
          <p:cNvPr id="3" name="Content Placeholder 2">
            <a:extLst>
              <a:ext uri="{FF2B5EF4-FFF2-40B4-BE49-F238E27FC236}">
                <a16:creationId xmlns:a16="http://schemas.microsoft.com/office/drawing/2014/main" id="{DECD6DA7-21B7-420A-A7C6-F281970B5AC8}"/>
              </a:ext>
            </a:extLst>
          </p:cNvPr>
          <p:cNvSpPr>
            <a:spLocks noGrp="1"/>
          </p:cNvSpPr>
          <p:nvPr>
            <p:ph idx="1"/>
          </p:nvPr>
        </p:nvSpPr>
        <p:spPr/>
        <p:txBody>
          <a:bodyPr>
            <a:normAutofit lnSpcReduction="10000"/>
          </a:bodyPr>
          <a:lstStyle/>
          <a:p>
            <a:r>
              <a:rPr lang="en-AU" sz="2400" dirty="0"/>
              <a:t>Since its first articulation, a key challenge for human security has always been the question of the agent of security. Who is capable of or responsible for providing ‘freedom from fear and freedom from want’?</a:t>
            </a:r>
          </a:p>
          <a:p>
            <a:r>
              <a:rPr lang="en-GB" sz="2400" dirty="0">
                <a:effectLst/>
                <a:ea typeface="Times New Roman" panose="02020603050405020304" pitchFamily="18" charset="0"/>
              </a:rPr>
              <a:t>While individuals clearly have a role in providing their own security, there are many instances in which individual action is insufficient; responding to interstate violence, structural threats, or issues requiring transnational cooperation, for example. This suggests an important potential role for states.</a:t>
            </a:r>
          </a:p>
          <a:p>
            <a:r>
              <a:rPr lang="en-GB" sz="2400" dirty="0"/>
              <a:t>Some states, such as Japan, Canada and Norway, explicitly embraced the concept of human security.</a:t>
            </a:r>
          </a:p>
          <a:p>
            <a:r>
              <a:rPr lang="en-GB" sz="2400" dirty="0"/>
              <a:t>For many, however, this embrace was problematic because it allowed states to claim a concern with a broader agenda without fundamentally altering their practices.</a:t>
            </a:r>
            <a:endParaRPr lang="en-AU" sz="2400" dirty="0"/>
          </a:p>
        </p:txBody>
      </p:sp>
    </p:spTree>
    <p:extLst>
      <p:ext uri="{BB962C8B-B14F-4D97-AF65-F5344CB8AC3E}">
        <p14:creationId xmlns:p14="http://schemas.microsoft.com/office/powerpoint/2010/main" val="2536494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C48D7-788B-4ABB-B66C-469A1A8581DF}"/>
              </a:ext>
            </a:extLst>
          </p:cNvPr>
          <p:cNvSpPr>
            <a:spLocks noGrp="1"/>
          </p:cNvSpPr>
          <p:nvPr>
            <p:ph type="title"/>
          </p:nvPr>
        </p:nvSpPr>
        <p:spPr/>
        <p:txBody>
          <a:bodyPr>
            <a:normAutofit/>
          </a:bodyPr>
          <a:lstStyle/>
          <a:p>
            <a:r>
              <a:rPr lang="en-AU" sz="4000" b="1" dirty="0"/>
              <a:t>Key Criticisms of Human Security</a:t>
            </a:r>
          </a:p>
        </p:txBody>
      </p:sp>
      <p:graphicFrame>
        <p:nvGraphicFramePr>
          <p:cNvPr id="4" name="Table 4">
            <a:extLst>
              <a:ext uri="{FF2B5EF4-FFF2-40B4-BE49-F238E27FC236}">
                <a16:creationId xmlns:a16="http://schemas.microsoft.com/office/drawing/2014/main" id="{5F298CD0-AF4A-4652-B3EE-B316E8AED9FD}"/>
              </a:ext>
            </a:extLst>
          </p:cNvPr>
          <p:cNvGraphicFramePr>
            <a:graphicFrameLocks noGrp="1"/>
          </p:cNvGraphicFramePr>
          <p:nvPr>
            <p:ph idx="1"/>
            <p:extLst>
              <p:ext uri="{D42A27DB-BD31-4B8C-83A1-F6EECF244321}">
                <p14:modId xmlns:p14="http://schemas.microsoft.com/office/powerpoint/2010/main" val="1383214096"/>
              </p:ext>
            </p:extLst>
          </p:nvPr>
        </p:nvGraphicFramePr>
        <p:xfrm>
          <a:off x="500332" y="1567544"/>
          <a:ext cx="9072876" cy="4720626"/>
        </p:xfrm>
        <a:graphic>
          <a:graphicData uri="http://schemas.openxmlformats.org/drawingml/2006/table">
            <a:tbl>
              <a:tblPr firstRow="1" bandRow="1">
                <a:tableStyleId>{5C22544A-7EE6-4342-B048-85BDC9FD1C3A}</a:tableStyleId>
              </a:tblPr>
              <a:tblGrid>
                <a:gridCol w="2169602">
                  <a:extLst>
                    <a:ext uri="{9D8B030D-6E8A-4147-A177-3AD203B41FA5}">
                      <a16:colId xmlns:a16="http://schemas.microsoft.com/office/drawing/2014/main" val="2422930936"/>
                    </a:ext>
                  </a:extLst>
                </a:gridCol>
                <a:gridCol w="6903274">
                  <a:extLst>
                    <a:ext uri="{9D8B030D-6E8A-4147-A177-3AD203B41FA5}">
                      <a16:colId xmlns:a16="http://schemas.microsoft.com/office/drawing/2014/main" val="2811989620"/>
                    </a:ext>
                  </a:extLst>
                </a:gridCol>
              </a:tblGrid>
              <a:tr h="410109">
                <a:tc>
                  <a:txBody>
                    <a:bodyPr/>
                    <a:lstStyle/>
                    <a:p>
                      <a:r>
                        <a:rPr lang="en-AU" dirty="0"/>
                        <a:t>Critics</a:t>
                      </a:r>
                    </a:p>
                  </a:txBody>
                  <a:tcPr/>
                </a:tc>
                <a:tc>
                  <a:txBody>
                    <a:bodyPr/>
                    <a:lstStyle/>
                    <a:p>
                      <a:r>
                        <a:rPr lang="en-AU" dirty="0"/>
                        <a:t>Criticisms</a:t>
                      </a:r>
                    </a:p>
                  </a:txBody>
                  <a:tcPr/>
                </a:tc>
                <a:extLst>
                  <a:ext uri="{0D108BD9-81ED-4DB2-BD59-A6C34878D82A}">
                    <a16:rowId xmlns:a16="http://schemas.microsoft.com/office/drawing/2014/main" val="253157571"/>
                  </a:ext>
                </a:extLst>
              </a:tr>
              <a:tr h="924933">
                <a:tc>
                  <a:txBody>
                    <a:bodyPr/>
                    <a:lstStyle/>
                    <a:p>
                      <a:r>
                        <a:rPr lang="en-AU" dirty="0"/>
                        <a:t>Paris (2001)</a:t>
                      </a:r>
                    </a:p>
                  </a:txBody>
                  <a:tcPr/>
                </a:tc>
                <a:tc>
                  <a:txBody>
                    <a:bodyPr/>
                    <a:lstStyle/>
                    <a:p>
                      <a:r>
                        <a:rPr lang="en-AU" dirty="0"/>
                        <a:t>Human Security is ‘everything and nothing’, and it is unclear whether advocates actually see it operating as a paradigm for theorists or policy agenda for practitioners.</a:t>
                      </a:r>
                    </a:p>
                  </a:txBody>
                  <a:tcPr/>
                </a:tc>
                <a:extLst>
                  <a:ext uri="{0D108BD9-81ED-4DB2-BD59-A6C34878D82A}">
                    <a16:rowId xmlns:a16="http://schemas.microsoft.com/office/drawing/2014/main" val="3919517172"/>
                  </a:ext>
                </a:extLst>
              </a:tr>
              <a:tr h="924933">
                <a:tc>
                  <a:txBody>
                    <a:bodyPr/>
                    <a:lstStyle/>
                    <a:p>
                      <a:r>
                        <a:rPr lang="en-AU" dirty="0"/>
                        <a:t>McDonald (2003)</a:t>
                      </a:r>
                    </a:p>
                  </a:txBody>
                  <a:tcPr/>
                </a:tc>
                <a:tc>
                  <a:txBody>
                    <a:bodyPr/>
                    <a:lstStyle/>
                    <a:p>
                      <a:r>
                        <a:rPr lang="en-AU" dirty="0"/>
                        <a:t>Human Security is limited as a conceptual framework, failing to provide us with resources for understanding the construction of security.</a:t>
                      </a:r>
                    </a:p>
                  </a:txBody>
                  <a:tcPr/>
                </a:tc>
                <a:extLst>
                  <a:ext uri="{0D108BD9-81ED-4DB2-BD59-A6C34878D82A}">
                    <a16:rowId xmlns:a16="http://schemas.microsoft.com/office/drawing/2014/main" val="1022132459"/>
                  </a:ext>
                </a:extLst>
              </a:tr>
              <a:tr h="717690">
                <a:tc>
                  <a:txBody>
                    <a:bodyPr/>
                    <a:lstStyle/>
                    <a:p>
                      <a:r>
                        <a:rPr lang="en-AU" dirty="0"/>
                        <a:t>Booth (2007)</a:t>
                      </a:r>
                    </a:p>
                  </a:txBody>
                  <a:tcPr/>
                </a:tc>
                <a:tc>
                  <a:txBody>
                    <a:bodyPr/>
                    <a:lstStyle/>
                    <a:p>
                      <a:r>
                        <a:rPr lang="en-AU" dirty="0"/>
                        <a:t>Human Security, while being embraced by states, has not altered their key security considerations or practices.</a:t>
                      </a:r>
                    </a:p>
                  </a:txBody>
                  <a:tcPr/>
                </a:tc>
                <a:extLst>
                  <a:ext uri="{0D108BD9-81ED-4DB2-BD59-A6C34878D82A}">
                    <a16:rowId xmlns:a16="http://schemas.microsoft.com/office/drawing/2014/main" val="188991559"/>
                  </a:ext>
                </a:extLst>
              </a:tr>
              <a:tr h="717690">
                <a:tc>
                  <a:txBody>
                    <a:bodyPr/>
                    <a:lstStyle/>
                    <a:p>
                      <a:r>
                        <a:rPr lang="en-AU" dirty="0" err="1"/>
                        <a:t>Wibben</a:t>
                      </a:r>
                      <a:r>
                        <a:rPr lang="en-AU" dirty="0"/>
                        <a:t> (2008)</a:t>
                      </a:r>
                    </a:p>
                  </a:txBody>
                  <a:tcPr/>
                </a:tc>
                <a:tc>
                  <a:txBody>
                    <a:bodyPr/>
                    <a:lstStyle/>
                    <a:p>
                      <a:r>
                        <a:rPr lang="en-GB" sz="1800" kern="1200" dirty="0">
                          <a:solidFill>
                            <a:schemeClr val="dk1"/>
                          </a:solidFill>
                          <a:effectLst/>
                          <a:latin typeface="+mn-lt"/>
                          <a:ea typeface="+mn-ea"/>
                          <a:cs typeface="+mn-cs"/>
                        </a:rPr>
                        <a:t>Human Security would benefit from opening up to various methodological and analytical approaches.</a:t>
                      </a:r>
                      <a:endParaRPr lang="en-AU" dirty="0"/>
                    </a:p>
                  </a:txBody>
                  <a:tcPr/>
                </a:tc>
                <a:extLst>
                  <a:ext uri="{0D108BD9-81ED-4DB2-BD59-A6C34878D82A}">
                    <a16:rowId xmlns:a16="http://schemas.microsoft.com/office/drawing/2014/main" val="1146166582"/>
                  </a:ext>
                </a:extLst>
              </a:tr>
              <a:tr h="1025271">
                <a:tc>
                  <a:txBody>
                    <a:bodyPr/>
                    <a:lstStyle/>
                    <a:p>
                      <a:r>
                        <a:rPr lang="en-AU" dirty="0"/>
                        <a:t>Chandler (2012)</a:t>
                      </a:r>
                    </a:p>
                  </a:txBody>
                  <a:tcPr/>
                </a:tc>
                <a:tc>
                  <a:txBody>
                    <a:bodyPr/>
                    <a:lstStyle/>
                    <a:p>
                      <a:r>
                        <a:rPr lang="en-AU" dirty="0"/>
                        <a:t>Human Security has been co-opted as a tool for powerful (liberal) states to further their interests, especially through intervention.</a:t>
                      </a:r>
                    </a:p>
                  </a:txBody>
                  <a:tcPr/>
                </a:tc>
                <a:extLst>
                  <a:ext uri="{0D108BD9-81ED-4DB2-BD59-A6C34878D82A}">
                    <a16:rowId xmlns:a16="http://schemas.microsoft.com/office/drawing/2014/main" val="3635207894"/>
                  </a:ext>
                </a:extLst>
              </a:tr>
            </a:tbl>
          </a:graphicData>
        </a:graphic>
      </p:graphicFrame>
    </p:spTree>
    <p:extLst>
      <p:ext uri="{BB962C8B-B14F-4D97-AF65-F5344CB8AC3E}">
        <p14:creationId xmlns:p14="http://schemas.microsoft.com/office/powerpoint/2010/main" val="2783297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6DDFB-81B4-431F-8986-0E9F6F5A7CD8}"/>
              </a:ext>
            </a:extLst>
          </p:cNvPr>
          <p:cNvSpPr>
            <a:spLocks noGrp="1"/>
          </p:cNvSpPr>
          <p:nvPr>
            <p:ph type="title"/>
          </p:nvPr>
        </p:nvSpPr>
        <p:spPr/>
        <p:txBody>
          <a:bodyPr>
            <a:normAutofit/>
          </a:bodyPr>
          <a:lstStyle/>
          <a:p>
            <a:r>
              <a:rPr lang="en-AU" b="1" dirty="0"/>
              <a:t>Human Security and Feminism</a:t>
            </a:r>
          </a:p>
        </p:txBody>
      </p:sp>
      <p:sp>
        <p:nvSpPr>
          <p:cNvPr id="3" name="Content Placeholder 2">
            <a:extLst>
              <a:ext uri="{FF2B5EF4-FFF2-40B4-BE49-F238E27FC236}">
                <a16:creationId xmlns:a16="http://schemas.microsoft.com/office/drawing/2014/main" id="{5D77BB18-7EA1-43AF-A62E-EA10CFFB86CB}"/>
              </a:ext>
            </a:extLst>
          </p:cNvPr>
          <p:cNvSpPr>
            <a:spLocks noGrp="1"/>
          </p:cNvSpPr>
          <p:nvPr>
            <p:ph idx="1"/>
          </p:nvPr>
        </p:nvSpPr>
        <p:spPr>
          <a:xfrm>
            <a:off x="622300" y="1587501"/>
            <a:ext cx="8857602" cy="4747986"/>
          </a:xfrm>
        </p:spPr>
        <p:txBody>
          <a:bodyPr>
            <a:normAutofit fontScale="92500" lnSpcReduction="20000"/>
          </a:bodyPr>
          <a:lstStyle/>
          <a:p>
            <a:r>
              <a:rPr lang="en-AU" sz="2400" dirty="0"/>
              <a:t>Engagement with critical approaches could strengthen the contribution of Human Security</a:t>
            </a:r>
          </a:p>
          <a:p>
            <a:r>
              <a:rPr lang="en-GB" sz="2400" dirty="0">
                <a:effectLst/>
                <a:ea typeface="Times New Roman" panose="02020603050405020304" pitchFamily="18" charset="0"/>
              </a:rPr>
              <a:t>Gender and feminist analyses question the terms we use, including the notion of ‘human’ itself—who is included (or not) and why (Hudson 2005).</a:t>
            </a:r>
          </a:p>
          <a:p>
            <a:r>
              <a:rPr lang="en-GB" sz="2400" dirty="0">
                <a:effectLst/>
                <a:ea typeface="Times New Roman" panose="02020603050405020304" pitchFamily="18" charset="0"/>
              </a:rPr>
              <a:t>Like Human Security, feminist scholarship has long adopted a people-centred approach.</a:t>
            </a:r>
          </a:p>
          <a:p>
            <a:r>
              <a:rPr lang="en-GB" sz="2400" dirty="0">
                <a:effectLst/>
                <a:ea typeface="Times New Roman" panose="02020603050405020304" pitchFamily="18" charset="0"/>
              </a:rPr>
              <a:t>Significant empirical research focusing on the efforts of ‘average’ or everyday women and men, girls and boys, in identifying insecurity and sources of fear, </a:t>
            </a:r>
            <a:r>
              <a:rPr lang="en-GB" sz="2400" dirty="0">
                <a:ea typeface="Times New Roman" panose="02020603050405020304" pitchFamily="18" charset="0"/>
              </a:rPr>
              <a:t>expressing vulnerabilities, and noting the multiple ways in which people, societies, and groups promote their security </a:t>
            </a:r>
            <a:r>
              <a:rPr lang="en-GB" sz="2400" dirty="0">
                <a:effectLst/>
                <a:ea typeface="Times New Roman" panose="02020603050405020304" pitchFamily="18" charset="0"/>
              </a:rPr>
              <a:t>(e.g. Hoogensen Gjørv and </a:t>
            </a:r>
            <a:r>
              <a:rPr lang="en-GB" sz="2400" dirty="0" err="1">
                <a:effectLst/>
                <a:ea typeface="Times New Roman" panose="02020603050405020304" pitchFamily="18" charset="0"/>
              </a:rPr>
              <a:t>Bilgic</a:t>
            </a:r>
            <a:r>
              <a:rPr lang="en-GB" sz="2400" dirty="0">
                <a:effectLst/>
                <a:ea typeface="Times New Roman" panose="02020603050405020304" pitchFamily="18" charset="0"/>
              </a:rPr>
              <a:t> 2022).</a:t>
            </a:r>
          </a:p>
          <a:p>
            <a:r>
              <a:rPr lang="en-GB" sz="2400" dirty="0">
                <a:effectLst/>
                <a:ea typeface="Times New Roman" panose="02020603050405020304" pitchFamily="18" charset="0"/>
              </a:rPr>
              <a:t>In acknowledging that the personal is political, these analyses claim everyday activities are highly relevant to the security of the individual and the community, but also to the state and global order.</a:t>
            </a:r>
          </a:p>
          <a:p>
            <a:r>
              <a:rPr lang="en-GB" sz="2400" dirty="0">
                <a:effectLst/>
                <a:ea typeface="Times New Roman" panose="02020603050405020304" pitchFamily="18" charset="0"/>
              </a:rPr>
              <a:t>By identifying the articulation of security needs by those who are least secure or marginalized, security can be reoriented away from elite or state interests.</a:t>
            </a:r>
            <a:endParaRPr lang="en-AU" sz="2400" dirty="0">
              <a:effectLst/>
              <a:ea typeface="Times New Roman" panose="02020603050405020304" pitchFamily="18" charset="0"/>
            </a:endParaRPr>
          </a:p>
          <a:p>
            <a:endParaRPr lang="en-AU" sz="2400" dirty="0"/>
          </a:p>
          <a:p>
            <a:endParaRPr lang="en-AU" sz="2400" dirty="0"/>
          </a:p>
        </p:txBody>
      </p:sp>
    </p:spTree>
    <p:extLst>
      <p:ext uri="{BB962C8B-B14F-4D97-AF65-F5344CB8AC3E}">
        <p14:creationId xmlns:p14="http://schemas.microsoft.com/office/powerpoint/2010/main" val="1768831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A52F5-4FA5-405A-8137-4725FAEB0B28}"/>
              </a:ext>
            </a:extLst>
          </p:cNvPr>
          <p:cNvSpPr>
            <a:spLocks noGrp="1"/>
          </p:cNvSpPr>
          <p:nvPr>
            <p:ph type="title"/>
          </p:nvPr>
        </p:nvSpPr>
        <p:spPr/>
        <p:txBody>
          <a:bodyPr>
            <a:normAutofit fontScale="90000"/>
          </a:bodyPr>
          <a:lstStyle/>
          <a:p>
            <a:r>
              <a:rPr lang="en-AU" b="1" dirty="0"/>
              <a:t>Human Security &amp; Post-human Security</a:t>
            </a:r>
          </a:p>
        </p:txBody>
      </p:sp>
      <p:sp>
        <p:nvSpPr>
          <p:cNvPr id="3" name="Content Placeholder 2">
            <a:extLst>
              <a:ext uri="{FF2B5EF4-FFF2-40B4-BE49-F238E27FC236}">
                <a16:creationId xmlns:a16="http://schemas.microsoft.com/office/drawing/2014/main" id="{E59185D0-B87B-4F24-80F3-32EF07B83254}"/>
              </a:ext>
            </a:extLst>
          </p:cNvPr>
          <p:cNvSpPr>
            <a:spLocks noGrp="1"/>
          </p:cNvSpPr>
          <p:nvPr>
            <p:ph idx="1"/>
          </p:nvPr>
        </p:nvSpPr>
        <p:spPr>
          <a:xfrm>
            <a:off x="838200" y="1847461"/>
            <a:ext cx="8926902" cy="4348066"/>
          </a:xfrm>
        </p:spPr>
        <p:txBody>
          <a:bodyPr>
            <a:noAutofit/>
          </a:bodyPr>
          <a:lstStyle/>
          <a:p>
            <a:pPr>
              <a:lnSpc>
                <a:spcPct val="100000"/>
              </a:lnSpc>
              <a:spcBef>
                <a:spcPts val="0"/>
              </a:spcBef>
            </a:pPr>
            <a:r>
              <a:rPr lang="en-AU" sz="1800" dirty="0"/>
              <a:t>Engagement with post-humanist insights can strengthen Human Security, even while the terminology of ‘post’-humanism suggests that it constitutes a fundamental critique.</a:t>
            </a:r>
          </a:p>
          <a:p>
            <a:pPr>
              <a:lnSpc>
                <a:spcPct val="100000"/>
              </a:lnSpc>
              <a:spcBef>
                <a:spcPts val="0"/>
              </a:spcBef>
            </a:pPr>
            <a:r>
              <a:rPr lang="en-GB" sz="1800" dirty="0">
                <a:effectLst/>
                <a:ea typeface="Times New Roman" panose="02020603050405020304" pitchFamily="18" charset="0"/>
              </a:rPr>
              <a:t>Post-human security analyses who (or what) is included in the concept ‘human’ and how security may have meaning beyond that which is human, ‘in worlds intersected and co-constituted by various kinds of beings: humans, other organisms, machines, elemental forces, diverse materials – and hybrids of all of the above” (Mitchell 2016).</a:t>
            </a:r>
          </a:p>
          <a:p>
            <a:pPr>
              <a:lnSpc>
                <a:spcPct val="100000"/>
              </a:lnSpc>
              <a:spcBef>
                <a:spcPts val="0"/>
              </a:spcBef>
            </a:pPr>
            <a:r>
              <a:rPr lang="en-GB" sz="1800" dirty="0">
                <a:effectLst/>
                <a:ea typeface="Times New Roman" panose="02020603050405020304" pitchFamily="18" charset="0"/>
              </a:rPr>
              <a:t>Some posthumanism research explores the intersections and relationships between humans and diverse worlds that ‘co-constitute’ humanity (Mitchell 2016 ), a process which ‘comprises machines, ecosystems, networks, non-human animals, and ‘complex assemblages thereof” (Schwarz 2015). </a:t>
            </a:r>
          </a:p>
          <a:p>
            <a:pPr>
              <a:lnSpc>
                <a:spcPct val="100000"/>
              </a:lnSpc>
              <a:spcBef>
                <a:spcPts val="0"/>
              </a:spcBef>
            </a:pPr>
            <a:r>
              <a:rPr lang="en-GB" sz="1800" dirty="0">
                <a:effectLst/>
                <a:ea typeface="Times New Roman" panose="02020603050405020304" pitchFamily="18" charset="0"/>
              </a:rPr>
              <a:t>Others explore what it means to be human in the broader natural world, in ecological terms and the context of climate change (McDonald 2021).</a:t>
            </a:r>
          </a:p>
          <a:p>
            <a:pPr>
              <a:lnSpc>
                <a:spcPct val="100000"/>
              </a:lnSpc>
              <a:spcBef>
                <a:spcPts val="0"/>
              </a:spcBef>
            </a:pPr>
            <a:r>
              <a:rPr lang="en-GB" sz="1800" dirty="0">
                <a:effectLst/>
                <a:ea typeface="Times New Roman" panose="02020603050405020304" pitchFamily="18" charset="0"/>
              </a:rPr>
              <a:t>Interrogating the concept of posthuman in relation to technologies of war and security has become increasingly relevant in human-technology relationships, where human lives are more integrated with the digital world than ever before.</a:t>
            </a:r>
          </a:p>
        </p:txBody>
      </p:sp>
    </p:spTree>
    <p:extLst>
      <p:ext uri="{BB962C8B-B14F-4D97-AF65-F5344CB8AC3E}">
        <p14:creationId xmlns:p14="http://schemas.microsoft.com/office/powerpoint/2010/main" val="1302258722"/>
      </p:ext>
    </p:extLst>
  </p:cSld>
  <p:clrMapOvr>
    <a:masterClrMapping/>
  </p:clrMapOvr>
</p:sld>
</file>

<file path=ppt/theme/theme1.xml><?xml version="1.0" encoding="utf-8"?>
<a:theme xmlns:a="http://schemas.openxmlformats.org/drawingml/2006/main" name="SS Template. ">
  <a:themeElements>
    <a:clrScheme name="Custom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48DD4"/>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Reflection">
      <a:fillStyleLst>
        <a:solidFill>
          <a:schemeClr val="phClr"/>
        </a:solidFill>
        <a:gradFill rotWithShape="1">
          <a:gsLst>
            <a:gs pos="0">
              <a:schemeClr val="phClr">
                <a:tint val="50000"/>
                <a:alpha val="100000"/>
                <a:satMod val="140000"/>
                <a:lumMod val="105000"/>
              </a:schemeClr>
            </a:gs>
            <a:gs pos="41000">
              <a:schemeClr val="phClr">
                <a:tint val="57000"/>
                <a:satMod val="160000"/>
                <a:lumMod val="99000"/>
              </a:schemeClr>
            </a:gs>
            <a:gs pos="100000">
              <a:schemeClr val="phClr">
                <a:tint val="80000"/>
                <a:satMod val="180000"/>
                <a:lumMod val="104000"/>
              </a:schemeClr>
            </a:gs>
          </a:gsLst>
          <a:lin ang="5400000" scaled="1"/>
        </a:gradFill>
        <a:gradFill rotWithShape="1">
          <a:gsLst>
            <a:gs pos="0">
              <a:schemeClr val="phClr">
                <a:tint val="97000"/>
                <a:satMod val="115000"/>
                <a:lumMod val="114000"/>
              </a:schemeClr>
            </a:gs>
            <a:gs pos="60000">
              <a:schemeClr val="phClr">
                <a:tint val="100000"/>
                <a:shade val="96000"/>
                <a:satMod val="100000"/>
                <a:lumMod val="108000"/>
              </a:schemeClr>
            </a:gs>
            <a:gs pos="100000">
              <a:schemeClr val="phClr">
                <a:shade val="91000"/>
                <a:sat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38100" dist="25400" dir="5400000" rotWithShape="0">
              <a:srgbClr val="000000">
                <a:alpha val="28000"/>
              </a:srgbClr>
            </a:outerShdw>
          </a:effectLst>
        </a:effectStyle>
        <a:effectStyle>
          <a:effectLst>
            <a:outerShdw blurRad="50800" dist="31750" dir="5400000" sy="98000" rotWithShape="0">
              <a:srgbClr val="000000">
                <a:alpha val="47000"/>
              </a:srgbClr>
            </a:outerShdw>
          </a:effectLst>
          <a:scene3d>
            <a:camera prst="orthographicFront">
              <a:rot lat="0" lon="0" rev="0"/>
            </a:camera>
            <a:lightRig rig="twoPt" dir="t">
              <a:rot lat="0" lon="0" rev="4800000"/>
            </a:lightRig>
          </a:scene3d>
          <a:sp3d prstMaterial="matte">
            <a:bevelT w="25400" h="44450"/>
          </a:sp3d>
        </a:effectStyle>
        <a:effectStyle>
          <a:effectLst>
            <a:reflection blurRad="25400" stA="32000" endPos="28000" dist="8889" dir="5400000" sy="-100000" rotWithShape="0"/>
          </a:effectLst>
          <a:scene3d>
            <a:camera prst="orthographicFront">
              <a:rot lat="0" lon="0" rev="0"/>
            </a:camera>
            <a:lightRig rig="threePt" dir="t">
              <a:rot lat="0" lon="0" rev="4800000"/>
            </a:lightRig>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S Template. .potx" id="{80D2D6CF-73B0-4FA6-9F71-11DFFB2B94B6}" vid="{84DB8727-8E36-4113-928E-7C3F09AF4D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SS Template. </Template>
  <TotalTime>616</TotalTime>
  <Words>2156</Words>
  <Application>Microsoft Office PowerPoint</Application>
  <PresentationFormat>Widescreen</PresentationFormat>
  <Paragraphs>94</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Courier New</vt:lpstr>
      <vt:lpstr>Rockwell</vt:lpstr>
      <vt:lpstr>Symbol</vt:lpstr>
      <vt:lpstr>SS Template. </vt:lpstr>
      <vt:lpstr>Chapter 15: Human Security</vt:lpstr>
      <vt:lpstr>Origins of Human Security</vt:lpstr>
      <vt:lpstr>UNDP Human Development Report, 1994</vt:lpstr>
      <vt:lpstr>UNDP’s Categories of Human Security</vt:lpstr>
      <vt:lpstr>Commission on Human Security, 2001 </vt:lpstr>
      <vt:lpstr>Security Beyond the State?</vt:lpstr>
      <vt:lpstr>Key Criticisms of Human Security</vt:lpstr>
      <vt:lpstr>Human Security and Feminism</vt:lpstr>
      <vt:lpstr>Human Security &amp; Post-human Security</vt:lpstr>
      <vt:lpstr>Conclusion</vt:lpstr>
      <vt:lpstr>Essay / Exam Questions</vt:lpstr>
      <vt:lpstr>Websites and Audio-Visual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36: Environmental Change</dc:title>
  <dc:creator>Matt McDonald</dc:creator>
  <cp:lastModifiedBy>Sorsby, Robert</cp:lastModifiedBy>
  <cp:revision>52</cp:revision>
  <dcterms:created xsi:type="dcterms:W3CDTF">2022-02-13T23:45:16Z</dcterms:created>
  <dcterms:modified xsi:type="dcterms:W3CDTF">2022-07-21T12:03:37Z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f488380-630a-4f55-a077-a19445e3f360_Enabled">
    <vt:lpwstr>true</vt:lpwstr>
  </property>
  <property fmtid="{D5CDD505-2E9C-101B-9397-08002B2CF9AE}" pid="3" name="MSIP_Label_0f488380-630a-4f55-a077-a19445e3f360_SetDate">
    <vt:lpwstr>2022-02-13T23:45:16Z</vt:lpwstr>
  </property>
  <property fmtid="{D5CDD505-2E9C-101B-9397-08002B2CF9AE}" pid="4" name="MSIP_Label_0f488380-630a-4f55-a077-a19445e3f360_Method">
    <vt:lpwstr>Standard</vt:lpwstr>
  </property>
  <property fmtid="{D5CDD505-2E9C-101B-9397-08002B2CF9AE}" pid="5" name="MSIP_Label_0f488380-630a-4f55-a077-a19445e3f360_Name">
    <vt:lpwstr>OFFICIAL - INTERNAL</vt:lpwstr>
  </property>
  <property fmtid="{D5CDD505-2E9C-101B-9397-08002B2CF9AE}" pid="6" name="MSIP_Label_0f488380-630a-4f55-a077-a19445e3f360_SiteId">
    <vt:lpwstr>b6e377cf-9db3-46cb-91a2-fad9605bb15c</vt:lpwstr>
  </property>
  <property fmtid="{D5CDD505-2E9C-101B-9397-08002B2CF9AE}" pid="7" name="MSIP_Label_0f488380-630a-4f55-a077-a19445e3f360_ActionId">
    <vt:lpwstr>885c3ff5-7baa-4952-a05f-4f3aa721001c</vt:lpwstr>
  </property>
  <property fmtid="{D5CDD505-2E9C-101B-9397-08002B2CF9AE}" pid="8" name="MSIP_Label_0f488380-630a-4f55-a077-a19445e3f360_ContentBits">
    <vt:lpwstr>0</vt:lpwstr>
  </property>
  <property fmtid="{D5CDD505-2E9C-101B-9397-08002B2CF9AE}" pid="9" name="MSIP_Label_2bbab825-a111-45e4-86a1-18cee0005896_Enabled">
    <vt:lpwstr>true</vt:lpwstr>
  </property>
  <property fmtid="{D5CDD505-2E9C-101B-9397-08002B2CF9AE}" pid="10" name="MSIP_Label_2bbab825-a111-45e4-86a1-18cee0005896_SetDate">
    <vt:lpwstr>2022-07-21T12:03:37Z</vt:lpwstr>
  </property>
  <property fmtid="{D5CDD505-2E9C-101B-9397-08002B2CF9AE}" pid="11" name="MSIP_Label_2bbab825-a111-45e4-86a1-18cee0005896_Method">
    <vt:lpwstr>Standard</vt:lpwstr>
  </property>
  <property fmtid="{D5CDD505-2E9C-101B-9397-08002B2CF9AE}" pid="12" name="MSIP_Label_2bbab825-a111-45e4-86a1-18cee0005896_Name">
    <vt:lpwstr>2bbab825-a111-45e4-86a1-18cee0005896</vt:lpwstr>
  </property>
  <property fmtid="{D5CDD505-2E9C-101B-9397-08002B2CF9AE}" pid="13" name="MSIP_Label_2bbab825-a111-45e4-86a1-18cee0005896_SiteId">
    <vt:lpwstr>2567d566-604c-408a-8a60-55d0dc9d9d6b</vt:lpwstr>
  </property>
  <property fmtid="{D5CDD505-2E9C-101B-9397-08002B2CF9AE}" pid="14" name="MSIP_Label_2bbab825-a111-45e4-86a1-18cee0005896_ActionId">
    <vt:lpwstr>d35cbd73-e301-40fe-b14a-1daa6fdb11ae</vt:lpwstr>
  </property>
  <property fmtid="{D5CDD505-2E9C-101B-9397-08002B2CF9AE}" pid="15" name="MSIP_Label_2bbab825-a111-45e4-86a1-18cee0005896_ContentBits">
    <vt:lpwstr>2</vt:lpwstr>
  </property>
</Properties>
</file>