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67" r:id="rId4"/>
    <p:sldId id="274" r:id="rId5"/>
    <p:sldId id="276" r:id="rId6"/>
    <p:sldId id="258" r:id="rId7"/>
    <p:sldId id="277" r:id="rId8"/>
    <p:sldId id="278" r:id="rId9"/>
    <p:sldId id="273"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27"/>
  </p:normalViewPr>
  <p:slideViewPr>
    <p:cSldViewPr snapToGrid="0">
      <p:cViewPr varScale="1">
        <p:scale>
          <a:sx n="105" d="100"/>
          <a:sy n="105" d="100"/>
        </p:scale>
        <p:origin x="76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76134C-67BE-4034-82A7-F610FC5E6D07}" type="datetimeFigureOut">
              <a:rPr lang="en-AU" smtClean="0"/>
              <a:t>21/07/2022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6D2640-4C6B-46F5-8633-7C7CCA74B9F0}" type="slidenum">
              <a:rPr lang="en-AU" smtClean="0"/>
              <a:t>‹#›</a:t>
            </a:fld>
            <a:endParaRPr lang="en-AU"/>
          </a:p>
        </p:txBody>
      </p:sp>
    </p:spTree>
    <p:extLst>
      <p:ext uri="{BB962C8B-B14F-4D97-AF65-F5344CB8AC3E}">
        <p14:creationId xmlns:p14="http://schemas.microsoft.com/office/powerpoint/2010/main" val="306323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998A9-C06C-452A-98F0-9C3305F6D9B6}"/>
              </a:ext>
            </a:extLst>
          </p:cNvPr>
          <p:cNvSpPr>
            <a:spLocks noGrp="1"/>
          </p:cNvSpPr>
          <p:nvPr>
            <p:ph type="ctrTitle"/>
          </p:nvPr>
        </p:nvSpPr>
        <p:spPr>
          <a:xfrm>
            <a:off x="276045" y="854015"/>
            <a:ext cx="9523563" cy="2655948"/>
          </a:xfrm>
        </p:spPr>
        <p:txBody>
          <a:bodyPr anchor="b"/>
          <a:lstStyle>
            <a:lvl1pPr algn="ctr">
              <a:defRPr sz="6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B717B8CB-1308-4CD0-909A-1BEE14DE2BDD}"/>
              </a:ext>
            </a:extLst>
          </p:cNvPr>
          <p:cNvSpPr>
            <a:spLocks noGrp="1"/>
          </p:cNvSpPr>
          <p:nvPr>
            <p:ph type="subTitle" idx="1"/>
          </p:nvPr>
        </p:nvSpPr>
        <p:spPr>
          <a:xfrm>
            <a:off x="276045" y="3602038"/>
            <a:ext cx="952356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901952-739F-4E2D-A98D-F484F51FDA6B}"/>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36DB96B7-73BE-4BB0-83C7-24BD76A02633}"/>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BB0DABA3-E7B6-4842-AA09-8208E926CB2D}"/>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474367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0372B-65ED-49BC-B3C8-668E8976AEB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AA50E4-9A1D-4C77-8416-77C75331CC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54C963-243E-472D-8710-670B945D5F68}"/>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763E9557-3D69-4E94-8DF3-40C4C7C7D464}"/>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43DB75B9-A018-45F4-B0D3-C9F0C21B9461}"/>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423815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7910E4-7191-43D7-8F52-17762B145798}"/>
              </a:ext>
            </a:extLst>
          </p:cNvPr>
          <p:cNvSpPr>
            <a:spLocks noGrp="1"/>
          </p:cNvSpPr>
          <p:nvPr>
            <p:ph type="title" orient="vert"/>
          </p:nvPr>
        </p:nvSpPr>
        <p:spPr>
          <a:xfrm>
            <a:off x="7858664" y="897147"/>
            <a:ext cx="1811547" cy="5279816"/>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40DCE5-39EB-458C-BA18-5099FB9EC612}"/>
              </a:ext>
            </a:extLst>
          </p:cNvPr>
          <p:cNvSpPr>
            <a:spLocks noGrp="1"/>
          </p:cNvSpPr>
          <p:nvPr>
            <p:ph type="body" orient="vert" idx="1"/>
          </p:nvPr>
        </p:nvSpPr>
        <p:spPr>
          <a:xfrm>
            <a:off x="838200" y="1345721"/>
            <a:ext cx="6718540" cy="48312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BEDCC01-EA01-414E-8E73-B578AF733C79}"/>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FFC43A09-559D-4E81-A850-1280CB8488DC}"/>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311E49B3-31A9-4E8D-97A1-5CAF71C2D3A1}"/>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4089744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3F95F-4004-473F-9E5E-2E3F610754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E90BBA-129E-41D2-AC10-18387F9E96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9A0FF1-6307-4581-8FC8-056ACD973310}"/>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F5E4AC3E-7AFD-4B58-99BF-6E99AF0219C4}"/>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07C37FC8-3D3B-4F93-B41A-D52DA990A85D}"/>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442972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C3FA5-C5F6-4789-AC23-07908EBAF3C7}"/>
              </a:ext>
            </a:extLst>
          </p:cNvPr>
          <p:cNvSpPr>
            <a:spLocks noGrp="1"/>
          </p:cNvSpPr>
          <p:nvPr>
            <p:ph type="title"/>
          </p:nvPr>
        </p:nvSpPr>
        <p:spPr>
          <a:xfrm>
            <a:off x="831850" y="836762"/>
            <a:ext cx="8657207" cy="3725713"/>
          </a:xfrm>
        </p:spPr>
        <p:txBody>
          <a:bodyPr anchor="b"/>
          <a:lstStyle>
            <a:lvl1pPr>
              <a:defRPr sz="6000"/>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1D9DBC50-EDA3-4355-861E-8FBB67ECF041}"/>
              </a:ext>
            </a:extLst>
          </p:cNvPr>
          <p:cNvSpPr>
            <a:spLocks noGrp="1"/>
          </p:cNvSpPr>
          <p:nvPr>
            <p:ph type="body" idx="1"/>
          </p:nvPr>
        </p:nvSpPr>
        <p:spPr>
          <a:xfrm>
            <a:off x="831850" y="4589463"/>
            <a:ext cx="865720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916FDE-4C69-4DA0-9C70-95401CCA526A}"/>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7B1FD2A6-E79A-4681-8BB5-B13A9A3CC7C2}"/>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AEF09137-5337-4979-A199-0F4CB8F3EBB9}"/>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2341917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528E-2689-4DEB-84AD-D6A67732B4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8FC682-B5ED-4056-95CD-0128AF77ECF0}"/>
              </a:ext>
            </a:extLst>
          </p:cNvPr>
          <p:cNvSpPr>
            <a:spLocks noGrp="1"/>
          </p:cNvSpPr>
          <p:nvPr>
            <p:ph sz="half" idx="1"/>
          </p:nvPr>
        </p:nvSpPr>
        <p:spPr>
          <a:xfrm>
            <a:off x="500333" y="1825625"/>
            <a:ext cx="447711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594A5329-42F3-4E89-9176-8786E8822D45}"/>
              </a:ext>
            </a:extLst>
          </p:cNvPr>
          <p:cNvSpPr>
            <a:spLocks noGrp="1"/>
          </p:cNvSpPr>
          <p:nvPr>
            <p:ph sz="half" idx="2"/>
          </p:nvPr>
        </p:nvSpPr>
        <p:spPr>
          <a:xfrm>
            <a:off x="5382883" y="1825625"/>
            <a:ext cx="438221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3896780-B455-493E-84D6-11D52B1A1EEF}"/>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6" name="Footer Placeholder 5">
            <a:extLst>
              <a:ext uri="{FF2B5EF4-FFF2-40B4-BE49-F238E27FC236}">
                <a16:creationId xmlns:a16="http://schemas.microsoft.com/office/drawing/2014/main" id="{A58A0855-59B5-471C-9814-013810A25E8A}"/>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04FA5AA3-BC9B-4282-9E29-40757C67F091}"/>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85471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DAA6B-EBA5-4AC4-914F-ACC37183EA67}"/>
              </a:ext>
            </a:extLst>
          </p:cNvPr>
          <p:cNvSpPr>
            <a:spLocks noGrp="1"/>
          </p:cNvSpPr>
          <p:nvPr>
            <p:ph type="title"/>
          </p:nvPr>
        </p:nvSpPr>
        <p:spPr>
          <a:xfrm>
            <a:off x="839788" y="668337"/>
            <a:ext cx="8813170" cy="823913"/>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203B981C-9AA5-4282-8D4A-1EF24442C442}"/>
              </a:ext>
            </a:extLst>
          </p:cNvPr>
          <p:cNvSpPr>
            <a:spLocks noGrp="1"/>
          </p:cNvSpPr>
          <p:nvPr>
            <p:ph type="body" idx="1"/>
          </p:nvPr>
        </p:nvSpPr>
        <p:spPr>
          <a:xfrm>
            <a:off x="839788" y="1681163"/>
            <a:ext cx="387023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51F8A2-4294-448F-BFF8-8E5C1F6B94CF}"/>
              </a:ext>
            </a:extLst>
          </p:cNvPr>
          <p:cNvSpPr>
            <a:spLocks noGrp="1"/>
          </p:cNvSpPr>
          <p:nvPr>
            <p:ph sz="half" idx="2"/>
          </p:nvPr>
        </p:nvSpPr>
        <p:spPr>
          <a:xfrm>
            <a:off x="839788" y="2505075"/>
            <a:ext cx="387023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A84541-2C65-4B5C-B1CA-9C04F89275AF}"/>
              </a:ext>
            </a:extLst>
          </p:cNvPr>
          <p:cNvSpPr>
            <a:spLocks noGrp="1"/>
          </p:cNvSpPr>
          <p:nvPr>
            <p:ph type="body" sz="quarter" idx="3"/>
          </p:nvPr>
        </p:nvSpPr>
        <p:spPr>
          <a:xfrm>
            <a:off x="5529532" y="1681163"/>
            <a:ext cx="41234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48B092-171E-4C11-922A-7D52FB2B3102}"/>
              </a:ext>
            </a:extLst>
          </p:cNvPr>
          <p:cNvSpPr>
            <a:spLocks noGrp="1"/>
          </p:cNvSpPr>
          <p:nvPr>
            <p:ph sz="quarter" idx="4"/>
          </p:nvPr>
        </p:nvSpPr>
        <p:spPr>
          <a:xfrm>
            <a:off x="5529532" y="2505075"/>
            <a:ext cx="412342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a:extLst>
              <a:ext uri="{FF2B5EF4-FFF2-40B4-BE49-F238E27FC236}">
                <a16:creationId xmlns:a16="http://schemas.microsoft.com/office/drawing/2014/main" id="{E2B81944-292A-4B34-BE0A-AF4CBEE90DB9}"/>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8" name="Footer Placeholder 7">
            <a:extLst>
              <a:ext uri="{FF2B5EF4-FFF2-40B4-BE49-F238E27FC236}">
                <a16:creationId xmlns:a16="http://schemas.microsoft.com/office/drawing/2014/main" id="{C51C19EE-63C3-48FF-95E2-FDCB93BD476E}"/>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9" name="Slide Number Placeholder 8">
            <a:extLst>
              <a:ext uri="{FF2B5EF4-FFF2-40B4-BE49-F238E27FC236}">
                <a16:creationId xmlns:a16="http://schemas.microsoft.com/office/drawing/2014/main" id="{4B6F2015-C6A9-4738-A88A-6760B5256C49}"/>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18381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6FA9B-C87C-4796-B721-F0B47BA2FC3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6403C5-CFB0-4D06-89C9-28EFE18B7618}"/>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4" name="Footer Placeholder 3">
            <a:extLst>
              <a:ext uri="{FF2B5EF4-FFF2-40B4-BE49-F238E27FC236}">
                <a16:creationId xmlns:a16="http://schemas.microsoft.com/office/drawing/2014/main" id="{BF936E83-6EEB-4AA1-A989-4C0BB47D6C1D}"/>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5" name="Slide Number Placeholder 4">
            <a:extLst>
              <a:ext uri="{FF2B5EF4-FFF2-40B4-BE49-F238E27FC236}">
                <a16:creationId xmlns:a16="http://schemas.microsoft.com/office/drawing/2014/main" id="{1DE079C2-7608-467A-8FB3-5D3D1268109A}"/>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1971923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47F88-3AA1-447A-89C5-13AD69B5BEF5}"/>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3" name="Footer Placeholder 2">
            <a:extLst>
              <a:ext uri="{FF2B5EF4-FFF2-40B4-BE49-F238E27FC236}">
                <a16:creationId xmlns:a16="http://schemas.microsoft.com/office/drawing/2014/main" id="{EAA1C061-B450-436E-808E-C7FFC9F385E7}"/>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4" name="Slide Number Placeholder 3">
            <a:extLst>
              <a:ext uri="{FF2B5EF4-FFF2-40B4-BE49-F238E27FC236}">
                <a16:creationId xmlns:a16="http://schemas.microsoft.com/office/drawing/2014/main" id="{E46BB752-D8C7-483B-A58D-4BA549E12419}"/>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1345564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B6A1-DDE8-45A1-9ECE-1F27F43655F9}"/>
              </a:ext>
            </a:extLst>
          </p:cNvPr>
          <p:cNvSpPr>
            <a:spLocks noGrp="1"/>
          </p:cNvSpPr>
          <p:nvPr>
            <p:ph type="title"/>
          </p:nvPr>
        </p:nvSpPr>
        <p:spPr>
          <a:xfrm>
            <a:off x="839788" y="862642"/>
            <a:ext cx="3932237" cy="1194757"/>
          </a:xfrm>
        </p:spPr>
        <p:txBody>
          <a:bodyPr anchor="b"/>
          <a:lstStyle>
            <a:lvl1pPr>
              <a:defRPr sz="3200"/>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8BA2B53B-5258-4116-816C-3850F0BFE21E}"/>
              </a:ext>
            </a:extLst>
          </p:cNvPr>
          <p:cNvSpPr>
            <a:spLocks noGrp="1"/>
          </p:cNvSpPr>
          <p:nvPr>
            <p:ph idx="1"/>
          </p:nvPr>
        </p:nvSpPr>
        <p:spPr>
          <a:xfrm>
            <a:off x="5183188" y="862643"/>
            <a:ext cx="4245484" cy="499840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E42AD7-5EAA-47F7-8743-7946ED42F7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ADB201-FCEE-40F2-805B-1DCCC7E28813}"/>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6" name="Footer Placeholder 5">
            <a:extLst>
              <a:ext uri="{FF2B5EF4-FFF2-40B4-BE49-F238E27FC236}">
                <a16:creationId xmlns:a16="http://schemas.microsoft.com/office/drawing/2014/main" id="{ADDEFB76-30A5-4865-BD80-52B5FC0CA4BD}"/>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95BB1047-6069-49C4-B707-0A523D507AE5}"/>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423519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3A2B7-8B4B-4FD5-B54A-0EAC5D221C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2E5B6F8-8FA0-4D94-9772-23B7446D6C5F}"/>
              </a:ext>
            </a:extLst>
          </p:cNvPr>
          <p:cNvSpPr>
            <a:spLocks noGrp="1"/>
          </p:cNvSpPr>
          <p:nvPr>
            <p:ph type="pic" idx="1"/>
          </p:nvPr>
        </p:nvSpPr>
        <p:spPr>
          <a:xfrm>
            <a:off x="5183188" y="987425"/>
            <a:ext cx="471993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E6C2129C-8AA2-467D-B220-F1921196DA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8A16A7-979A-44FE-BAD7-7E2D1AE23EBB}"/>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6" name="Footer Placeholder 5">
            <a:extLst>
              <a:ext uri="{FF2B5EF4-FFF2-40B4-BE49-F238E27FC236}">
                <a16:creationId xmlns:a16="http://schemas.microsoft.com/office/drawing/2014/main" id="{DEB25274-3965-4CDB-BA6B-869685FE72AD}"/>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9E89B642-280A-4582-9E06-2EC45A44C2EF}"/>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1613903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EC612-21A0-4B0F-AC50-FF2AC50DA3CB}"/>
              </a:ext>
            </a:extLst>
          </p:cNvPr>
          <p:cNvSpPr>
            <a:spLocks noGrp="1"/>
          </p:cNvSpPr>
          <p:nvPr>
            <p:ph type="title"/>
          </p:nvPr>
        </p:nvSpPr>
        <p:spPr>
          <a:xfrm>
            <a:off x="500332" y="759125"/>
            <a:ext cx="9264770" cy="88711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59EE63BA-A01B-40E8-B52B-5C5B243DD2DE}"/>
              </a:ext>
            </a:extLst>
          </p:cNvPr>
          <p:cNvSpPr>
            <a:spLocks noGrp="1"/>
          </p:cNvSpPr>
          <p:nvPr>
            <p:ph type="body" idx="1"/>
          </p:nvPr>
        </p:nvSpPr>
        <p:spPr>
          <a:xfrm>
            <a:off x="500332" y="1785668"/>
            <a:ext cx="9290649" cy="43912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Rectangle 6">
            <a:extLst>
              <a:ext uri="{FF2B5EF4-FFF2-40B4-BE49-F238E27FC236}">
                <a16:creationId xmlns:a16="http://schemas.microsoft.com/office/drawing/2014/main" id="{C5D90E87-D6BA-47C0-9065-4E804D5BC9FD}"/>
              </a:ext>
            </a:extLst>
          </p:cNvPr>
          <p:cNvSpPr/>
          <p:nvPr/>
        </p:nvSpPr>
        <p:spPr>
          <a:xfrm>
            <a:off x="0" y="0"/>
            <a:ext cx="12192000" cy="61969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05F37D65-6F5F-4FBE-B367-099CCB2E2961}"/>
              </a:ext>
            </a:extLst>
          </p:cNvPr>
          <p:cNvPicPr>
            <a:picLocks noChangeAspect="1"/>
          </p:cNvPicPr>
          <p:nvPr/>
        </p:nvPicPr>
        <p:blipFill>
          <a:blip r:embed="rId13"/>
          <a:stretch>
            <a:fillRect/>
          </a:stretch>
        </p:blipFill>
        <p:spPr>
          <a:xfrm>
            <a:off x="10084280" y="759125"/>
            <a:ext cx="1984076" cy="2848171"/>
          </a:xfrm>
          <a:prstGeom prst="rect">
            <a:avLst/>
          </a:prstGeom>
        </p:spPr>
      </p:pic>
      <p:sp>
        <p:nvSpPr>
          <p:cNvPr id="10" name="Footer Placeholder 4">
            <a:extLst>
              <a:ext uri="{FF2B5EF4-FFF2-40B4-BE49-F238E27FC236}">
                <a16:creationId xmlns:a16="http://schemas.microsoft.com/office/drawing/2014/main" id="{EA1DC669-7AF4-4159-B380-C6783D3DDD2F}"/>
              </a:ext>
            </a:extLst>
          </p:cNvPr>
          <p:cNvSpPr txBox="1">
            <a:spLocks/>
          </p:cNvSpPr>
          <p:nvPr/>
        </p:nvSpPr>
        <p:spPr>
          <a:xfrm>
            <a:off x="57510" y="6468793"/>
            <a:ext cx="12286890" cy="301656"/>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solidFill>
                  <a:schemeClr val="tx1"/>
                </a:solidFill>
              </a:rPr>
              <a:t>Security Studies: An Introduction. </a:t>
            </a:r>
            <a:r>
              <a:rPr lang="en-GB" dirty="0">
                <a:solidFill>
                  <a:schemeClr val="bg2">
                    <a:lumMod val="40000"/>
                    <a:lumOff val="60000"/>
                  </a:schemeClr>
                </a:solidFill>
              </a:rPr>
              <a:t>4th Edition</a:t>
            </a:r>
            <a:r>
              <a:rPr lang="en-GB" dirty="0">
                <a:solidFill>
                  <a:schemeClr val="bg2">
                    <a:lumMod val="60000"/>
                    <a:lumOff val="40000"/>
                  </a:schemeClr>
                </a:solidFill>
              </a:rPr>
              <a:t>. </a:t>
            </a:r>
            <a:r>
              <a:rPr lang="en-GB" dirty="0">
                <a:solidFill>
                  <a:schemeClr val="accent6"/>
                </a:solidFill>
              </a:rPr>
              <a:t>Paul D. Williams and Matt McDonald</a:t>
            </a:r>
            <a:r>
              <a:rPr lang="en-GB" dirty="0">
                <a:solidFill>
                  <a:schemeClr val="accent3">
                    <a:lumMod val="60000"/>
                    <a:lumOff val="40000"/>
                  </a:schemeClr>
                </a:solidFill>
              </a:rPr>
              <a:t>.</a:t>
            </a:r>
            <a:r>
              <a:rPr lang="en-GB" dirty="0"/>
              <a:t> </a:t>
            </a:r>
            <a:r>
              <a:rPr lang="en-GB" sz="800" dirty="0">
                <a:solidFill>
                  <a:schemeClr val="tx1"/>
                </a:solidFill>
              </a:rPr>
              <a:t>Routledge 2023. Paperback ISBN - 9781032162737</a:t>
            </a:r>
            <a:endParaRPr lang="en-US" sz="800" dirty="0">
              <a:solidFill>
                <a:schemeClr val="tx1"/>
              </a:solidFill>
            </a:endParaRPr>
          </a:p>
          <a:p>
            <a:endParaRPr lang="en-GB" dirty="0"/>
          </a:p>
        </p:txBody>
      </p:sp>
      <p:sp>
        <p:nvSpPr>
          <p:cNvPr id="9" name="MSIPCMContentMarking" descr="{&quot;HashCode&quot;:-1348403003,&quot;Placement&quot;:&quot;Footer&quot;,&quot;Top&quot;:521.10614,&quot;Left&quot;:0.0,&quot;SlideWidth&quot;:960,&quot;SlideHeight&quot;:540}">
            <a:extLst>
              <a:ext uri="{FF2B5EF4-FFF2-40B4-BE49-F238E27FC236}">
                <a16:creationId xmlns:a16="http://schemas.microsoft.com/office/drawing/2014/main" id="{84D481F9-CE19-4EF5-9D6F-0E52F4AA0F7F}"/>
              </a:ext>
            </a:extLst>
          </p:cNvPr>
          <p:cNvSpPr txBox="1"/>
          <p:nvPr/>
        </p:nvSpPr>
        <p:spPr>
          <a:xfrm>
            <a:off x="0" y="6618048"/>
            <a:ext cx="2130404" cy="239952"/>
          </a:xfrm>
          <a:prstGeom prst="rect">
            <a:avLst/>
          </a:prstGeom>
          <a:noFill/>
        </p:spPr>
        <p:txBody>
          <a:bodyPr vert="horz" wrap="square" lIns="0" tIns="0" rIns="0" bIns="0" rtlCol="0" anchor="ctr" anchorCtr="1">
            <a:spAutoFit/>
          </a:bodyPr>
          <a:lstStyle/>
          <a:p>
            <a:pPr algn="l">
              <a:spcBef>
                <a:spcPts val="0"/>
              </a:spcBef>
              <a:spcAft>
                <a:spcPts val="0"/>
              </a:spcAft>
            </a:pPr>
            <a:r>
              <a:rPr lang="en-GB" sz="900">
                <a:solidFill>
                  <a:srgbClr val="0078D7"/>
                </a:solidFill>
                <a:latin typeface="Rockwell" panose="02060603020205020403" pitchFamily="18" charset="0"/>
              </a:rPr>
              <a:t>Information Classification: General</a:t>
            </a:r>
            <a:endParaRPr lang="en-GB" sz="900" dirty="0">
              <a:solidFill>
                <a:srgbClr val="0078D7"/>
              </a:solidFill>
              <a:latin typeface="Rockwell" panose="02060603020205020403" pitchFamily="18" charset="0"/>
            </a:endParaRPr>
          </a:p>
        </p:txBody>
      </p:sp>
    </p:spTree>
    <p:extLst>
      <p:ext uri="{BB962C8B-B14F-4D97-AF65-F5344CB8AC3E}">
        <p14:creationId xmlns:p14="http://schemas.microsoft.com/office/powerpoint/2010/main" val="27317143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cap="all" baseline="0">
          <a:solidFill>
            <a:schemeClr val="accent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s://notabugsplat.com/" TargetMode="External"/><Relationship Id="rId13" Type="http://schemas.openxmlformats.org/officeDocument/2006/relationships/hyperlink" Target="https://www.youtube.com/watch?v=GBEke6JixyE" TargetMode="External"/><Relationship Id="rId3" Type="http://schemas.openxmlformats.org/officeDocument/2006/relationships/hyperlink" Target="https://www.youtube.com/channel/UCO5EWEV_oZGWpT65arLia7g" TargetMode="External"/><Relationship Id="rId7" Type="http://schemas.openxmlformats.org/officeDocument/2006/relationships/hyperlink" Target="http://www.watchthemed.net/" TargetMode="External"/><Relationship Id="rId12" Type="http://schemas.openxmlformats.org/officeDocument/2006/relationships/hyperlink" Target="https://www.youtube.com/watch?v=SUXWAEX2jlg" TargetMode="External"/><Relationship Id="rId2" Type="http://schemas.openxmlformats.org/officeDocument/2006/relationships/hyperlink" Target="https://www.historiesofviolence.com/" TargetMode="External"/><Relationship Id="rId1" Type="http://schemas.openxmlformats.org/officeDocument/2006/relationships/slideLayout" Target="../slideLayouts/slideLayout2.xml"/><Relationship Id="rId6" Type="http://schemas.openxmlformats.org/officeDocument/2006/relationships/hyperlink" Target="https://www.iraqbodycount.org/" TargetMode="External"/><Relationship Id="rId11" Type="http://schemas.openxmlformats.org/officeDocument/2006/relationships/hyperlink" Target="https://www.youtube.com/watch?v=eogpIG53Cis" TargetMode="External"/><Relationship Id="rId5" Type="http://schemas.openxmlformats.org/officeDocument/2006/relationships/hyperlink" Target="http://www.warscapes.com/" TargetMode="External"/><Relationship Id="rId10" Type="http://schemas.openxmlformats.org/officeDocument/2006/relationships/hyperlink" Target="https://www.youtube.com/watch?v=m8e-FF8MsqU" TargetMode="External"/><Relationship Id="rId4" Type="http://schemas.openxmlformats.org/officeDocument/2006/relationships/hyperlink" Target="https://thedisorderofthings.com/" TargetMode="External"/><Relationship Id="rId9" Type="http://schemas.openxmlformats.org/officeDocument/2006/relationships/hyperlink" Target="http://blacklivesmatter.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26C5-13E6-403D-986A-D7FCA88A6752}"/>
              </a:ext>
            </a:extLst>
          </p:cNvPr>
          <p:cNvSpPr>
            <a:spLocks noGrp="1"/>
          </p:cNvSpPr>
          <p:nvPr>
            <p:ph type="title"/>
          </p:nvPr>
        </p:nvSpPr>
        <p:spPr/>
        <p:txBody>
          <a:bodyPr/>
          <a:lstStyle/>
          <a:p>
            <a:r>
              <a:rPr lang="en-AU" b="1" dirty="0"/>
              <a:t>Chapter 6: Poststructuralism</a:t>
            </a:r>
          </a:p>
        </p:txBody>
      </p:sp>
      <p:sp>
        <p:nvSpPr>
          <p:cNvPr id="5" name="Content Placeholder 4">
            <a:extLst>
              <a:ext uri="{FF2B5EF4-FFF2-40B4-BE49-F238E27FC236}">
                <a16:creationId xmlns:a16="http://schemas.microsoft.com/office/drawing/2014/main" id="{405CA5E8-EB89-4D76-B44A-C4666677CD15}"/>
              </a:ext>
            </a:extLst>
          </p:cNvPr>
          <p:cNvSpPr>
            <a:spLocks noGrp="1"/>
          </p:cNvSpPr>
          <p:nvPr>
            <p:ph idx="1"/>
          </p:nvPr>
        </p:nvSpPr>
        <p:spPr/>
        <p:txBody>
          <a:bodyPr>
            <a:normAutofit/>
          </a:bodyPr>
          <a:lstStyle/>
          <a:p>
            <a:r>
              <a:rPr lang="en-GB" sz="2400" dirty="0">
                <a:effectLst/>
                <a:ea typeface="MS Mincho" panose="02020609040205080304" pitchFamily="49" charset="-128"/>
              </a:rPr>
              <a:t>Poststructuralism is not a single, coherent theory that can be applied to a political issue in a pre-given way. </a:t>
            </a:r>
          </a:p>
          <a:p>
            <a:r>
              <a:rPr lang="en-GB" sz="2400" dirty="0">
                <a:ea typeface="MS Mincho" panose="02020609040205080304" pitchFamily="49" charset="-128"/>
              </a:rPr>
              <a:t>Poststructuralism i</a:t>
            </a:r>
            <a:r>
              <a:rPr lang="en-GB" sz="2400" dirty="0">
                <a:effectLst/>
                <a:ea typeface="MS Mincho" panose="02020609040205080304" pitchFamily="49" charset="-128"/>
              </a:rPr>
              <a:t>s a loosely defined umbrella term used to group together scholars who share some key epistemological, ontological, and methodological assumptions and have a common interest in a particular form of critique and criticality. </a:t>
            </a:r>
          </a:p>
          <a:p>
            <a:r>
              <a:rPr lang="en-GB" sz="2400" dirty="0">
                <a:ea typeface="MS Mincho" panose="02020609040205080304" pitchFamily="49" charset="-128"/>
              </a:rPr>
              <a:t>P</a:t>
            </a:r>
            <a:r>
              <a:rPr lang="en-GB" sz="2400" dirty="0">
                <a:effectLst/>
                <a:ea typeface="MS Mincho" panose="02020609040205080304" pitchFamily="49" charset="-128"/>
              </a:rPr>
              <a:t>oststructuralist scholars are interested in the discursive power of knowledge and start from the presumption that security is never neutral or natural, but deeply political. </a:t>
            </a:r>
          </a:p>
          <a:p>
            <a:r>
              <a:rPr lang="en-GB" sz="2400" dirty="0">
                <a:ea typeface="MS Mincho" panose="02020609040205080304" pitchFamily="49" charset="-128"/>
              </a:rPr>
              <a:t>For poststructuralist security scholars, the main concern is what security </a:t>
            </a:r>
            <a:r>
              <a:rPr lang="en-GB" sz="2400" i="1" dirty="0">
                <a:ea typeface="MS Mincho" panose="02020609040205080304" pitchFamily="49" charset="-128"/>
              </a:rPr>
              <a:t>does </a:t>
            </a:r>
            <a:r>
              <a:rPr lang="en-GB" sz="2400" dirty="0">
                <a:ea typeface="MS Mincho" panose="02020609040205080304" pitchFamily="49" charset="-128"/>
              </a:rPr>
              <a:t>in terms of political practices.</a:t>
            </a:r>
            <a:endParaRPr lang="en-AU" sz="2400" i="1" dirty="0"/>
          </a:p>
        </p:txBody>
      </p:sp>
    </p:spTree>
    <p:extLst>
      <p:ext uri="{BB962C8B-B14F-4D97-AF65-F5344CB8AC3E}">
        <p14:creationId xmlns:p14="http://schemas.microsoft.com/office/powerpoint/2010/main" val="619026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E894D-FCE5-415D-B203-95EEDAB84FB6}"/>
              </a:ext>
            </a:extLst>
          </p:cNvPr>
          <p:cNvSpPr>
            <a:spLocks noGrp="1"/>
          </p:cNvSpPr>
          <p:nvPr>
            <p:ph type="title"/>
          </p:nvPr>
        </p:nvSpPr>
        <p:spPr/>
        <p:txBody>
          <a:bodyPr>
            <a:normAutofit fontScale="90000"/>
          </a:bodyPr>
          <a:lstStyle/>
          <a:p>
            <a:r>
              <a:rPr lang="en-AU" b="1" dirty="0"/>
              <a:t>Websites and Audio-Visual Resources</a:t>
            </a:r>
          </a:p>
        </p:txBody>
      </p:sp>
      <p:sp>
        <p:nvSpPr>
          <p:cNvPr id="3" name="Content Placeholder 2">
            <a:extLst>
              <a:ext uri="{FF2B5EF4-FFF2-40B4-BE49-F238E27FC236}">
                <a16:creationId xmlns:a16="http://schemas.microsoft.com/office/drawing/2014/main" id="{1C401A97-D98E-4411-8C5F-2E35FE29F2B3}"/>
              </a:ext>
            </a:extLst>
          </p:cNvPr>
          <p:cNvSpPr>
            <a:spLocks noGrp="1"/>
          </p:cNvSpPr>
          <p:nvPr>
            <p:ph idx="1"/>
          </p:nvPr>
        </p:nvSpPr>
        <p:spPr>
          <a:xfrm>
            <a:off x="838200" y="1524000"/>
            <a:ext cx="10515600" cy="4652963"/>
          </a:xfrm>
        </p:spPr>
        <p:txBody>
          <a:bodyPr>
            <a:noAutofit/>
          </a:bodyPr>
          <a:lstStyle/>
          <a:p>
            <a:pPr marL="0" lvl="0" indent="0">
              <a:lnSpc>
                <a:spcPct val="115000"/>
              </a:lnSpc>
              <a:spcBef>
                <a:spcPts val="0"/>
              </a:spcBef>
              <a:buNone/>
            </a:pPr>
            <a:r>
              <a:rPr lang="en-US" sz="1200" b="1" dirty="0">
                <a:effectLst/>
                <a:ea typeface="Calibri" panose="020F0502020204030204" pitchFamily="34" charset="0"/>
                <a:cs typeface="Times New Roman" panose="02020603050405020304" pitchFamily="18" charset="0"/>
              </a:rPr>
              <a:t>Websites and Audio Visual Resources</a:t>
            </a: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Histories of Violence</a:t>
            </a:r>
            <a:r>
              <a:rPr lang="en-US" sz="1200" dirty="0">
                <a:effectLst/>
                <a:ea typeface="Calibri" panose="020F0502020204030204" pitchFamily="34" charset="0"/>
                <a:cs typeface="Times New Roman" panose="02020603050405020304" pitchFamily="18" charset="0"/>
              </a:rPr>
              <a:t> – A great online </a:t>
            </a:r>
            <a:r>
              <a:rPr lang="en-GB" sz="1200" dirty="0">
                <a:effectLst/>
                <a:ea typeface="Calibri" panose="020F0502020204030204" pitchFamily="34" charset="0"/>
                <a:cs typeface="Times New Roman" panose="02020603050405020304" pitchFamily="18" charset="0"/>
              </a:rPr>
              <a:t>resource centre for rethinking the problem of violence, including videos introducing key thinkers: </a:t>
            </a:r>
            <a:r>
              <a:rPr lang="en-US" sz="1200" u="sng" dirty="0">
                <a:solidFill>
                  <a:srgbClr val="0563C1"/>
                </a:solidFill>
                <a:effectLst/>
                <a:ea typeface="Calibri" panose="020F0502020204030204" pitchFamily="34" charset="0"/>
                <a:cs typeface="Times New Roman" panose="02020603050405020304" pitchFamily="18" charset="0"/>
                <a:hlinkClick r:id="rId2"/>
              </a:rPr>
              <a:t>https://www.historiesofviolence.com</a:t>
            </a:r>
            <a:r>
              <a:rPr lang="en-US"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‘I am an American’</a:t>
            </a:r>
            <a:r>
              <a:rPr lang="en-US" sz="1200" dirty="0">
                <a:effectLst/>
                <a:ea typeface="Calibri" panose="020F0502020204030204" pitchFamily="34" charset="0"/>
                <a:cs typeface="Times New Roman" panose="02020603050405020304" pitchFamily="18" charset="0"/>
              </a:rPr>
              <a:t> - Professor Cynthia Weber’s film project challenging post-9/11 official narratives of multiculturalism: </a:t>
            </a:r>
            <a:r>
              <a:rPr lang="en-US" sz="1200" u="sng" dirty="0">
                <a:solidFill>
                  <a:srgbClr val="0563C1"/>
                </a:solidFill>
                <a:effectLst/>
                <a:ea typeface="Calibri" panose="020F0502020204030204" pitchFamily="34" charset="0"/>
                <a:cs typeface="Times New Roman" panose="02020603050405020304" pitchFamily="18" charset="0"/>
                <a:hlinkClick r:id="rId3"/>
              </a:rPr>
              <a:t>https://www.youtube.com/channel/UCO5EWEV_oZGWpT65arLia7g</a:t>
            </a:r>
            <a:r>
              <a:rPr lang="en-US"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The Disorder of Things</a:t>
            </a:r>
            <a:r>
              <a:rPr lang="en-US" sz="1200" dirty="0">
                <a:effectLst/>
                <a:ea typeface="Calibri" panose="020F0502020204030204" pitchFamily="34" charset="0"/>
                <a:cs typeface="Times New Roman" panose="02020603050405020304" pitchFamily="18" charset="0"/>
              </a:rPr>
              <a:t> - Blog by IR scholars for “</a:t>
            </a:r>
            <a:r>
              <a:rPr lang="en-GB" sz="1200" dirty="0">
                <a:effectLst/>
                <a:ea typeface="Calibri" panose="020F0502020204030204" pitchFamily="34" charset="0"/>
                <a:cs typeface="Times New Roman" panose="02020603050405020304" pitchFamily="18" charset="0"/>
              </a:rPr>
              <a:t>For the Relentless Criticism of All Existing Conditions Since 2010”:</a:t>
            </a:r>
            <a:r>
              <a:rPr lang="en-AU" sz="1200" dirty="0">
                <a:ea typeface="Calibri" panose="020F0502020204030204" pitchFamily="34" charset="0"/>
                <a:cs typeface="Times New Roman" panose="02020603050405020304" pitchFamily="18" charset="0"/>
              </a:rPr>
              <a:t> </a:t>
            </a:r>
            <a:r>
              <a:rPr lang="en-GB" sz="1200" u="sng" dirty="0">
                <a:solidFill>
                  <a:srgbClr val="0563C1"/>
                </a:solidFill>
                <a:effectLst/>
                <a:ea typeface="Calibri" panose="020F0502020204030204" pitchFamily="34" charset="0"/>
                <a:cs typeface="Times New Roman" panose="02020603050405020304" pitchFamily="18" charset="0"/>
                <a:hlinkClick r:id="rId4"/>
              </a:rPr>
              <a:t>https://thedisorderofthings.com</a:t>
            </a:r>
            <a:r>
              <a:rPr lang="en-GB"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err="1">
                <a:effectLst/>
                <a:ea typeface="Calibri" panose="020F0502020204030204" pitchFamily="34" charset="0"/>
                <a:cs typeface="Times New Roman" panose="02020603050405020304" pitchFamily="18" charset="0"/>
              </a:rPr>
              <a:t>Warscapes</a:t>
            </a:r>
            <a:r>
              <a:rPr lang="en-US" sz="1200" dirty="0">
                <a:effectLst/>
                <a:ea typeface="Calibri" panose="020F0502020204030204" pitchFamily="34" charset="0"/>
                <a:cs typeface="Times New Roman" panose="02020603050405020304" pitchFamily="18" charset="0"/>
              </a:rPr>
              <a:t> - An independent online magazine reporting from and about</a:t>
            </a:r>
            <a:r>
              <a:rPr lang="en-GB" sz="1200" dirty="0">
                <a:effectLst/>
                <a:ea typeface="Calibri" panose="020F0502020204030204" pitchFamily="34" charset="0"/>
                <a:cs typeface="Times New Roman" panose="02020603050405020304" pitchFamily="18" charset="0"/>
              </a:rPr>
              <a:t> current conflicts across the world, using fiction, non-fiction, poetry, interviews, book and film reviews, photo-essays and retrospectives of war literature from the past fifty years.</a:t>
            </a:r>
            <a:r>
              <a:rPr lang="en-AU" sz="1200" dirty="0">
                <a:ea typeface="Calibri" panose="020F0502020204030204" pitchFamily="34" charset="0"/>
                <a:cs typeface="Times New Roman" panose="02020603050405020304" pitchFamily="18" charset="0"/>
              </a:rPr>
              <a:t> </a:t>
            </a:r>
            <a:r>
              <a:rPr lang="en-US" sz="1200" u="sng" dirty="0">
                <a:solidFill>
                  <a:srgbClr val="0563C1"/>
                </a:solidFill>
                <a:effectLst/>
                <a:ea typeface="Calibri" panose="020F0502020204030204" pitchFamily="34" charset="0"/>
                <a:cs typeface="Times New Roman" panose="02020603050405020304" pitchFamily="18" charset="0"/>
                <a:hlinkClick r:id="rId5"/>
              </a:rPr>
              <a:t>http://www.warscapes.com</a:t>
            </a:r>
            <a:r>
              <a:rPr lang="en-US"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Iraq Body Count</a:t>
            </a:r>
            <a:r>
              <a:rPr lang="en-US" sz="1200" dirty="0">
                <a:effectLst/>
                <a:ea typeface="Calibri" panose="020F0502020204030204" pitchFamily="34" charset="0"/>
                <a:cs typeface="Times New Roman" panose="02020603050405020304" pitchFamily="18" charset="0"/>
              </a:rPr>
              <a:t> – An ongoing project that </a:t>
            </a:r>
            <a:r>
              <a:rPr lang="en-GB" sz="1200" dirty="0">
                <a:effectLst/>
                <a:ea typeface="Calibri" panose="020F0502020204030204" pitchFamily="34" charset="0"/>
                <a:cs typeface="Times New Roman" panose="02020603050405020304" pitchFamily="18" charset="0"/>
              </a:rPr>
              <a:t>records the violent deaths that have resulted from the 2003 military intervention in Iraq. </a:t>
            </a:r>
            <a:r>
              <a:rPr lang="en-US" sz="1200" u="sng" dirty="0">
                <a:solidFill>
                  <a:srgbClr val="0563C1"/>
                </a:solidFill>
                <a:effectLst/>
                <a:ea typeface="Calibri" panose="020F0502020204030204" pitchFamily="34" charset="0"/>
                <a:cs typeface="Times New Roman" panose="02020603050405020304" pitchFamily="18" charset="0"/>
                <a:hlinkClick r:id="rId6"/>
              </a:rPr>
              <a:t>https://www.iraqbodycount.org</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Watch the Mediterranean Sea</a:t>
            </a:r>
            <a:r>
              <a:rPr lang="en-US" sz="1200" dirty="0">
                <a:effectLst/>
                <a:ea typeface="Calibri" panose="020F0502020204030204" pitchFamily="34" charset="0"/>
                <a:cs typeface="Times New Roman" panose="02020603050405020304" pitchFamily="18" charset="0"/>
              </a:rPr>
              <a:t> - </a:t>
            </a:r>
            <a:r>
              <a:rPr lang="en-GB" sz="1200" dirty="0">
                <a:effectLst/>
                <a:ea typeface="Calibri" panose="020F0502020204030204" pitchFamily="34" charset="0"/>
                <a:cs typeface="Times New Roman" panose="02020603050405020304" pitchFamily="18" charset="0"/>
              </a:rPr>
              <a:t>An online mapping platform to monitor the deaths and violations of migrants' rights at the maritime borders of the EU. </a:t>
            </a:r>
            <a:r>
              <a:rPr lang="en-GB" sz="1200" u="sng" dirty="0">
                <a:solidFill>
                  <a:srgbClr val="0563C1"/>
                </a:solidFill>
                <a:effectLst/>
                <a:ea typeface="Calibri" panose="020F0502020204030204" pitchFamily="34" charset="0"/>
                <a:cs typeface="Times New Roman" panose="02020603050405020304" pitchFamily="18" charset="0"/>
                <a:hlinkClick r:id="rId7"/>
              </a:rPr>
              <a:t>http://www.watchthemed.net</a:t>
            </a:r>
            <a:r>
              <a:rPr lang="en-GB"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GB" sz="1200" i="1" dirty="0">
                <a:effectLst/>
                <a:ea typeface="Calibri" panose="020F0502020204030204" pitchFamily="34" charset="0"/>
                <a:cs typeface="Times New Roman" panose="02020603050405020304" pitchFamily="18" charset="0"/>
              </a:rPr>
              <a:t>#NotABugSplat</a:t>
            </a:r>
            <a:r>
              <a:rPr lang="en-GB" sz="1200" dirty="0">
                <a:effectLst/>
                <a:ea typeface="Calibri" panose="020F0502020204030204" pitchFamily="34" charset="0"/>
                <a:cs typeface="Times New Roman" panose="02020603050405020304" pitchFamily="18" charset="0"/>
              </a:rPr>
              <a:t> – Art project in Pakistan visualising and thereby humanising victims of drone attacks, by ‘speaking back’ to drone operators. </a:t>
            </a:r>
            <a:r>
              <a:rPr lang="en-GB" sz="1200" u="sng" dirty="0">
                <a:solidFill>
                  <a:srgbClr val="0563C1"/>
                </a:solidFill>
                <a:effectLst/>
                <a:ea typeface="Calibri" panose="020F0502020204030204" pitchFamily="34" charset="0"/>
                <a:cs typeface="Times New Roman" panose="02020603050405020304" pitchFamily="18" charset="0"/>
                <a:hlinkClick r:id="rId8"/>
              </a:rPr>
              <a:t>https://notabugsplat.com</a:t>
            </a:r>
            <a:r>
              <a:rPr lang="en-GB"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GB" sz="1200" i="1" dirty="0">
                <a:effectLst/>
                <a:ea typeface="Calibri" panose="020F0502020204030204" pitchFamily="34" charset="0"/>
                <a:cs typeface="Times New Roman" panose="02020603050405020304" pitchFamily="18" charset="0"/>
              </a:rPr>
              <a:t>#BlackLivesMatter</a:t>
            </a:r>
            <a:r>
              <a:rPr lang="en-GB" sz="1200" dirty="0">
                <a:effectLst/>
                <a:ea typeface="Calibri" panose="020F0502020204030204" pitchFamily="34" charset="0"/>
                <a:cs typeface="Times New Roman" panose="02020603050405020304" pitchFamily="18" charset="0"/>
              </a:rPr>
              <a:t> – Movement created as a result of Police violence and anti-Black racism in the USA. A useful way of thinking about what happens when those who are supposed to ensure security in reality might be a source of insecurity. Available at: </a:t>
            </a:r>
            <a:r>
              <a:rPr lang="en-GB" sz="1200" u="sng" dirty="0">
                <a:solidFill>
                  <a:srgbClr val="0563C1"/>
                </a:solidFill>
                <a:effectLst/>
                <a:ea typeface="Calibri" panose="020F0502020204030204" pitchFamily="34" charset="0"/>
                <a:cs typeface="Times New Roman" panose="02020603050405020304" pitchFamily="18" charset="0"/>
                <a:hlinkClick r:id="rId9"/>
              </a:rPr>
              <a:t>http://blacklivesmatter.com</a:t>
            </a:r>
            <a:r>
              <a:rPr lang="en-GB"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0" indent="0" algn="just">
              <a:lnSpc>
                <a:spcPct val="115000"/>
              </a:lnSpc>
              <a:spcBef>
                <a:spcPts val="0"/>
              </a:spcBef>
              <a:buNone/>
            </a:pPr>
            <a:endParaRPr lang="en-AU" sz="1200" dirty="0">
              <a:effectLst/>
              <a:ea typeface="Calibri" panose="020F0502020204030204" pitchFamily="34" charset="0"/>
              <a:cs typeface="Times New Roman" panose="02020603050405020304" pitchFamily="18" charset="0"/>
            </a:endParaRPr>
          </a:p>
          <a:p>
            <a:pPr marL="0" indent="0" algn="just">
              <a:lnSpc>
                <a:spcPct val="115000"/>
              </a:lnSpc>
              <a:spcBef>
                <a:spcPts val="0"/>
              </a:spcBef>
              <a:buNone/>
            </a:pPr>
            <a:r>
              <a:rPr lang="en-US" sz="1200" b="1" dirty="0">
                <a:effectLst/>
                <a:ea typeface="Calibri" panose="020F0502020204030204" pitchFamily="34" charset="0"/>
                <a:cs typeface="Times New Roman" panose="02020603050405020304" pitchFamily="18" charset="0"/>
              </a:rPr>
              <a:t>Films exploring relevant post-structural themes:</a:t>
            </a:r>
            <a:endParaRPr lang="en-AU" sz="1200" b="1"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The Matrix</a:t>
            </a:r>
            <a:r>
              <a:rPr lang="en-US" sz="1200" dirty="0">
                <a:effectLst/>
                <a:ea typeface="Calibri" panose="020F0502020204030204" pitchFamily="34" charset="0"/>
                <a:cs typeface="Times New Roman" panose="02020603050405020304" pitchFamily="18" charset="0"/>
              </a:rPr>
              <a:t> (1999) </a:t>
            </a:r>
            <a:r>
              <a:rPr lang="en-US" sz="1200" u="sng" dirty="0">
                <a:solidFill>
                  <a:srgbClr val="0563C1"/>
                </a:solidFill>
                <a:effectLst/>
                <a:ea typeface="Calibri" panose="020F0502020204030204" pitchFamily="34" charset="0"/>
                <a:cs typeface="Times New Roman" panose="02020603050405020304" pitchFamily="18" charset="0"/>
                <a:hlinkClick r:id="rId10"/>
              </a:rPr>
              <a:t>https://www.youtube.com/watch?v=m8e-FF8MsqU</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Blade Runner</a:t>
            </a:r>
            <a:r>
              <a:rPr lang="en-US" sz="1200" dirty="0">
                <a:effectLst/>
                <a:ea typeface="Calibri" panose="020F0502020204030204" pitchFamily="34" charset="0"/>
                <a:cs typeface="Times New Roman" panose="02020603050405020304" pitchFamily="18" charset="0"/>
              </a:rPr>
              <a:t> (1982) </a:t>
            </a:r>
            <a:r>
              <a:rPr lang="en-US" sz="1200" u="sng" dirty="0">
                <a:solidFill>
                  <a:srgbClr val="0563C1"/>
                </a:solidFill>
                <a:effectLst/>
                <a:ea typeface="Calibri" panose="020F0502020204030204" pitchFamily="34" charset="0"/>
                <a:cs typeface="Times New Roman" panose="02020603050405020304" pitchFamily="18" charset="0"/>
                <a:hlinkClick r:id="rId11"/>
              </a:rPr>
              <a:t>https://www.youtube.com/watch?v=eogpIG53Cis</a:t>
            </a:r>
            <a:r>
              <a:rPr lang="en-US"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Fight Club </a:t>
            </a:r>
            <a:r>
              <a:rPr lang="en-US" sz="1200" dirty="0">
                <a:effectLst/>
                <a:ea typeface="Calibri" panose="020F0502020204030204" pitchFamily="34" charset="0"/>
                <a:cs typeface="Times New Roman" panose="02020603050405020304" pitchFamily="18" charset="0"/>
              </a:rPr>
              <a:t>(1999) </a:t>
            </a:r>
            <a:r>
              <a:rPr lang="en-US" sz="1200" u="sng" dirty="0">
                <a:solidFill>
                  <a:srgbClr val="0563C1"/>
                </a:solidFill>
                <a:effectLst/>
                <a:ea typeface="Calibri" panose="020F0502020204030204" pitchFamily="34" charset="0"/>
                <a:cs typeface="Times New Roman" panose="02020603050405020304" pitchFamily="18" charset="0"/>
                <a:hlinkClick r:id="rId12"/>
              </a:rPr>
              <a:t>https://www.youtube.com/watch?v=SUXWAEX2jlg</a:t>
            </a:r>
            <a:r>
              <a:rPr lang="en-US"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Eternal Sunshine of the Spotless Mind </a:t>
            </a:r>
            <a:r>
              <a:rPr lang="en-US" sz="1200" dirty="0">
                <a:effectLst/>
                <a:ea typeface="Calibri" panose="020F0502020204030204" pitchFamily="34" charset="0"/>
                <a:cs typeface="Times New Roman" panose="02020603050405020304" pitchFamily="18" charset="0"/>
              </a:rPr>
              <a:t>(2004) </a:t>
            </a:r>
            <a:r>
              <a:rPr lang="en-US" sz="1200" u="sng" dirty="0">
                <a:solidFill>
                  <a:srgbClr val="0563C1"/>
                </a:solidFill>
                <a:effectLst/>
                <a:ea typeface="Calibri" panose="020F0502020204030204" pitchFamily="34" charset="0"/>
                <a:cs typeface="Times New Roman" panose="02020603050405020304" pitchFamily="18" charset="0"/>
                <a:hlinkClick r:id="rId13"/>
              </a:rPr>
              <a:t>https://www.youtube.com/watch?v=GBEke6JixyE</a:t>
            </a:r>
            <a:r>
              <a:rPr lang="en-US" sz="1200" dirty="0">
                <a:effectLst/>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342900" lvl="0" indent="-342900">
              <a:lnSpc>
                <a:spcPct val="115000"/>
              </a:lnSpc>
              <a:spcBef>
                <a:spcPts val="0"/>
              </a:spcBef>
              <a:buFont typeface="Symbol" panose="05050102010706020507" pitchFamily="18" charset="2"/>
              <a:buChar char=""/>
            </a:pPr>
            <a:r>
              <a:rPr lang="en-US" sz="1200" i="1" dirty="0">
                <a:effectLst/>
                <a:ea typeface="Calibri" panose="020F0502020204030204" pitchFamily="34" charset="0"/>
                <a:cs typeface="Times New Roman" panose="02020603050405020304" pitchFamily="18" charset="0"/>
              </a:rPr>
              <a:t>The Big Lebowski</a:t>
            </a:r>
            <a:r>
              <a:rPr lang="en-US" sz="1200" dirty="0">
                <a:effectLst/>
                <a:ea typeface="Calibri" panose="020F0502020204030204" pitchFamily="34" charset="0"/>
                <a:cs typeface="Times New Roman" panose="02020603050405020304" pitchFamily="18" charset="0"/>
              </a:rPr>
              <a:t> (1998) https://www.youtube.com/watch?v=ngV0RBhGZmE</a:t>
            </a:r>
            <a:endParaRPr lang="en-AU" sz="1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7811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65F95-BBF2-4056-9C64-B3BF674D9012}"/>
              </a:ext>
            </a:extLst>
          </p:cNvPr>
          <p:cNvSpPr>
            <a:spLocks noGrp="1"/>
          </p:cNvSpPr>
          <p:nvPr>
            <p:ph type="title"/>
          </p:nvPr>
        </p:nvSpPr>
        <p:spPr>
          <a:xfrm>
            <a:off x="821094" y="625151"/>
            <a:ext cx="10532706" cy="627179"/>
          </a:xfrm>
        </p:spPr>
        <p:txBody>
          <a:bodyPr>
            <a:normAutofit fontScale="90000"/>
          </a:bodyPr>
          <a:lstStyle/>
          <a:p>
            <a:r>
              <a:rPr lang="en-AU" b="1" dirty="0"/>
              <a:t>Poststructuralism: Key Thinkers</a:t>
            </a:r>
          </a:p>
        </p:txBody>
      </p:sp>
      <p:graphicFrame>
        <p:nvGraphicFramePr>
          <p:cNvPr id="6" name="Table 6">
            <a:extLst>
              <a:ext uri="{FF2B5EF4-FFF2-40B4-BE49-F238E27FC236}">
                <a16:creationId xmlns:a16="http://schemas.microsoft.com/office/drawing/2014/main" id="{10896987-8789-4AEC-9AC3-01633959B667}"/>
              </a:ext>
            </a:extLst>
          </p:cNvPr>
          <p:cNvGraphicFramePr>
            <a:graphicFrameLocks noGrp="1"/>
          </p:cNvGraphicFramePr>
          <p:nvPr>
            <p:ph idx="1"/>
            <p:extLst>
              <p:ext uri="{D42A27DB-BD31-4B8C-83A1-F6EECF244321}">
                <p14:modId xmlns:p14="http://schemas.microsoft.com/office/powerpoint/2010/main" val="604929079"/>
              </p:ext>
            </p:extLst>
          </p:nvPr>
        </p:nvGraphicFramePr>
        <p:xfrm>
          <a:off x="590550" y="1411357"/>
          <a:ext cx="11010900" cy="4922982"/>
        </p:xfrm>
        <a:graphic>
          <a:graphicData uri="http://schemas.openxmlformats.org/drawingml/2006/table">
            <a:tbl>
              <a:tblPr firstRow="1" bandRow="1">
                <a:tableStyleId>{5C22544A-7EE6-4342-B048-85BDC9FD1C3A}</a:tableStyleId>
              </a:tblPr>
              <a:tblGrid>
                <a:gridCol w="2034623">
                  <a:extLst>
                    <a:ext uri="{9D8B030D-6E8A-4147-A177-3AD203B41FA5}">
                      <a16:colId xmlns:a16="http://schemas.microsoft.com/office/drawing/2014/main" val="1544797429"/>
                    </a:ext>
                  </a:extLst>
                </a:gridCol>
                <a:gridCol w="8976277">
                  <a:extLst>
                    <a:ext uri="{9D8B030D-6E8A-4147-A177-3AD203B41FA5}">
                      <a16:colId xmlns:a16="http://schemas.microsoft.com/office/drawing/2014/main" val="2845355971"/>
                    </a:ext>
                  </a:extLst>
                </a:gridCol>
              </a:tblGrid>
              <a:tr h="556592">
                <a:tc>
                  <a:txBody>
                    <a:bodyPr/>
                    <a:lstStyle/>
                    <a:p>
                      <a:r>
                        <a:rPr lang="en-AU" dirty="0"/>
                        <a:t>Theorist</a:t>
                      </a:r>
                    </a:p>
                  </a:txBody>
                  <a:tcPr/>
                </a:tc>
                <a:tc>
                  <a:txBody>
                    <a:bodyPr/>
                    <a:lstStyle/>
                    <a:p>
                      <a:r>
                        <a:rPr lang="en-AU" dirty="0"/>
                        <a:t>Contributions</a:t>
                      </a:r>
                    </a:p>
                  </a:txBody>
                  <a:tcPr/>
                </a:tc>
                <a:extLst>
                  <a:ext uri="{0D108BD9-81ED-4DB2-BD59-A6C34878D82A}">
                    <a16:rowId xmlns:a16="http://schemas.microsoft.com/office/drawing/2014/main" val="3336378196"/>
                  </a:ext>
                </a:extLst>
              </a:tr>
              <a:tr h="1175288">
                <a:tc>
                  <a:txBody>
                    <a:bodyPr/>
                    <a:lstStyle/>
                    <a:p>
                      <a:r>
                        <a:rPr lang="en-AU" dirty="0"/>
                        <a:t>Jacques Derrida (1930-2004)</a:t>
                      </a:r>
                    </a:p>
                  </a:txBody>
                  <a:tcPr/>
                </a:tc>
                <a:tc>
                  <a:txBody>
                    <a:bodyPr/>
                    <a:lstStyle/>
                    <a:p>
                      <a:r>
                        <a:rPr lang="en-AU" dirty="0"/>
                        <a:t>Derrida was interested in how Western thought was structured by binaries (inside/outside, strong/weak etc). He developed deconstruction as a method to point to (and challenge) these binaries. He also argued there was no ‘reality’ without ‘representation’, suggesting a key role for analysing text.</a:t>
                      </a:r>
                    </a:p>
                  </a:txBody>
                  <a:tcPr/>
                </a:tc>
                <a:extLst>
                  <a:ext uri="{0D108BD9-81ED-4DB2-BD59-A6C34878D82A}">
                    <a16:rowId xmlns:a16="http://schemas.microsoft.com/office/drawing/2014/main" val="370145906"/>
                  </a:ext>
                </a:extLst>
              </a:tr>
              <a:tr h="1175288">
                <a:tc>
                  <a:txBody>
                    <a:bodyPr/>
                    <a:lstStyle/>
                    <a:p>
                      <a:r>
                        <a:rPr lang="en-AU" dirty="0"/>
                        <a:t>Michel Foucault (1926-1984)</a:t>
                      </a:r>
                    </a:p>
                  </a:txBody>
                  <a:tcPr/>
                </a:tc>
                <a:tc>
                  <a:txBody>
                    <a:bodyPr/>
                    <a:lstStyle/>
                    <a:p>
                      <a:r>
                        <a:rPr lang="en-AU" dirty="0"/>
                        <a:t>Foucault’s work on concepts such as discipline, sovereignty, governmentality and </a:t>
                      </a:r>
                      <a:r>
                        <a:rPr lang="en-AU" dirty="0" err="1"/>
                        <a:t>biopolitcs</a:t>
                      </a:r>
                      <a:r>
                        <a:rPr lang="en-AU" dirty="0"/>
                        <a:t> has been widely adopted in current explorations of surveillance, border control and risk management. He is well known for his claim that all knowledge is imbued with power relations.</a:t>
                      </a:r>
                    </a:p>
                  </a:txBody>
                  <a:tcPr/>
                </a:tc>
                <a:extLst>
                  <a:ext uri="{0D108BD9-81ED-4DB2-BD59-A6C34878D82A}">
                    <a16:rowId xmlns:a16="http://schemas.microsoft.com/office/drawing/2014/main" val="3928774156"/>
                  </a:ext>
                </a:extLst>
              </a:tr>
              <a:tr h="994475">
                <a:tc>
                  <a:txBody>
                    <a:bodyPr/>
                    <a:lstStyle/>
                    <a:p>
                      <a:r>
                        <a:rPr lang="en-AU" dirty="0"/>
                        <a:t>Roland Barthes (1915-1980)</a:t>
                      </a:r>
                    </a:p>
                  </a:txBody>
                  <a:tcPr/>
                </a:tc>
                <a:tc>
                  <a:txBody>
                    <a:bodyPr/>
                    <a:lstStyle/>
                    <a:p>
                      <a:r>
                        <a:rPr lang="en-AU" dirty="0"/>
                        <a:t>Barthes was a crucial figure in cultural studies. He demonstrated the role of popular culture and the everyday in underpinning key political dynamics, including nationalism and imperialism. </a:t>
                      </a:r>
                    </a:p>
                  </a:txBody>
                  <a:tcPr/>
                </a:tc>
                <a:extLst>
                  <a:ext uri="{0D108BD9-81ED-4DB2-BD59-A6C34878D82A}">
                    <a16:rowId xmlns:a16="http://schemas.microsoft.com/office/drawing/2014/main" val="2465501585"/>
                  </a:ext>
                </a:extLst>
              </a:tr>
              <a:tr h="994475">
                <a:tc>
                  <a:txBody>
                    <a:bodyPr/>
                    <a:lstStyle/>
                    <a:p>
                      <a:r>
                        <a:rPr lang="en-AU" dirty="0"/>
                        <a:t>Judith Butler  (1956- )</a:t>
                      </a:r>
                    </a:p>
                  </a:txBody>
                  <a:tcPr/>
                </a:tc>
                <a:tc>
                  <a:txBody>
                    <a:bodyPr/>
                    <a:lstStyle/>
                    <a:p>
                      <a:r>
                        <a:rPr lang="en-AU" dirty="0"/>
                        <a:t>Butler’s theory of performativity has been particularly taken up by recent generations of feminist and queer scholars, not least given her claim that gender and even sex was not a biological reality but was socially produced. </a:t>
                      </a:r>
                    </a:p>
                  </a:txBody>
                  <a:tcPr/>
                </a:tc>
                <a:extLst>
                  <a:ext uri="{0D108BD9-81ED-4DB2-BD59-A6C34878D82A}">
                    <a16:rowId xmlns:a16="http://schemas.microsoft.com/office/drawing/2014/main" val="1119428471"/>
                  </a:ext>
                </a:extLst>
              </a:tr>
            </a:tbl>
          </a:graphicData>
        </a:graphic>
      </p:graphicFrame>
    </p:spTree>
    <p:extLst>
      <p:ext uri="{BB962C8B-B14F-4D97-AF65-F5344CB8AC3E}">
        <p14:creationId xmlns:p14="http://schemas.microsoft.com/office/powerpoint/2010/main" val="965561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BBA4B-89FE-48EB-8C1A-3768D249BB8A}"/>
              </a:ext>
            </a:extLst>
          </p:cNvPr>
          <p:cNvSpPr>
            <a:spLocks noGrp="1"/>
          </p:cNvSpPr>
          <p:nvPr>
            <p:ph type="title"/>
          </p:nvPr>
        </p:nvSpPr>
        <p:spPr/>
        <p:txBody>
          <a:bodyPr/>
          <a:lstStyle/>
          <a:p>
            <a:r>
              <a:rPr lang="en-AU" b="1" dirty="0"/>
              <a:t>Poststructuralism and Discourses</a:t>
            </a:r>
          </a:p>
        </p:txBody>
      </p:sp>
      <p:sp>
        <p:nvSpPr>
          <p:cNvPr id="3" name="Content Placeholder 2">
            <a:extLst>
              <a:ext uri="{FF2B5EF4-FFF2-40B4-BE49-F238E27FC236}">
                <a16:creationId xmlns:a16="http://schemas.microsoft.com/office/drawing/2014/main" id="{C222C6F5-F575-41CB-8371-F213047A2F2B}"/>
              </a:ext>
            </a:extLst>
          </p:cNvPr>
          <p:cNvSpPr>
            <a:spLocks noGrp="1"/>
          </p:cNvSpPr>
          <p:nvPr>
            <p:ph idx="1"/>
          </p:nvPr>
        </p:nvSpPr>
        <p:spPr>
          <a:xfrm>
            <a:off x="838200" y="1825625"/>
            <a:ext cx="10837244" cy="4667250"/>
          </a:xfrm>
        </p:spPr>
        <p:txBody>
          <a:bodyPr>
            <a:normAutofit fontScale="92500" lnSpcReduction="10000"/>
          </a:bodyPr>
          <a:lstStyle/>
          <a:p>
            <a:r>
              <a:rPr lang="en-AU" dirty="0"/>
              <a:t>Poststructuralists are interested in how meanings are produced rather than explaining why a particular outcome happened.</a:t>
            </a:r>
          </a:p>
          <a:p>
            <a:r>
              <a:rPr lang="en-AU" dirty="0"/>
              <a:t>A particular focus is on the effects of language and representation, including of security and threat.</a:t>
            </a:r>
          </a:p>
          <a:p>
            <a:r>
              <a:rPr lang="en-AU" dirty="0"/>
              <a:t>Following Michel Foucault, poststructuralists emphasize the importance of discourses: frameworks of meaning that condition how we think and speak about things.</a:t>
            </a:r>
          </a:p>
          <a:p>
            <a:r>
              <a:rPr lang="en-AU" dirty="0"/>
              <a:t>Discourses can serve to define the limits of the possible. </a:t>
            </a:r>
          </a:p>
          <a:p>
            <a:r>
              <a:rPr lang="en-AU" dirty="0"/>
              <a:t>Prominent security discourses like the Cold War or the ‘War on Terror’, for example, conditioned the way leaders and citizens in much of the world interpreted ideology, political struggle, multiculturalism, protest, immigration or even religious beliefs.</a:t>
            </a:r>
          </a:p>
        </p:txBody>
      </p:sp>
    </p:spTree>
    <p:extLst>
      <p:ext uri="{BB962C8B-B14F-4D97-AF65-F5344CB8AC3E}">
        <p14:creationId xmlns:p14="http://schemas.microsoft.com/office/powerpoint/2010/main" val="302016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33B57-82A9-476B-9BE5-5BB5866E2CB9}"/>
              </a:ext>
            </a:extLst>
          </p:cNvPr>
          <p:cNvSpPr>
            <a:spLocks noGrp="1"/>
          </p:cNvSpPr>
          <p:nvPr>
            <p:ph type="title"/>
          </p:nvPr>
        </p:nvSpPr>
        <p:spPr/>
        <p:txBody>
          <a:bodyPr/>
          <a:lstStyle/>
          <a:p>
            <a:r>
              <a:rPr lang="en-AU" b="1" dirty="0"/>
              <a:t>The Logic of Security</a:t>
            </a:r>
          </a:p>
        </p:txBody>
      </p:sp>
      <p:sp>
        <p:nvSpPr>
          <p:cNvPr id="3" name="Content Placeholder 2">
            <a:extLst>
              <a:ext uri="{FF2B5EF4-FFF2-40B4-BE49-F238E27FC236}">
                <a16:creationId xmlns:a16="http://schemas.microsoft.com/office/drawing/2014/main" id="{7B6F6A76-A5C1-4284-B505-3BBD5029FC45}"/>
              </a:ext>
            </a:extLst>
          </p:cNvPr>
          <p:cNvSpPr>
            <a:spLocks noGrp="1"/>
          </p:cNvSpPr>
          <p:nvPr>
            <p:ph idx="1"/>
          </p:nvPr>
        </p:nvSpPr>
        <p:spPr/>
        <p:txBody>
          <a:bodyPr>
            <a:normAutofit fontScale="92500" lnSpcReduction="10000"/>
          </a:bodyPr>
          <a:lstStyle/>
          <a:p>
            <a:r>
              <a:rPr lang="en-AU" dirty="0"/>
              <a:t>When it comes to discourse about security, poststructuralists believe it has a particular logic. </a:t>
            </a:r>
          </a:p>
          <a:p>
            <a:r>
              <a:rPr lang="en-AU" dirty="0"/>
              <a:t>Following Jacques Derrida, security always relies on the designation of an ‘other’, which is usually portrayed as threatening to ‘us’. In this way, representations of security tell us both who ‘we’ are and of whom we need to be afraid.</a:t>
            </a:r>
          </a:p>
          <a:p>
            <a:r>
              <a:rPr lang="en-AU" dirty="0"/>
              <a:t>In the process, representations of security and threat also tie in-groups to the State and the promise of protection. They also enable exclusion of and violence towards those who are seen as different or threatening—the ‘other’.</a:t>
            </a:r>
          </a:p>
          <a:p>
            <a:r>
              <a:rPr lang="en-AU" dirty="0"/>
              <a:t>For this reason, many poststructuralists are deeply sceptical of the concept of security, and suggest the need to resist or escape it.</a:t>
            </a:r>
          </a:p>
        </p:txBody>
      </p:sp>
    </p:spTree>
    <p:extLst>
      <p:ext uri="{BB962C8B-B14F-4D97-AF65-F5344CB8AC3E}">
        <p14:creationId xmlns:p14="http://schemas.microsoft.com/office/powerpoint/2010/main" val="952346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7D214-2C35-4BF1-B2AB-5BA7912BB5BA}"/>
              </a:ext>
            </a:extLst>
          </p:cNvPr>
          <p:cNvSpPr>
            <a:spLocks noGrp="1"/>
          </p:cNvSpPr>
          <p:nvPr>
            <p:ph type="title"/>
          </p:nvPr>
        </p:nvSpPr>
        <p:spPr>
          <a:xfrm>
            <a:off x="814388" y="873966"/>
            <a:ext cx="8838570" cy="618284"/>
          </a:xfrm>
        </p:spPr>
        <p:txBody>
          <a:bodyPr>
            <a:normAutofit fontScale="90000"/>
          </a:bodyPr>
          <a:lstStyle/>
          <a:p>
            <a:r>
              <a:rPr lang="en-AU" b="1" dirty="0"/>
              <a:t>Poststructuralism and Security in Action</a:t>
            </a:r>
          </a:p>
        </p:txBody>
      </p:sp>
      <p:sp>
        <p:nvSpPr>
          <p:cNvPr id="5" name="Text Placeholder 4">
            <a:extLst>
              <a:ext uri="{FF2B5EF4-FFF2-40B4-BE49-F238E27FC236}">
                <a16:creationId xmlns:a16="http://schemas.microsoft.com/office/drawing/2014/main" id="{6BF452D9-ED2F-4BE6-A91F-58D7DB078B2D}"/>
              </a:ext>
            </a:extLst>
          </p:cNvPr>
          <p:cNvSpPr>
            <a:spLocks noGrp="1"/>
          </p:cNvSpPr>
          <p:nvPr>
            <p:ph type="body" idx="1"/>
          </p:nvPr>
        </p:nvSpPr>
        <p:spPr>
          <a:xfrm>
            <a:off x="814388" y="1681163"/>
            <a:ext cx="5183188" cy="618284"/>
          </a:xfrm>
        </p:spPr>
        <p:txBody>
          <a:bodyPr/>
          <a:lstStyle/>
          <a:p>
            <a:r>
              <a:rPr lang="en-AU" dirty="0"/>
              <a:t>Campbell, </a:t>
            </a:r>
            <a:r>
              <a:rPr lang="en-AU" i="1" dirty="0"/>
              <a:t>Writing Security </a:t>
            </a:r>
            <a:r>
              <a:rPr lang="en-AU" dirty="0"/>
              <a:t>(1992)</a:t>
            </a:r>
          </a:p>
        </p:txBody>
      </p:sp>
      <p:sp>
        <p:nvSpPr>
          <p:cNvPr id="6" name="Content Placeholder 5">
            <a:extLst>
              <a:ext uri="{FF2B5EF4-FFF2-40B4-BE49-F238E27FC236}">
                <a16:creationId xmlns:a16="http://schemas.microsoft.com/office/drawing/2014/main" id="{A9F52E0F-D263-439F-A908-6C7986D75CE5}"/>
              </a:ext>
            </a:extLst>
          </p:cNvPr>
          <p:cNvSpPr>
            <a:spLocks noGrp="1"/>
          </p:cNvSpPr>
          <p:nvPr>
            <p:ph sz="half" idx="2"/>
          </p:nvPr>
        </p:nvSpPr>
        <p:spPr/>
        <p:txBody>
          <a:bodyPr>
            <a:normAutofit fontScale="62500" lnSpcReduction="20000"/>
          </a:bodyPr>
          <a:lstStyle/>
          <a:p>
            <a:r>
              <a:rPr lang="en-AU" dirty="0"/>
              <a:t>This was a ground-breaking book for employing the </a:t>
            </a:r>
            <a:r>
              <a:rPr lang="en-AU" dirty="0" err="1"/>
              <a:t>poststructural</a:t>
            </a:r>
            <a:r>
              <a:rPr lang="en-AU" dirty="0"/>
              <a:t> approach to modern security issues.</a:t>
            </a:r>
          </a:p>
          <a:p>
            <a:r>
              <a:rPr lang="en-AU" dirty="0"/>
              <a:t>David Campbell argued that during the Cold War, discourses of danger about communism and the USSR in the United States served in powerful ways to define what it meant to be American and influenced national security policies.</a:t>
            </a:r>
          </a:p>
          <a:p>
            <a:r>
              <a:rPr lang="en-AU" dirty="0"/>
              <a:t>This text illustrates the importance of representation, identity politics, and the politics of security in a </a:t>
            </a:r>
            <a:r>
              <a:rPr lang="en-AU" dirty="0" err="1"/>
              <a:t>poststructural</a:t>
            </a:r>
            <a:r>
              <a:rPr lang="en-AU" dirty="0"/>
              <a:t> tradition.</a:t>
            </a:r>
          </a:p>
        </p:txBody>
      </p:sp>
      <p:sp>
        <p:nvSpPr>
          <p:cNvPr id="7" name="Text Placeholder 6">
            <a:extLst>
              <a:ext uri="{FF2B5EF4-FFF2-40B4-BE49-F238E27FC236}">
                <a16:creationId xmlns:a16="http://schemas.microsoft.com/office/drawing/2014/main" id="{34331A31-A6E6-4E6E-9A46-3AA298048A85}"/>
              </a:ext>
            </a:extLst>
          </p:cNvPr>
          <p:cNvSpPr>
            <a:spLocks noGrp="1"/>
          </p:cNvSpPr>
          <p:nvPr>
            <p:ph type="body" sz="quarter" idx="3"/>
          </p:nvPr>
        </p:nvSpPr>
        <p:spPr>
          <a:xfrm>
            <a:off x="6194426" y="1681163"/>
            <a:ext cx="5160962" cy="618284"/>
          </a:xfrm>
        </p:spPr>
        <p:txBody>
          <a:bodyPr/>
          <a:lstStyle/>
          <a:p>
            <a:r>
              <a:rPr lang="en-AU" dirty="0"/>
              <a:t>Hansen, </a:t>
            </a:r>
            <a:r>
              <a:rPr lang="en-AU" i="1" dirty="0"/>
              <a:t>Security as Practice </a:t>
            </a:r>
            <a:r>
              <a:rPr lang="en-AU" dirty="0"/>
              <a:t>(2006)</a:t>
            </a:r>
          </a:p>
        </p:txBody>
      </p:sp>
      <p:sp>
        <p:nvSpPr>
          <p:cNvPr id="8" name="Content Placeholder 7">
            <a:extLst>
              <a:ext uri="{FF2B5EF4-FFF2-40B4-BE49-F238E27FC236}">
                <a16:creationId xmlns:a16="http://schemas.microsoft.com/office/drawing/2014/main" id="{71096ECD-F713-42D6-847E-1EE0E63F7977}"/>
              </a:ext>
            </a:extLst>
          </p:cNvPr>
          <p:cNvSpPr>
            <a:spLocks noGrp="1"/>
          </p:cNvSpPr>
          <p:nvPr>
            <p:ph sz="quarter" idx="4"/>
          </p:nvPr>
        </p:nvSpPr>
        <p:spPr/>
        <p:txBody>
          <a:bodyPr>
            <a:normAutofit fontScale="62500" lnSpcReduction="20000"/>
          </a:bodyPr>
          <a:lstStyle/>
          <a:p>
            <a:r>
              <a:rPr lang="en-AU" dirty="0"/>
              <a:t>In this important book, </a:t>
            </a:r>
            <a:r>
              <a:rPr lang="en-AU" dirty="0" err="1"/>
              <a:t>Lene</a:t>
            </a:r>
            <a:r>
              <a:rPr lang="en-AU" dirty="0"/>
              <a:t> Hansen explores Western discourses about the wars in Bosnia-Herzegovina in the 1990s.</a:t>
            </a:r>
          </a:p>
          <a:p>
            <a:r>
              <a:rPr lang="en-AU" dirty="0"/>
              <a:t>She made the case that different representations of the war (from ‘Ancient Hatreds’ to ‘Serbian nationalism’) encouraged very different international responses to it.</a:t>
            </a:r>
          </a:p>
          <a:p>
            <a:r>
              <a:rPr lang="en-AU" dirty="0"/>
              <a:t>This text illustrates the powerful ways in which discourse can drive substantive responses to crises.</a:t>
            </a:r>
          </a:p>
        </p:txBody>
      </p:sp>
    </p:spTree>
    <p:extLst>
      <p:ext uri="{BB962C8B-B14F-4D97-AF65-F5344CB8AC3E}">
        <p14:creationId xmlns:p14="http://schemas.microsoft.com/office/powerpoint/2010/main" val="157546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E3136-F417-4FD2-876B-AC1BC6429CFC}"/>
              </a:ext>
            </a:extLst>
          </p:cNvPr>
          <p:cNvSpPr>
            <a:spLocks noGrp="1"/>
          </p:cNvSpPr>
          <p:nvPr>
            <p:ph type="title"/>
          </p:nvPr>
        </p:nvSpPr>
        <p:spPr/>
        <p:txBody>
          <a:bodyPr>
            <a:normAutofit fontScale="90000"/>
          </a:bodyPr>
          <a:lstStyle/>
          <a:p>
            <a:r>
              <a:rPr lang="en-AU" b="1" dirty="0"/>
              <a:t>Poststructuralism and Representation</a:t>
            </a:r>
          </a:p>
        </p:txBody>
      </p:sp>
      <p:sp>
        <p:nvSpPr>
          <p:cNvPr id="3" name="Content Placeholder 2">
            <a:extLst>
              <a:ext uri="{FF2B5EF4-FFF2-40B4-BE49-F238E27FC236}">
                <a16:creationId xmlns:a16="http://schemas.microsoft.com/office/drawing/2014/main" id="{C54D9ADB-E2CC-4B96-90A4-076A3F67B6F7}"/>
              </a:ext>
            </a:extLst>
          </p:cNvPr>
          <p:cNvSpPr>
            <a:spLocks noGrp="1"/>
          </p:cNvSpPr>
          <p:nvPr>
            <p:ph idx="1"/>
          </p:nvPr>
        </p:nvSpPr>
        <p:spPr>
          <a:xfrm>
            <a:off x="838200" y="1825625"/>
            <a:ext cx="10515600" cy="4426088"/>
          </a:xfrm>
        </p:spPr>
        <p:txBody>
          <a:bodyPr>
            <a:normAutofit fontScale="92500" lnSpcReduction="20000"/>
          </a:bodyPr>
          <a:lstStyle/>
          <a:p>
            <a:r>
              <a:rPr lang="en-AU" dirty="0"/>
              <a:t>Because poststructuralists view representation as constitutive of the social world, not separate from it, the examination of language and representation is central.</a:t>
            </a:r>
          </a:p>
          <a:p>
            <a:r>
              <a:rPr lang="en-AU" dirty="0"/>
              <a:t>Bleiker (2001; 2017) and others have pointed to the importance of aesthetic representation, which notes the gap between representation and what is represented.</a:t>
            </a:r>
          </a:p>
          <a:p>
            <a:r>
              <a:rPr lang="en-AU" dirty="0"/>
              <a:t>The significance and role of representation, then, has meant that the ‘sites’ of examination for poststructuralists are extensive, and beyond solely language or text.</a:t>
            </a:r>
          </a:p>
          <a:p>
            <a:r>
              <a:rPr lang="en-AU" dirty="0"/>
              <a:t>More recent </a:t>
            </a:r>
            <a:r>
              <a:rPr lang="en-AU" dirty="0" err="1"/>
              <a:t>poststructural</a:t>
            </a:r>
            <a:r>
              <a:rPr lang="en-AU" dirty="0"/>
              <a:t> examinations of representation and their significance, including as applied to security, include examinations of images, narratives and emotions through literature, visual art, photography, music, popular culture, bodies and the everyday, for example.</a:t>
            </a:r>
          </a:p>
        </p:txBody>
      </p:sp>
    </p:spTree>
    <p:extLst>
      <p:ext uri="{BB962C8B-B14F-4D97-AF65-F5344CB8AC3E}">
        <p14:creationId xmlns:p14="http://schemas.microsoft.com/office/powerpoint/2010/main" val="293264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35D6573-44D1-463E-A6ED-A10DE476D6B8}"/>
              </a:ext>
            </a:extLst>
          </p:cNvPr>
          <p:cNvSpPr>
            <a:spLocks noGrp="1"/>
          </p:cNvSpPr>
          <p:nvPr>
            <p:ph type="title"/>
          </p:nvPr>
        </p:nvSpPr>
        <p:spPr/>
        <p:txBody>
          <a:bodyPr>
            <a:normAutofit fontScale="90000"/>
          </a:bodyPr>
          <a:lstStyle/>
          <a:p>
            <a:r>
              <a:rPr lang="en-AU" sz="4000" b="1" dirty="0"/>
              <a:t>What Security Does Case Study 1: Militarization</a:t>
            </a:r>
          </a:p>
        </p:txBody>
      </p:sp>
      <p:sp>
        <p:nvSpPr>
          <p:cNvPr id="6" name="Content Placeholder 5">
            <a:extLst>
              <a:ext uri="{FF2B5EF4-FFF2-40B4-BE49-F238E27FC236}">
                <a16:creationId xmlns:a16="http://schemas.microsoft.com/office/drawing/2014/main" id="{98930FD0-3E28-417F-BBB9-ACD22136677A}"/>
              </a:ext>
            </a:extLst>
          </p:cNvPr>
          <p:cNvSpPr>
            <a:spLocks noGrp="1"/>
          </p:cNvSpPr>
          <p:nvPr>
            <p:ph idx="1"/>
          </p:nvPr>
        </p:nvSpPr>
        <p:spPr/>
        <p:txBody>
          <a:bodyPr>
            <a:normAutofit fontScale="92500" lnSpcReduction="10000"/>
          </a:bodyPr>
          <a:lstStyle/>
          <a:p>
            <a:r>
              <a:rPr lang="en-AU" dirty="0"/>
              <a:t>In their emphasis on examining the politics of security—what security does—poststructuralists have examined militarization.</a:t>
            </a:r>
          </a:p>
          <a:p>
            <a:r>
              <a:rPr lang="en-AU" dirty="0"/>
              <a:t>Militarism and militarization are commonly understood as State preparation for war, and poststructuralists understand these dynamics as both social and cultural phenomena.</a:t>
            </a:r>
          </a:p>
          <a:p>
            <a:r>
              <a:rPr lang="en-AU" dirty="0"/>
              <a:t>Poststructuralist analysis points to how militarization and constant preparation for war help normalize violence and warfare, sometimes even representing it as an ultimate expression of nation-hood or citizenship.</a:t>
            </a:r>
          </a:p>
          <a:p>
            <a:r>
              <a:rPr lang="en-AU" dirty="0"/>
              <a:t>Remembrance events often have this effect. The form and symbols of these events powerfully convey the message that war is foundational to the nation and citizenship.</a:t>
            </a:r>
          </a:p>
        </p:txBody>
      </p:sp>
    </p:spTree>
    <p:extLst>
      <p:ext uri="{BB962C8B-B14F-4D97-AF65-F5344CB8AC3E}">
        <p14:creationId xmlns:p14="http://schemas.microsoft.com/office/powerpoint/2010/main" val="2841250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1E133-4A30-47D1-AB1B-BF7290A98C9C}"/>
              </a:ext>
            </a:extLst>
          </p:cNvPr>
          <p:cNvSpPr>
            <a:spLocks noGrp="1"/>
          </p:cNvSpPr>
          <p:nvPr>
            <p:ph type="title"/>
          </p:nvPr>
        </p:nvSpPr>
        <p:spPr>
          <a:xfrm>
            <a:off x="240309" y="689504"/>
            <a:ext cx="10815918" cy="1325563"/>
          </a:xfrm>
        </p:spPr>
        <p:txBody>
          <a:bodyPr>
            <a:normAutofit/>
          </a:bodyPr>
          <a:lstStyle/>
          <a:p>
            <a:r>
              <a:rPr lang="en-AU" sz="4000" b="1" dirty="0"/>
              <a:t>What Security Does Case Study 2: Drone Warfare</a:t>
            </a:r>
          </a:p>
        </p:txBody>
      </p:sp>
      <p:sp>
        <p:nvSpPr>
          <p:cNvPr id="3" name="Content Placeholder 2">
            <a:extLst>
              <a:ext uri="{FF2B5EF4-FFF2-40B4-BE49-F238E27FC236}">
                <a16:creationId xmlns:a16="http://schemas.microsoft.com/office/drawing/2014/main" id="{F28F21C3-DDF7-43C8-8F8B-700FED47B50F}"/>
              </a:ext>
            </a:extLst>
          </p:cNvPr>
          <p:cNvSpPr>
            <a:spLocks noGrp="1"/>
          </p:cNvSpPr>
          <p:nvPr>
            <p:ph idx="1"/>
          </p:nvPr>
        </p:nvSpPr>
        <p:spPr>
          <a:xfrm>
            <a:off x="856129" y="1817158"/>
            <a:ext cx="10479741" cy="4351338"/>
          </a:xfrm>
        </p:spPr>
        <p:txBody>
          <a:bodyPr>
            <a:normAutofit fontScale="92500"/>
          </a:bodyPr>
          <a:lstStyle/>
          <a:p>
            <a:r>
              <a:rPr lang="en-AU" dirty="0"/>
              <a:t>Drone warfare is another example employed to demonstrate the politics of security in the </a:t>
            </a:r>
            <a:r>
              <a:rPr lang="en-AU" dirty="0" err="1"/>
              <a:t>poststructural</a:t>
            </a:r>
            <a:r>
              <a:rPr lang="en-AU" dirty="0"/>
              <a:t> tradition.</a:t>
            </a:r>
          </a:p>
          <a:p>
            <a:r>
              <a:rPr lang="en-AU" dirty="0"/>
              <a:t>Poststructuralists point to the ways in which humans and bodies are abstracted from warfare and strategy, with dehumanization serving to make some bodies more vulnerable than others.</a:t>
            </a:r>
          </a:p>
          <a:p>
            <a:r>
              <a:rPr lang="en-AU" dirty="0"/>
              <a:t>This is applied to the example of drone warfare, where unmanned aerial vehicles allow technologically advanced states to abstract their (human) soldiers from conflict while rendering others acutely vulnerable from afar.</a:t>
            </a:r>
          </a:p>
          <a:p>
            <a:r>
              <a:rPr lang="en-AU" dirty="0"/>
              <a:t>The case for drone warfare, poststructuralists point out, is often strong if the trauma, death and destruction of this security logic remains invisible.</a:t>
            </a:r>
          </a:p>
        </p:txBody>
      </p:sp>
    </p:spTree>
    <p:extLst>
      <p:ext uri="{BB962C8B-B14F-4D97-AF65-F5344CB8AC3E}">
        <p14:creationId xmlns:p14="http://schemas.microsoft.com/office/powerpoint/2010/main" val="34308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1E5C9-493E-4732-BD41-7F14BF364B81}"/>
              </a:ext>
            </a:extLst>
          </p:cNvPr>
          <p:cNvSpPr>
            <a:spLocks noGrp="1"/>
          </p:cNvSpPr>
          <p:nvPr>
            <p:ph type="title"/>
          </p:nvPr>
        </p:nvSpPr>
        <p:spPr/>
        <p:txBody>
          <a:bodyPr/>
          <a:lstStyle/>
          <a:p>
            <a:r>
              <a:rPr lang="en-AU" b="1" dirty="0"/>
              <a:t>Essay / Exam Questions</a:t>
            </a:r>
          </a:p>
        </p:txBody>
      </p:sp>
      <p:sp>
        <p:nvSpPr>
          <p:cNvPr id="3" name="Content Placeholder 2">
            <a:extLst>
              <a:ext uri="{FF2B5EF4-FFF2-40B4-BE49-F238E27FC236}">
                <a16:creationId xmlns:a16="http://schemas.microsoft.com/office/drawing/2014/main" id="{05B2377A-7906-4AAE-AC60-CBDD4ECA463B}"/>
              </a:ext>
            </a:extLst>
          </p:cNvPr>
          <p:cNvSpPr>
            <a:spLocks noGrp="1"/>
          </p:cNvSpPr>
          <p:nvPr>
            <p:ph idx="1"/>
          </p:nvPr>
        </p:nvSpPr>
        <p:spPr/>
        <p:txBody>
          <a:bodyPr>
            <a:normAutofit lnSpcReduction="10000"/>
          </a:bodyPr>
          <a:lstStyle/>
          <a:p>
            <a:pPr lvl="0" algn="just">
              <a:lnSpc>
                <a:spcPct val="100000"/>
              </a:lnSpc>
              <a:spcBef>
                <a:spcPts val="600"/>
              </a:spcBef>
              <a:spcAft>
                <a:spcPts val="600"/>
              </a:spcAft>
              <a:buClr>
                <a:srgbClr val="1F497D"/>
              </a:buClr>
              <a:buSzPts val="1100"/>
            </a:pPr>
            <a:r>
              <a:rPr lang="en-US" sz="2400" dirty="0">
                <a:effectLst/>
                <a:ea typeface="Calibri" panose="020F0502020204030204" pitchFamily="34" charset="0"/>
                <a:cs typeface="Times New Roman" panose="02020603050405020304" pitchFamily="18" charset="0"/>
              </a:rPr>
              <a:t>How does ‘security’ operate as a discourse constituting fear and insecurity? </a:t>
            </a:r>
            <a:endParaRPr lang="en-AU" sz="2400" dirty="0">
              <a:effectLst/>
              <a:ea typeface="Calibri" panose="020F0502020204030204" pitchFamily="34" charset="0"/>
              <a:cs typeface="Times New Roman" panose="02020603050405020304" pitchFamily="18" charset="0"/>
            </a:endParaRPr>
          </a:p>
          <a:p>
            <a:pPr lvl="0" algn="just">
              <a:lnSpc>
                <a:spcPct val="100000"/>
              </a:lnSpc>
              <a:buClr>
                <a:srgbClr val="1F497D"/>
              </a:buClr>
              <a:buSzPts val="1100"/>
            </a:pPr>
            <a:r>
              <a:rPr lang="en-US" sz="2400" dirty="0">
                <a:effectLst/>
                <a:ea typeface="Calibri" panose="020F0502020204030204" pitchFamily="34" charset="0"/>
                <a:cs typeface="Times New Roman" panose="02020603050405020304" pitchFamily="18" charset="0"/>
              </a:rPr>
              <a:t>How does a logic of security function in discourses on migration?</a:t>
            </a:r>
            <a:endParaRPr lang="en-AU" sz="2400" dirty="0">
              <a:effectLst/>
              <a:ea typeface="Calibri" panose="020F0502020204030204" pitchFamily="34" charset="0"/>
              <a:cs typeface="Times New Roman" panose="02020603050405020304" pitchFamily="18" charset="0"/>
            </a:endParaRPr>
          </a:p>
          <a:p>
            <a:pPr lvl="0" algn="just">
              <a:lnSpc>
                <a:spcPct val="100000"/>
              </a:lnSpc>
              <a:buClr>
                <a:srgbClr val="1F497D"/>
              </a:buClr>
              <a:buSzPts val="1100"/>
            </a:pPr>
            <a:r>
              <a:rPr lang="en-US" sz="2400" dirty="0">
                <a:effectLst/>
                <a:ea typeface="Calibri" panose="020F0502020204030204" pitchFamily="34" charset="0"/>
                <a:cs typeface="Times New Roman" panose="02020603050405020304" pitchFamily="18" charset="0"/>
              </a:rPr>
              <a:t>What is power? Discuss with reference to two current security issues.</a:t>
            </a:r>
            <a:endParaRPr lang="en-AU" sz="2400" dirty="0">
              <a:effectLst/>
              <a:ea typeface="Calibri" panose="020F0502020204030204" pitchFamily="34" charset="0"/>
              <a:cs typeface="Times New Roman" panose="02020603050405020304" pitchFamily="18" charset="0"/>
            </a:endParaRPr>
          </a:p>
          <a:p>
            <a:pPr lvl="0" algn="just">
              <a:lnSpc>
                <a:spcPct val="100000"/>
              </a:lnSpc>
              <a:spcBef>
                <a:spcPts val="600"/>
              </a:spcBef>
              <a:spcAft>
                <a:spcPts val="600"/>
              </a:spcAft>
              <a:buClr>
                <a:srgbClr val="1F497D"/>
              </a:buClr>
              <a:buSzPts val="1100"/>
            </a:pPr>
            <a:r>
              <a:rPr lang="en-US" sz="2400" dirty="0">
                <a:effectLst/>
                <a:ea typeface="Calibri" panose="020F0502020204030204" pitchFamily="34" charset="0"/>
                <a:cs typeface="Times New Roman" panose="02020603050405020304" pitchFamily="18" charset="0"/>
              </a:rPr>
              <a:t>How do discourses on terrorism produce a particular terrorist subject-body? What bodies are made invisible?</a:t>
            </a:r>
            <a:endParaRPr lang="en-AU" sz="2400" dirty="0">
              <a:effectLst/>
              <a:ea typeface="Calibri" panose="020F0502020204030204" pitchFamily="34" charset="0"/>
              <a:cs typeface="Times New Roman" panose="02020603050405020304" pitchFamily="18" charset="0"/>
            </a:endParaRPr>
          </a:p>
          <a:p>
            <a:pPr lvl="0" algn="just">
              <a:lnSpc>
                <a:spcPct val="100000"/>
              </a:lnSpc>
              <a:buClr>
                <a:srgbClr val="1F497D"/>
              </a:buClr>
              <a:buSzPts val="1100"/>
            </a:pPr>
            <a:r>
              <a:rPr lang="en-US" sz="2400" dirty="0">
                <a:effectLst/>
                <a:ea typeface="Calibri" panose="020F0502020204030204" pitchFamily="34" charset="0"/>
                <a:cs typeface="Times New Roman" panose="02020603050405020304" pitchFamily="18" charset="0"/>
              </a:rPr>
              <a:t>How is visual language political in understandings of security threats?</a:t>
            </a:r>
            <a:endParaRPr lang="en-AU" sz="2400" dirty="0">
              <a:effectLst/>
              <a:ea typeface="Calibri" panose="020F0502020204030204" pitchFamily="34" charset="0"/>
              <a:cs typeface="Times New Roman" panose="02020603050405020304" pitchFamily="18" charset="0"/>
            </a:endParaRPr>
          </a:p>
          <a:p>
            <a:pPr lvl="0" algn="just">
              <a:lnSpc>
                <a:spcPct val="100000"/>
              </a:lnSpc>
              <a:buClr>
                <a:srgbClr val="1F497D"/>
              </a:buClr>
              <a:buSzPts val="1100"/>
            </a:pPr>
            <a:r>
              <a:rPr lang="en-US" sz="2400" dirty="0">
                <a:effectLst/>
                <a:ea typeface="Calibri" panose="020F0502020204030204" pitchFamily="34" charset="0"/>
                <a:cs typeface="Times New Roman" panose="02020603050405020304" pitchFamily="18" charset="0"/>
              </a:rPr>
              <a:t>How does the Power/Knowledge nexus work in official </a:t>
            </a:r>
            <a:r>
              <a:rPr lang="en-US" sz="2400" dirty="0" err="1">
                <a:effectLst/>
                <a:ea typeface="Calibri" panose="020F0502020204030204" pitchFamily="34" charset="0"/>
                <a:cs typeface="Times New Roman" panose="02020603050405020304" pitchFamily="18" charset="0"/>
              </a:rPr>
              <a:t>memorializations</a:t>
            </a:r>
            <a:r>
              <a:rPr lang="en-US" sz="2400" dirty="0">
                <a:effectLst/>
                <a:ea typeface="Calibri" panose="020F0502020204030204" pitchFamily="34" charset="0"/>
                <a:cs typeface="Times New Roman" panose="02020603050405020304" pitchFamily="18" charset="0"/>
              </a:rPr>
              <a:t> of war? Whose war experiences are remembered/valued and whose are not?</a:t>
            </a:r>
            <a:endParaRPr lang="en-AU"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4132620"/>
      </p:ext>
    </p:extLst>
  </p:cSld>
  <p:clrMapOvr>
    <a:masterClrMapping/>
  </p:clrMapOvr>
</p:sld>
</file>

<file path=ppt/theme/theme1.xml><?xml version="1.0" encoding="utf-8"?>
<a:theme xmlns:a="http://schemas.openxmlformats.org/drawingml/2006/main" name="SS Template. ">
  <a:themeElements>
    <a:clrScheme name="Custom 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48DD4"/>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Reflection">
      <a:fillStyleLst>
        <a:solidFill>
          <a:schemeClr val="phClr"/>
        </a:solidFill>
        <a:gradFill rotWithShape="1">
          <a:gsLst>
            <a:gs pos="0">
              <a:schemeClr val="phClr">
                <a:tint val="50000"/>
                <a:alpha val="100000"/>
                <a:satMod val="140000"/>
                <a:lumMod val="105000"/>
              </a:schemeClr>
            </a:gs>
            <a:gs pos="41000">
              <a:schemeClr val="phClr">
                <a:tint val="57000"/>
                <a:satMod val="160000"/>
                <a:lumMod val="99000"/>
              </a:schemeClr>
            </a:gs>
            <a:gs pos="100000">
              <a:schemeClr val="phClr">
                <a:tint val="80000"/>
                <a:satMod val="180000"/>
                <a:lumMod val="104000"/>
              </a:schemeClr>
            </a:gs>
          </a:gsLst>
          <a:lin ang="5400000" scaled="1"/>
        </a:gradFill>
        <a:gradFill rotWithShape="1">
          <a:gsLst>
            <a:gs pos="0">
              <a:schemeClr val="phClr">
                <a:tint val="97000"/>
                <a:satMod val="115000"/>
                <a:lumMod val="114000"/>
              </a:schemeClr>
            </a:gs>
            <a:gs pos="60000">
              <a:schemeClr val="phClr">
                <a:tint val="100000"/>
                <a:shade val="96000"/>
                <a:satMod val="100000"/>
                <a:lumMod val="108000"/>
              </a:schemeClr>
            </a:gs>
            <a:gs pos="100000">
              <a:schemeClr val="phClr">
                <a:shade val="91000"/>
                <a:sat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38100" dist="25400" dir="5400000" rotWithShape="0">
              <a:srgbClr val="000000">
                <a:alpha val="28000"/>
              </a:srgbClr>
            </a:outerShdw>
          </a:effectLst>
        </a:effectStyle>
        <a:effectStyle>
          <a:effectLst>
            <a:outerShdw blurRad="50800" dist="31750" dir="5400000" sy="98000" rotWithShape="0">
              <a:srgbClr val="000000">
                <a:alpha val="47000"/>
              </a:srgbClr>
            </a:outerShdw>
          </a:effectLst>
          <a:scene3d>
            <a:camera prst="orthographicFront">
              <a:rot lat="0" lon="0" rev="0"/>
            </a:camera>
            <a:lightRig rig="twoPt" dir="t">
              <a:rot lat="0" lon="0" rev="4800000"/>
            </a:lightRig>
          </a:scene3d>
          <a:sp3d prstMaterial="matte">
            <a:bevelT w="25400" h="44450"/>
          </a:sp3d>
        </a:effectStyle>
        <a:effectStyle>
          <a:effectLst>
            <a:reflection blurRad="25400" stA="32000" endPos="28000" dist="8889" dir="5400000" sy="-100000" rotWithShape="0"/>
          </a:effectLst>
          <a:scene3d>
            <a:camera prst="orthographicFront">
              <a:rot lat="0" lon="0" rev="0"/>
            </a:camera>
            <a:lightRig rig="threePt" dir="t">
              <a:rot lat="0" lon="0" rev="4800000"/>
            </a:lightRig>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S Template. .potx" id="{80D2D6CF-73B0-4FA6-9F71-11DFFB2B94B6}" vid="{84DB8727-8E36-4113-928E-7C3F09AF4D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SS Template. </Template>
  <TotalTime>353</TotalTime>
  <Words>1562</Words>
  <Application>Microsoft Office PowerPoint</Application>
  <PresentationFormat>Widescreen</PresentationFormat>
  <Paragraphs>75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Rockwell</vt:lpstr>
      <vt:lpstr>Symbol</vt:lpstr>
      <vt:lpstr>SS Template. </vt:lpstr>
      <vt:lpstr>Chapter 6: Poststructuralism</vt:lpstr>
      <vt:lpstr>Poststructuralism: Key Thinkers</vt:lpstr>
      <vt:lpstr>Poststructuralism and Discourses</vt:lpstr>
      <vt:lpstr>The Logic of Security</vt:lpstr>
      <vt:lpstr>Poststructuralism and Security in Action</vt:lpstr>
      <vt:lpstr>Poststructuralism and Representation</vt:lpstr>
      <vt:lpstr>What Security Does Case Study 1: Militarization</vt:lpstr>
      <vt:lpstr>What Security Does Case Study 2: Drone Warfare</vt:lpstr>
      <vt:lpstr>Essay / Exam Questions</vt:lpstr>
      <vt:lpstr>Websites and Audio-Visual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36: Environmental Change</dc:title>
  <dc:creator>Matt McDonald</dc:creator>
  <cp:lastModifiedBy>Sorsby, Robert</cp:lastModifiedBy>
  <cp:revision>32</cp:revision>
  <dcterms:created xsi:type="dcterms:W3CDTF">2022-02-13T23:45:16Z</dcterms:created>
  <dcterms:modified xsi:type="dcterms:W3CDTF">2022-07-21T09:03:23Z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f488380-630a-4f55-a077-a19445e3f360_Enabled">
    <vt:lpwstr>true</vt:lpwstr>
  </property>
  <property fmtid="{D5CDD505-2E9C-101B-9397-08002B2CF9AE}" pid="3" name="MSIP_Label_0f488380-630a-4f55-a077-a19445e3f360_SetDate">
    <vt:lpwstr>2022-02-13T23:45:16Z</vt:lpwstr>
  </property>
  <property fmtid="{D5CDD505-2E9C-101B-9397-08002B2CF9AE}" pid="4" name="MSIP_Label_0f488380-630a-4f55-a077-a19445e3f360_Method">
    <vt:lpwstr>Standard</vt:lpwstr>
  </property>
  <property fmtid="{D5CDD505-2E9C-101B-9397-08002B2CF9AE}" pid="5" name="MSIP_Label_0f488380-630a-4f55-a077-a19445e3f360_Name">
    <vt:lpwstr>OFFICIAL - INTERNAL</vt:lpwstr>
  </property>
  <property fmtid="{D5CDD505-2E9C-101B-9397-08002B2CF9AE}" pid="6" name="MSIP_Label_0f488380-630a-4f55-a077-a19445e3f360_SiteId">
    <vt:lpwstr>b6e377cf-9db3-46cb-91a2-fad9605bb15c</vt:lpwstr>
  </property>
  <property fmtid="{D5CDD505-2E9C-101B-9397-08002B2CF9AE}" pid="7" name="MSIP_Label_0f488380-630a-4f55-a077-a19445e3f360_ActionId">
    <vt:lpwstr>885c3ff5-7baa-4952-a05f-4f3aa721001c</vt:lpwstr>
  </property>
  <property fmtid="{D5CDD505-2E9C-101B-9397-08002B2CF9AE}" pid="8" name="MSIP_Label_0f488380-630a-4f55-a077-a19445e3f360_ContentBits">
    <vt:lpwstr>0</vt:lpwstr>
  </property>
  <property fmtid="{D5CDD505-2E9C-101B-9397-08002B2CF9AE}" pid="9" name="MSIP_Label_2bbab825-a111-45e4-86a1-18cee0005896_Enabled">
    <vt:lpwstr>true</vt:lpwstr>
  </property>
  <property fmtid="{D5CDD505-2E9C-101B-9397-08002B2CF9AE}" pid="10" name="MSIP_Label_2bbab825-a111-45e4-86a1-18cee0005896_SetDate">
    <vt:lpwstr>2022-07-21T09:03:23Z</vt:lpwstr>
  </property>
  <property fmtid="{D5CDD505-2E9C-101B-9397-08002B2CF9AE}" pid="11" name="MSIP_Label_2bbab825-a111-45e4-86a1-18cee0005896_Method">
    <vt:lpwstr>Standard</vt:lpwstr>
  </property>
  <property fmtid="{D5CDD505-2E9C-101B-9397-08002B2CF9AE}" pid="12" name="MSIP_Label_2bbab825-a111-45e4-86a1-18cee0005896_Name">
    <vt:lpwstr>2bbab825-a111-45e4-86a1-18cee0005896</vt:lpwstr>
  </property>
  <property fmtid="{D5CDD505-2E9C-101B-9397-08002B2CF9AE}" pid="13" name="MSIP_Label_2bbab825-a111-45e4-86a1-18cee0005896_SiteId">
    <vt:lpwstr>2567d566-604c-408a-8a60-55d0dc9d9d6b</vt:lpwstr>
  </property>
  <property fmtid="{D5CDD505-2E9C-101B-9397-08002B2CF9AE}" pid="14" name="MSIP_Label_2bbab825-a111-45e4-86a1-18cee0005896_ActionId">
    <vt:lpwstr>5da54de5-b5c9-4928-9e3e-39f2f427bf92</vt:lpwstr>
  </property>
  <property fmtid="{D5CDD505-2E9C-101B-9397-08002B2CF9AE}" pid="15" name="MSIP_Label_2bbab825-a111-45e4-86a1-18cee0005896_ContentBits">
    <vt:lpwstr>2</vt:lpwstr>
  </property>
</Properties>
</file>