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6" r:id="rId1"/>
  </p:sldMasterIdLst>
  <p:notesMasterIdLst>
    <p:notesMasterId r:id="rId11"/>
  </p:notesMasterIdLst>
  <p:sldIdLst>
    <p:sldId id="257" r:id="rId2"/>
    <p:sldId id="259" r:id="rId3"/>
    <p:sldId id="270" r:id="rId4"/>
    <p:sldId id="271" r:id="rId5"/>
    <p:sldId id="272" r:id="rId6"/>
    <p:sldId id="273" r:id="rId7"/>
    <p:sldId id="274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-7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80FA9-5FE1-4A07-B598-E4DF4DE6CC1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C1BAF-AFC2-4D5B-8834-40EE110EF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2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7D17-F8BC-446D-9477-56021EA42BF6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23856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E69E-A87E-4E79-AA32-F23B50B072C7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9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304C-D6FC-4176-93B3-F3FF1FA2174F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1185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8851-C31A-4259-A03A-F140300E59A1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548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9A3D5-886B-4095-8866-B1B24A7AD798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2886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6E9E-7321-4D49-9D54-3DDC91E8D1EB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555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7FEB-29DE-4F66-87A1-176E36967774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566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E4E9-26E1-43CC-AEFD-F9CAE24D92D8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2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2B0E-76A7-4CE9-AD22-45661E027859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34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D9628-412E-4E2F-8164-6487FE54AABE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81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F012-9096-4257-977D-EC820956138F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489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CC15D-CA8C-457E-88BA-62C9209B00CC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4407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96194-3B0B-4893-97B8-F6E9F5C77D7D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78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9A53-2EBA-4229-8D95-989576366A74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6649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4F19-A18D-4370-854C-880D29747059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09994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ED53E-9F88-4133-8434-D91245154383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6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0DED4-9638-4313-A448-6A31ED899D71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© 2021 Author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7E6A1A3-186E-4A3F-B811-187F5A7D87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MSIPCMContentMarking" descr="{&quot;HashCode&quot;:1561593418,&quot;Placement&quot;:&quot;Footer&quot;}">
            <a:extLst>
              <a:ext uri="{FF2B5EF4-FFF2-40B4-BE49-F238E27FC236}">
                <a16:creationId xmlns="" xmlns:a16="http://schemas.microsoft.com/office/drawing/2014/main" id="{A1A7B6A7-4C16-4AFA-8BB5-5E48A0BA52B3}"/>
              </a:ext>
            </a:extLst>
          </p:cNvPr>
          <p:cNvSpPr txBox="1"/>
          <p:nvPr userDrawn="1"/>
        </p:nvSpPr>
        <p:spPr>
          <a:xfrm>
            <a:off x="0" y="6618048"/>
            <a:ext cx="2130404" cy="23995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900">
                <a:solidFill>
                  <a:srgbClr val="0078D7"/>
                </a:solidFill>
                <a:latin typeface="Rockwell" panose="02060603020205020403" pitchFamily="18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23043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  <p:sldLayoutId id="2147484419" r:id="rId13"/>
    <p:sldLayoutId id="2147484420" r:id="rId14"/>
    <p:sldLayoutId id="2147484421" r:id="rId15"/>
    <p:sldLayoutId id="2147484422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1298" y="1785375"/>
            <a:ext cx="9357757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This PowerPoint relates to these Learning Objectives: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33333"/>
                </a:solidFill>
                <a:latin typeface="Verdana" panose="020B0604030504040204" pitchFamily="34" charset="0"/>
              </a:rPr>
              <a:t>Describe how children acquire phonology</a:t>
            </a:r>
            <a:r>
              <a:rPr lang="en-US" sz="2400" dirty="0" smtClean="0">
                <a:solidFill>
                  <a:srgbClr val="333333"/>
                </a:solidFill>
                <a:latin typeface="Verdana" panose="020B0604030504040204" pitchFamily="34" charset="0"/>
              </a:rPr>
              <a:t>.</a:t>
            </a:r>
            <a:endParaRPr lang="en-US" sz="24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333333"/>
                </a:solidFill>
                <a:latin typeface="Verdana" panose="020B0604030504040204" pitchFamily="34" charset="0"/>
              </a:rPr>
              <a:t>Describe </a:t>
            </a:r>
            <a:r>
              <a:rPr lang="en-US" sz="2400" dirty="0">
                <a:solidFill>
                  <a:srgbClr val="333333"/>
                </a:solidFill>
                <a:latin typeface="Verdana" panose="020B0604030504040204" pitchFamily="34" charset="0"/>
              </a:rPr>
              <a:t>how children acquire syntax and morphology</a:t>
            </a:r>
            <a:r>
              <a:rPr lang="en-US" sz="2400" dirty="0" smtClean="0">
                <a:solidFill>
                  <a:srgbClr val="333333"/>
                </a:solidFill>
                <a:latin typeface="Verdana" panose="020B0604030504040204" pitchFamily="34" charset="0"/>
              </a:rPr>
              <a:t>.</a:t>
            </a:r>
            <a:endParaRPr lang="en-US" sz="24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333333"/>
                </a:solidFill>
                <a:latin typeface="Verdana" panose="020B0604030504040204" pitchFamily="34" charset="0"/>
              </a:rPr>
              <a:t>Describe </a:t>
            </a:r>
            <a:r>
              <a:rPr lang="en-US" sz="2400" dirty="0">
                <a:solidFill>
                  <a:srgbClr val="333333"/>
                </a:solidFill>
                <a:latin typeface="Verdana" panose="020B0604030504040204" pitchFamily="34" charset="0"/>
              </a:rPr>
              <a:t>how children acquire the lexicon</a:t>
            </a:r>
            <a:r>
              <a:rPr lang="en-US" sz="2400" dirty="0" smtClean="0">
                <a:solidFill>
                  <a:srgbClr val="333333"/>
                </a:solidFill>
                <a:latin typeface="Verdana" panose="020B0604030504040204" pitchFamily="34" charset="0"/>
              </a:rPr>
              <a:t>.</a:t>
            </a:r>
            <a:endParaRPr lang="en-US" sz="24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333333"/>
                </a:solidFill>
                <a:latin typeface="Verdana" panose="020B0604030504040204" pitchFamily="34" charset="0"/>
              </a:rPr>
              <a:t>List </a:t>
            </a:r>
            <a:r>
              <a:rPr lang="en-US" sz="2400" dirty="0">
                <a:solidFill>
                  <a:srgbClr val="333333"/>
                </a:solidFill>
                <a:latin typeface="Verdana" panose="020B0604030504040204" pitchFamily="34" charset="0"/>
              </a:rPr>
              <a:t>the stages of first-language acquisition and briefly describe each.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1298" y="576357"/>
            <a:ext cx="7390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i="1" dirty="0"/>
              <a:t>Language Acquisition</a:t>
            </a:r>
            <a:endParaRPr lang="en-US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1298" y="6135808"/>
            <a:ext cx="8427913" cy="365125"/>
          </a:xfrm>
        </p:spPr>
        <p:txBody>
          <a:bodyPr/>
          <a:lstStyle/>
          <a:p>
            <a:r>
              <a:rPr lang="en-US" dirty="0" smtClean="0"/>
              <a:t>© 2021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7"/>
    </mc:Choice>
    <mc:Fallback xmlns="">
      <p:transition spd="slow" advTm="30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174" y="629392"/>
            <a:ext cx="9001495" cy="736270"/>
          </a:xfrm>
        </p:spPr>
        <p:txBody>
          <a:bodyPr>
            <a:normAutofit fontScale="90000"/>
          </a:bodyPr>
          <a:lstStyle/>
          <a:p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How </a:t>
            </a:r>
            <a:r>
              <a:rPr lang="en-US" altLang="en-US" sz="27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Do </a:t>
            </a:r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Children Acquire the Components of Language? 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Phonology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1299" y="1959429"/>
            <a:ext cx="10090135" cy="4144488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Babies 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can pick up on language prenatally (in the womb</a:t>
            </a:r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). Babies 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begin language acquisition by cooing and babbling the sounds of human language</a:t>
            </a:r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They 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go on to say one word, two words, and then longer sentences</a:t>
            </a:r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They 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then spend many years learning the meaning of tens of thousands of words.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endParaRPr lang="en-US" alt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altLang="en-US" b="1" dirty="0">
                <a:latin typeface="Verdana" panose="020B0604030504040204" pitchFamily="34" charset="0"/>
                <a:ea typeface="Verdana" panose="020B0604030504040204" pitchFamily="34" charset="0"/>
              </a:rPr>
              <a:t>Cooing, 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the first verbal sounds that babies make, consists of sounds that are all vowels, such as </a:t>
            </a:r>
            <a:r>
              <a:rPr lang="en-US" altLang="en-US" i="1" dirty="0" err="1">
                <a:latin typeface="Verdana" panose="020B0604030504040204" pitchFamily="34" charset="0"/>
                <a:ea typeface="Verdana" panose="020B0604030504040204" pitchFamily="34" charset="0"/>
              </a:rPr>
              <a:t>ahh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altLang="en-US" i="1" dirty="0">
                <a:latin typeface="Verdana" panose="020B0604030504040204" pitchFamily="34" charset="0"/>
                <a:ea typeface="Verdana" panose="020B0604030504040204" pitchFamily="34" charset="0"/>
              </a:rPr>
              <a:t> ooh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altLang="en-US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æhh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alt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i="1" dirty="0" err="1">
                <a:latin typeface="Verdana" panose="020B0604030504040204" pitchFamily="34" charset="0"/>
                <a:ea typeface="Verdana" panose="020B0604030504040204" pitchFamily="34" charset="0"/>
              </a:rPr>
              <a:t>iiih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altLang="en-US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altLang="en-US" b="1" dirty="0">
                <a:latin typeface="Verdana" panose="020B0604030504040204" pitchFamily="34" charset="0"/>
                <a:ea typeface="Verdana" panose="020B0604030504040204" pitchFamily="34" charset="0"/>
              </a:rPr>
              <a:t>Babbling 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is the verbalization made by babies at four to six months of age, which alternates consonants and vowels, such as </a:t>
            </a:r>
            <a:r>
              <a:rPr lang="en-US" altLang="en-US" i="1" dirty="0" err="1">
                <a:latin typeface="Verdana" panose="020B0604030504040204" pitchFamily="34" charset="0"/>
                <a:ea typeface="Verdana" panose="020B0604030504040204" pitchFamily="34" charset="0"/>
              </a:rPr>
              <a:t>bababa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altLang="en-US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i="1" dirty="0" err="1">
                <a:latin typeface="Verdana" panose="020B0604030504040204" pitchFamily="34" charset="0"/>
                <a:ea typeface="Verdana" panose="020B0604030504040204" pitchFamily="34" charset="0"/>
              </a:rPr>
              <a:t>gagaga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altLang="en-US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i="1" dirty="0" err="1">
                <a:latin typeface="Verdana" panose="020B0604030504040204" pitchFamily="34" charset="0"/>
                <a:ea typeface="Verdana" panose="020B0604030504040204" pitchFamily="34" charset="0"/>
              </a:rPr>
              <a:t>mamama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While cooing and babbling, they experiment with forming many words.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They also respond to all sounds that are phonemic in any human language, whether or not those sounds are phonemic in the language they are hearing around them</a:t>
            </a:r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For 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instance, experiments have shown that all babies, including Japanese babies, respond to the sounds /l/ and /r/ as different phonemes</a:t>
            </a:r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Later 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in life, Japanese speakers consider them allophones of the same phoneme and have trouble distinguishing between them.</a:t>
            </a:r>
          </a:p>
          <a:p>
            <a:pPr>
              <a:spcBef>
                <a:spcPts val="600"/>
              </a:spcBef>
              <a:buNone/>
            </a:pP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buNone/>
            </a:pPr>
            <a:endParaRPr lang="en-US" alt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2" t="62346" r="100000"/>
          <a:stretch/>
        </p:blipFill>
        <p:spPr>
          <a:xfrm>
            <a:off x="9405257" y="5652655"/>
            <a:ext cx="104381" cy="1053619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3174" y="6135808"/>
            <a:ext cx="8416037" cy="365125"/>
          </a:xfrm>
        </p:spPr>
        <p:txBody>
          <a:bodyPr/>
          <a:lstStyle/>
          <a:p>
            <a:r>
              <a:rPr lang="en-US" dirty="0" smtClean="0"/>
              <a:t>© 2021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2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75"/>
    </mc:Choice>
    <mc:Fallback xmlns="">
      <p:transition spd="slow" advTm="94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050" y="522514"/>
            <a:ext cx="8847116" cy="724395"/>
          </a:xfrm>
        </p:spPr>
        <p:txBody>
          <a:bodyPr>
            <a:normAutofit fontScale="90000"/>
          </a:bodyPr>
          <a:lstStyle/>
          <a:p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How </a:t>
            </a:r>
            <a:r>
              <a:rPr lang="en-US" altLang="en-US" sz="27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Do </a:t>
            </a:r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Children Acquire the Components of Language?</a:t>
            </a:r>
            <a:r>
              <a:rPr lang="en-US" alt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Syntax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1299" y="1555664"/>
            <a:ext cx="10055102" cy="333697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alt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Holophrases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one-word utterances with which the toddler expresses an entire sentence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Babies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 first words are not words; they are sentences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When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12-month-old baby says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cat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it is a sentence in her own mind that might mean “There is the cat” or “I want to pet the cat” or “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Keep that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cat away from me!”</a:t>
            </a:r>
          </a:p>
          <a:p>
            <a:pPr>
              <a:spcBef>
                <a:spcPts val="600"/>
              </a:spcBef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Some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holophrases are utterances that are more than one word, but are perceived by children as one word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en-US" altLang="en-US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love you, thank you, Jingle Bells, there it is.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en-US" alt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holophrastic </a:t>
            </a:r>
            <a:r>
              <a:rPr lang="en-US" alt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stage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language acquisition is when the child uses holophrases.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2" t="62346" r="100000"/>
          <a:stretch/>
        </p:blipFill>
        <p:spPr>
          <a:xfrm>
            <a:off x="9405257" y="5652655"/>
            <a:ext cx="104381" cy="1053619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81300" y="6135808"/>
            <a:ext cx="8427912" cy="365125"/>
          </a:xfrm>
        </p:spPr>
        <p:txBody>
          <a:bodyPr/>
          <a:lstStyle/>
          <a:p>
            <a:r>
              <a:rPr lang="en-US" dirty="0" smtClean="0"/>
              <a:t>© 2021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83"/>
    </mc:Choice>
    <mc:Fallback xmlns="">
      <p:transition spd="slow" advTm="54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1300" y="570016"/>
            <a:ext cx="8799614" cy="760020"/>
          </a:xfrm>
        </p:spPr>
        <p:txBody>
          <a:bodyPr>
            <a:normAutofit fontScale="90000"/>
          </a:bodyPr>
          <a:lstStyle/>
          <a:p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How </a:t>
            </a:r>
            <a:r>
              <a:rPr lang="en-US" altLang="en-US" sz="27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Do </a:t>
            </a:r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Children Acquire the Components of Language? 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Syntax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1299" y="1567543"/>
            <a:ext cx="10055101" cy="4934857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alt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two-word stage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alt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which begins sometime after 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 months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age, is when children begin combining words into two-word utterances.</a:t>
            </a:r>
          </a:p>
          <a:p>
            <a:pPr>
              <a:spcBef>
                <a:spcPts val="600"/>
              </a:spcBef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But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these are not just any two words spoken together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They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two words that have a grammatical relationship to each other and express a complete thought in the same way that an adult sentence does.</a:t>
            </a:r>
          </a:p>
          <a:p>
            <a:pPr>
              <a:spcBef>
                <a:spcPts val="600"/>
              </a:spcBef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Very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often the grammatical relationship expressed is:</a:t>
            </a:r>
          </a:p>
          <a:p>
            <a:pPr>
              <a:spcBef>
                <a:spcPts val="600"/>
              </a:spcBef>
              <a:buNone/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agent-action	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Doggie run</a:t>
            </a:r>
          </a:p>
          <a:p>
            <a:pPr>
              <a:spcBef>
                <a:spcPts val="600"/>
              </a:spcBef>
              <a:buNone/>
            </a:pP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action-object	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Push ball</a:t>
            </a:r>
          </a:p>
          <a:p>
            <a:pPr>
              <a:spcBef>
                <a:spcPts val="600"/>
              </a:spcBef>
              <a:buNone/>
            </a:pP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possessor-possession	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Mommy car</a:t>
            </a:r>
          </a:p>
          <a:p>
            <a:pPr>
              <a:spcBef>
                <a:spcPts val="600"/>
              </a:spcBef>
              <a:buNone/>
            </a:pP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action-location	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Ride car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spcBef>
                <a:spcPts val="600"/>
              </a:spcBef>
              <a:buNone/>
            </a:pP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Telegraphic speech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occurs as children begin adding more words to their two-word utterances.</a:t>
            </a:r>
          </a:p>
          <a:p>
            <a:pPr>
              <a:spcBef>
                <a:spcPts val="600"/>
              </a:spcBef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Objects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 locatives might be added as in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doggie eat food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or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kitty run outside.</a:t>
            </a: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buNone/>
            </a:pPr>
            <a:endParaRPr lang="en-US" alt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2" t="62346" r="100000"/>
          <a:stretch/>
        </p:blipFill>
        <p:spPr>
          <a:xfrm>
            <a:off x="9405257" y="5652655"/>
            <a:ext cx="104381" cy="1053619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81300" y="6135808"/>
            <a:ext cx="8427912" cy="365125"/>
          </a:xfrm>
        </p:spPr>
        <p:txBody>
          <a:bodyPr/>
          <a:lstStyle/>
          <a:p>
            <a:r>
              <a:rPr lang="en-US" dirty="0" smtClean="0"/>
              <a:t>© 2021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39"/>
    </mc:Choice>
    <mc:Fallback xmlns="">
      <p:transition spd="slow" advTm="65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174" y="558140"/>
            <a:ext cx="9357756" cy="844992"/>
          </a:xfrm>
        </p:spPr>
        <p:txBody>
          <a:bodyPr>
            <a:normAutofit fontScale="90000"/>
          </a:bodyPr>
          <a:lstStyle/>
          <a:p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How </a:t>
            </a:r>
            <a:r>
              <a:rPr lang="en-US" altLang="en-US" sz="27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Do </a:t>
            </a:r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Children Acquire the Components of Language? 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Morphology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9423" y="1626919"/>
            <a:ext cx="10066978" cy="416823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As 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children’s language becomes more sophisticated, they begin to add bound morphemes to the basic words</a:t>
            </a:r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One 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of the first bound morphemes they acquire is the plural marker</a:t>
            </a:r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Overgeneralization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occurs when children acquire a morphological rule and then apply it too broadly.</a:t>
            </a:r>
          </a:p>
          <a:p>
            <a:pPr>
              <a:spcBef>
                <a:spcPts val="600"/>
              </a:spcBef>
              <a:buNone/>
            </a:pPr>
            <a:r>
              <a:rPr lang="en-US" alt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Children’s innate drive to identify patterns and apply them as rules causes them to overgeneralize the pluralization rule, and they may add /s/, /z/, or /</a:t>
            </a:r>
            <a:r>
              <a:rPr lang="en-US" alt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əz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 to form a plural and apply it to all words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buNone/>
            </a:pP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 they may say </a:t>
            </a:r>
            <a:r>
              <a:rPr lang="en-US" altLang="en-US" i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mouses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instead of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mice,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 </a:t>
            </a:r>
            <a:r>
              <a:rPr lang="en-US" altLang="en-US" i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childs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instead of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children.</a:t>
            </a: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They may even think that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suds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is the plural of </a:t>
            </a:r>
            <a:r>
              <a:rPr lang="en-US" altLang="en-US" i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sud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gauze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plural of </a:t>
            </a:r>
            <a:r>
              <a:rPr lang="en-US" altLang="en-US" i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gau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*.</a:t>
            </a: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buNone/>
            </a:pP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alt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2" t="62346" r="100000"/>
          <a:stretch/>
        </p:blipFill>
        <p:spPr>
          <a:xfrm>
            <a:off x="9405257" y="5652655"/>
            <a:ext cx="104381" cy="1053619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69424" y="6135808"/>
            <a:ext cx="8439788" cy="365125"/>
          </a:xfrm>
        </p:spPr>
        <p:txBody>
          <a:bodyPr/>
          <a:lstStyle/>
          <a:p>
            <a:r>
              <a:rPr lang="en-US" dirty="0" smtClean="0"/>
              <a:t>© 2021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76"/>
    </mc:Choice>
    <mc:Fallback xmlns="">
      <p:transition spd="slow" advTm="6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050" y="570016"/>
            <a:ext cx="9334005" cy="833116"/>
          </a:xfrm>
        </p:spPr>
        <p:txBody>
          <a:bodyPr>
            <a:normAutofit fontScale="90000"/>
          </a:bodyPr>
          <a:lstStyle/>
          <a:p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How </a:t>
            </a:r>
            <a:r>
              <a:rPr lang="en-US" altLang="en-US" sz="27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Do </a:t>
            </a:r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Children Acquire the Components of Language? 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Morphology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1299" y="1603170"/>
            <a:ext cx="10055101" cy="425136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famous linguistic experiment, the </a:t>
            </a:r>
            <a:r>
              <a:rPr lang="en-US" alt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Wug</a:t>
            </a:r>
            <a:r>
              <a:rPr lang="en-US" alt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Test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children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demonstrated that they had acquired the pluralization rule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(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see pictures of </a:t>
            </a:r>
            <a:r>
              <a:rPr lang="en-US" alt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Wugs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your textbook.)</a:t>
            </a: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Jean </a:t>
            </a:r>
            <a:r>
              <a:rPr lang="en-US" alt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Berko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Gleason showed children a line drawing of a nondescript animal and said “This is a </a:t>
            </a:r>
            <a:r>
              <a:rPr lang="en-US" alt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wug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.” </a:t>
            </a: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Next, she showed them a page with two of the same animals on it and said, “Now here is another one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There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two of them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There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two 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______.” </a:t>
            </a: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Children as young as three years old were able to supply the correct plural, </a:t>
            </a:r>
            <a:r>
              <a:rPr lang="en-US" altLang="en-US" i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wugs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a word they had never heard before.</a:t>
            </a:r>
          </a:p>
          <a:p>
            <a:pPr>
              <a:spcBef>
                <a:spcPts val="600"/>
              </a:spcBef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 applies to the acquisition of the past tense marker /t/, /d/ and /</a:t>
            </a:r>
            <a:r>
              <a:rPr lang="en-US" altLang="en-US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əd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/, so we hear *</a:t>
            </a:r>
            <a:r>
              <a:rPr lang="en-US" altLang="en-US" i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goed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instead of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went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en-US" altLang="en-US" i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breaked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instead of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broke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*</a:t>
            </a:r>
            <a:r>
              <a:rPr lang="en-US" altLang="en-US" i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runned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instead of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ran.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These examples give a glimpse into the way grammar is acquired, and that it cannot be merely imitation.</a:t>
            </a:r>
          </a:p>
          <a:p>
            <a:pPr>
              <a:spcBef>
                <a:spcPts val="600"/>
              </a:spcBef>
              <a:buNone/>
            </a:pPr>
            <a:endParaRPr lang="en-US" alt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2" t="62346" r="100000"/>
          <a:stretch/>
        </p:blipFill>
        <p:spPr>
          <a:xfrm>
            <a:off x="9405257" y="5652655"/>
            <a:ext cx="104381" cy="1053619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81300" y="6135808"/>
            <a:ext cx="8427912" cy="365125"/>
          </a:xfrm>
        </p:spPr>
        <p:txBody>
          <a:bodyPr/>
          <a:lstStyle/>
          <a:p>
            <a:r>
              <a:rPr lang="en-US" dirty="0" smtClean="0"/>
              <a:t>© 2021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4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41"/>
    </mc:Choice>
    <mc:Fallback xmlns="">
      <p:transition spd="slow" advTm="70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1300" y="570016"/>
            <a:ext cx="9723312" cy="748145"/>
          </a:xfrm>
        </p:spPr>
        <p:txBody>
          <a:bodyPr>
            <a:normAutofit fontScale="90000"/>
          </a:bodyPr>
          <a:lstStyle/>
          <a:p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How </a:t>
            </a:r>
            <a:r>
              <a:rPr lang="en-US" altLang="en-US" sz="27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Do </a:t>
            </a:r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Children Acquire the Components of Language? 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Semantics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1299" y="1615044"/>
            <a:ext cx="10055101" cy="437012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early as six months, babies indicate that they understand the meaning of words by looking at the object or person mentioned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Children say their first word around age one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then on, they learn about 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10–20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words a day.</a:t>
            </a: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Around the age of six their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productive vocabulary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will be about 14,000 words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Their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receptive vocabulary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can be twice that size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 age 18 they will have developed a vocabulary of about 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40,000–60,000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words.</a:t>
            </a:r>
            <a:endParaRPr lang="en-US" alt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b="1" dirty="0">
                <a:latin typeface="Verdana" panose="020B0604030504040204" pitchFamily="34" charset="0"/>
                <a:ea typeface="Verdana" panose="020B0604030504040204" pitchFamily="34" charset="0"/>
              </a:rPr>
              <a:t>Productive vocabulary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 consists of the words that a person is able to use.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b="1" dirty="0">
                <a:latin typeface="Verdana" panose="020B0604030504040204" pitchFamily="34" charset="0"/>
                <a:ea typeface="Verdana" panose="020B0604030504040204" pitchFamily="34" charset="0"/>
              </a:rPr>
              <a:t>Receptive vocabulary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</a:rPr>
              <a:t> consists of the words that a person is able to understand.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2" t="62346" r="100000"/>
          <a:stretch/>
        </p:blipFill>
        <p:spPr>
          <a:xfrm>
            <a:off x="9405257" y="5652655"/>
            <a:ext cx="104381" cy="1053619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69424" y="6135808"/>
            <a:ext cx="8439788" cy="365125"/>
          </a:xfrm>
        </p:spPr>
        <p:txBody>
          <a:bodyPr/>
          <a:lstStyle/>
          <a:p>
            <a:r>
              <a:rPr lang="en-US" smtClean="0"/>
              <a:t>© 2021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2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25"/>
    </mc:Choice>
    <mc:Fallback xmlns="">
      <p:transition spd="slow" advTm="5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1299" y="581890"/>
            <a:ext cx="9322130" cy="783772"/>
          </a:xfrm>
        </p:spPr>
        <p:txBody>
          <a:bodyPr>
            <a:normAutofit fontScale="90000"/>
          </a:bodyPr>
          <a:lstStyle/>
          <a:p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How </a:t>
            </a:r>
            <a:r>
              <a:rPr lang="en-US" altLang="en-US" sz="27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Do </a:t>
            </a:r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Children Acquire the Components of Language? 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Semantics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1298" y="1710045"/>
            <a:ext cx="10066977" cy="4322619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Overextension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occurs when a child acquires the definition of a word and applies it too broadly.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Children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extend the meaning of words they know to things that have similar properties.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child who has learned that this small animal is called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cat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may overextend and apply that word to all small animals or even all animals, large and small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At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this age you might find that the definition of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cat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is “four-legged animal with fur.”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Children categorize the objects around them systematically.</a:t>
            </a:r>
          </a:p>
          <a:p>
            <a:pPr>
              <a:lnSpc>
                <a:spcPct val="80000"/>
              </a:lnSpc>
              <a:buNone/>
            </a:pP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Underextension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occurs when a child acquires the definition of a word and applies it too narrowly.</a:t>
            </a:r>
          </a:p>
          <a:p>
            <a:pPr>
              <a:lnSpc>
                <a:spcPct val="80000"/>
              </a:lnSpc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this case, a word like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chair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may only be used for the child’s special chair but no others, or the word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dog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may refer only to the child’s own pet.</a:t>
            </a:r>
          </a:p>
          <a:p>
            <a:pPr>
              <a:lnSpc>
                <a:spcPct val="80000"/>
              </a:lnSpc>
              <a:buNone/>
            </a:pPr>
            <a:endParaRPr lang="en-US" alt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80000"/>
              </a:lnSpc>
            </a:pP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2" t="62346" r="100000"/>
          <a:stretch/>
        </p:blipFill>
        <p:spPr>
          <a:xfrm>
            <a:off x="9405257" y="5652655"/>
            <a:ext cx="104381" cy="1053619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1300" y="6135808"/>
            <a:ext cx="8427912" cy="365125"/>
          </a:xfrm>
        </p:spPr>
        <p:txBody>
          <a:bodyPr/>
          <a:lstStyle/>
          <a:p>
            <a:r>
              <a:rPr lang="en-US" dirty="0" smtClean="0"/>
              <a:t>© 2021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6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23"/>
    </mc:Choice>
    <mc:Fallback xmlns="">
      <p:transition spd="slow" advTm="62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1299" y="570016"/>
            <a:ext cx="9690265" cy="833116"/>
          </a:xfrm>
        </p:spPr>
        <p:txBody>
          <a:bodyPr>
            <a:normAutofit fontScale="90000"/>
          </a:bodyPr>
          <a:lstStyle/>
          <a:p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How </a:t>
            </a:r>
            <a:r>
              <a:rPr lang="en-US" altLang="en-US" sz="2700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Do </a:t>
            </a:r>
            <a:r>
              <a:rPr lang="en-US" altLang="en-US" sz="2700" i="1" dirty="0">
                <a:latin typeface="Verdana" panose="020B0604030504040204" pitchFamily="34" charset="0"/>
                <a:ea typeface="Verdana" panose="020B0604030504040204" pitchFamily="34" charset="0"/>
              </a:rPr>
              <a:t>Children Acquire the Components of Language? 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During Preschool and Beyond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1299" y="1508165"/>
            <a:ext cx="10055101" cy="479103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alt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inflectional bound morpheme 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en-US" altLang="en-US" i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present progressive, is usually the first grammatical morpheme to be acquired during the toddler years.</a:t>
            </a:r>
          </a:p>
          <a:p>
            <a:pPr>
              <a:spcBef>
                <a:spcPts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Negation and question formation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two important developments in the syntax of preschool children.</a:t>
            </a:r>
          </a:p>
          <a:p>
            <a:pPr>
              <a:spcBef>
                <a:spcPts val="0"/>
              </a:spcBef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Around three years old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why, how,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en-US" alt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when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are used to form questions.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Preschool children are also learning </a:t>
            </a:r>
            <a:r>
              <a:rPr lang="en-US" alt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pragmatics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alt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rules of conversation and the use of language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Sometime after age three they learn that when a person who is speaking to them pauses, it means that it is their turn to speak.</a:t>
            </a:r>
          </a:p>
          <a:p>
            <a:pPr>
              <a:spcBef>
                <a:spcPts val="0"/>
              </a:spcBef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Children also learn the pragmatics of </a:t>
            </a:r>
            <a:r>
              <a:rPr lang="en-US" alt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conversation repair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the attempt to revise or expand an utterance when the speaker senses that the listener has not understood. The speaker makes corrections or restatements to clarify the message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Teachers and parents often model this by expanding a message, giving examples or more information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They </a:t>
            </a:r>
            <a:r>
              <a:rPr lang="en-US" alt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might also paraphrase the information using synonyms for the original </a:t>
            </a: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wording.</a:t>
            </a:r>
            <a:endParaRPr lang="en-US" alt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2" t="62346" r="100000"/>
          <a:stretch/>
        </p:blipFill>
        <p:spPr>
          <a:xfrm>
            <a:off x="9405257" y="5652655"/>
            <a:ext cx="104381" cy="1053619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69424" y="6171433"/>
            <a:ext cx="8439788" cy="365125"/>
          </a:xfrm>
        </p:spPr>
        <p:txBody>
          <a:bodyPr/>
          <a:lstStyle/>
          <a:p>
            <a:r>
              <a:rPr lang="en-US" dirty="0" smtClean="0"/>
              <a:t>© 2021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2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56"/>
    </mc:Choice>
    <mc:Fallback xmlns="">
      <p:transition spd="slow" advTm="85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</TotalTime>
  <Words>1178</Words>
  <Application>Microsoft Office PowerPoint</Application>
  <PresentationFormat>Custom</PresentationFormat>
  <Paragraphs>87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Wisp</vt:lpstr>
      <vt:lpstr>PowerPoint Presentation</vt:lpstr>
      <vt:lpstr>How Do Children Acquire the Components of Language? Phonology</vt:lpstr>
      <vt:lpstr>How Do Children Acquire the Components of Language? Syntax</vt:lpstr>
      <vt:lpstr>How Do Children Acquire the Components of Language? Syntax</vt:lpstr>
      <vt:lpstr>How Do Children Acquire the Components of Language? Morphology</vt:lpstr>
      <vt:lpstr>How Do Children Acquire the Components of Language? Morphology</vt:lpstr>
      <vt:lpstr>How Do Children Acquire the Components of Language? Semantics</vt:lpstr>
      <vt:lpstr>How Do Children Acquire the Components of Language? Semantics</vt:lpstr>
      <vt:lpstr>How Do Children Acquire the Components of Language? During Preschool and Beyond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 The Nature of Communication</dc:title>
  <dc:creator>Diane Levine</dc:creator>
  <cp:lastModifiedBy>MA</cp:lastModifiedBy>
  <cp:revision>51</cp:revision>
  <dcterms:created xsi:type="dcterms:W3CDTF">2016-07-06T20:14:15Z</dcterms:created>
  <dcterms:modified xsi:type="dcterms:W3CDTF">2021-04-07T11:41:23Z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81c070e-054b-4d1c-ba4c-fc70b099192e_Enabled">
    <vt:lpwstr>True</vt:lpwstr>
  </property>
  <property fmtid="{D5CDD505-2E9C-101B-9397-08002B2CF9AE}" pid="3" name="MSIP_Label_181c070e-054b-4d1c-ba4c-fc70b099192e_SiteId">
    <vt:lpwstr>2567d566-604c-408a-8a60-55d0dc9d9d6b</vt:lpwstr>
  </property>
  <property fmtid="{D5CDD505-2E9C-101B-9397-08002B2CF9AE}" pid="4" name="MSIP_Label_181c070e-054b-4d1c-ba4c-fc70b099192e_Owner">
    <vt:lpwstr>Alexandra.McGregor@informa.com</vt:lpwstr>
  </property>
  <property fmtid="{D5CDD505-2E9C-101B-9397-08002B2CF9AE}" pid="5" name="MSIP_Label_181c070e-054b-4d1c-ba4c-fc70b099192e_SetDate">
    <vt:lpwstr>2021-01-21T13:52:17.9013565Z</vt:lpwstr>
  </property>
  <property fmtid="{D5CDD505-2E9C-101B-9397-08002B2CF9AE}" pid="6" name="MSIP_Label_181c070e-054b-4d1c-ba4c-fc70b099192e_Name">
    <vt:lpwstr>General</vt:lpwstr>
  </property>
  <property fmtid="{D5CDD505-2E9C-101B-9397-08002B2CF9AE}" pid="7" name="MSIP_Label_181c070e-054b-4d1c-ba4c-fc70b099192e_Application">
    <vt:lpwstr>Microsoft Azure Information Protection</vt:lpwstr>
  </property>
  <property fmtid="{D5CDD505-2E9C-101B-9397-08002B2CF9AE}" pid="8" name="MSIP_Label_181c070e-054b-4d1c-ba4c-fc70b099192e_ActionId">
    <vt:lpwstr>f9192069-d361-410d-bb94-bbd51419680d</vt:lpwstr>
  </property>
  <property fmtid="{D5CDD505-2E9C-101B-9397-08002B2CF9AE}" pid="9" name="MSIP_Label_181c070e-054b-4d1c-ba4c-fc70b099192e_Extended_MSFT_Method">
    <vt:lpwstr>Automatic</vt:lpwstr>
  </property>
  <property fmtid="{D5CDD505-2E9C-101B-9397-08002B2CF9AE}" pid="10" name="MSIP_Label_2bbab825-a111-45e4-86a1-18cee0005896_Enabled">
    <vt:lpwstr>True</vt:lpwstr>
  </property>
  <property fmtid="{D5CDD505-2E9C-101B-9397-08002B2CF9AE}" pid="11" name="MSIP_Label_2bbab825-a111-45e4-86a1-18cee0005896_SiteId">
    <vt:lpwstr>2567d566-604c-408a-8a60-55d0dc9d9d6b</vt:lpwstr>
  </property>
  <property fmtid="{D5CDD505-2E9C-101B-9397-08002B2CF9AE}" pid="12" name="MSIP_Label_2bbab825-a111-45e4-86a1-18cee0005896_Owner">
    <vt:lpwstr>Alexandra.McGregor@informa.com</vt:lpwstr>
  </property>
  <property fmtid="{D5CDD505-2E9C-101B-9397-08002B2CF9AE}" pid="13" name="MSIP_Label_2bbab825-a111-45e4-86a1-18cee0005896_SetDate">
    <vt:lpwstr>2021-01-21T13:52:17.9013565Z</vt:lpwstr>
  </property>
  <property fmtid="{D5CDD505-2E9C-101B-9397-08002B2CF9AE}" pid="14" name="MSIP_Label_2bbab825-a111-45e4-86a1-18cee0005896_Name">
    <vt:lpwstr>Un-restricted</vt:lpwstr>
  </property>
  <property fmtid="{D5CDD505-2E9C-101B-9397-08002B2CF9AE}" pid="15" name="MSIP_Label_2bbab825-a111-45e4-86a1-18cee0005896_Application">
    <vt:lpwstr>Microsoft Azure Information Protection</vt:lpwstr>
  </property>
  <property fmtid="{D5CDD505-2E9C-101B-9397-08002B2CF9AE}" pid="16" name="MSIP_Label_2bbab825-a111-45e4-86a1-18cee0005896_ActionId">
    <vt:lpwstr>f9192069-d361-410d-bb94-bbd51419680d</vt:lpwstr>
  </property>
  <property fmtid="{D5CDD505-2E9C-101B-9397-08002B2CF9AE}" pid="17" name="MSIP_Label_2bbab825-a111-45e4-86a1-18cee0005896_Parent">
    <vt:lpwstr>181c070e-054b-4d1c-ba4c-fc70b099192e</vt:lpwstr>
  </property>
  <property fmtid="{D5CDD505-2E9C-101B-9397-08002B2CF9AE}" pid="18" name="MSIP_Label_2bbab825-a111-45e4-86a1-18cee0005896_Extended_MSFT_Method">
    <vt:lpwstr>Automatic</vt:lpwstr>
  </property>
  <property fmtid="{D5CDD505-2E9C-101B-9397-08002B2CF9AE}" pid="19" name="Sensitivity">
    <vt:lpwstr>General Un-restricted</vt:lpwstr>
  </property>
</Properties>
</file>