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6" r:id="rId1"/>
  </p:sldMasterIdLst>
  <p:notesMasterIdLst>
    <p:notesMasterId r:id="rId8"/>
  </p:notesMasterIdLst>
  <p:sldIdLst>
    <p:sldId id="256" r:id="rId2"/>
    <p:sldId id="257" r:id="rId3"/>
    <p:sldId id="259" r:id="rId4"/>
    <p:sldId id="265" r:id="rId5"/>
    <p:sldId id="260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80FA9-5FE1-4A07-B598-E4DF4DE6CC1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C1BAF-AFC2-4D5B-8834-40EE110EF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2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1BAF-AFC2-4D5B-8834-40EE110EF1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4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2A69-B716-40C5-BA27-F83D55EBAAB9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238564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8F8E-E3F9-4013-B3DC-BB35128BC0B7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9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57CE-06D5-46A5-BAA3-981F3D0ACD80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118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D296-7A79-4985-9844-83DF088602FE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48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71CBA-8CA7-47F8-8442-5D1471D917A1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2886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1879A-8CA9-4F1A-8A46-EAA64FC977C7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55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69FE-8A6A-484C-8329-8733F05804EA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566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B8EDD-A227-4306-9303-11A124E3B7A0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42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A55F5-75E7-4229-B627-12EA4CE4E583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34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803C-F73F-4126-BCEE-5010B8CF1E44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1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5E3C-1744-4411-82D9-96F90BCA92A9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7489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AFEF-FC33-4060-8E08-81D822B3278B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440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31253-9F6D-407A-A845-AD4ACFC726A7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7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35BBC-9AAB-4D19-A00F-AA6EA3B40A39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664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4F153-7549-4EFD-BBC3-62B3E448562E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8C31-6B30-421A-A270-5393710DBC90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6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EAC9-118E-46F2-BA72-D81C9DBC6B1F}" type="datetime1">
              <a:rPr lang="en-US" smtClean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2021 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7E6A1A3-186E-4A3F-B811-187F5A7D87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MSIPCMContentMarking" descr="{&quot;HashCode&quot;:1561593418,&quot;Placement&quot;:&quot;Footer&quot;}">
            <a:extLst>
              <a:ext uri="{FF2B5EF4-FFF2-40B4-BE49-F238E27FC236}">
                <a16:creationId xmlns="" xmlns:a16="http://schemas.microsoft.com/office/drawing/2014/main" id="{EE985D0E-3B04-4E7A-B357-6481FA55523F}"/>
              </a:ext>
            </a:extLst>
          </p:cNvPr>
          <p:cNvSpPr txBox="1"/>
          <p:nvPr userDrawn="1"/>
        </p:nvSpPr>
        <p:spPr>
          <a:xfrm>
            <a:off x="0" y="6618048"/>
            <a:ext cx="2130404" cy="23995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900">
                <a:solidFill>
                  <a:srgbClr val="0078D7"/>
                </a:solidFill>
                <a:latin typeface="Rockwell" panose="02060603020205020403" pitchFamily="18" charset="0"/>
              </a:rPr>
              <a:t>Information Classification: General</a:t>
            </a:r>
          </a:p>
        </p:txBody>
      </p:sp>
    </p:spTree>
    <p:extLst>
      <p:ext uri="{BB962C8B-B14F-4D97-AF65-F5344CB8AC3E}">
        <p14:creationId xmlns:p14="http://schemas.microsoft.com/office/powerpoint/2010/main" val="23043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7" r:id="rId1"/>
    <p:sldLayoutId id="2147484408" r:id="rId2"/>
    <p:sldLayoutId id="2147484409" r:id="rId3"/>
    <p:sldLayoutId id="2147484410" r:id="rId4"/>
    <p:sldLayoutId id="2147484411" r:id="rId5"/>
    <p:sldLayoutId id="2147484412" r:id="rId6"/>
    <p:sldLayoutId id="2147484413" r:id="rId7"/>
    <p:sldLayoutId id="2147484414" r:id="rId8"/>
    <p:sldLayoutId id="2147484415" r:id="rId9"/>
    <p:sldLayoutId id="2147484416" r:id="rId10"/>
    <p:sldLayoutId id="2147484417" r:id="rId11"/>
    <p:sldLayoutId id="2147484418" r:id="rId12"/>
    <p:sldLayoutId id="2147484419" r:id="rId13"/>
    <p:sldLayoutId id="2147484420" r:id="rId14"/>
    <p:sldLayoutId id="2147484421" r:id="rId15"/>
    <p:sldLayoutId id="2147484422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9422" y="1627689"/>
            <a:ext cx="8898577" cy="176444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Syntax</a:t>
            </a:r>
            <a:b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6888" y="3392129"/>
            <a:ext cx="9144000" cy="2343860"/>
          </a:xfrm>
        </p:spPr>
        <p:txBody>
          <a:bodyPr>
            <a:normAutofit/>
          </a:bodyPr>
          <a:lstStyle/>
          <a:p>
            <a:r>
              <a:rPr lang="en-US" sz="2800" dirty="0"/>
              <a:t>Chapter 5 </a:t>
            </a:r>
          </a:p>
          <a:p>
            <a:endParaRPr lang="en-US" dirty="0"/>
          </a:p>
          <a:p>
            <a:r>
              <a:rPr lang="en-US" dirty="0"/>
              <a:t>A Concise Introduction to </a:t>
            </a:r>
            <a:r>
              <a:rPr lang="en-US" dirty="0" smtClean="0"/>
              <a:t>Linguistics (5th Edition)</a:t>
            </a:r>
            <a:endParaRPr lang="en-US" dirty="0"/>
          </a:p>
          <a:p>
            <a:r>
              <a:rPr lang="en-US" dirty="0"/>
              <a:t>Bruce M. Rowe and Diane P. Levine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57548" y="6135808"/>
            <a:ext cx="8451663" cy="365125"/>
          </a:xfrm>
        </p:spPr>
        <p:txBody>
          <a:bodyPr/>
          <a:lstStyle/>
          <a:p>
            <a:r>
              <a:rPr lang="en-US" dirty="0" smtClean="0"/>
              <a:t>© 2021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26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6"/>
    </mc:Choice>
    <mc:Fallback xmlns="">
      <p:transition spd="slow" advTm="6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43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0674" y="1138988"/>
            <a:ext cx="894140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333333"/>
                </a:solidFill>
                <a:latin typeface="Verdana" panose="020B0604030504040204" pitchFamily="34" charset="0"/>
              </a:rPr>
              <a:t>This PowerPoint relates to these Learning Objectives: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Define </a:t>
            </a:r>
            <a:r>
              <a:rPr lang="en-US" sz="240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 term </a:t>
            </a:r>
            <a:r>
              <a:rPr lang="en-US" sz="2400" i="1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syntax</a:t>
            </a:r>
            <a:r>
              <a:rPr lang="en-US" sz="2400" i="1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.</a:t>
            </a:r>
            <a:endParaRPr lang="en-US" sz="240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Analyze </a:t>
            </a:r>
            <a:r>
              <a:rPr lang="en-US" sz="240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the statement “Syntax is basically subconscious </a:t>
            </a:r>
            <a:r>
              <a:rPr lang="en-US" sz="2400" dirty="0" smtClean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knowledge.”</a:t>
            </a:r>
            <a:endParaRPr lang="en-US" sz="2400" dirty="0">
              <a:solidFill>
                <a:srgbClr val="333333"/>
              </a:solidFill>
              <a:latin typeface="Verdana" panose="020B0604030504040204" pitchFamily="34" charset="0"/>
            </a:endParaRPr>
          </a:p>
          <a:p>
            <a:pPr marL="360000" indent="-3600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333333"/>
                </a:solidFill>
                <a:latin typeface="Verdana" panose="020B0604030504040204" pitchFamily="34" charset="0"/>
              </a:rPr>
              <a:t>Discuss </a:t>
            </a:r>
            <a:r>
              <a:rPr lang="en-US" sz="2400" dirty="0">
                <a:solidFill>
                  <a:srgbClr val="333333"/>
                </a:solidFill>
                <a:latin typeface="Verdana" panose="020B0604030504040204" pitchFamily="34" charset="0"/>
              </a:rPr>
              <a:t>what is meant by saying that language has a hierarchical structure.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80674" y="6135808"/>
            <a:ext cx="8428537" cy="365125"/>
          </a:xfrm>
        </p:spPr>
        <p:txBody>
          <a:bodyPr/>
          <a:lstStyle/>
          <a:p>
            <a:r>
              <a:rPr lang="en-US" dirty="0" smtClean="0"/>
              <a:t>© 2021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93"/>
    </mc:Choice>
    <mc:Fallback xmlns="">
      <p:transition spd="slow" advTm="22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9271" y="624110"/>
            <a:ext cx="8911687" cy="682176"/>
          </a:xfrm>
        </p:spPr>
        <p:txBody>
          <a:bodyPr/>
          <a:lstStyle/>
          <a:p>
            <a:r>
              <a:rPr lang="en-US" sz="2400" i="1" dirty="0"/>
              <a:t>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3628" y="1905000"/>
            <a:ext cx="9545427" cy="296388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Syntax </a:t>
            </a:r>
            <a:r>
              <a:rPr lang="en-US" alt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 level of grammar that specifically refers to the arrangement of words and morphemes in the construction of sentences. </a:t>
            </a:r>
            <a:endParaRPr lang="en-US" alt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-360000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also deals with how these combined structures interface with external behaviors such as speech, sign language, and writing to make the combined structures useful in communication</a:t>
            </a: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en-US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-360000">
              <a:spcBef>
                <a:spcPts val="600"/>
              </a:spcBef>
              <a:spcAft>
                <a:spcPts val="600"/>
              </a:spcAft>
            </a:pP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Syntactic rules are basically subconscious</a:t>
            </a: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People </a:t>
            </a: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apply them automatically and without </a:t>
            </a:r>
            <a:r>
              <a:rPr lang="en-US" alt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noticing, </a:t>
            </a:r>
            <a:r>
              <a:rPr lang="en-US" alt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using the syntax is usually obligatory.</a:t>
            </a:r>
            <a:endParaRPr lang="en-US" altLang="en-US" sz="1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69424" y="6135808"/>
            <a:ext cx="8439788" cy="365125"/>
          </a:xfrm>
        </p:spPr>
        <p:txBody>
          <a:bodyPr/>
          <a:lstStyle/>
          <a:p>
            <a:r>
              <a:rPr lang="en-US" dirty="0" smtClean="0"/>
              <a:t>© 2021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27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68"/>
    </mc:Choice>
    <mc:Fallback xmlns="">
      <p:transition spd="slow" advTm="39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21" y="624110"/>
            <a:ext cx="8911687" cy="634674"/>
          </a:xfrm>
        </p:spPr>
        <p:txBody>
          <a:bodyPr>
            <a:normAutofit/>
          </a:bodyPr>
          <a:lstStyle/>
          <a:p>
            <a:r>
              <a:rPr lang="en-US" sz="2400" i="1" dirty="0"/>
              <a:t>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81298" y="1270660"/>
            <a:ext cx="10055102" cy="483325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Descriptive grammar </a:t>
            </a:r>
            <a:r>
              <a:rPr lang="en-US" altLang="en-US" sz="3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n-US" altLang="en-US" sz="3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descriptive syntax </a:t>
            </a:r>
            <a:r>
              <a:rPr lang="en-US" altLang="en-US" sz="3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refers to the mostly subconscious rules of a language that one uses to combine smaller units into sentences</a:t>
            </a:r>
            <a:r>
              <a:rPr lang="en-US" altLang="en-US" sz="3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The </a:t>
            </a:r>
            <a:r>
              <a:rPr lang="en-US" altLang="en-US" sz="3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 also refers to the study of these rules.</a:t>
            </a:r>
          </a:p>
          <a:p>
            <a:pPr marL="0" lvl="1" indent="-36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linguists study syntax, they are interested in describing the subconscious knowledge that people possess about the syntax of their language. Linguists are not prescribing how they </a:t>
            </a:r>
            <a:r>
              <a:rPr lang="en-US" altLang="en-US" sz="33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</a:t>
            </a:r>
            <a:r>
              <a:rPr lang="en-US" altLang="en-US" sz="3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construct sentences.</a:t>
            </a:r>
          </a:p>
          <a:p>
            <a:pPr marL="0" lvl="1" indent="-36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They listen to what people actually say and then attempt to discover the rules being used.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3300" b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3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Prescriptive grammar </a:t>
            </a:r>
            <a:r>
              <a:rPr lang="en-US" altLang="en-US" sz="3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n-US" altLang="en-US" sz="3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prescriptive syntax </a:t>
            </a:r>
            <a:r>
              <a:rPr lang="en-US" altLang="en-US" sz="3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refers to the concept that there is a correct and an incorrect way to speak, write, or sign.</a:t>
            </a:r>
          </a:p>
          <a:p>
            <a:pPr marL="0" lvl="1" indent="-3600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3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an English teacher or a teacher of other languages does in a grammar class by telling you that there is a correct or incorrect way to write or speak is called prescriptive syntax or prescriptive grammar.</a:t>
            </a:r>
          </a:p>
          <a:p>
            <a:pPr marL="0"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1300" y="6135808"/>
            <a:ext cx="8427912" cy="365125"/>
          </a:xfrm>
        </p:spPr>
        <p:txBody>
          <a:bodyPr/>
          <a:lstStyle/>
          <a:p>
            <a:r>
              <a:rPr lang="en-US" dirty="0" smtClean="0"/>
              <a:t>© 2021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8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91"/>
    </mc:Choice>
    <mc:Fallback xmlns="">
      <p:transition spd="slow" advTm="69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424" y="558140"/>
            <a:ext cx="9808340" cy="564807"/>
          </a:xfrm>
        </p:spPr>
        <p:txBody>
          <a:bodyPr/>
          <a:lstStyle/>
          <a:p>
            <a:r>
              <a:rPr lang="en-US" altLang="en-US" sz="2400" i="1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Syntax</a:t>
            </a:r>
            <a:endParaRPr lang="en-US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9423" y="1258784"/>
            <a:ext cx="8680863" cy="3598224"/>
          </a:xfrm>
        </p:spPr>
        <p:txBody>
          <a:bodyPr>
            <a:normAutofit/>
          </a:bodyPr>
          <a:lstStyle/>
          <a:p>
            <a:pPr indent="-360000">
              <a:spcBef>
                <a:spcPts val="600"/>
              </a:spcBef>
              <a:spcAft>
                <a:spcPts val="600"/>
              </a:spcAft>
            </a:pPr>
            <a:r>
              <a:rPr lang="en-US" alt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Syntax </a:t>
            </a: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our competence to generate speech from the stored language in our </a:t>
            </a:r>
            <a:r>
              <a:rPr lang="en-US" alt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minds—the </a:t>
            </a: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sounds, words, and rules</a:t>
            </a:r>
            <a:r>
              <a:rPr lang="en-US" alt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It </a:t>
            </a: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not just grammar or parts of speech</a:t>
            </a:r>
            <a:r>
              <a:rPr lang="en-US" alt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-360000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Syntax is analogous to making a smoothie</a:t>
            </a:r>
            <a:r>
              <a:rPr lang="en-US" alt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The </a:t>
            </a: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raw material is put into a machine (the brain), then the machine functions in a specific way to create something meaningful (speech comes out</a:t>
            </a:r>
            <a:r>
              <a:rPr lang="en-US" alt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en-US" alt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-360000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It’s syntax that turns one thing into </a:t>
            </a:r>
            <a:r>
              <a:rPr lang="en-US" alt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another—the </a:t>
            </a: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generator of speech</a:t>
            </a:r>
            <a:r>
              <a:rPr lang="en-US" altLang="en-US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alt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-360000">
              <a:spcBef>
                <a:spcPts val="600"/>
              </a:spcBef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 our thoughts are governed by syntax</a:t>
            </a:r>
            <a:endParaRPr lang="en-US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1300" y="6135808"/>
            <a:ext cx="8427912" cy="365125"/>
          </a:xfrm>
        </p:spPr>
        <p:txBody>
          <a:bodyPr/>
          <a:lstStyle/>
          <a:p>
            <a:r>
              <a:rPr lang="en-US" smtClean="0"/>
              <a:t>© 2021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9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10"/>
    </mc:Choice>
    <mc:Fallback xmlns="">
      <p:transition spd="slow" advTm="43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he sentence: &quot;The umpires talked to the players&quot; is broken down into phrases, then words, then morphemes, and then phonemes.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18" y="1347449"/>
            <a:ext cx="8171259" cy="405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69423" y="629392"/>
            <a:ext cx="288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i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Syntax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69424" y="6135808"/>
            <a:ext cx="8439788" cy="365125"/>
          </a:xfrm>
        </p:spPr>
        <p:txBody>
          <a:bodyPr/>
          <a:lstStyle/>
          <a:p>
            <a:r>
              <a:rPr lang="en-US" dirty="0" smtClean="0"/>
              <a:t>© 2021 Author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38"/>
    </mc:Choice>
    <mc:Fallback xmlns="">
      <p:transition spd="slow" advTm="20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341</TotalTime>
  <Words>390</Words>
  <Application>Microsoft Office PowerPoint</Application>
  <PresentationFormat>Custom</PresentationFormat>
  <Paragraphs>36</Paragraphs>
  <Slides>6</Slides>
  <Notes>1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Wisp</vt:lpstr>
      <vt:lpstr>Syntax </vt:lpstr>
      <vt:lpstr>PowerPoint Presentation</vt:lpstr>
      <vt:lpstr>Syntax</vt:lpstr>
      <vt:lpstr>Syntax</vt:lpstr>
      <vt:lpstr>Syntax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  The Nature of Communication</dc:title>
  <dc:creator>Diane Levine</dc:creator>
  <cp:lastModifiedBy>MA</cp:lastModifiedBy>
  <cp:revision>36</cp:revision>
  <dcterms:created xsi:type="dcterms:W3CDTF">2016-07-06T20:14:15Z</dcterms:created>
  <dcterms:modified xsi:type="dcterms:W3CDTF">2021-04-07T11:21:11Z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81c070e-054b-4d1c-ba4c-fc70b099192e_Enabled">
    <vt:lpwstr>True</vt:lpwstr>
  </property>
  <property fmtid="{D5CDD505-2E9C-101B-9397-08002B2CF9AE}" pid="3" name="MSIP_Label_181c070e-054b-4d1c-ba4c-fc70b099192e_SiteId">
    <vt:lpwstr>2567d566-604c-408a-8a60-55d0dc9d9d6b</vt:lpwstr>
  </property>
  <property fmtid="{D5CDD505-2E9C-101B-9397-08002B2CF9AE}" pid="4" name="MSIP_Label_181c070e-054b-4d1c-ba4c-fc70b099192e_Owner">
    <vt:lpwstr>Alexandra.McGregor@informa.com</vt:lpwstr>
  </property>
  <property fmtid="{D5CDD505-2E9C-101B-9397-08002B2CF9AE}" pid="5" name="MSIP_Label_181c070e-054b-4d1c-ba4c-fc70b099192e_SetDate">
    <vt:lpwstr>2021-01-19T13:46:07.6069116Z</vt:lpwstr>
  </property>
  <property fmtid="{D5CDD505-2E9C-101B-9397-08002B2CF9AE}" pid="6" name="MSIP_Label_181c070e-054b-4d1c-ba4c-fc70b099192e_Name">
    <vt:lpwstr>General</vt:lpwstr>
  </property>
  <property fmtid="{D5CDD505-2E9C-101B-9397-08002B2CF9AE}" pid="7" name="MSIP_Label_181c070e-054b-4d1c-ba4c-fc70b099192e_Application">
    <vt:lpwstr>Microsoft Azure Information Protection</vt:lpwstr>
  </property>
  <property fmtid="{D5CDD505-2E9C-101B-9397-08002B2CF9AE}" pid="8" name="MSIP_Label_181c070e-054b-4d1c-ba4c-fc70b099192e_ActionId">
    <vt:lpwstr>4d9ac726-fb42-47ac-8c53-1544a053b105</vt:lpwstr>
  </property>
  <property fmtid="{D5CDD505-2E9C-101B-9397-08002B2CF9AE}" pid="9" name="MSIP_Label_181c070e-054b-4d1c-ba4c-fc70b099192e_Extended_MSFT_Method">
    <vt:lpwstr>Automatic</vt:lpwstr>
  </property>
  <property fmtid="{D5CDD505-2E9C-101B-9397-08002B2CF9AE}" pid="10" name="MSIP_Label_2bbab825-a111-45e4-86a1-18cee0005896_Enabled">
    <vt:lpwstr>True</vt:lpwstr>
  </property>
  <property fmtid="{D5CDD505-2E9C-101B-9397-08002B2CF9AE}" pid="11" name="MSIP_Label_2bbab825-a111-45e4-86a1-18cee0005896_SiteId">
    <vt:lpwstr>2567d566-604c-408a-8a60-55d0dc9d9d6b</vt:lpwstr>
  </property>
  <property fmtid="{D5CDD505-2E9C-101B-9397-08002B2CF9AE}" pid="12" name="MSIP_Label_2bbab825-a111-45e4-86a1-18cee0005896_Owner">
    <vt:lpwstr>Alexandra.McGregor@informa.com</vt:lpwstr>
  </property>
  <property fmtid="{D5CDD505-2E9C-101B-9397-08002B2CF9AE}" pid="13" name="MSIP_Label_2bbab825-a111-45e4-86a1-18cee0005896_SetDate">
    <vt:lpwstr>2021-01-19T13:46:07.6069116Z</vt:lpwstr>
  </property>
  <property fmtid="{D5CDD505-2E9C-101B-9397-08002B2CF9AE}" pid="14" name="MSIP_Label_2bbab825-a111-45e4-86a1-18cee0005896_Name">
    <vt:lpwstr>Un-restricted</vt:lpwstr>
  </property>
  <property fmtid="{D5CDD505-2E9C-101B-9397-08002B2CF9AE}" pid="15" name="MSIP_Label_2bbab825-a111-45e4-86a1-18cee0005896_Application">
    <vt:lpwstr>Microsoft Azure Information Protection</vt:lpwstr>
  </property>
  <property fmtid="{D5CDD505-2E9C-101B-9397-08002B2CF9AE}" pid="16" name="MSIP_Label_2bbab825-a111-45e4-86a1-18cee0005896_ActionId">
    <vt:lpwstr>4d9ac726-fb42-47ac-8c53-1544a053b105</vt:lpwstr>
  </property>
  <property fmtid="{D5CDD505-2E9C-101B-9397-08002B2CF9AE}" pid="17" name="MSIP_Label_2bbab825-a111-45e4-86a1-18cee0005896_Parent">
    <vt:lpwstr>181c070e-054b-4d1c-ba4c-fc70b099192e</vt:lpwstr>
  </property>
  <property fmtid="{D5CDD505-2E9C-101B-9397-08002B2CF9AE}" pid="18" name="MSIP_Label_2bbab825-a111-45e4-86a1-18cee0005896_Extended_MSFT_Method">
    <vt:lpwstr>Automatic</vt:lpwstr>
  </property>
  <property fmtid="{D5CDD505-2E9C-101B-9397-08002B2CF9AE}" pid="19" name="Sensitivity">
    <vt:lpwstr>General Un-restricted</vt:lpwstr>
  </property>
</Properties>
</file>