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1" r:id="rId5"/>
    <p:sldMasterId id="2147483747" r:id="rId6"/>
  </p:sldMasterIdLst>
  <p:notesMasterIdLst>
    <p:notesMasterId r:id="rId14"/>
  </p:notesMasterIdLst>
  <p:sldIdLst>
    <p:sldId id="256" r:id="rId7"/>
    <p:sldId id="1567" r:id="rId8"/>
    <p:sldId id="1570" r:id="rId9"/>
    <p:sldId id="1539" r:id="rId10"/>
    <p:sldId id="1569" r:id="rId11"/>
    <p:sldId id="1568" r:id="rId12"/>
    <p:sldId id="1566" r:id="rId1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108C7-DF0F-673F-37F3-EE27DAD13C9E}" name="Winfield, Fiona" initials="WF" userId="S::fiona.winfield@ntu.ac.uk::d37310e7-4adc-4a58-8e97-70c8cbb978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BCDC"/>
    <a:srgbClr val="821E69"/>
    <a:srgbClr val="C7017F"/>
    <a:srgbClr val="6F6258"/>
    <a:srgbClr val="9E043D"/>
    <a:srgbClr val="E5E5E5"/>
    <a:srgbClr val="E6005B"/>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84" autoAdjust="0"/>
    <p:restoredTop sz="82831" autoAdjust="0"/>
  </p:normalViewPr>
  <p:slideViewPr>
    <p:cSldViewPr snapToGrid="0" snapToObjects="1">
      <p:cViewPr varScale="1">
        <p:scale>
          <a:sx n="59" d="100"/>
          <a:sy n="59" d="100"/>
        </p:scale>
        <p:origin x="972" y="7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4.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5669"/>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100" kern="1200" dirty="0"/>
        </a:p>
      </dsp:txBody>
      <dsp:txXfrm>
        <a:off x="83959" y="89628"/>
        <a:ext cx="11352082" cy="1551982"/>
      </dsp:txXfrm>
    </dsp:sp>
    <dsp:sp modelId="{443C1692-2A9C-4941-B34B-5F9CCEA5CC65}">
      <dsp:nvSpPr>
        <dsp:cNvPr id="0" name=""/>
        <dsp:cNvSpPr/>
      </dsp:nvSpPr>
      <dsp:spPr>
        <a:xfrm>
          <a:off x="0" y="178605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Taking individual and/or collective action with the potential to have immediate, direct impact (e.g., reducing energy consumption, using non-polluting and renewable energy sources, environmental conservation, re-forestation and re-greening). </a:t>
          </a:r>
          <a:endParaRPr lang="en-NL" sz="2100" kern="1200" dirty="0"/>
        </a:p>
      </dsp:txBody>
      <dsp:txXfrm>
        <a:off x="83959" y="1870009"/>
        <a:ext cx="11352082" cy="1551982"/>
      </dsp:txXfrm>
    </dsp:sp>
    <dsp:sp modelId="{1CBCF9C5-F202-4995-9634-4C82753ADD33}">
      <dsp:nvSpPr>
        <dsp:cNvPr id="0" name=""/>
        <dsp:cNvSpPr/>
      </dsp:nvSpPr>
      <dsp:spPr>
        <a:xfrm>
          <a:off x="0" y="356643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100" kern="1200" dirty="0"/>
        </a:p>
      </dsp:txBody>
      <dsp:txXfrm>
        <a:off x="83959" y="3650389"/>
        <a:ext cx="11352082" cy="15519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C4181D7C-81F1-BA48-B0CF-02C398C91972}" type="datetimeFigureOut">
              <a:rPr lang="en-US" smtClean="0"/>
              <a:t>6/14/2023</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a:t>
            </a:fld>
            <a:endParaRPr lang="en-US"/>
          </a:p>
        </p:txBody>
      </p:sp>
    </p:spTree>
    <p:extLst>
      <p:ext uri="{BB962C8B-B14F-4D97-AF65-F5344CB8AC3E}">
        <p14:creationId xmlns:p14="http://schemas.microsoft.com/office/powerpoint/2010/main" val="181380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1:notes"/>
          <p:cNvSpPr>
            <a:spLocks noGrp="1" noRot="1" noChangeAspect="1"/>
          </p:cNvSpPr>
          <p:nvPr>
            <p:ph type="sldImg" idx="2"/>
          </p:nvPr>
        </p:nvSpPr>
        <p:spPr>
          <a:xfrm>
            <a:off x="84138" y="742950"/>
            <a:ext cx="6615112"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p21:notes"/>
          <p:cNvSpPr txBox="1">
            <a:spLocks noGrp="1"/>
          </p:cNvSpPr>
          <p:nvPr>
            <p:ph type="body" idx="1"/>
          </p:nvPr>
        </p:nvSpPr>
        <p:spPr>
          <a:xfrm>
            <a:off x="677863" y="4711700"/>
            <a:ext cx="5426075" cy="4464050"/>
          </a:xfrm>
          <a:prstGeom prst="rect">
            <a:avLst/>
          </a:prstGeom>
          <a:noFill/>
          <a:ln>
            <a:noFill/>
          </a:ln>
        </p:spPr>
        <p:txBody>
          <a:bodyPr spcFirstLastPara="1" wrap="square" lIns="95400" tIns="47700" rIns="95400" bIns="47700" anchor="t" anchorCtr="0">
            <a:noAutofit/>
          </a:bodyPr>
          <a:lstStyle/>
          <a:p>
            <a:pPr marL="0" lvl="0" indent="0" algn="l" rtl="0">
              <a:spcBef>
                <a:spcPts val="0"/>
              </a:spcBef>
              <a:spcAft>
                <a:spcPts val="0"/>
              </a:spcAft>
              <a:buNone/>
            </a:pPr>
            <a:endParaRPr/>
          </a:p>
          <a:p>
            <a:pPr marL="0" lvl="0" indent="0" algn="l" rtl="0">
              <a:spcBef>
                <a:spcPts val="360"/>
              </a:spcBef>
              <a:spcAft>
                <a:spcPts val="0"/>
              </a:spcAft>
              <a:buNone/>
            </a:pPr>
            <a:r>
              <a:rPr lang="en-GB"/>
              <a:t>Carbon Dioxide equivalent gives us a level playing field to understand the effects of various activities</a:t>
            </a:r>
            <a:endParaRPr/>
          </a:p>
        </p:txBody>
      </p:sp>
      <p:sp>
        <p:nvSpPr>
          <p:cNvPr id="571" name="Google Shape;571;p21:notes"/>
          <p:cNvSpPr txBox="1">
            <a:spLocks noGrp="1"/>
          </p:cNvSpPr>
          <p:nvPr>
            <p:ph type="sldNum" idx="12"/>
          </p:nvPr>
        </p:nvSpPr>
        <p:spPr>
          <a:xfrm>
            <a:off x="3841750" y="9421813"/>
            <a:ext cx="2938463" cy="495300"/>
          </a:xfrm>
          <a:prstGeom prst="rect">
            <a:avLst/>
          </a:prstGeom>
          <a:noFill/>
          <a:ln>
            <a:noFill/>
          </a:ln>
        </p:spPr>
        <p:txBody>
          <a:bodyPr spcFirstLastPara="1" wrap="square" lIns="95400" tIns="47700" rIns="95400" bIns="47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defTabSz="929305">
              <a:defRPr/>
            </a:pPr>
            <a:fld id="{D7F88987-9C11-FC43-B2CE-3A9A6A29209B}" type="slidenum">
              <a:rPr lang="en-US">
                <a:solidFill>
                  <a:prstClr val="black"/>
                </a:solidFill>
                <a:latin typeface="Calibri" panose="020F0502020204030204"/>
              </a:rPr>
              <a:pPr defTabSz="929305">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794801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14/06/2023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14/06/2023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465263"/>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856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14/06/2023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14/06/2023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14/06/2023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14/06/2023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89" r:id="rId20"/>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6.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a:xfrm>
            <a:off x="114300" y="1959429"/>
            <a:ext cx="12077700" cy="2056149"/>
          </a:xfrm>
        </p:spPr>
        <p:txBody>
          <a:bodyPr>
            <a:normAutofit/>
          </a:bodyPr>
          <a:lstStyle/>
          <a:p>
            <a:pPr algn="ctr">
              <a:lnSpc>
                <a:spcPct val="115000"/>
              </a:lnSpc>
              <a:spcAft>
                <a:spcPts val="800"/>
              </a:spcAft>
            </a:pPr>
            <a:r>
              <a:rPr lang="en-GB" sz="3200" b="1" dirty="0">
                <a:effectLst/>
                <a:latin typeface="Calibri" panose="020F0502020204030204" pitchFamily="34" charset="0"/>
                <a:ea typeface="Calibri" panose="020F0502020204030204" pitchFamily="34" charset="0"/>
                <a:cs typeface="Arial" panose="020B0604020202020204" pitchFamily="34" charset="0"/>
              </a:rPr>
              <a:t>Chapter 1 </a:t>
            </a:r>
            <a:br>
              <a:rPr lang="en-GB" sz="3200" b="1" dirty="0">
                <a:effectLst/>
                <a:latin typeface="Calibri" panose="020F0502020204030204" pitchFamily="34" charset="0"/>
                <a:ea typeface="Calibri" panose="020F0502020204030204" pitchFamily="34" charset="0"/>
                <a:cs typeface="Arial" panose="020B0604020202020204" pitchFamily="34" charset="0"/>
              </a:rPr>
            </a:br>
            <a:r>
              <a:rPr lang="en-US" sz="3200" b="1" dirty="0">
                <a:effectLst/>
                <a:latin typeface="Calibri" panose="020F0502020204030204" pitchFamily="34" charset="0"/>
                <a:ea typeface="Calibri" panose="020F0502020204030204" pitchFamily="34" charset="0"/>
                <a:cs typeface="Arial" panose="020B0604020202020204" pitchFamily="34" charset="0"/>
              </a:rPr>
              <a:t>The structure and purpose of this book</a:t>
            </a:r>
            <a:br>
              <a:rPr lang="en-GB" sz="1800" dirty="0">
                <a:effectLst/>
                <a:latin typeface="Calibri" panose="020F0502020204030204" pitchFamily="34" charset="0"/>
                <a:ea typeface="Calibri" panose="020F0502020204030204" pitchFamily="34" charset="0"/>
                <a:cs typeface="Arial" panose="020B0604020202020204" pitchFamily="34" charset="0"/>
              </a:rPr>
            </a:br>
            <a:endParaRPr lang="en-US" sz="2000"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114300" y="4015578"/>
            <a:ext cx="11634788" cy="1538348"/>
          </a:xfrm>
        </p:spPr>
        <p:txBody>
          <a:bodyPr>
            <a:noAutofit/>
          </a:bodyPr>
          <a:lstStyle/>
          <a:p>
            <a:r>
              <a:rPr lang="en-US" sz="2000" dirty="0"/>
              <a:t>Prof Dr Petra Molthan-Hill </a:t>
            </a:r>
          </a:p>
          <a:p>
            <a:r>
              <a:rPr lang="en-GB" sz="2000" dirty="0"/>
              <a:t>Co-Chair UN PRME Working Group on Climate Change &amp; the Environment </a:t>
            </a:r>
          </a:p>
          <a:p>
            <a:r>
              <a:rPr lang="en-GB" sz="2000" dirty="0"/>
              <a:t>Professor of Sustainable Management and Education for Sustainable Development</a:t>
            </a:r>
          </a:p>
          <a:p>
            <a:r>
              <a:rPr lang="en-US" sz="2000" dirty="0"/>
              <a:t>Nottingham Business School, Nottingham Trent University, UK</a:t>
            </a:r>
          </a:p>
        </p:txBody>
      </p:sp>
      <p:pic>
        <p:nvPicPr>
          <p:cNvPr id="4" name="Video 3">
            <a:hlinkClick r:id="" action="ppaction://media"/>
            <a:extLst>
              <a:ext uri="{FF2B5EF4-FFF2-40B4-BE49-F238E27FC236}">
                <a16:creationId xmlns:a16="http://schemas.microsoft.com/office/drawing/2014/main" id="{BA87A819-223E-45BC-B2D7-10607648C8C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83494940"/>
      </p:ext>
    </p:extLst>
  </p:cSld>
  <p:clrMapOvr>
    <a:masterClrMapping/>
  </p:clrMapOvr>
  <mc:AlternateContent xmlns:mc="http://schemas.openxmlformats.org/markup-compatibility/2006">
    <mc:Choice xmlns:p14="http://schemas.microsoft.com/office/powerpoint/2010/main" Requires="p14">
      <p:transition spd="slow" p14:dur="2000" advTm="19545"/>
    </mc:Choice>
    <mc:Fallback>
      <p:transition spd="slow" advTm="1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35D7FE-BFA6-4713-BC27-932B54DC9F75}"/>
              </a:ext>
            </a:extLst>
          </p:cNvPr>
          <p:cNvSpPr>
            <a:spLocks noGrp="1"/>
          </p:cNvSpPr>
          <p:nvPr>
            <p:ph type="title"/>
          </p:nvPr>
        </p:nvSpPr>
        <p:spPr/>
        <p:txBody>
          <a:bodyPr/>
          <a:lstStyle/>
          <a:p>
            <a:r>
              <a:rPr lang="en-GB" dirty="0"/>
              <a:t>First edition – third edition</a:t>
            </a:r>
          </a:p>
        </p:txBody>
      </p:sp>
      <p:sp>
        <p:nvSpPr>
          <p:cNvPr id="8" name="Content Placeholder 7">
            <a:extLst>
              <a:ext uri="{FF2B5EF4-FFF2-40B4-BE49-F238E27FC236}">
                <a16:creationId xmlns:a16="http://schemas.microsoft.com/office/drawing/2014/main" id="{297B15FA-8148-4B28-A8A3-45C124BB6A52}"/>
              </a:ext>
            </a:extLst>
          </p:cNvPr>
          <p:cNvSpPr>
            <a:spLocks noGrp="1"/>
          </p:cNvSpPr>
          <p:nvPr>
            <p:ph idx="1"/>
          </p:nvPr>
        </p:nvSpPr>
        <p:spPr/>
        <p:txBody>
          <a:bodyPr>
            <a:normAutofit fontScale="55000" lnSpcReduction="20000"/>
          </a:bodyPr>
          <a:lstStyle/>
          <a:p>
            <a:pPr marL="0" indent="0" algn="l">
              <a:buNone/>
            </a:pPr>
            <a:r>
              <a:rPr lang="en-GB" sz="2900" b="0" i="0" u="none" strike="noStrike" baseline="0" dirty="0">
                <a:latin typeface="VectoraLH-Light"/>
              </a:rPr>
              <a:t>Sustainability issues are relevant to all organisations of all sizes</a:t>
            </a:r>
          </a:p>
          <a:p>
            <a:pPr marL="0" indent="0" algn="l">
              <a:buNone/>
            </a:pPr>
            <a:r>
              <a:rPr lang="en-GB" sz="2900" b="0" i="0" u="none" strike="noStrike" baseline="0" dirty="0">
                <a:latin typeface="VectoraLH-Light"/>
              </a:rPr>
              <a:t>and in all sectors. Increasingly, organisations themselves are</a:t>
            </a:r>
          </a:p>
          <a:p>
            <a:pPr marL="0" indent="0" algn="l">
              <a:buNone/>
            </a:pPr>
            <a:r>
              <a:rPr lang="en-GB" sz="2900" b="1" i="0" u="none" strike="noStrike" baseline="0" dirty="0">
                <a:latin typeface="VectoraLH-Light"/>
              </a:rPr>
              <a:t>demanding sustainability literacy skills </a:t>
            </a:r>
            <a:r>
              <a:rPr lang="en-GB" sz="2900" b="0" i="0" u="none" strike="noStrike" baseline="0" dirty="0">
                <a:latin typeface="VectoraLH-Light"/>
              </a:rPr>
              <a:t>for a wide range of roles</a:t>
            </a:r>
          </a:p>
          <a:p>
            <a:pPr marL="0" indent="0" algn="l">
              <a:buNone/>
            </a:pPr>
            <a:r>
              <a:rPr lang="en-GB" sz="2900" b="0" i="0" u="none" strike="noStrike" baseline="0" dirty="0">
                <a:latin typeface="VectoraLH-Light"/>
              </a:rPr>
              <a:t>and responsibilities. If learners can gain these skills, they are</a:t>
            </a:r>
          </a:p>
          <a:p>
            <a:pPr marL="0" indent="0" algn="l">
              <a:buNone/>
            </a:pPr>
            <a:r>
              <a:rPr lang="en-GB" sz="2900" b="0" i="0" u="none" strike="noStrike" baseline="0" dirty="0">
                <a:latin typeface="VectoraLH-Light"/>
              </a:rPr>
              <a:t>therefore improving both their own employability as well as</a:t>
            </a:r>
          </a:p>
          <a:p>
            <a:pPr marL="0" indent="0" algn="l">
              <a:buNone/>
            </a:pPr>
            <a:r>
              <a:rPr lang="en-GB" sz="2900" b="0" i="0" u="none" strike="noStrike" baseline="0" dirty="0">
                <a:latin typeface="VectoraLH-Light"/>
              </a:rPr>
              <a:t>their ability to contribute to making their future workplace and</a:t>
            </a:r>
          </a:p>
          <a:p>
            <a:pPr marL="0" indent="0" algn="l">
              <a:buNone/>
            </a:pPr>
            <a:r>
              <a:rPr lang="en-GB" sz="2900" b="0" i="0" u="none" strike="noStrike" baseline="0" dirty="0">
                <a:latin typeface="VectoraLH-Light"/>
              </a:rPr>
              <a:t>society more sustainable. Yet despite this, and an ever-growing</a:t>
            </a:r>
          </a:p>
          <a:p>
            <a:pPr marL="0" indent="0" algn="l">
              <a:buNone/>
            </a:pPr>
            <a:r>
              <a:rPr lang="en-GB" sz="2900" b="0" i="0" u="none" strike="noStrike" baseline="0" dirty="0">
                <a:latin typeface="VectoraLH-Light"/>
              </a:rPr>
              <a:t>emphasis on employability within the education sector, there</a:t>
            </a:r>
          </a:p>
          <a:p>
            <a:pPr marL="0" indent="0" algn="l">
              <a:buNone/>
            </a:pPr>
            <a:r>
              <a:rPr lang="en-GB" sz="2900" b="0" i="0" u="none" strike="noStrike" baseline="0" dirty="0">
                <a:latin typeface="VectoraLH-Light"/>
              </a:rPr>
              <a:t>are currently </a:t>
            </a:r>
            <a:r>
              <a:rPr lang="en-GB" sz="2900" b="1" i="0" u="none" strike="noStrike" baseline="0" dirty="0">
                <a:latin typeface="VectoraLH-Light"/>
              </a:rPr>
              <a:t>few examples of sustainability literacy being</a:t>
            </a:r>
          </a:p>
          <a:p>
            <a:pPr marL="0" indent="0" algn="l">
              <a:buNone/>
            </a:pPr>
            <a:r>
              <a:rPr lang="en-GB" sz="2900" b="1" i="0" u="none" strike="noStrike" baseline="0" dirty="0">
                <a:latin typeface="VectoraLH-Light"/>
              </a:rPr>
              <a:t>addressed across the curriculum in mainstream education</a:t>
            </a:r>
            <a:r>
              <a:rPr lang="en-GB" sz="2900" b="0" i="0" u="none" strike="noStrike" baseline="0" dirty="0">
                <a:latin typeface="VectoraLH-Light"/>
              </a:rPr>
              <a:t>.</a:t>
            </a:r>
          </a:p>
          <a:p>
            <a:pPr marL="0" indent="0" algn="l">
              <a:buNone/>
            </a:pPr>
            <a:r>
              <a:rPr lang="en-GB" sz="2800" b="0" i="1" u="none" strike="noStrike" baseline="0" dirty="0">
                <a:latin typeface="VectoraLH-LightItalic"/>
              </a:rPr>
              <a:t>( Robinson, 2009 : 130)</a:t>
            </a:r>
            <a:endParaRPr lang="en-GB" dirty="0"/>
          </a:p>
        </p:txBody>
      </p:sp>
      <p:sp>
        <p:nvSpPr>
          <p:cNvPr id="9" name="Content Placeholder 8">
            <a:extLst>
              <a:ext uri="{FF2B5EF4-FFF2-40B4-BE49-F238E27FC236}">
                <a16:creationId xmlns:a16="http://schemas.microsoft.com/office/drawing/2014/main" id="{FED621E1-9014-4CED-AF77-8A253D3D48C0}"/>
              </a:ext>
            </a:extLst>
          </p:cNvPr>
          <p:cNvSpPr>
            <a:spLocks noGrp="1"/>
          </p:cNvSpPr>
          <p:nvPr>
            <p:ph idx="12"/>
          </p:nvPr>
        </p:nvSpPr>
        <p:spPr/>
        <p:txBody>
          <a:bodyPr>
            <a:normAutofit fontScale="85000" lnSpcReduction="20000"/>
          </a:bodyPr>
          <a:lstStyle/>
          <a:p>
            <a:pPr marL="0" indent="0" algn="l">
              <a:buNone/>
            </a:pPr>
            <a:r>
              <a:rPr lang="en-GB" sz="2800" b="0" i="0" u="none" strike="noStrike" baseline="0" dirty="0">
                <a:latin typeface="VectoraLH-Light"/>
              </a:rPr>
              <a:t>An understanding of ‘responsible leadership’ will incorporate authentic, values-driven, inclusive, ethical, sustainable, systemic and transformative leadership which considers the interests and perspectives of different stakeholders, both now and for the future, while focusing on addressing climate change and other key challenges, for example, leading towards net zero in fair and inclusive ways.</a:t>
            </a:r>
          </a:p>
          <a:p>
            <a:pPr marL="0" indent="0" algn="l">
              <a:buNone/>
            </a:pPr>
            <a:r>
              <a:rPr lang="en-GB" sz="2800" b="0" i="1" u="none" strike="noStrike" baseline="0" dirty="0">
                <a:latin typeface="VectoraLH-LightItalic"/>
              </a:rPr>
              <a:t>(QAA, 2023: 4)</a:t>
            </a:r>
            <a:endParaRPr lang="en-GB" dirty="0"/>
          </a:p>
        </p:txBody>
      </p:sp>
      <p:pic>
        <p:nvPicPr>
          <p:cNvPr id="2" name="Video 1">
            <a:hlinkClick r:id="" action="ppaction://media"/>
            <a:extLst>
              <a:ext uri="{FF2B5EF4-FFF2-40B4-BE49-F238E27FC236}">
                <a16:creationId xmlns:a16="http://schemas.microsoft.com/office/drawing/2014/main" id="{A6EF69CA-1CA1-476C-8645-80C779BE86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12556075"/>
      </p:ext>
    </p:extLst>
  </p:cSld>
  <p:clrMapOvr>
    <a:masterClrMapping/>
  </p:clrMapOvr>
  <mc:AlternateContent xmlns:mc="http://schemas.openxmlformats.org/markup-compatibility/2006">
    <mc:Choice xmlns:p14="http://schemas.microsoft.com/office/powerpoint/2010/main" Requires="p14">
      <p:transition spd="slow" p14:dur="2000" advTm="81868"/>
    </mc:Choice>
    <mc:Fallback>
      <p:transition spd="slow" advTm="8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2"/>
        <p:cNvGrpSpPr/>
        <p:nvPr/>
      </p:nvGrpSpPr>
      <p:grpSpPr>
        <a:xfrm>
          <a:off x="0" y="0"/>
          <a:ext cx="0" cy="0"/>
          <a:chOff x="0" y="0"/>
          <a:chExt cx="0" cy="0"/>
        </a:xfrm>
      </p:grpSpPr>
      <p:sp useBgFill="1">
        <p:nvSpPr>
          <p:cNvPr id="580" name="Rectangle 579">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Google Shape;574;p21"/>
          <p:cNvSpPr txBox="1">
            <a:spLocks noGrp="1"/>
          </p:cNvSpPr>
          <p:nvPr>
            <p:ph type="title" idx="4294967295"/>
          </p:nvPr>
        </p:nvSpPr>
        <p:spPr>
          <a:xfrm>
            <a:off x="851183" y="1143000"/>
            <a:ext cx="4846320" cy="2898648"/>
          </a:xfrm>
          <a:prstGeom prst="rect">
            <a:avLst/>
          </a:prstGeom>
        </p:spPr>
        <p:txBody>
          <a:bodyPr spcFirstLastPara="1" vert="horz" lIns="91440" tIns="45720" rIns="91440" bIns="45720" rtlCol="0" anchor="b" anchorCtr="0">
            <a:normAutofit/>
          </a:bodyPr>
          <a:lstStyle/>
          <a:p>
            <a:pPr>
              <a:lnSpc>
                <a:spcPct val="90000"/>
              </a:lnSpc>
            </a:pPr>
            <a:r>
              <a:rPr lang="en-US" sz="5000" b="1" dirty="0">
                <a:solidFill>
                  <a:schemeClr val="tx1"/>
                </a:solidFill>
                <a:latin typeface="+mj-lt"/>
                <a:cs typeface="+mj-cs"/>
                <a:sym typeface="Arial"/>
              </a:rPr>
              <a:t>UN Sustainable Development Goals (SDGs)</a:t>
            </a:r>
            <a:endParaRPr lang="en-US" sz="5000" dirty="0">
              <a:solidFill>
                <a:schemeClr val="tx1"/>
              </a:solidFill>
              <a:latin typeface="+mj-lt"/>
              <a:cs typeface="+mj-cs"/>
            </a:endParaRPr>
          </a:p>
        </p:txBody>
      </p:sp>
      <p:sp>
        <p:nvSpPr>
          <p:cNvPr id="582" name="Rectangle 581">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75" name="Google Shape;575;p21"/>
          <p:cNvPicPr preferRelativeResize="0"/>
          <p:nvPr/>
        </p:nvPicPr>
        <p:blipFill>
          <a:blip r:embed="rId5"/>
          <a:stretch>
            <a:fillRect/>
          </a:stretch>
        </p:blipFill>
        <p:spPr>
          <a:xfrm>
            <a:off x="6260956" y="1036154"/>
            <a:ext cx="5441001" cy="1455469"/>
          </a:xfrm>
          <a:prstGeom prst="rect">
            <a:avLst/>
          </a:prstGeom>
          <a:noFill/>
        </p:spPr>
      </p:pic>
      <p:sp>
        <p:nvSpPr>
          <p:cNvPr id="584" name="Rectangle 583">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3" name="Google Shape;573;p21" descr="sdgs_poster_new1.png"/>
          <p:cNvPicPr preferRelativeResize="0"/>
          <p:nvPr/>
        </p:nvPicPr>
        <p:blipFill rotWithShape="1">
          <a:blip r:embed="rId6"/>
          <a:srcRect t="2290" r="4435"/>
          <a:stretch/>
        </p:blipFill>
        <p:spPr>
          <a:xfrm>
            <a:off x="5894364" y="2509911"/>
            <a:ext cx="5807594" cy="3842857"/>
          </a:xfrm>
          <a:prstGeom prst="rect">
            <a:avLst/>
          </a:prstGeom>
          <a:noFill/>
        </p:spPr>
      </p:pic>
      <p:pic>
        <p:nvPicPr>
          <p:cNvPr id="2" name="Video 1">
            <a:hlinkClick r:id="" action="ppaction://media"/>
            <a:extLst>
              <a:ext uri="{FF2B5EF4-FFF2-40B4-BE49-F238E27FC236}">
                <a16:creationId xmlns:a16="http://schemas.microsoft.com/office/drawing/2014/main" id="{C2372208-7D93-4123-A552-D56C5581C29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609"/>
    </mc:Choice>
    <mc:Fallback>
      <p:transition spd="slow" advTm="1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9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9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3142411126"/>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41668" y="-6236"/>
            <a:ext cx="123210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Climate Change Mitigation Education </a:t>
            </a:r>
            <a:r>
              <a:rPr kumimoji="0" lang="en-GB" sz="20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into the core curriculum of every discipline</a:t>
            </a:r>
            <a:endParaRPr kumimoji="0" lang="en-NL" sz="20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pic>
        <p:nvPicPr>
          <p:cNvPr id="2" name="Video 1">
            <a:hlinkClick r:id="" action="ppaction://media"/>
            <a:extLst>
              <a:ext uri="{FF2B5EF4-FFF2-40B4-BE49-F238E27FC236}">
                <a16:creationId xmlns:a16="http://schemas.microsoft.com/office/drawing/2014/main" id="{C37FD303-8571-4728-8B79-0D3502B2AD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52504038"/>
      </p:ext>
    </p:extLst>
  </p:cSld>
  <p:clrMapOvr>
    <a:masterClrMapping/>
  </p:clrMapOvr>
  <mc:AlternateContent xmlns:mc="http://schemas.openxmlformats.org/markup-compatibility/2006">
    <mc:Choice xmlns:p14="http://schemas.microsoft.com/office/powerpoint/2010/main" Requires="p14">
      <p:transition spd="slow" p14:dur="2000" advTm="16582"/>
    </mc:Choice>
    <mc:Fallback>
      <p:transition spd="slow" advTm="1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084814-F121-4732-8BE6-493D0D4E0AFA}"/>
              </a:ext>
            </a:extLst>
          </p:cNvPr>
          <p:cNvSpPr>
            <a:spLocks noGrp="1"/>
          </p:cNvSpPr>
          <p:nvPr>
            <p:ph sz="half" idx="1"/>
          </p:nvPr>
        </p:nvSpPr>
        <p:spPr/>
        <p:txBody>
          <a:bodyPr>
            <a:normAutofit fontScale="92500" lnSpcReduction="20000"/>
          </a:bodyPr>
          <a:lstStyle/>
          <a:p>
            <a:pPr>
              <a:lnSpc>
                <a:spcPct val="150000"/>
              </a:lnSpc>
              <a:spcAft>
                <a:spcPts val="800"/>
              </a:spcAft>
            </a:pPr>
            <a:r>
              <a:rPr lang="en-GB" sz="2000" b="1" dirty="0">
                <a:latin typeface="Calibri" panose="020F0502020204030204" pitchFamily="34" charset="0"/>
              </a:rPr>
              <a:t>Chapter 1 </a:t>
            </a:r>
            <a:r>
              <a:rPr lang="en-US" sz="2000" b="1" dirty="0">
                <a:latin typeface="Calibri" panose="020F0502020204030204" pitchFamily="34" charset="0"/>
              </a:rPr>
              <a:t>The structure and purpose of this book</a:t>
            </a:r>
            <a:endParaRPr lang="en-GB" sz="2000" b="1" dirty="0">
              <a:latin typeface="Calibri" panose="020F0502020204030204" pitchFamily="34" charset="0"/>
            </a:endParaRPr>
          </a:p>
          <a:p>
            <a:pPr>
              <a:lnSpc>
                <a:spcPct val="150000"/>
              </a:lnSpc>
              <a:spcAft>
                <a:spcPts val="800"/>
              </a:spcAft>
            </a:pPr>
            <a:r>
              <a:rPr lang="en-GB" sz="2000" b="1" dirty="0">
                <a:latin typeface="Calibri" panose="020F0502020204030204" pitchFamily="34" charset="0"/>
              </a:rPr>
              <a:t>Chapter 2 </a:t>
            </a:r>
            <a:r>
              <a:rPr lang="en-US" sz="2000" b="1" dirty="0">
                <a:latin typeface="Calibri" panose="020F0502020204030204" pitchFamily="34" charset="0"/>
              </a:rPr>
              <a:t>A new framework for embedding sustainability into the business school curriculum</a:t>
            </a:r>
          </a:p>
          <a:p>
            <a:pPr>
              <a:lnSpc>
                <a:spcPct val="150000"/>
              </a:lnSpc>
              <a:spcAft>
                <a:spcPts val="800"/>
              </a:spcAft>
            </a:pPr>
            <a:r>
              <a:rPr lang="en-GB" sz="2000" b="1" dirty="0">
                <a:effectLst/>
                <a:latin typeface="Calibri" panose="020F0502020204030204" pitchFamily="34" charset="0"/>
                <a:ea typeface="Calibri" panose="020F0502020204030204" pitchFamily="34" charset="0"/>
                <a:cs typeface="Arial" panose="020B0604020202020204" pitchFamily="34" charset="0"/>
              </a:rPr>
              <a:t>Chapter 3 Climate Change Mitigation Education in Business Schools: Now It Is Time to Save the Day!</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pPr>
            <a:r>
              <a:rPr lang="en-GB" sz="2000" b="1" dirty="0">
                <a:latin typeface="Calibri" panose="020F0502020204030204" pitchFamily="34" charset="0"/>
              </a:rPr>
              <a:t>Chapter 4 Sustainable and Employable Graduates</a:t>
            </a:r>
          </a:p>
          <a:p>
            <a:pPr>
              <a:lnSpc>
                <a:spcPct val="150000"/>
              </a:lnSpc>
              <a:spcAft>
                <a:spcPts val="800"/>
              </a:spcAft>
            </a:pPr>
            <a:r>
              <a:rPr lang="en-GB" sz="2000" b="1" dirty="0">
                <a:latin typeface="Calibri" panose="020F0502020204030204" pitchFamily="34" charset="0"/>
              </a:rPr>
              <a:t>Chapter 5 Integrating the three pillars of sustainability: social, environmental and economic</a:t>
            </a:r>
          </a:p>
          <a:p>
            <a:pPr>
              <a:lnSpc>
                <a:spcPct val="150000"/>
              </a:lnSpc>
              <a:spcAft>
                <a:spcPts val="800"/>
              </a:spcAft>
            </a:pPr>
            <a:r>
              <a:rPr lang="en-GB" sz="2000" b="1" dirty="0">
                <a:effectLst/>
                <a:latin typeface="Calibri" panose="020F0502020204030204" pitchFamily="34" charset="0"/>
                <a:ea typeface="Calibri" panose="020F0502020204030204" pitchFamily="34" charset="0"/>
                <a:cs typeface="Arial" panose="020B0604020202020204" pitchFamily="34" charset="0"/>
              </a:rPr>
              <a:t>Chapter 6 PRME, the UN Global Compact and the Sustainable Development Goals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pPr>
            <a:endParaRPr lang="en-GB" sz="1800" b="1" dirty="0">
              <a:latin typeface="Calibri" panose="020F0502020204030204" pitchFamily="34" charset="0"/>
            </a:endParaRPr>
          </a:p>
          <a:p>
            <a:pPr>
              <a:lnSpc>
                <a:spcPct val="150000"/>
              </a:lnSpc>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3" name="Title 2">
            <a:extLst>
              <a:ext uri="{FF2B5EF4-FFF2-40B4-BE49-F238E27FC236}">
                <a16:creationId xmlns:a16="http://schemas.microsoft.com/office/drawing/2014/main" id="{7D5706A7-D558-4354-A176-A171516A48AF}"/>
              </a:ext>
            </a:extLst>
          </p:cNvPr>
          <p:cNvSpPr>
            <a:spLocks noGrp="1"/>
          </p:cNvSpPr>
          <p:nvPr>
            <p:ph type="title"/>
          </p:nvPr>
        </p:nvSpPr>
        <p:spPr/>
        <p:txBody>
          <a:bodyPr/>
          <a:lstStyle/>
          <a:p>
            <a:r>
              <a:rPr lang="en-GB" dirty="0"/>
              <a:t>Chapter 1-6 Setting the scene</a:t>
            </a:r>
          </a:p>
        </p:txBody>
      </p:sp>
      <p:pic>
        <p:nvPicPr>
          <p:cNvPr id="2" name="Video 1">
            <a:hlinkClick r:id="" action="ppaction://media"/>
            <a:extLst>
              <a:ext uri="{FF2B5EF4-FFF2-40B4-BE49-F238E27FC236}">
                <a16:creationId xmlns:a16="http://schemas.microsoft.com/office/drawing/2014/main" id="{D2AAD15D-EC35-459F-B2B7-C519F9E81E5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4387040"/>
      </p:ext>
    </p:extLst>
  </p:cSld>
  <p:clrMapOvr>
    <a:masterClrMapping/>
  </p:clrMapOvr>
  <mc:AlternateContent xmlns:mc="http://schemas.openxmlformats.org/markup-compatibility/2006">
    <mc:Choice xmlns:p14="http://schemas.microsoft.com/office/powerpoint/2010/main" Requires="p14">
      <p:transition spd="slow" p14:dur="2000" advTm="98671"/>
    </mc:Choice>
    <mc:Fallback>
      <p:transition spd="slow" advTm="9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BFDDD5-4B86-42B8-A819-E5AF159C3B1C}"/>
              </a:ext>
            </a:extLst>
          </p:cNvPr>
          <p:cNvSpPr>
            <a:spLocks noGrp="1"/>
          </p:cNvSpPr>
          <p:nvPr>
            <p:ph sz="half" idx="1"/>
          </p:nvPr>
        </p:nvSpPr>
        <p:spPr>
          <a:xfrm>
            <a:off x="442913" y="1301091"/>
            <a:ext cx="11306174" cy="4396447"/>
          </a:xfrm>
        </p:spPr>
        <p:txBody>
          <a:bodyPr>
            <a:normAutofit fontScale="85000" lnSpcReduction="20000"/>
          </a:bodyPr>
          <a:lstStyle/>
          <a:p>
            <a:pPr marL="342900" lvl="0" indent="-342900" algn="just" rtl="0">
              <a:spcBef>
                <a:spcPts val="565"/>
              </a:spcBef>
              <a:buFont typeface="Symbol" panose="05050102010706020507" pitchFamily="18" charset="2"/>
              <a:buChar char=""/>
            </a:pPr>
            <a:r>
              <a:rPr lang="en-GB"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Chapter brief:</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This outlines the learning outcomes and content of the chapter.</a:t>
            </a:r>
          </a:p>
          <a:p>
            <a:pPr marL="342900" lvl="0" indent="-342900" algn="just">
              <a:spcBef>
                <a:spcPts val="565"/>
              </a:spcBef>
              <a:buFont typeface="Symbol" panose="05050102010706020507" pitchFamily="18" charset="2"/>
              <a:buChar char=""/>
            </a:pPr>
            <a:r>
              <a:rPr lang="en-GB"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Core text:</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Here you will find an introduction to the key definitions and concepts to be studied in the subject concerned, which are later applied in the seminars.</a:t>
            </a:r>
          </a:p>
          <a:p>
            <a:pPr marL="342900" lvl="0" indent="-342900" algn="just">
              <a:spcBef>
                <a:spcPts val="565"/>
              </a:spcBef>
              <a:buFont typeface="Symbol" panose="05050102010706020507" pitchFamily="18" charset="2"/>
              <a:buChar char=""/>
            </a:pPr>
            <a:r>
              <a:rPr lang="en-GB"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Three fully developed sessions (for sessions of approximately 50–60 minutes):</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Each of these sessions is ready to be delivered without further preparation required by the educator. They can also be studied independently by you as a student. We recommend, however, that they are used in a group, as an exchange of ideas and understanding would be beneficial. Most seminars can be broken down into different exercises so that shorter activities can also be chosen. The three seminars in any one subject area mostly use different learning methods, e.g., an artwork, a game, or a case study.</a:t>
            </a:r>
          </a:p>
          <a:p>
            <a:pPr marL="342900" lvl="0" indent="-342900" algn="just" rtl="0">
              <a:spcBef>
                <a:spcPts val="565"/>
              </a:spcBef>
              <a:buFont typeface="Symbol" panose="05050102010706020507" pitchFamily="18" charset="2"/>
              <a:buChar char=""/>
            </a:pPr>
            <a:r>
              <a:rPr lang="en-GB"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Additional teaching/learning materials and ideas:</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This section in each chapter offers short summaries of additional ideas for teaching/self-study such as movies or websites. Most of them are designed for additional sessions of about 60 minutes in length, but some larger activities are also suggested, such as consultancy projects, which could cover a whole term/module. </a:t>
            </a:r>
          </a:p>
          <a:p>
            <a:pPr marL="342900" lvl="0" indent="-342900" algn="just" rtl="0">
              <a:spcBef>
                <a:spcPts val="565"/>
              </a:spcBef>
              <a:buFont typeface="Symbol" panose="05050102010706020507" pitchFamily="18" charset="2"/>
              <a:buChar char=""/>
            </a:pPr>
            <a:r>
              <a:rPr lang="en-GB"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Further reading:</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Here you will find on average five recommendations for deepening your knowledge in this area. Each book or article recommended is summarised in a short paragraph outlining the key benefits for the reader.</a:t>
            </a:r>
          </a:p>
        </p:txBody>
      </p:sp>
      <p:sp>
        <p:nvSpPr>
          <p:cNvPr id="3" name="Title 2">
            <a:extLst>
              <a:ext uri="{FF2B5EF4-FFF2-40B4-BE49-F238E27FC236}">
                <a16:creationId xmlns:a16="http://schemas.microsoft.com/office/drawing/2014/main" id="{DD307F89-A823-4364-9AE6-58AE8772C2A8}"/>
              </a:ext>
            </a:extLst>
          </p:cNvPr>
          <p:cNvSpPr>
            <a:spLocks noGrp="1"/>
          </p:cNvSpPr>
          <p:nvPr>
            <p:ph type="title"/>
          </p:nvPr>
        </p:nvSpPr>
        <p:spPr>
          <a:xfrm>
            <a:off x="301244" y="299108"/>
            <a:ext cx="11306175" cy="1001983"/>
          </a:xfrm>
        </p:spPr>
        <p:txBody>
          <a:bodyPr/>
          <a:lstStyle/>
          <a:p>
            <a:r>
              <a:rPr lang="en-GB" dirty="0"/>
              <a:t>Structure Chapter 7- 18</a:t>
            </a:r>
          </a:p>
        </p:txBody>
      </p:sp>
      <p:pic>
        <p:nvPicPr>
          <p:cNvPr id="2" name="Video 1">
            <a:hlinkClick r:id="" action="ppaction://media"/>
            <a:extLst>
              <a:ext uri="{FF2B5EF4-FFF2-40B4-BE49-F238E27FC236}">
                <a16:creationId xmlns:a16="http://schemas.microsoft.com/office/drawing/2014/main" id="{154798D2-D697-4451-B7C4-497EF52663A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165387168"/>
      </p:ext>
    </p:extLst>
  </p:cSld>
  <p:clrMapOvr>
    <a:masterClrMapping/>
  </p:clrMapOvr>
  <mc:AlternateContent xmlns:mc="http://schemas.openxmlformats.org/markup-compatibility/2006">
    <mc:Choice xmlns:p14="http://schemas.microsoft.com/office/powerpoint/2010/main" Requires="p14">
      <p:transition spd="slow" p14:dur="2000" advTm="137413"/>
    </mc:Choice>
    <mc:Fallback>
      <p:transition spd="slow" advTm="13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942975" y="4186237"/>
            <a:ext cx="10458450" cy="2071687"/>
          </a:xfrm>
          <a:prstGeom prst="rect">
            <a:avLst/>
          </a:prstGeom>
          <a:noFill/>
        </p:spPr>
        <p:txBody>
          <a:bodyPr wrap="square" lIns="0" tIns="0" rIns="0" bIns="0" rtlCol="0" anchor="b" anchorCtr="0">
            <a:normAutofit/>
          </a:bodyPr>
          <a:lstStyle/>
          <a:p>
            <a:pPr algn="ctr"/>
            <a:r>
              <a:rPr lang="en-GB" sz="4000" b="1" dirty="0"/>
              <a:t>Want to find out more?</a:t>
            </a:r>
            <a:br>
              <a:rPr lang="en-GB" sz="4000" b="1" dirty="0"/>
            </a:br>
            <a:r>
              <a:rPr lang="en-GB" sz="4000" b="1" dirty="0"/>
              <a:t>Please contact Prof Dr Petra Molthan-Hill  </a:t>
            </a:r>
          </a:p>
          <a:p>
            <a:pPr algn="ctr"/>
            <a:r>
              <a:rPr lang="en-GB" sz="4000" b="1" dirty="0"/>
              <a:t>petra.molthan-hill@ntu.ac.uk</a:t>
            </a:r>
          </a:p>
        </p:txBody>
      </p:sp>
      <p:pic>
        <p:nvPicPr>
          <p:cNvPr id="2" name="Video 1">
            <a:hlinkClick r:id="" action="ppaction://media"/>
            <a:extLst>
              <a:ext uri="{FF2B5EF4-FFF2-40B4-BE49-F238E27FC236}">
                <a16:creationId xmlns:a16="http://schemas.microsoft.com/office/drawing/2014/main" id="{93486B05-B75E-4260-8F05-F1A102AD5D0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92034467"/>
      </p:ext>
    </p:extLst>
  </p:cSld>
  <p:clrMapOvr>
    <a:masterClrMapping/>
  </p:clrMapOvr>
  <mc:AlternateContent xmlns:mc="http://schemas.openxmlformats.org/markup-compatibility/2006">
    <mc:Choice xmlns:p14="http://schemas.microsoft.com/office/powerpoint/2010/main" Requires="p14">
      <p:transition spd="slow" p14:dur="2000" advTm="13229"/>
    </mc:Choice>
    <mc:Fallback>
      <p:transition spd="slow" advTm="13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2.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EB7606-F0DE-4E35-ADFF-7F76928EE48B}">
  <ds:schemaRefs>
    <ds:schemaRef ds:uri="http://purl.org/dc/terms/"/>
    <ds:schemaRef ds:uri="8dbe2aa3-3237-4830-85c4-3d48417ef302"/>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686</TotalTime>
  <Words>903</Words>
  <Application>Microsoft Office PowerPoint</Application>
  <PresentationFormat>Widescreen</PresentationFormat>
  <Paragraphs>47</Paragraphs>
  <Slides>7</Slides>
  <Notes>3</Notes>
  <HiddenSlides>0</HiddenSlides>
  <MMClips>7</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vt:i4>
      </vt:variant>
    </vt:vector>
  </HeadingPairs>
  <TitlesOfParts>
    <vt:vector size="18" baseType="lpstr">
      <vt:lpstr>VectoraLH-Light</vt:lpstr>
      <vt:lpstr>VectoraLH-LightItalic</vt:lpstr>
      <vt:lpstr>Arial</vt:lpstr>
      <vt:lpstr>Calibri</vt:lpstr>
      <vt:lpstr>Calibri Light</vt:lpstr>
      <vt:lpstr>Symbol</vt:lpstr>
      <vt:lpstr>Times New Roman</vt:lpstr>
      <vt:lpstr>Wingdings</vt:lpstr>
      <vt:lpstr>Office Theme</vt:lpstr>
      <vt:lpstr>6_Office Theme</vt:lpstr>
      <vt:lpstr>3_Office Theme</vt:lpstr>
      <vt:lpstr>Chapter 1  The structure and purpose of this book </vt:lpstr>
      <vt:lpstr>First edition – third edition</vt:lpstr>
      <vt:lpstr>UN Sustainable Development Goals (SDGs)</vt:lpstr>
      <vt:lpstr>PowerPoint Presentation</vt:lpstr>
      <vt:lpstr>Chapter 1-6 Setting the scene</vt:lpstr>
      <vt:lpstr>Structure Chapter 7- 18</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Molthan-hill, Petra 02</cp:lastModifiedBy>
  <cp:revision>183</cp:revision>
  <cp:lastPrinted>2021-07-26T13:03:06Z</cp:lastPrinted>
  <dcterms:created xsi:type="dcterms:W3CDTF">2020-08-07T10:40:47Z</dcterms:created>
  <dcterms:modified xsi:type="dcterms:W3CDTF">2023-06-14T21:51:22Z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