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C849-1D72-E4D3-192D-206A63DB2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730F4-FC92-4E8E-5BD3-C06B1B30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D3B2-E2F2-CA40-268F-91900B07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29878-2386-FA9B-C935-7527C871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921C2-A5F9-B8FE-8279-F0E307A7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3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11BC-97C4-7967-E63E-BFBC5DD2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6E997-CB65-53DE-1D5D-4CE8CD7B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139D2-2888-402F-3C98-061BF786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0184A-E4E1-35E2-D2DC-62E256F0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21B23-B771-6804-E0E9-008F3551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6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40969-9875-1B30-F3CD-F25FE52BF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F698C-3967-A2E1-A69D-929ECE27E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C0FD6-7469-4A5E-0ACB-8F0C1E21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82C9B-FC1E-9D36-769F-CF8F41C8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54209-5605-7E10-A5DF-DEA2604F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25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F165-E17D-6476-F247-77F60A92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B61C5-C435-5405-7AB9-F05DBCA8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7F8F-39C6-9C68-E3F9-9F139F67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FC3A-EB8D-A898-76C0-785C011B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C55F0-ADB2-395A-1D24-0A478352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3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7B8B-C98B-434C-1FDA-625123FD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1B1A-B6FC-BC1E-8298-6F834B096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CF677-83B6-4EC4-3F09-4ECB6E00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5315C-DE48-68AA-8C62-2E5224E0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CAF6-EC58-F875-7590-1B47B93D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3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29A7-F0B0-157F-C884-862835BB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788F-A962-E4CD-B231-7C33A5D13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E88DC-AFC2-F9A9-C19D-5C5EEFBB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A622-FC00-E9FF-CF26-C74ED141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FFCAC-DFBD-542C-F7DD-DE1270EA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11501-C647-7973-438D-EF86DCD8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684F-AEE5-FCFD-DFBE-173976CB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1F7BB-5C37-49E8-CE39-7F5DF6DA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9C166-15F4-8B2B-33AE-5D4D48061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7D27F-2910-1832-AD9C-BE3D12DB4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FE7B3-3D7B-2181-361F-9FC887AAE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291B9-12C9-F23B-6FCF-3B550848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2B938A-61E5-4001-38CF-53C19662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AECE17-FAB6-B784-4251-71E84FB4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C561-0028-FE64-E677-E3BAE0FD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B4AD1-EE32-B16E-A857-C6BEDED8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11A2A-8887-F7D4-1C1E-61A1BF10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BC81C-D590-79F2-5361-FB1A8178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92315-63EF-37D7-8C0F-1B460070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B89F9-6008-8182-EE51-66635B26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D9BEA-70FA-17AB-A74F-12C79C4F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66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9934-BEDD-9432-8AF3-070D8023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C470-B2AF-66B9-6538-94E58BB0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ACF4A-E483-8822-41CF-9D98C02D8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9328D-32F4-14A4-B672-48B8F218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634DD-16F6-F0D0-9EEB-A7C67983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00868-970C-823F-AD10-3DB367ED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7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995B-86E8-534F-EED7-CA2F7F53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6FD11-B9AB-057B-024D-73D39E03B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33D70-BBD6-5FF6-EC2C-D04580005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74919-B1F1-A312-B786-81B11C21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336A3-B568-FBE2-74A2-5822B4F8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01E93-42AA-91E3-169C-50687946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5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42F74-BE05-B0CB-AF6D-41ED9A04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9CCD-FAD7-1093-B016-ACE8AB94B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8D0DA-6DC5-796A-218B-B7BCC21C4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46A21-FD7F-260B-4AEB-DB5F298F6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77662-167A-321B-B7AC-D7900FB92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4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09B06-01F2-0C60-027F-2AB4E6B6E90A}"/>
              </a:ext>
            </a:extLst>
          </p:cNvPr>
          <p:cNvSpPr txBox="1"/>
          <p:nvPr/>
        </p:nvSpPr>
        <p:spPr>
          <a:xfrm>
            <a:off x="86265" y="267425"/>
            <a:ext cx="1198209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2.1 Public Health and How Values Shape Science</a:t>
            </a: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b="0" i="0" dirty="0">
              <a:effectLst/>
            </a:endParaRPr>
          </a:p>
          <a:p>
            <a:pPr algn="l" rtl="0" fontAlgn="base"/>
            <a:r>
              <a:rPr lang="en-GB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After reading this section, you should be able to:</a:t>
            </a:r>
            <a:endParaRPr lang="en-GB" sz="3600" b="0" i="0" dirty="0">
              <a:effectLst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Define biological sex and gender and say how each might be relevant to health outcomes</a:t>
            </a:r>
            <a:endParaRPr lang="en-GB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Describe the germ theory of disease and social determinates of health, saying what is important about each focus in health research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Describe how social values influence scientific research aims </a:t>
            </a:r>
          </a:p>
        </p:txBody>
      </p:sp>
    </p:spTree>
    <p:extLst>
      <p:ext uri="{BB962C8B-B14F-4D97-AF65-F5344CB8AC3E}">
        <p14:creationId xmlns:p14="http://schemas.microsoft.com/office/powerpoint/2010/main" val="295134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virus&#10;&#10;Description automatically generated">
            <a:extLst>
              <a:ext uri="{FF2B5EF4-FFF2-40B4-BE49-F238E27FC236}">
                <a16:creationId xmlns:a16="http://schemas.microsoft.com/office/drawing/2014/main" id="{C1A99AFD-00E8-8860-DB5D-4E5741E34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0" y="643466"/>
            <a:ext cx="990412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5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white and yellow overalls working in a factory&#10;&#10;Description automatically generated">
            <a:extLst>
              <a:ext uri="{FF2B5EF4-FFF2-40B4-BE49-F238E27FC236}">
                <a16:creationId xmlns:a16="http://schemas.microsoft.com/office/drawing/2014/main" id="{8ACC01D4-8660-29F1-9E3D-7FBBC618F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6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780BD0-AA31-51DF-F16A-57E5C4FAE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958405"/>
              </p:ext>
            </p:extLst>
          </p:nvPr>
        </p:nvGraphicFramePr>
        <p:xfrm>
          <a:off x="175489" y="129307"/>
          <a:ext cx="11910120" cy="6333626"/>
        </p:xfrm>
        <a:graphic>
          <a:graphicData uri="http://schemas.openxmlformats.org/drawingml/2006/table">
            <a:tbl>
              <a:tblPr/>
              <a:tblGrid>
                <a:gridCol w="2190579">
                  <a:extLst>
                    <a:ext uri="{9D8B030D-6E8A-4147-A177-3AD203B41FA5}">
                      <a16:colId xmlns:a16="http://schemas.microsoft.com/office/drawing/2014/main" val="2445724835"/>
                    </a:ext>
                  </a:extLst>
                </a:gridCol>
                <a:gridCol w="4638871">
                  <a:extLst>
                    <a:ext uri="{9D8B030D-6E8A-4147-A177-3AD203B41FA5}">
                      <a16:colId xmlns:a16="http://schemas.microsoft.com/office/drawing/2014/main" val="1440749171"/>
                    </a:ext>
                  </a:extLst>
                </a:gridCol>
                <a:gridCol w="5080670">
                  <a:extLst>
                    <a:ext uri="{9D8B030D-6E8A-4147-A177-3AD203B41FA5}">
                      <a16:colId xmlns:a16="http://schemas.microsoft.com/office/drawing/2014/main" val="1577972610"/>
                    </a:ext>
                  </a:extLst>
                </a:gridCol>
              </a:tblGrid>
              <a:tr h="1159834">
                <a:tc>
                  <a:txBody>
                    <a:bodyPr/>
                    <a:lstStyle/>
                    <a:p>
                      <a:pPr fontAlgn="t"/>
                      <a:endParaRPr lang="en-GB" sz="44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2800" b="0" i="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endParaRPr lang="en-GB" sz="4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800" b="1" i="0" dirty="0">
                          <a:effectLst/>
                          <a:latin typeface="Times" panose="02020603050405020304" pitchFamily="18" charset="0"/>
                        </a:rPr>
                        <a:t>Medicine</a:t>
                      </a:r>
                      <a:r>
                        <a:rPr lang="en-GB" sz="2800" b="0" i="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endParaRPr lang="en-GB" sz="4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800" b="1" i="0" dirty="0">
                          <a:effectLst/>
                          <a:latin typeface="Times" panose="02020603050405020304" pitchFamily="18" charset="0"/>
                        </a:rPr>
                        <a:t>Public Health</a:t>
                      </a:r>
                      <a:r>
                        <a:rPr lang="en-GB" sz="2800" b="0" i="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endParaRPr lang="en-GB" sz="4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166807"/>
                  </a:ext>
                </a:extLst>
              </a:tr>
              <a:tr h="115983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800" b="1" i="0" dirty="0">
                          <a:effectLst/>
                          <a:latin typeface="Times" panose="02020603050405020304" pitchFamily="18" charset="0"/>
                        </a:rPr>
                        <a:t>Target</a:t>
                      </a:r>
                      <a:r>
                        <a:rPr lang="en-GB" sz="2800" b="0" i="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endParaRPr lang="en-GB" sz="4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800" b="0" i="0" dirty="0">
                          <a:effectLst/>
                          <a:latin typeface="Times" panose="02020603050405020304" pitchFamily="18" charset="0"/>
                        </a:rPr>
                        <a:t>Individuals </a:t>
                      </a:r>
                      <a:endParaRPr lang="en-GB" sz="4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800" b="0" i="0" dirty="0">
                          <a:effectLst/>
                          <a:latin typeface="Times" panose="02020603050405020304" pitchFamily="18" charset="0"/>
                        </a:rPr>
                        <a:t>Whole populations </a:t>
                      </a:r>
                      <a:endParaRPr lang="en-GB" sz="4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074876"/>
                  </a:ext>
                </a:extLst>
              </a:tr>
              <a:tr h="199253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800" b="1" i="0" dirty="0">
                          <a:effectLst/>
                          <a:latin typeface="Times" panose="02020603050405020304" pitchFamily="18" charset="0"/>
                        </a:rPr>
                        <a:t>Aim</a:t>
                      </a:r>
                      <a:r>
                        <a:rPr lang="en-GB" sz="2800" b="0" i="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endParaRPr lang="en-GB" sz="4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800" b="0" i="0" dirty="0">
                          <a:effectLst/>
                          <a:latin typeface="Times" panose="02020603050405020304" pitchFamily="18" charset="0"/>
                        </a:rPr>
                        <a:t>Prevent and treat particular health conditions </a:t>
                      </a:r>
                      <a:endParaRPr lang="en-GB" sz="4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800" b="0" i="0" dirty="0">
                          <a:effectLst/>
                          <a:latin typeface="Times" panose="02020603050405020304" pitchFamily="18" charset="0"/>
                        </a:rPr>
                        <a:t>Improve overall community health, including disease prevention </a:t>
                      </a:r>
                      <a:endParaRPr lang="en-GB" sz="4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15914"/>
                  </a:ext>
                </a:extLst>
              </a:tr>
              <a:tr h="199253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800" b="1" i="0" dirty="0">
                          <a:effectLst/>
                          <a:latin typeface="Times" panose="02020603050405020304" pitchFamily="18" charset="0"/>
                        </a:rPr>
                        <a:t>Relevant Sciences</a:t>
                      </a:r>
                      <a:r>
                        <a:rPr lang="en-GB" sz="2800" b="0" i="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endParaRPr lang="en-GB" sz="4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800" b="0" i="0" dirty="0">
                          <a:effectLst/>
                          <a:latin typeface="Times" panose="02020603050405020304" pitchFamily="18" charset="0"/>
                        </a:rPr>
                        <a:t>Biological sciences, pharmacology, bioinformatics/bioengineering </a:t>
                      </a:r>
                      <a:endParaRPr lang="en-GB" sz="4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800" b="0" i="0">
                          <a:effectLst/>
                          <a:latin typeface="Times" panose="02020603050405020304" pitchFamily="18" charset="0"/>
                        </a:rPr>
                        <a:t>Sociology</a:t>
                      </a:r>
                      <a:r>
                        <a:rPr lang="en-GB" sz="2800" b="0" i="0" dirty="0">
                          <a:effectLst/>
                          <a:latin typeface="Times" panose="02020603050405020304" pitchFamily="18" charset="0"/>
                        </a:rPr>
                        <a:t>, environmental sciences </a:t>
                      </a:r>
                      <a:endParaRPr lang="en-GB" sz="4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758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093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102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 colombo</dc:creator>
  <cp:lastModifiedBy>matteo colombo</cp:lastModifiedBy>
  <cp:revision>7</cp:revision>
  <dcterms:created xsi:type="dcterms:W3CDTF">2023-10-19T08:09:40Z</dcterms:created>
  <dcterms:modified xsi:type="dcterms:W3CDTF">2023-10-19T10:08:30Z</dcterms:modified>
</cp:coreProperties>
</file>