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86265" y="267425"/>
            <a:ext cx="11982090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​2.2 Variety of Scientific Aims and Methods</a:t>
            </a: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Identify why there is not a single, unified scientific method 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Explain how different scientific aims and circumstances influence scientific methods 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Characterize the roles of the following in science: experiments and observational studies, 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modeling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scientific arguments, statistical reasoning, and theorizing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3" descr="A diagram of scientific method&#10;&#10;Description automatically generated">
            <a:extLst>
              <a:ext uri="{FF2B5EF4-FFF2-40B4-BE49-F238E27FC236}">
                <a16:creationId xmlns:a16="http://schemas.microsoft.com/office/drawing/2014/main" id="{B1BA1EB0-582F-8B99-0FF6-7D690BD4EC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1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956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9C2BC1-82DB-F856-E7F7-1CB2F79B5B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937780"/>
              </p:ext>
            </p:extLst>
          </p:nvPr>
        </p:nvGraphicFramePr>
        <p:xfrm>
          <a:off x="129308" y="157008"/>
          <a:ext cx="11933382" cy="6020672"/>
        </p:xfrm>
        <a:graphic>
          <a:graphicData uri="http://schemas.openxmlformats.org/drawingml/2006/table">
            <a:tbl>
              <a:tblPr/>
              <a:tblGrid>
                <a:gridCol w="3301507">
                  <a:extLst>
                    <a:ext uri="{9D8B030D-6E8A-4147-A177-3AD203B41FA5}">
                      <a16:colId xmlns:a16="http://schemas.microsoft.com/office/drawing/2014/main" val="1876308639"/>
                    </a:ext>
                  </a:extLst>
                </a:gridCol>
                <a:gridCol w="8631875">
                  <a:extLst>
                    <a:ext uri="{9D8B030D-6E8A-4147-A177-3AD203B41FA5}">
                      <a16:colId xmlns:a16="http://schemas.microsoft.com/office/drawing/2014/main" val="3594465789"/>
                    </a:ext>
                  </a:extLst>
                </a:gridCol>
              </a:tblGrid>
              <a:tr h="660006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2800" b="1" i="0" dirty="0">
                          <a:effectLst/>
                          <a:latin typeface="Times" panose="02020603050405020304" pitchFamily="18" charset="0"/>
                        </a:rPr>
                        <a:t>Types of Variety</a:t>
                      </a:r>
                      <a:r>
                        <a:rPr lang="en-GB" sz="2800" b="0" i="0" dirty="0">
                          <a:effectLst/>
                          <a:latin typeface="Times" panose="02020603050405020304" pitchFamily="18" charset="0"/>
                        </a:rPr>
                        <a:t> </a:t>
                      </a:r>
                      <a:endParaRPr lang="en-GB" sz="2800" b="0" i="0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2800" b="1" i="0" dirty="0">
                          <a:effectLst/>
                          <a:latin typeface="Times" panose="02020603050405020304" pitchFamily="18" charset="0"/>
                        </a:rPr>
                        <a:t>Examples</a:t>
                      </a:r>
                      <a:r>
                        <a:rPr lang="en-GB" sz="2800" b="0" i="0" dirty="0">
                          <a:effectLst/>
                          <a:latin typeface="Times" panose="02020603050405020304" pitchFamily="18" charset="0"/>
                        </a:rPr>
                        <a:t> </a:t>
                      </a:r>
                      <a:endParaRPr lang="en-GB" sz="2800" b="0" i="0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011886"/>
                  </a:ext>
                </a:extLst>
              </a:tr>
              <a:tr h="1358836">
                <a:tc>
                  <a:txBody>
                    <a:bodyPr/>
                    <a:lstStyle/>
                    <a:p>
                      <a:pPr fontAlgn="t"/>
                      <a:endParaRPr lang="en-GB" sz="2800" dirty="0">
                        <a:effectLst/>
                      </a:endParaRPr>
                    </a:p>
                    <a:p>
                      <a:pPr algn="l" rtl="0" fontAlgn="base"/>
                      <a:r>
                        <a:rPr lang="en-GB" sz="2800" b="0" i="0" dirty="0">
                          <a:effectLst/>
                          <a:latin typeface="Times" panose="02020603050405020304" pitchFamily="18" charset="0"/>
                        </a:rPr>
                        <a:t>Phenomenon studied </a:t>
                      </a:r>
                      <a:endParaRPr lang="en-GB" sz="2800" b="0" i="0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GB" sz="2800" dirty="0">
                        <a:effectLst/>
                      </a:endParaRPr>
                    </a:p>
                    <a:p>
                      <a:pPr algn="l" rtl="0" fontAlgn="base"/>
                      <a:r>
                        <a:rPr lang="en-GB" sz="2800" b="0" i="0" dirty="0">
                          <a:effectLst/>
                          <a:latin typeface="Times" panose="02020603050405020304" pitchFamily="18" charset="0"/>
                        </a:rPr>
                        <a:t>Covid-19, heart disease, or environmental pollution </a:t>
                      </a:r>
                      <a:endParaRPr lang="en-GB" sz="2800" b="0" i="0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5548635"/>
                  </a:ext>
                </a:extLst>
              </a:tr>
              <a:tr h="2000915">
                <a:tc>
                  <a:txBody>
                    <a:bodyPr/>
                    <a:lstStyle/>
                    <a:p>
                      <a:pPr fontAlgn="t"/>
                      <a:endParaRPr lang="en-GB" sz="2800" dirty="0">
                        <a:effectLst/>
                      </a:endParaRPr>
                    </a:p>
                    <a:p>
                      <a:pPr algn="l" rtl="0" fontAlgn="base"/>
                      <a:r>
                        <a:rPr lang="en-GB" sz="2800" b="0" i="0" dirty="0">
                          <a:effectLst/>
                          <a:latin typeface="Times" panose="02020603050405020304" pitchFamily="18" charset="0"/>
                        </a:rPr>
                        <a:t>Focal aspect of the phenomenon  </a:t>
                      </a:r>
                      <a:endParaRPr lang="en-GB" sz="2800" b="0" i="0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GB" sz="2800" dirty="0">
                        <a:effectLst/>
                      </a:endParaRPr>
                    </a:p>
                    <a:p>
                      <a:pPr algn="l" rtl="0" fontAlgn="base"/>
                      <a:r>
                        <a:rPr lang="en-GB" sz="2800" b="0" i="0" dirty="0">
                          <a:effectLst/>
                          <a:latin typeface="Times" panose="02020603050405020304" pitchFamily="18" charset="0"/>
                        </a:rPr>
                        <a:t>Structure and biological action of SARS-Cov-2, epidemiological models of disease spread, or how virus affects different genders and races </a:t>
                      </a:r>
                      <a:endParaRPr lang="en-GB" sz="2800" b="0" i="0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7932292"/>
                  </a:ext>
                </a:extLst>
              </a:tr>
              <a:tr h="2000915">
                <a:tc>
                  <a:txBody>
                    <a:bodyPr/>
                    <a:lstStyle/>
                    <a:p>
                      <a:pPr fontAlgn="t"/>
                      <a:endParaRPr lang="en-GB" sz="2800" dirty="0">
                        <a:effectLst/>
                      </a:endParaRPr>
                    </a:p>
                    <a:p>
                      <a:pPr algn="l" rtl="0" fontAlgn="base"/>
                      <a:r>
                        <a:rPr lang="en-GB" sz="2800" b="0" i="0" dirty="0">
                          <a:effectLst/>
                          <a:latin typeface="Times" panose="02020603050405020304" pitchFamily="18" charset="0"/>
                        </a:rPr>
                        <a:t>Goal of the research </a:t>
                      </a:r>
                      <a:endParaRPr lang="en-GB" sz="2800" b="0" i="0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GB" sz="2800" dirty="0">
                        <a:effectLst/>
                      </a:endParaRPr>
                    </a:p>
                    <a:p>
                      <a:pPr algn="l" rtl="0" fontAlgn="base"/>
                      <a:r>
                        <a:rPr lang="en-GB" sz="2800" b="0" i="0" dirty="0">
                          <a:effectLst/>
                          <a:latin typeface="Times" panose="02020603050405020304" pitchFamily="18" charset="0"/>
                        </a:rPr>
                        <a:t>Specific theoretical knowledge, connections to knowledge of other phenomena, medical treatment, prediction, or public-policy guidance </a:t>
                      </a:r>
                      <a:endParaRPr lang="en-GB" sz="2800" b="0" i="0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74724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4061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128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8</cp:revision>
  <dcterms:created xsi:type="dcterms:W3CDTF">2023-10-19T08:09:40Z</dcterms:created>
  <dcterms:modified xsi:type="dcterms:W3CDTF">2023-10-19T10:17:19Z</dcterms:modified>
</cp:coreProperties>
</file>