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8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17C849-1D72-E4D3-192D-206A63DB2C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0730F4-FC92-4E8E-5BD3-C06B1B303E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3BD3B2-E2F2-CA40-268F-91900B073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129878-2386-FA9B-C935-7527C871D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E921C2-A5F9-B8FE-8279-F0E307A76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6036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B11BC-97C4-7967-E63E-BFBC5DD23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46E997-CB65-53DE-1D5D-4CE8CD7B97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6139D2-2888-402F-3C98-061BF7865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10184A-E4E1-35E2-D2DC-62E256F0F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A21B23-B771-6804-E0E9-008F35517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1868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9840969-9875-1B30-F3CD-F25FE52BFC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6F698C-3967-A2E1-A69D-929ECE27E0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3C0FD6-7469-4A5E-0ACB-8F0C1E218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882C9B-FC1E-9D36-769F-CF8F41C89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D54209-5605-7E10-A5DF-DEA2604F7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3252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4F165-E17D-6476-F247-77F60A92EE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3B61C5-C435-5405-7AB9-F05DBCA8BD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C27F8F-39C6-9C68-E3F9-9F139F673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DCFC3A-EB8D-A898-76C0-785C011B8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0C55F0-ADB2-395A-1D24-0A4783523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1731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B7B8B-C98B-434C-1FDA-625123FDB9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571B1A-B6FC-BC1E-8298-6F834B0964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3CF677-83B6-4EC4-3F09-4ECB6E00C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05315C-DE48-68AA-8C62-2E5224E0C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A3CAF6-EC58-F875-7590-1B47B93D9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535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D29A7-F0B0-157F-C884-862835BBF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F8788F-A962-E4CD-B231-7C33A5D138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9E88DC-AFC2-F9A9-C19D-5C5EEFBBE1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3AA622-FC00-E9FF-CF26-C74ED141C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8FFCAC-DFBD-542C-F7DD-DE1270EA2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311501-C647-7973-438D-EF86DCD88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813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B684F-AEE5-FCFD-DFBE-173976CB8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E1F7BB-5C37-49E8-CE39-7F5DF6DA20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49C166-15F4-8B2B-33AE-5D4D48061D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77D27F-2910-1832-AD9C-BE3D12DB48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FFE7B3-3D7B-2181-361F-9FC887AAEC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1C291B9-12C9-F23B-6FCF-3B5508488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C2B938A-61E5-4001-38CF-53C196626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AECE17-FAB6-B784-4251-71E84FB49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8305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DC561-0028-FE64-E677-E3BAE0FD3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5B4AD1-EE32-B16E-A857-C6BEDED8E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F11A2A-8887-F7D4-1C1E-61A1BF10E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0BC81C-D590-79F2-5361-FB1A8178A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751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492315-63EF-37D7-8C0F-1B460070F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3DB89F9-6008-8182-EE51-66635B26E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1D9BEA-70FA-17AB-A74F-12C79C4F4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9666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69934-BEDD-9432-8AF3-070D80236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BBC470-B2AF-66B9-6538-94E58BB03C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EACF4A-E483-8822-41CF-9D98C02D84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99328D-32F4-14A4-B672-48B8F2185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F634DD-16F6-F0D0-9EEB-A7C67983A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D00868-970C-823F-AD10-3DB367ED8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6972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F995B-86E8-534F-EED7-CA2F7F53D4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56FD11-B9AB-057B-024D-73D39E03B6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C33D70-BBD6-5FF6-EC2C-D045800058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274919-B1F1-A312-B786-81B11C21D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B336A3-B568-FBE2-74A2-5822B4F83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C01E93-42AA-91E3-169C-506879464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51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9442F74-BE05-B0CB-AF6D-41ED9A0423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9D9CCD-FAD7-1093-B016-ACE8AB94BD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08D0DA-6DC5-796A-218B-B7BCC21C4C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D46A21-FD7F-260B-4AEB-DB5F298F6B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77662-167A-321B-B7AC-D7900FB92A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3541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8D09B06-01F2-0C60-027F-2AB4E6B6E90A}"/>
              </a:ext>
            </a:extLst>
          </p:cNvPr>
          <p:cNvSpPr txBox="1"/>
          <p:nvPr/>
        </p:nvSpPr>
        <p:spPr>
          <a:xfrm>
            <a:off x="189784" y="267425"/>
            <a:ext cx="11800936" cy="60324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fontAlgn="base"/>
            <a:r>
              <a:rPr lang="en-GB" sz="4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3.2 The Power of Experiments: Intervention and Control  </a:t>
            </a:r>
            <a:endParaRPr lang="en-GB" sz="4000" b="1" i="0" dirty="0">
              <a:effectLst/>
            </a:endParaRPr>
          </a:p>
          <a:p>
            <a:pPr algn="l" rtl="0" fontAlgn="base"/>
            <a:r>
              <a:rPr lang="en-GB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  <a:endParaRPr lang="en-GB" b="0" i="0" dirty="0">
              <a:effectLst/>
            </a:endParaRPr>
          </a:p>
          <a:p>
            <a:pPr algn="l" rtl="0" fontAlgn="base"/>
            <a:r>
              <a:rPr lang="en-GB" sz="3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After reading this section, you should be able to:</a:t>
            </a:r>
            <a:endParaRPr lang="en-GB" sz="3600" b="0" i="0" dirty="0">
              <a:effectLst/>
            </a:endParaRP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Define intervention, independent variable, dependent variable, and extraneous variable and indicate the role of each in a perfectly controlled experiment</a:t>
            </a: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Indicate how defining expectations and collecting data can introduce confounding variables </a:t>
            </a: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Describe two strategies of variable control: direct and indirect</a:t>
            </a:r>
          </a:p>
        </p:txBody>
      </p:sp>
    </p:spTree>
    <p:extLst>
      <p:ext uri="{BB962C8B-B14F-4D97-AF65-F5344CB8AC3E}">
        <p14:creationId xmlns:p14="http://schemas.microsoft.com/office/powerpoint/2010/main" val="2951345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C4B77CF-6B96-7767-214A-0F3A0FAA24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7320744"/>
              </p:ext>
            </p:extLst>
          </p:nvPr>
        </p:nvGraphicFramePr>
        <p:xfrm>
          <a:off x="314036" y="304802"/>
          <a:ext cx="11582400" cy="5691470"/>
        </p:xfrm>
        <a:graphic>
          <a:graphicData uri="http://schemas.openxmlformats.org/drawingml/2006/table">
            <a:tbl>
              <a:tblPr/>
              <a:tblGrid>
                <a:gridCol w="3569788">
                  <a:extLst>
                    <a:ext uri="{9D8B030D-6E8A-4147-A177-3AD203B41FA5}">
                      <a16:colId xmlns:a16="http://schemas.microsoft.com/office/drawing/2014/main" val="870028835"/>
                    </a:ext>
                  </a:extLst>
                </a:gridCol>
                <a:gridCol w="8012612">
                  <a:extLst>
                    <a:ext uri="{9D8B030D-6E8A-4147-A177-3AD203B41FA5}">
                      <a16:colId xmlns:a16="http://schemas.microsoft.com/office/drawing/2014/main" val="2009220963"/>
                    </a:ext>
                  </a:extLst>
                </a:gridCol>
              </a:tblGrid>
              <a:tr h="548068"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2700" b="1" i="0">
                          <a:effectLst/>
                          <a:latin typeface="Times" panose="02020603050405020304" pitchFamily="18" charset="0"/>
                        </a:rPr>
                        <a:t>Type of Variable</a:t>
                      </a:r>
                      <a:r>
                        <a:rPr lang="en-GB" sz="2700" b="0" i="0">
                          <a:effectLst/>
                          <a:latin typeface="Times" panose="02020603050405020304" pitchFamily="18" charset="0"/>
                        </a:rPr>
                        <a:t> </a:t>
                      </a:r>
                      <a:endParaRPr lang="en-GB" sz="2700" b="0" i="0">
                        <a:effectLst/>
                      </a:endParaRPr>
                    </a:p>
                  </a:txBody>
                  <a:tcPr marL="87072" marR="87072" marT="43536" marB="43536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2700" b="1" i="0">
                          <a:effectLst/>
                          <a:latin typeface="Times" panose="02020603050405020304" pitchFamily="18" charset="0"/>
                        </a:rPr>
                        <a:t>Use in Experiments</a:t>
                      </a:r>
                      <a:r>
                        <a:rPr lang="en-GB" sz="2700" b="0" i="0">
                          <a:effectLst/>
                          <a:latin typeface="Times" panose="02020603050405020304" pitchFamily="18" charset="0"/>
                        </a:rPr>
                        <a:t> </a:t>
                      </a:r>
                      <a:endParaRPr lang="en-GB" sz="2700" b="0" i="0">
                        <a:effectLst/>
                      </a:endParaRPr>
                    </a:p>
                  </a:txBody>
                  <a:tcPr marL="87072" marR="87072" marT="43536" marB="43536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52301231"/>
                  </a:ext>
                </a:extLst>
              </a:tr>
              <a:tr h="969658"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2700" b="0" i="0">
                          <a:effectLst/>
                          <a:latin typeface="Times" panose="02020603050405020304" pitchFamily="18" charset="0"/>
                        </a:rPr>
                        <a:t>Independent variable </a:t>
                      </a:r>
                      <a:endParaRPr lang="en-GB" sz="2700" b="0" i="0">
                        <a:effectLst/>
                      </a:endParaRPr>
                    </a:p>
                  </a:txBody>
                  <a:tcPr marL="87072" marR="87072" marT="43536" marB="43536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2700" b="0" i="0" dirty="0">
                          <a:effectLst/>
                          <a:latin typeface="Times" panose="02020603050405020304" pitchFamily="18" charset="0"/>
                        </a:rPr>
                        <a:t>An intervention is performed upon the independent variable </a:t>
                      </a:r>
                      <a:endParaRPr lang="en-GB" sz="2700" b="0" i="0" dirty="0">
                        <a:effectLst/>
                      </a:endParaRPr>
                    </a:p>
                  </a:txBody>
                  <a:tcPr marL="87072" marR="87072" marT="43536" marB="43536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5623890"/>
                  </a:ext>
                </a:extLst>
              </a:tr>
              <a:tr h="969658"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2700" b="0" i="0">
                          <a:effectLst/>
                          <a:latin typeface="Times" panose="02020603050405020304" pitchFamily="18" charset="0"/>
                        </a:rPr>
                        <a:t>Dependent variable </a:t>
                      </a:r>
                      <a:endParaRPr lang="en-GB" sz="2700" b="0" i="0">
                        <a:effectLst/>
                      </a:endParaRPr>
                    </a:p>
                  </a:txBody>
                  <a:tcPr marL="87072" marR="87072" marT="43536" marB="43536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2700" b="0" i="0">
                          <a:effectLst/>
                          <a:latin typeface="Times" panose="02020603050405020304" pitchFamily="18" charset="0"/>
                        </a:rPr>
                        <a:t>Dependent variable(s) are measured for changes after an intervention </a:t>
                      </a:r>
                      <a:endParaRPr lang="en-GB" sz="2700" b="0" i="0">
                        <a:effectLst/>
                      </a:endParaRPr>
                    </a:p>
                  </a:txBody>
                  <a:tcPr marL="87072" marR="87072" marT="43536" marB="43536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0569927"/>
                  </a:ext>
                </a:extLst>
              </a:tr>
              <a:tr h="1391248">
                <a:tc>
                  <a:txBody>
                    <a:bodyPr/>
                    <a:lstStyle/>
                    <a:p>
                      <a:pPr fontAlgn="t"/>
                      <a:endParaRPr lang="en-GB" sz="2700">
                        <a:effectLst/>
                      </a:endParaRPr>
                    </a:p>
                    <a:p>
                      <a:pPr algn="l" rtl="0" fontAlgn="base"/>
                      <a:r>
                        <a:rPr lang="en-GB" sz="2700" b="0" i="0">
                          <a:effectLst/>
                          <a:latin typeface="Times" panose="02020603050405020304" pitchFamily="18" charset="0"/>
                        </a:rPr>
                        <a:t>Extraneous variable </a:t>
                      </a:r>
                      <a:endParaRPr lang="en-GB" sz="2700" b="0" i="0">
                        <a:effectLst/>
                      </a:endParaRPr>
                    </a:p>
                  </a:txBody>
                  <a:tcPr marL="87072" marR="87072" marT="43536" marB="43536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en-GB" sz="2700">
                        <a:effectLst/>
                      </a:endParaRPr>
                    </a:p>
                    <a:p>
                      <a:pPr algn="l" rtl="0" fontAlgn="base"/>
                      <a:r>
                        <a:rPr lang="en-GB" sz="2700" b="0" i="0">
                          <a:effectLst/>
                          <a:latin typeface="Times" panose="02020603050405020304" pitchFamily="18" charset="0"/>
                        </a:rPr>
                        <a:t>Extraneous variables are controlled directly or indirectly so they do not vary during an experiment </a:t>
                      </a:r>
                      <a:endParaRPr lang="en-GB" sz="2700" b="0" i="0">
                        <a:effectLst/>
                      </a:endParaRPr>
                    </a:p>
                  </a:txBody>
                  <a:tcPr marL="87072" marR="87072" marT="43536" marB="43536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920581"/>
                  </a:ext>
                </a:extLst>
              </a:tr>
              <a:tr h="1812838">
                <a:tc>
                  <a:txBody>
                    <a:bodyPr/>
                    <a:lstStyle/>
                    <a:p>
                      <a:pPr fontAlgn="t"/>
                      <a:endParaRPr lang="en-GB" sz="2700">
                        <a:effectLst/>
                      </a:endParaRPr>
                    </a:p>
                    <a:p>
                      <a:pPr algn="l" rtl="0" fontAlgn="base"/>
                      <a:r>
                        <a:rPr lang="en-GB" sz="2700" b="0" i="0">
                          <a:effectLst/>
                          <a:latin typeface="Times" panose="02020603050405020304" pitchFamily="18" charset="0"/>
                        </a:rPr>
                        <a:t>Confounding variable </a:t>
                      </a:r>
                      <a:endParaRPr lang="en-GB" sz="2700" b="0" i="0">
                        <a:effectLst/>
                      </a:endParaRPr>
                    </a:p>
                  </a:txBody>
                  <a:tcPr marL="87072" marR="87072" marT="43536" marB="43536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en-GB" sz="2700" dirty="0">
                        <a:effectLst/>
                      </a:endParaRPr>
                    </a:p>
                    <a:p>
                      <a:pPr algn="l" rtl="0" fontAlgn="base"/>
                      <a:r>
                        <a:rPr lang="en-GB" sz="2700" b="0" i="0" dirty="0">
                          <a:effectLst/>
                          <a:latin typeface="Times" panose="02020603050405020304" pitchFamily="18" charset="0"/>
                        </a:rPr>
                        <a:t>An extraneous variable that was not controlled and may have interfered with the relationship between independent and dependent variables </a:t>
                      </a:r>
                      <a:endParaRPr lang="en-GB" sz="2700" b="0" i="0" dirty="0">
                        <a:effectLst/>
                      </a:endParaRPr>
                    </a:p>
                  </a:txBody>
                  <a:tcPr marL="87072" marR="87072" marT="43536" marB="43536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21220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17760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133</Words>
  <Application>Microsoft Office PowerPoint</Application>
  <PresentationFormat>Widescreen</PresentationFormat>
  <Paragraphs>20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Times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matteo colombo</dc:creator>
  <cp:lastModifiedBy>matteo colombo</cp:lastModifiedBy>
  <cp:revision>7</cp:revision>
  <dcterms:created xsi:type="dcterms:W3CDTF">2023-10-19T08:09:40Z</dcterms:created>
  <dcterms:modified xsi:type="dcterms:W3CDTF">2023-10-19T13:09:36Z</dcterms:modified>
</cp:coreProperties>
</file>