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2" r:id="rId8"/>
    <p:sldId id="264" r:id="rId9"/>
    <p:sldId id="267" r:id="rId10"/>
    <p:sldId id="272" r:id="rId11"/>
    <p:sldId id="273" r:id="rId12"/>
    <p:sldId id="277" r:id="rId13"/>
    <p:sldId id="278" r:id="rId14"/>
    <p:sldId id="279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yDocs\Users$\klinfield\My%20Documents\bridges%20project\2012%20data\goal%20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US" sz="2400" dirty="0"/>
              <a:t>Steps &amp; reaching goals </a:t>
            </a:r>
          </a:p>
          <a:p>
            <a:pPr algn="ctr">
              <a:defRPr/>
            </a:pPr>
            <a:r>
              <a:rPr lang="en-US" sz="2400" dirty="0"/>
              <a:t>78% - Some Progress</a:t>
            </a:r>
          </a:p>
        </c:rich>
      </c:tx>
      <c:layout>
        <c:manualLayout>
          <c:xMode val="edge"/>
          <c:yMode val="edge"/>
          <c:x val="0.17358471354873747"/>
          <c:y val="1.1904761904761904E-2"/>
        </c:manualLayout>
      </c:layout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US" sz="2800" dirty="0"/>
              <a:t>Steps Towards</a:t>
            </a:r>
            <a:r>
              <a:rPr lang="en-US" sz="2800" baseline="0" dirty="0"/>
              <a:t> Goals</a:t>
            </a:r>
          </a:p>
          <a:p>
            <a:pPr>
              <a:defRPr sz="2800"/>
            </a:pPr>
            <a:r>
              <a:rPr lang="en-US" sz="2000" dirty="0"/>
              <a:t>60%</a:t>
            </a:r>
            <a:r>
              <a:rPr lang="en-US" sz="2000" baseline="0" dirty="0"/>
              <a:t> - Half or more</a:t>
            </a:r>
          </a:p>
          <a:p>
            <a:pPr>
              <a:defRPr sz="2800"/>
            </a:pPr>
            <a:r>
              <a:rPr lang="en-US" sz="2000" baseline="0" dirty="0"/>
              <a:t>78% - Any progress</a:t>
            </a:r>
          </a:p>
          <a:p>
            <a:pPr>
              <a:defRPr sz="2800"/>
            </a:pPr>
            <a:endParaRPr lang="en-US" sz="2800" dirty="0"/>
          </a:p>
        </c:rich>
      </c:tx>
      <c:layout>
        <c:manualLayout>
          <c:xMode val="edge"/>
          <c:yMode val="edge"/>
          <c:x val="0.28059472679551417"/>
          <c:y val="1.234567901234567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Sheet2!$A$3:$A$7</c:f>
              <c:strCache>
                <c:ptCount val="5"/>
                <c:pt idx="0">
                  <c:v>None - 21</c:v>
                </c:pt>
                <c:pt idx="1">
                  <c:v>Less than half - 18</c:v>
                </c:pt>
                <c:pt idx="2">
                  <c:v>Half - 26</c:v>
                </c:pt>
                <c:pt idx="3">
                  <c:v>More than half - 23</c:v>
                </c:pt>
                <c:pt idx="4">
                  <c:v>All - 9</c:v>
                </c:pt>
              </c:strCache>
            </c:strRef>
          </c:cat>
          <c:val>
            <c:numRef>
              <c:f>Sheet2!$B$3:$B$7</c:f>
              <c:numCache>
                <c:formatCode>General</c:formatCode>
                <c:ptCount val="5"/>
                <c:pt idx="0">
                  <c:v>21</c:v>
                </c:pt>
                <c:pt idx="1">
                  <c:v>18</c:v>
                </c:pt>
                <c:pt idx="2">
                  <c:v>26</c:v>
                </c:pt>
                <c:pt idx="3">
                  <c:v>23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A0-4C0D-8653-147D2AD01A4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F07C3FC-0420-4E40-B48A-0AA4EE206231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AE8ACDE-A5C4-4B4D-BDB1-0DE9A00CBF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2007 / 2013 </a:t>
            </a:r>
          </a:p>
          <a:p>
            <a:r>
              <a:rPr lang="en-US" b="1" dirty="0"/>
              <a:t>Final Program Evaluation Report</a:t>
            </a:r>
          </a:p>
          <a:p>
            <a:r>
              <a:rPr lang="en-US" b="1" dirty="0"/>
              <a:t>September 23, 2013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Gheens</a:t>
            </a:r>
            <a:r>
              <a:rPr lang="en-US" dirty="0"/>
              <a:t> Bridges to Tomorrow</a:t>
            </a:r>
          </a:p>
        </p:txBody>
      </p:sp>
    </p:spTree>
    <p:extLst>
      <p:ext uri="{BB962C8B-B14F-4D97-AF65-F5344CB8AC3E}">
        <p14:creationId xmlns:p14="http://schemas.microsoft.com/office/powerpoint/2010/main" val="3536966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Other Questionnaires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Financial Knowledge</a:t>
            </a:r>
          </a:p>
          <a:p>
            <a:r>
              <a:rPr lang="en-US" b="1" dirty="0"/>
              <a:t>Financial Details</a:t>
            </a:r>
          </a:p>
          <a:p>
            <a:r>
              <a:rPr lang="en-US" b="1" dirty="0"/>
              <a:t>Stage of Change</a:t>
            </a:r>
          </a:p>
          <a:p>
            <a:r>
              <a:rPr lang="en-US" b="1" dirty="0"/>
              <a:t>Empowerment</a:t>
            </a:r>
          </a:p>
        </p:txBody>
      </p:sp>
    </p:spTree>
    <p:extLst>
      <p:ext uri="{BB962C8B-B14F-4D97-AF65-F5344CB8AC3E}">
        <p14:creationId xmlns:p14="http://schemas.microsoft.com/office/powerpoint/2010/main" val="4291900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Mixed Results?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Focus on Finances</a:t>
            </a:r>
          </a:p>
          <a:p>
            <a:r>
              <a:rPr lang="en-US" b="1" dirty="0"/>
              <a:t>Fewer cases with all information, including children</a:t>
            </a:r>
          </a:p>
          <a:p>
            <a:r>
              <a:rPr lang="en-US" b="1" dirty="0"/>
              <a:t>Some measures do not appear to be assessing the most relevant constructs</a:t>
            </a:r>
          </a:p>
        </p:txBody>
      </p:sp>
    </p:spTree>
    <p:extLst>
      <p:ext uri="{BB962C8B-B14F-4D97-AF65-F5344CB8AC3E}">
        <p14:creationId xmlns:p14="http://schemas.microsoft.com/office/powerpoint/2010/main" val="1379431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Take-Away Lessons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Interviews with key stakeholders</a:t>
            </a:r>
          </a:p>
          <a:p>
            <a:r>
              <a:rPr lang="en-US" dirty="0"/>
              <a:t>Project was a success.  What worked: </a:t>
            </a:r>
          </a:p>
          <a:p>
            <a:pPr lvl="1"/>
            <a:r>
              <a:rPr lang="en-US" dirty="0"/>
              <a:t>Family coaching:  financial knowledge and goal setting</a:t>
            </a:r>
          </a:p>
          <a:p>
            <a:pPr lvl="1"/>
            <a:r>
              <a:rPr lang="en-US" dirty="0"/>
              <a:t>Teacher mentoring, Creative Curriculum</a:t>
            </a:r>
          </a:p>
          <a:p>
            <a:pPr lvl="1"/>
            <a:r>
              <a:rPr lang="en-US" dirty="0"/>
              <a:t>Collecting data</a:t>
            </a:r>
          </a:p>
          <a:p>
            <a:r>
              <a:rPr lang="en-US" dirty="0"/>
              <a:t>Challenges</a:t>
            </a:r>
          </a:p>
          <a:p>
            <a:pPr lvl="1"/>
            <a:r>
              <a:rPr lang="en-US" dirty="0"/>
              <a:t>Collaboration</a:t>
            </a:r>
          </a:p>
          <a:p>
            <a:pPr lvl="1"/>
            <a:r>
              <a:rPr lang="en-US" dirty="0"/>
              <a:t>Funding</a:t>
            </a:r>
          </a:p>
          <a:p>
            <a:pPr lvl="1"/>
            <a:r>
              <a:rPr lang="en-US" dirty="0"/>
              <a:t>Data collection</a:t>
            </a:r>
          </a:p>
          <a:p>
            <a:pPr lvl="1"/>
            <a:r>
              <a:rPr lang="en-US" dirty="0"/>
              <a:t>Staff turnover</a:t>
            </a:r>
          </a:p>
          <a:p>
            <a:pPr lvl="1"/>
            <a:r>
              <a:rPr lang="en-US" dirty="0"/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4093238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Take-Away Lessons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  <a:p>
            <a:pPr lvl="1"/>
            <a:r>
              <a:rPr lang="en-US" dirty="0"/>
              <a:t>Hard to be a “backbone” and “funder” agency and achieve true collaboration</a:t>
            </a:r>
          </a:p>
          <a:p>
            <a:pPr lvl="1"/>
            <a:r>
              <a:rPr lang="en-US" dirty="0"/>
              <a:t>Strategic goal setting helps match program goals to target audience</a:t>
            </a:r>
          </a:p>
          <a:p>
            <a:pPr lvl="1"/>
            <a:r>
              <a:rPr lang="en-US" dirty="0"/>
              <a:t>Trust and confidentiality are critical</a:t>
            </a:r>
          </a:p>
          <a:p>
            <a:pPr lvl="1"/>
            <a:r>
              <a:rPr lang="en-US" dirty="0"/>
              <a:t>Collecting data during a service project is extraordinarily challenging </a:t>
            </a:r>
          </a:p>
          <a:p>
            <a:pPr lvl="1"/>
            <a:r>
              <a:rPr lang="en-US" dirty="0"/>
              <a:t>Commitment to excellence is critical</a:t>
            </a:r>
          </a:p>
        </p:txBody>
      </p:sp>
    </p:spTree>
    <p:extLst>
      <p:ext uri="{BB962C8B-B14F-4D97-AF65-F5344CB8AC3E}">
        <p14:creationId xmlns:p14="http://schemas.microsoft.com/office/powerpoint/2010/main" val="2790394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Take-Away Lessons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If replicating the project….</a:t>
            </a:r>
          </a:p>
          <a:p>
            <a:pPr lvl="1"/>
            <a:r>
              <a:rPr lang="en-US" dirty="0"/>
              <a:t>Creative Curriculum and teacher mentoring</a:t>
            </a:r>
          </a:p>
          <a:p>
            <a:pPr lvl="1"/>
            <a:r>
              <a:rPr lang="en-US" dirty="0"/>
              <a:t>Standardize data collection</a:t>
            </a:r>
          </a:p>
          <a:p>
            <a:pPr lvl="1"/>
            <a:r>
              <a:rPr lang="en-US" dirty="0"/>
              <a:t>Conduct ongoing “capacity assessments” of community partners</a:t>
            </a:r>
          </a:p>
          <a:p>
            <a:pPr lvl="1"/>
            <a:r>
              <a:rPr lang="en-US" dirty="0"/>
              <a:t>Obtain agency buy-in from beginning</a:t>
            </a:r>
          </a:p>
          <a:p>
            <a:pPr lvl="1"/>
            <a:r>
              <a:rPr lang="en-US" dirty="0"/>
              <a:t>Find culturally sensitive assessment measures</a:t>
            </a:r>
          </a:p>
          <a:p>
            <a:pPr lvl="1"/>
            <a:r>
              <a:rPr lang="en-US" dirty="0"/>
              <a:t>Define and expand coaching</a:t>
            </a:r>
          </a:p>
          <a:p>
            <a:pPr lvl="1"/>
            <a:r>
              <a:rPr lang="en-US" dirty="0"/>
              <a:t>Increase the focus on child behavioral change</a:t>
            </a:r>
          </a:p>
        </p:txBody>
      </p:sp>
    </p:spTree>
    <p:extLst>
      <p:ext uri="{BB962C8B-B14F-4D97-AF65-F5344CB8AC3E}">
        <p14:creationId xmlns:p14="http://schemas.microsoft.com/office/powerpoint/2010/main" val="3430932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Children are improving</a:t>
            </a:r>
          </a:p>
          <a:p>
            <a:r>
              <a:rPr lang="en-US" b="1" dirty="0"/>
              <a:t>Classrooms are improving</a:t>
            </a:r>
          </a:p>
          <a:p>
            <a:r>
              <a:rPr lang="en-US" b="1" dirty="0"/>
              <a:t>Substantial numbers of Family Leaders are making substantial progress on substantial goals</a:t>
            </a:r>
          </a:p>
          <a:p>
            <a:r>
              <a:rPr lang="en-US" b="1" dirty="0"/>
              <a:t>The data collected cannot demonstrate all of the expected connections among these good results</a:t>
            </a:r>
          </a:p>
        </p:txBody>
      </p:sp>
    </p:spTree>
    <p:extLst>
      <p:ext uri="{BB962C8B-B14F-4D97-AF65-F5344CB8AC3E}">
        <p14:creationId xmlns:p14="http://schemas.microsoft.com/office/powerpoint/2010/main" val="3608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Spalding Team of Evaluators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371600" y="2209800"/>
            <a:ext cx="7772400" cy="2514600"/>
          </a:xfrm>
        </p:spPr>
        <p:txBody>
          <a:bodyPr>
            <a:normAutofit/>
          </a:bodyPr>
          <a:lstStyle/>
          <a:p>
            <a:r>
              <a:rPr lang="en-US" sz="3600" dirty="0"/>
              <a:t>Dr. Kenneth Linfield</a:t>
            </a:r>
          </a:p>
          <a:p>
            <a:r>
              <a:rPr lang="en-US" sz="3600" dirty="0"/>
              <a:t>Dr. </a:t>
            </a:r>
            <a:r>
              <a:rPr lang="en-US" sz="3600" dirty="0" err="1"/>
              <a:t>DeDe</a:t>
            </a:r>
            <a:r>
              <a:rPr lang="en-US" sz="3600" dirty="0"/>
              <a:t> Wohlfarth</a:t>
            </a:r>
          </a:p>
          <a:p>
            <a:r>
              <a:rPr lang="en-US" sz="3600" dirty="0"/>
              <a:t>Melissa Gibson, MA</a:t>
            </a:r>
          </a:p>
          <a:p>
            <a:r>
              <a:rPr lang="en-US" sz="3600" dirty="0"/>
              <a:t>Lara Jones, MA</a:t>
            </a:r>
          </a:p>
        </p:txBody>
      </p:sp>
    </p:spTree>
    <p:extLst>
      <p:ext uri="{BB962C8B-B14F-4D97-AF65-F5344CB8AC3E}">
        <p14:creationId xmlns:p14="http://schemas.microsoft.com/office/powerpoint/2010/main" val="416445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Context of the Project</a:t>
            </a:r>
          </a:p>
          <a:p>
            <a:r>
              <a:rPr lang="en-US" b="1" dirty="0"/>
              <a:t>Implementation</a:t>
            </a:r>
          </a:p>
          <a:p>
            <a:r>
              <a:rPr lang="en-US" b="1" dirty="0"/>
              <a:t>Sources of Data / Focus of Evaluation</a:t>
            </a:r>
          </a:p>
          <a:p>
            <a:r>
              <a:rPr lang="en-US" b="1" dirty="0"/>
              <a:t>Children and School Readiness</a:t>
            </a:r>
          </a:p>
          <a:p>
            <a:r>
              <a:rPr lang="en-US" b="1" dirty="0"/>
              <a:t>Child Care Classrooms</a:t>
            </a:r>
          </a:p>
          <a:p>
            <a:r>
              <a:rPr lang="en-US" b="1" dirty="0"/>
              <a:t>Family Leaders, Teachers, and Others</a:t>
            </a:r>
          </a:p>
          <a:p>
            <a:r>
              <a:rPr lang="en-US" b="1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2256976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Context of the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Began in 2007</a:t>
            </a:r>
          </a:p>
          <a:p>
            <a:r>
              <a:rPr lang="en-US" b="1" dirty="0"/>
              <a:t>“By 2017, every child in our community will arrive at kindergarten prepared to succeed.”</a:t>
            </a:r>
          </a:p>
          <a:p>
            <a:pPr lvl="1"/>
            <a:r>
              <a:rPr lang="en-US" b="1" dirty="0"/>
              <a:t>High Quality Child Care</a:t>
            </a:r>
          </a:p>
          <a:p>
            <a:pPr lvl="1"/>
            <a:r>
              <a:rPr lang="en-US" b="1" dirty="0"/>
              <a:t>Financial Literacy and Empowerment</a:t>
            </a:r>
          </a:p>
          <a:p>
            <a:pPr lvl="1"/>
            <a:r>
              <a:rPr lang="en-US" b="1" dirty="0"/>
              <a:t>Family Coaching</a:t>
            </a:r>
          </a:p>
          <a:p>
            <a:r>
              <a:rPr lang="en-US" b="1" dirty="0"/>
              <a:t>Type of Project – Action Research </a:t>
            </a:r>
          </a:p>
          <a:p>
            <a:pPr lvl="1"/>
            <a:r>
              <a:rPr lang="en-US" b="1" dirty="0"/>
              <a:t>Priority: People and change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859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Child Care Centers</a:t>
            </a:r>
          </a:p>
          <a:p>
            <a:r>
              <a:rPr lang="en-US" b="1" dirty="0"/>
              <a:t>Family Coaching</a:t>
            </a:r>
          </a:p>
          <a:p>
            <a:r>
              <a:rPr lang="en-US" b="1" dirty="0"/>
              <a:t>Two longer-term developments</a:t>
            </a:r>
          </a:p>
          <a:p>
            <a:pPr lvl="1"/>
            <a:r>
              <a:rPr lang="en-US" b="1" dirty="0"/>
              <a:t>Finances</a:t>
            </a:r>
          </a:p>
          <a:p>
            <a:pPr lvl="1"/>
            <a:r>
              <a:rPr lang="en-US" b="1" dirty="0"/>
              <a:t>Health</a:t>
            </a:r>
          </a:p>
          <a:p>
            <a:r>
              <a:rPr lang="en-US" b="1" dirty="0"/>
              <a:t>July 2011 – New Phase</a:t>
            </a:r>
          </a:p>
          <a:p>
            <a:pPr lvl="1"/>
            <a:r>
              <a:rPr lang="en-US" b="1" dirty="0"/>
              <a:t>Three Centers applied and were accepted</a:t>
            </a:r>
          </a:p>
          <a:p>
            <a:pPr lvl="1"/>
            <a:r>
              <a:rPr lang="en-US" b="1" dirty="0"/>
              <a:t>2012 / 2013 – Final Year </a:t>
            </a:r>
          </a:p>
        </p:txBody>
      </p:sp>
    </p:spTree>
    <p:extLst>
      <p:ext uri="{BB962C8B-B14F-4D97-AF65-F5344CB8AC3E}">
        <p14:creationId xmlns:p14="http://schemas.microsoft.com/office/powerpoint/2010/main" val="3723018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and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Assessment of Children in Child Care Centers</a:t>
            </a:r>
          </a:p>
          <a:p>
            <a:r>
              <a:rPr lang="en-US" b="1" dirty="0"/>
              <a:t>Assessment of Child Care Classrooms</a:t>
            </a:r>
          </a:p>
          <a:p>
            <a:r>
              <a:rPr lang="en-US" b="1" dirty="0"/>
              <a:t>Information from and about Family Leaders</a:t>
            </a:r>
          </a:p>
          <a:p>
            <a:pPr lvl="1"/>
            <a:r>
              <a:rPr lang="en-US" b="1" dirty="0"/>
              <a:t>Questionnaires</a:t>
            </a:r>
          </a:p>
          <a:p>
            <a:pPr lvl="1"/>
            <a:r>
              <a:rPr lang="en-US" b="1" dirty="0"/>
              <a:t>Goals</a:t>
            </a:r>
          </a:p>
        </p:txBody>
      </p:sp>
    </p:spTree>
    <p:extLst>
      <p:ext uri="{BB962C8B-B14F-4D97-AF65-F5344CB8AC3E}">
        <p14:creationId xmlns:p14="http://schemas.microsoft.com/office/powerpoint/2010/main" val="10679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Child Care Classrooms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Infant Toddler Environment Rating Scale (ITERS) and Early Childhood Environment Rating Scale (ECERS)</a:t>
            </a:r>
          </a:p>
          <a:p>
            <a:r>
              <a:rPr lang="en-US" b="1" dirty="0"/>
              <a:t>About 40 Items in 7 subscales rated by trained observers</a:t>
            </a:r>
          </a:p>
          <a:p>
            <a:pPr lvl="1"/>
            <a:r>
              <a:rPr lang="en-US" b="1" dirty="0"/>
              <a:t>Furniture for routine care and play</a:t>
            </a:r>
          </a:p>
          <a:p>
            <a:pPr lvl="1"/>
            <a:r>
              <a:rPr lang="en-US" b="1" dirty="0"/>
              <a:t>Nature / science activities</a:t>
            </a:r>
          </a:p>
          <a:p>
            <a:pPr lvl="1"/>
            <a:r>
              <a:rPr lang="en-US" b="1" dirty="0"/>
              <a:t>Provisions for parents</a:t>
            </a:r>
          </a:p>
        </p:txBody>
      </p:sp>
    </p:spTree>
    <p:extLst>
      <p:ext uri="{BB962C8B-B14F-4D97-AF65-F5344CB8AC3E}">
        <p14:creationId xmlns:p14="http://schemas.microsoft.com/office/powerpoint/2010/main" val="930701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Significant and Substantial Improvement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Classrooms improved significantly an average of 1.6 units (very substantial change)</a:t>
            </a:r>
          </a:p>
          <a:p>
            <a:r>
              <a:rPr lang="en-US" b="1" dirty="0"/>
              <a:t>Alternate analyses show similar improvements</a:t>
            </a:r>
          </a:p>
          <a:p>
            <a:pPr lvl="1"/>
            <a:r>
              <a:rPr lang="en-US" b="1" dirty="0"/>
              <a:t>Such good improvements that the classrooms are running out of room to show improvement – ceiling effect.</a:t>
            </a:r>
          </a:p>
          <a:p>
            <a:r>
              <a:rPr lang="en-US" b="1" dirty="0"/>
              <a:t>Consistent with Children’s Changes</a:t>
            </a:r>
          </a:p>
        </p:txBody>
      </p:sp>
    </p:spTree>
    <p:extLst>
      <p:ext uri="{BB962C8B-B14F-4D97-AF65-F5344CB8AC3E}">
        <p14:creationId xmlns:p14="http://schemas.microsoft.com/office/powerpoint/2010/main" val="2654312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618780143"/>
              </p:ext>
            </p:extLst>
          </p:nvPr>
        </p:nvGraphicFramePr>
        <p:xfrm>
          <a:off x="152400" y="228600"/>
          <a:ext cx="88392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131965698"/>
              </p:ext>
            </p:extLst>
          </p:nvPr>
        </p:nvGraphicFramePr>
        <p:xfrm>
          <a:off x="304800" y="304800"/>
          <a:ext cx="83820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333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7622F37A499F4CBB24CC7FF804A261" ma:contentTypeVersion="20" ma:contentTypeDescription="Create a new document." ma:contentTypeScope="" ma:versionID="86566a2c9eb7e4e7ecd01d7d905bd1c3">
  <xsd:schema xmlns:xsd="http://www.w3.org/2001/XMLSchema" xmlns:xs="http://www.w3.org/2001/XMLSchema" xmlns:p="http://schemas.microsoft.com/office/2006/metadata/properties" xmlns:ns2="04f658fb-7b70-46eb-afdd-4b31c7d0f987" xmlns:ns3="6ee2711e-a768-4f87-a200-ce8c25a80bd4" targetNamespace="http://schemas.microsoft.com/office/2006/metadata/properties" ma:root="true" ma:fieldsID="68f8625fddb58fbe0366497d944f014a" ns2:_="" ns3:_="">
    <xsd:import namespace="04f658fb-7b70-46eb-afdd-4b31c7d0f987"/>
    <xsd:import namespace="6ee2711e-a768-4f87-a200-ce8c25a80b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658fb-7b70-46eb-afdd-4b31c7d0f9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e2711e-a768-4f87-a200-ce8c25a80bd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bea4823-9f6e-406b-9907-842f62b202b7}" ma:internalName="TaxCatchAll" ma:showField="CatchAllData" ma:web="6ee2711e-a768-4f87-a200-ce8c25a80b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996219-F41A-40CA-8F63-CA28F5A6697F}"/>
</file>

<file path=customXml/itemProps2.xml><?xml version="1.0" encoding="utf-8"?>
<ds:datastoreItem xmlns:ds="http://schemas.openxmlformats.org/officeDocument/2006/customXml" ds:itemID="{D2CC6E84-A165-47DF-968F-AAF9042A1C99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1405</TotalTime>
  <Words>470</Words>
  <Application>Microsoft Office PowerPoint</Application>
  <PresentationFormat>On-screen Show (4:3)</PresentationFormat>
  <Paragraphs>98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Franklin Gothic Book</vt:lpstr>
      <vt:lpstr>Perpetua</vt:lpstr>
      <vt:lpstr>Wingdings 2</vt:lpstr>
      <vt:lpstr>Equity</vt:lpstr>
      <vt:lpstr>Gheens Bridges to Tomorrow</vt:lpstr>
      <vt:lpstr>Spalding Team of Evaluators</vt:lpstr>
      <vt:lpstr>Outline</vt:lpstr>
      <vt:lpstr>Context of the Project</vt:lpstr>
      <vt:lpstr>Implementation</vt:lpstr>
      <vt:lpstr>Data and Focus</vt:lpstr>
      <vt:lpstr>Child Care Classrooms</vt:lpstr>
      <vt:lpstr>Significant and Substantial Improvement</vt:lpstr>
      <vt:lpstr>PowerPoint Presentation</vt:lpstr>
      <vt:lpstr>Other Questionnaires</vt:lpstr>
      <vt:lpstr>Why Mixed Results?</vt:lpstr>
      <vt:lpstr>Take-Away Lessons</vt:lpstr>
      <vt:lpstr>Take-Away Lessons</vt:lpstr>
      <vt:lpstr>Take-Away Lessons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Gheens Bridges to Tomorrow</dc:title>
  <dc:creator>Linfield, Ken</dc:creator>
  <cp:lastModifiedBy>Kenneth Linfield</cp:lastModifiedBy>
  <cp:revision>25</cp:revision>
  <dcterms:created xsi:type="dcterms:W3CDTF">2012-09-21T13:16:46Z</dcterms:created>
  <dcterms:modified xsi:type="dcterms:W3CDTF">2024-07-22T16:06:58Z</dcterms:modified>
</cp:coreProperties>
</file>