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CF07C3FC-0420-4E40-B48A-0AA4EE206231}" type="datetimeFigureOut">
              <a:rPr lang="en-US" smtClean="0"/>
              <a:t>7/22/2024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AE8ACDE-A5C4-4B4D-BDB1-0DE9A00CBFB6}"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F07C3FC-0420-4E40-B48A-0AA4EE206231}" type="datetimeFigureOut">
              <a:rPr lang="en-US" smtClean="0"/>
              <a:t>7/22/2024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8ACDE-A5C4-4B4D-BDB1-0DE9A00CBFB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F07C3FC-0420-4E40-B48A-0AA4EE206231}" type="datetimeFigureOut">
              <a:rPr lang="en-US" smtClean="0"/>
              <a:t>7/22/2024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8ACDE-A5C4-4B4D-BDB1-0DE9A00CBFB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F07C3FC-0420-4E40-B48A-0AA4EE206231}" type="datetimeFigureOut">
              <a:rPr lang="en-US" smtClean="0"/>
              <a:t>7/22/2024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8ACDE-A5C4-4B4D-BDB1-0DE9A00CBFB6}"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F07C3FC-0420-4E40-B48A-0AA4EE206231}" type="datetimeFigureOut">
              <a:rPr lang="en-US" smtClean="0"/>
              <a:t>7/22/2024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AE8ACDE-A5C4-4B4D-BDB1-0DE9A00CBFB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CF07C3FC-0420-4E40-B48A-0AA4EE206231}" type="datetimeFigureOut">
              <a:rPr lang="en-US" smtClean="0"/>
              <a:t>7/22/2024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8ACDE-A5C4-4B4D-BDB1-0DE9A00CBFB6}"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CF07C3FC-0420-4E40-B48A-0AA4EE206231}" type="datetimeFigureOut">
              <a:rPr lang="en-US" smtClean="0"/>
              <a:t>7/22/2024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E8ACDE-A5C4-4B4D-BDB1-0DE9A00CBFB6}"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F07C3FC-0420-4E40-B48A-0AA4EE206231}" type="datetimeFigureOut">
              <a:rPr lang="en-US" smtClean="0"/>
              <a:t>7/22/2024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E8ACDE-A5C4-4B4D-BDB1-0DE9A00CBFB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07C3FC-0420-4E40-B48A-0AA4EE206231}" type="datetimeFigureOut">
              <a:rPr lang="en-US" smtClean="0"/>
              <a:t>7/22/2024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E8ACDE-A5C4-4B4D-BDB1-0DE9A00CBFB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07C3FC-0420-4E40-B48A-0AA4EE206231}" type="datetimeFigureOut">
              <a:rPr lang="en-US" smtClean="0"/>
              <a:t>7/22/2024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8ACDE-A5C4-4B4D-BDB1-0DE9A00CBFB6}"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07C3FC-0420-4E40-B48A-0AA4EE206231}" type="datetimeFigureOut">
              <a:rPr lang="en-US" smtClean="0"/>
              <a:t>7/22/2024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AE8ACDE-A5C4-4B4D-BDB1-0DE9A00CBFB6}"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F07C3FC-0420-4E40-B48A-0AA4EE206231}" type="datetimeFigureOut">
              <a:rPr lang="en-US" smtClean="0"/>
              <a:t>7/22/2024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AE8ACDE-A5C4-4B4D-BDB1-0DE9A00CBFB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Spalding Team of Evaluators</a:t>
            </a:r>
          </a:p>
        </p:txBody>
      </p:sp>
      <p:sp>
        <p:nvSpPr>
          <p:cNvPr id="3" name="Text Placeholder 2"/>
          <p:cNvSpPr>
            <a:spLocks noGrp="1"/>
          </p:cNvSpPr>
          <p:nvPr>
            <p:ph type="body" idx="4294967295"/>
          </p:nvPr>
        </p:nvSpPr>
        <p:spPr>
          <a:xfrm>
            <a:off x="1371600" y="2209800"/>
            <a:ext cx="7239000" cy="3886200"/>
          </a:xfrm>
        </p:spPr>
        <p:txBody>
          <a:bodyPr>
            <a:normAutofit fontScale="40000" lnSpcReduction="20000"/>
          </a:bodyPr>
          <a:lstStyle/>
          <a:p>
            <a:r>
              <a:rPr lang="en-US" sz="3600" dirty="0"/>
              <a:t>Dr. Kenneth Linfield</a:t>
            </a:r>
          </a:p>
          <a:p>
            <a:pPr lvl="1"/>
            <a:r>
              <a:rPr lang="en-US" sz="3400" dirty="0"/>
              <a:t>Statistician who oversaw the construction of the impact model, the download of data, data cleaning, calculation of scales, initial analyses, follow-up analyses, interpretation of results, construction of graphs and charts, co-ordination with other project staff, and associated other duties.</a:t>
            </a:r>
          </a:p>
          <a:p>
            <a:r>
              <a:rPr lang="en-US" sz="3600" dirty="0"/>
              <a:t>Dr. </a:t>
            </a:r>
            <a:r>
              <a:rPr lang="en-US" sz="3600" dirty="0" err="1"/>
              <a:t>DeDe</a:t>
            </a:r>
            <a:r>
              <a:rPr lang="en-US" sz="3600" dirty="0"/>
              <a:t> Wohlfarth</a:t>
            </a:r>
          </a:p>
          <a:p>
            <a:pPr lvl="1"/>
            <a:r>
              <a:rPr lang="en-US" sz="3400" dirty="0"/>
              <a:t>Child Psychology specialist who oversaw the review of literature for the report, who monitored and evaluated the instruction for the child care workers, who interfaced with agency administrators, staff, and family coaches, who documented the steps in the development of the intervention, and who oversaw editing of the report.</a:t>
            </a:r>
          </a:p>
          <a:p>
            <a:r>
              <a:rPr lang="en-US" sz="3600" dirty="0"/>
              <a:t>Melissa Gibson, MA</a:t>
            </a:r>
          </a:p>
          <a:p>
            <a:pPr lvl="1"/>
            <a:r>
              <a:rPr lang="en-US" sz="3400" dirty="0"/>
              <a:t>Graduate assistant, specializing in Child / Adolescent / Family Clinical Psychology, who shared responsibility for entering data into the database, </a:t>
            </a:r>
            <a:r>
              <a:rPr lang="en-US" sz="3400" dirty="0" err="1"/>
              <a:t>co-ordinating</a:t>
            </a:r>
            <a:r>
              <a:rPr lang="en-US" sz="3400" dirty="0"/>
              <a:t> with coaches and other agency staff, and running the extracts that downloaded data from the database, who followed up with agency staff regarding any missing data, questions, or concerns about the database.</a:t>
            </a:r>
          </a:p>
          <a:p>
            <a:r>
              <a:rPr lang="en-US" sz="3600" dirty="0"/>
              <a:t>Lara Jones, MA</a:t>
            </a:r>
          </a:p>
          <a:p>
            <a:pPr lvl="1"/>
            <a:r>
              <a:rPr lang="en-US" sz="3400" dirty="0"/>
              <a:t>Graduate assistant, specializing in Child / Adolescent / Family Clinical Psychology, who shared responsibility for entering data into the database, </a:t>
            </a:r>
            <a:r>
              <a:rPr lang="en-US" sz="3400" dirty="0" err="1"/>
              <a:t>co-ordinating</a:t>
            </a:r>
            <a:r>
              <a:rPr lang="en-US" sz="3400" dirty="0"/>
              <a:t> with coaches and other agency staff, and running the extracts that downloaded data from the database, who followed up with agency staff regarding any missing data, questions, or concerns about the database.</a:t>
            </a:r>
          </a:p>
        </p:txBody>
      </p:sp>
    </p:spTree>
    <p:extLst>
      <p:ext uri="{BB962C8B-B14F-4D97-AF65-F5344CB8AC3E}">
        <p14:creationId xmlns:p14="http://schemas.microsoft.com/office/powerpoint/2010/main" val="4164453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Outline</a:t>
            </a:r>
          </a:p>
        </p:txBody>
      </p:sp>
      <p:sp>
        <p:nvSpPr>
          <p:cNvPr id="3" name="Content Placeholder 2"/>
          <p:cNvSpPr>
            <a:spLocks noGrp="1"/>
          </p:cNvSpPr>
          <p:nvPr>
            <p:ph sz="quarter" idx="1"/>
          </p:nvPr>
        </p:nvSpPr>
        <p:spPr/>
        <p:txBody>
          <a:bodyPr>
            <a:normAutofit fontScale="32500" lnSpcReduction="20000"/>
          </a:bodyPr>
          <a:lstStyle/>
          <a:p>
            <a:r>
              <a:rPr lang="en-US" b="1" dirty="0"/>
              <a:t>Context of the Project</a:t>
            </a:r>
          </a:p>
          <a:p>
            <a:pPr lvl="1"/>
            <a:r>
              <a:rPr lang="en-US" b="1" dirty="0"/>
              <a:t>Began in 2007</a:t>
            </a:r>
          </a:p>
          <a:p>
            <a:pPr lvl="1"/>
            <a:r>
              <a:rPr lang="en-US" b="1" dirty="0"/>
              <a:t>“By 2017, every child in our community will arrive at kindergarten prepared to succeed.”</a:t>
            </a:r>
          </a:p>
          <a:p>
            <a:pPr lvl="2"/>
            <a:r>
              <a:rPr lang="en-US" b="1" dirty="0"/>
              <a:t>High Quality Child Care</a:t>
            </a:r>
          </a:p>
          <a:p>
            <a:pPr lvl="2"/>
            <a:r>
              <a:rPr lang="en-US" b="1" dirty="0"/>
              <a:t>Financial Literacy and Empowerment</a:t>
            </a:r>
          </a:p>
          <a:p>
            <a:pPr lvl="2"/>
            <a:r>
              <a:rPr lang="en-US" b="1" dirty="0"/>
              <a:t>Family Coaching</a:t>
            </a:r>
          </a:p>
          <a:p>
            <a:pPr lvl="1"/>
            <a:r>
              <a:rPr lang="en-US" b="1" dirty="0"/>
              <a:t>Type of Project – Action Research </a:t>
            </a:r>
          </a:p>
          <a:p>
            <a:pPr lvl="2"/>
            <a:r>
              <a:rPr lang="en-US" b="1" dirty="0"/>
              <a:t>Priority: People and change</a:t>
            </a:r>
          </a:p>
          <a:p>
            <a:r>
              <a:rPr lang="en-US" b="1" dirty="0"/>
              <a:t>Implementation</a:t>
            </a:r>
          </a:p>
          <a:p>
            <a:pPr lvl="1"/>
            <a:r>
              <a:rPr lang="en-US" b="1" dirty="0"/>
              <a:t>Child Care Centers</a:t>
            </a:r>
          </a:p>
          <a:p>
            <a:pPr lvl="1"/>
            <a:r>
              <a:rPr lang="en-US" b="1" dirty="0"/>
              <a:t>Family Coaching</a:t>
            </a:r>
          </a:p>
          <a:p>
            <a:pPr lvl="1"/>
            <a:r>
              <a:rPr lang="en-US" b="1" dirty="0"/>
              <a:t>Two longer-term developments</a:t>
            </a:r>
          </a:p>
          <a:p>
            <a:pPr lvl="2"/>
            <a:r>
              <a:rPr lang="en-US" b="1" dirty="0"/>
              <a:t>Finances</a:t>
            </a:r>
          </a:p>
          <a:p>
            <a:pPr lvl="2"/>
            <a:r>
              <a:rPr lang="en-US" b="1" dirty="0"/>
              <a:t>Health</a:t>
            </a:r>
          </a:p>
          <a:p>
            <a:pPr lvl="1"/>
            <a:r>
              <a:rPr lang="en-US" b="1" dirty="0"/>
              <a:t>July 2011 – New Phase</a:t>
            </a:r>
          </a:p>
          <a:p>
            <a:pPr lvl="2"/>
            <a:r>
              <a:rPr lang="en-US" b="1" dirty="0"/>
              <a:t>Three Centers applied and were accepted</a:t>
            </a:r>
          </a:p>
          <a:p>
            <a:pPr lvl="2"/>
            <a:r>
              <a:rPr lang="en-US" b="1" dirty="0"/>
              <a:t>2012 / 2013 – Final Year </a:t>
            </a:r>
          </a:p>
          <a:p>
            <a:r>
              <a:rPr lang="en-US" b="1" dirty="0"/>
              <a:t>Sources of Data / Focus of Evaluation</a:t>
            </a:r>
          </a:p>
          <a:p>
            <a:pPr lvl="1"/>
            <a:r>
              <a:rPr lang="en-US" b="1" dirty="0"/>
              <a:t>Assessment of Children in Child Care Centers</a:t>
            </a:r>
          </a:p>
          <a:p>
            <a:pPr lvl="1"/>
            <a:r>
              <a:rPr lang="en-US" b="1" dirty="0"/>
              <a:t>Assessment of Child Care Classrooms</a:t>
            </a:r>
          </a:p>
          <a:p>
            <a:pPr lvl="1"/>
            <a:r>
              <a:rPr lang="en-US" b="1" dirty="0"/>
              <a:t>Information from and about Family Leaders</a:t>
            </a:r>
          </a:p>
          <a:p>
            <a:pPr lvl="2"/>
            <a:r>
              <a:rPr lang="en-US" b="1" dirty="0"/>
              <a:t>Questionnaires</a:t>
            </a:r>
          </a:p>
          <a:p>
            <a:pPr lvl="2"/>
            <a:r>
              <a:rPr lang="en-US" b="1" dirty="0"/>
              <a:t>Goals</a:t>
            </a:r>
          </a:p>
          <a:p>
            <a:r>
              <a:rPr lang="en-US" b="1" dirty="0"/>
              <a:t>Children and School Readiness</a:t>
            </a:r>
          </a:p>
          <a:p>
            <a:pPr lvl="1"/>
            <a:r>
              <a:rPr lang="en-US" b="1" dirty="0"/>
              <a:t>Infant Toddler Environment Rating Scale (ITERS) and Early Childhood Environment Rating Scale (ECERS)</a:t>
            </a:r>
          </a:p>
          <a:p>
            <a:pPr lvl="1"/>
            <a:r>
              <a:rPr lang="en-US" b="1" dirty="0"/>
              <a:t>About 40 Items in 7 subscales rated by trained observers</a:t>
            </a:r>
          </a:p>
          <a:p>
            <a:pPr lvl="2"/>
            <a:r>
              <a:rPr lang="en-US" b="1" dirty="0"/>
              <a:t>Furniture for routine care and play</a:t>
            </a:r>
          </a:p>
          <a:p>
            <a:pPr lvl="2"/>
            <a:r>
              <a:rPr lang="en-US" b="1" dirty="0"/>
              <a:t>Nature / science activities</a:t>
            </a:r>
          </a:p>
          <a:p>
            <a:pPr lvl="2"/>
            <a:r>
              <a:rPr lang="en-US" b="1" dirty="0"/>
              <a:t>Provisions for parents</a:t>
            </a:r>
          </a:p>
        </p:txBody>
      </p:sp>
    </p:spTree>
    <p:extLst>
      <p:ext uri="{BB962C8B-B14F-4D97-AF65-F5344CB8AC3E}">
        <p14:creationId xmlns:p14="http://schemas.microsoft.com/office/powerpoint/2010/main" val="22569764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7622F37A499F4CBB24CC7FF804A261" ma:contentTypeVersion="20" ma:contentTypeDescription="Create a new document." ma:contentTypeScope="" ma:versionID="86566a2c9eb7e4e7ecd01d7d905bd1c3">
  <xsd:schema xmlns:xsd="http://www.w3.org/2001/XMLSchema" xmlns:xs="http://www.w3.org/2001/XMLSchema" xmlns:p="http://schemas.microsoft.com/office/2006/metadata/properties" xmlns:ns2="04f658fb-7b70-46eb-afdd-4b31c7d0f987" xmlns:ns3="6ee2711e-a768-4f87-a200-ce8c25a80bd4" targetNamespace="http://schemas.microsoft.com/office/2006/metadata/properties" ma:root="true" ma:fieldsID="68f8625fddb58fbe0366497d944f014a" ns2:_="" ns3:_="">
    <xsd:import namespace="04f658fb-7b70-46eb-afdd-4b31c7d0f987"/>
    <xsd:import namespace="6ee2711e-a768-4f87-a200-ce8c25a80bd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2:MediaServiceSearchProperties" minOccurs="0"/>
                <xsd:element ref="ns2:MediaServiceObjectDetectorVersion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f658fb-7b70-46eb-afdd-4b31c7d0f9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dc0606b-8e5a-4aee-a68c-f4efcab0e830"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_Flow_SignoffStatus" ma:index="26"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ee2711e-a768-4f87-a200-ce8c25a80bd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bea4823-9f6e-406b-9907-842f62b202b7}" ma:internalName="TaxCatchAll" ma:showField="CatchAllData" ma:web="6ee2711e-a768-4f87-a200-ce8c25a80b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7D0794-4199-484E-AB13-D54FC98562EA}"/>
</file>

<file path=customXml/itemProps2.xml><?xml version="1.0" encoding="utf-8"?>
<ds:datastoreItem xmlns:ds="http://schemas.openxmlformats.org/officeDocument/2006/customXml" ds:itemID="{8BAE457F-C6D5-47FA-B432-43424AB361BF}"/>
</file>

<file path=docProps/app.xml><?xml version="1.0" encoding="utf-8"?>
<Properties xmlns="http://schemas.openxmlformats.org/officeDocument/2006/extended-properties" xmlns:vt="http://schemas.openxmlformats.org/officeDocument/2006/docPropsVTypes">
  <Template>Equity</Template>
  <TotalTime>1420</TotalTime>
  <Words>392</Words>
  <Application>Microsoft Office PowerPoint</Application>
  <PresentationFormat>On-screen Show (4:3)</PresentationFormat>
  <Paragraphs>39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Franklin Gothic Book</vt:lpstr>
      <vt:lpstr>Perpetua</vt:lpstr>
      <vt:lpstr>Wingdings 2</vt:lpstr>
      <vt:lpstr>Equity</vt:lpstr>
      <vt:lpstr>Spalding Team of Evaluators</vt:lpstr>
      <vt:lpstr>Outline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Gheens Bridges to Tomorrow</dc:title>
  <dc:creator>Linfield, Ken</dc:creator>
  <cp:lastModifiedBy>Kenneth Linfield</cp:lastModifiedBy>
  <cp:revision>27</cp:revision>
  <dcterms:created xsi:type="dcterms:W3CDTF">2012-09-21T13:16:46Z</dcterms:created>
  <dcterms:modified xsi:type="dcterms:W3CDTF">2024-07-22T16:13:05Z</dcterms:modified>
</cp:coreProperties>
</file>