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3"/>
  </p:sldMasterIdLst>
  <p:notesMasterIdLst>
    <p:notesMasterId r:id="rId17"/>
  </p:notesMasterIdLst>
  <p:handoutMasterIdLst>
    <p:handoutMasterId r:id="rId18"/>
  </p:handoutMasterIdLst>
  <p:sldIdLst>
    <p:sldId id="256" r:id="rId4"/>
    <p:sldId id="274" r:id="rId5"/>
    <p:sldId id="275" r:id="rId6"/>
    <p:sldId id="269" r:id="rId7"/>
    <p:sldId id="271" r:id="rId8"/>
    <p:sldId id="270" r:id="rId9"/>
    <p:sldId id="260" r:id="rId10"/>
    <p:sldId id="261" r:id="rId11"/>
    <p:sldId id="262" r:id="rId12"/>
    <p:sldId id="272" r:id="rId13"/>
    <p:sldId id="265" r:id="rId14"/>
    <p:sldId id="267" r:id="rId15"/>
    <p:sldId id="273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3"/>
    <a:srgbClr val="FFFDC7"/>
    <a:srgbClr val="FFFB95"/>
    <a:srgbClr val="FFFDAE"/>
    <a:srgbClr val="FFFC7F"/>
    <a:srgbClr val="FFF96C"/>
    <a:srgbClr val="FFF74F"/>
    <a:srgbClr val="FFF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077090-399A-449A-8E9B-EFE53677660F}" type="datetimeFigureOut">
              <a:rPr lang="en-US"/>
              <a:pPr>
                <a:defRPr/>
              </a:pPr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E4166E2-4EA6-4978-B110-26FC6299F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97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2A9361A-2378-45D0-B833-2776559E8ACF}" type="datetimeFigureOut">
              <a:rPr lang="en-US"/>
              <a:pPr>
                <a:defRPr/>
              </a:pPr>
              <a:t>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A6E21A-C8A5-4159-AC9D-6C71119BE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161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D3072B-1F3C-4A2E-AD47-6DD093BAC51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C7A42C-2683-4587-937B-20009BC72E2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7167D4-6004-4AE4-96D2-BDFC4B546ED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2B1EB8-A3BB-49F8-928F-889D5847A54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Have students complete Exercise 3.2: Demonstrating the Capacity of Working Memory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9FC444-4450-4C7E-9590-6A0F1A2F6CF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Have students complete Exercise 3.4: Identifying Learning Strategies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7DC7F4-C86C-4471-801F-BE858DD48B0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Giving students a preview of the  next unit/chapter is a great way to get them engaged in learning and support them in self-regulating.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  <a:p>
            <a:pPr eaLnBrk="1" hangingPunct="1">
              <a:spcBef>
                <a:spcPct val="0"/>
              </a:spcBef>
            </a:pPr>
            <a:r>
              <a:rPr lang="en-US" b="1"/>
              <a:t>NOTE: If you are using this book out of order (as recommended), you can find the preview of other chapters at the end of the PowerPoint for the previous chapter.</a:t>
            </a:r>
          </a:p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0F4058-62FC-4FB7-B0FE-8052CC177AA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487363" y="411163"/>
            <a:ext cx="8169275" cy="6035675"/>
            <a:chOff x="486873" y="411480"/>
            <a:chExt cx="8170254" cy="6035040"/>
          </a:xfrm>
        </p:grpSpPr>
        <p:sp>
          <p:nvSpPr>
            <p:cNvPr id="5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13"/>
            <p:cNvSpPr>
              <a:spLocks/>
            </p:cNvSpPr>
            <p:nvPr/>
          </p:nvSpPr>
          <p:spPr>
            <a:xfrm>
              <a:off x="563082" y="474973"/>
              <a:ext cx="7982907" cy="5889005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cxnSp>
          <p:nvCxnSpPr>
            <p:cNvPr id="7" name="Straight Connector 14"/>
            <p:cNvCxnSpPr/>
            <p:nvPr/>
          </p:nvCxnSpPr>
          <p:spPr>
            <a:xfrm>
              <a:off x="563082" y="6133815"/>
              <a:ext cx="7982907" cy="1588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8" name="Rectangle 16"/>
            <p:cNvSpPr/>
            <p:nvPr/>
          </p:nvSpPr>
          <p:spPr>
            <a:xfrm>
              <a:off x="563082" y="457512"/>
              <a:ext cx="7982907" cy="2577829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73088" y="6122988"/>
            <a:ext cx="2133600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7057A-1A31-4CC1-99B9-2120CACD97BC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988"/>
            <a:ext cx="2895600" cy="257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98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2031-53AF-429B-816F-682C355FB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9" name="Group 26"/>
              <p:cNvGrpSpPr>
                <a:grpSpLocks/>
              </p:cNvGrpSpPr>
              <p:nvPr/>
            </p:nvGrpSpPr>
            <p:grpSpPr bwMode="auto"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11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grpSp>
              <p:nvGrpSpPr>
                <p:cNvPr id="12" name="Group 10"/>
                <p:cNvGrpSpPr>
                  <a:grpSpLocks/>
                </p:cNvGrpSpPr>
                <p:nvPr/>
              </p:nvGrpSpPr>
              <p:grpSpPr bwMode="auto"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13" name="Rectangle 30"/>
                  <p:cNvSpPr>
                    <a:spLocks/>
                  </p:cNvSpPr>
                  <p:nvPr/>
                </p:nvSpPr>
                <p:spPr>
                  <a:xfrm>
                    <a:off x="247025" y="246872"/>
                    <a:ext cx="8622676" cy="6364582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/>
                  </a:p>
                </p:txBody>
              </p:sp>
              <p:cxnSp>
                <p:nvCxnSpPr>
                  <p:cNvPr id="14" name="Straight Connector 31"/>
                  <p:cNvCxnSpPr/>
                  <p:nvPr/>
                </p:nvCxnSpPr>
                <p:spPr>
                  <a:xfrm>
                    <a:off x="247025" y="6389249"/>
                    <a:ext cx="8622676" cy="1587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10" name="Rectangle 27"/>
              <p:cNvSpPr/>
              <p:nvPr/>
            </p:nvSpPr>
            <p:spPr>
              <a:xfrm rot="5400000">
                <a:off x="801568" y="3274246"/>
                <a:ext cx="6134441" cy="63495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  <p:sp>
          <p:nvSpPr>
            <p:cNvPr id="8" name="Rectangle 24"/>
            <p:cNvSpPr/>
            <p:nvPr/>
          </p:nvSpPr>
          <p:spPr>
            <a:xfrm rot="10800000">
              <a:off x="259074" y="1594222"/>
              <a:ext cx="3574791" cy="6348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 rtlCol="0">
            <a:normAutofit/>
          </a:bodyPr>
          <a:lstStyle>
            <a:lvl1pPr>
              <a:buNone/>
              <a:defRPr sz="18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FB1A5-8ABD-4BFC-91E8-77CAC6B7008C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C9CFC-BCEA-429D-8007-84C65E68C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0" name="Rectangle 19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/>
                </a:p>
              </p:txBody>
            </p:sp>
            <p:cxnSp>
              <p:nvCxnSpPr>
                <p:cNvPr id="11" name="Straight Connector 20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7" name="Rectangle 16"/>
            <p:cNvSpPr/>
            <p:nvPr/>
          </p:nvSpPr>
          <p:spPr>
            <a:xfrm rot="5400000">
              <a:off x="801568" y="3274246"/>
              <a:ext cx="6134441" cy="6349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BD23D-D29D-474C-B231-357CED88FD0A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C44DD-D25B-48B1-8EEB-D1109A502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8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0" name="Rectangle 21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/>
                </a:p>
              </p:txBody>
            </p:sp>
            <p:cxnSp>
              <p:nvCxnSpPr>
                <p:cNvPr id="11" name="Straight Connector 22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7" name="Rectangle 19"/>
            <p:cNvSpPr/>
            <p:nvPr/>
          </p:nvSpPr>
          <p:spPr>
            <a:xfrm>
              <a:off x="255900" y="4203542"/>
              <a:ext cx="8622676" cy="6348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CC7C1-6E35-46DC-8A6B-BA4F0D0228E8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FFE3C-893D-4CD6-BC6E-64822A9C4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5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7" name="Rectangle 15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8" name="Straight Connector 16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9" name="Rectangle 17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5851C-9671-4B69-ADC8-394FD256D0DD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5758C-A35C-444B-9818-973DDACA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7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8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9" name="Rectangle 16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/>
                </a:p>
              </p:txBody>
            </p:sp>
            <p:cxnSp>
              <p:nvCxnSpPr>
                <p:cNvPr id="10" name="Straight Connector 18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6" name="Rectangle 17"/>
            <p:cNvSpPr/>
            <p:nvPr/>
          </p:nvSpPr>
          <p:spPr>
            <a:xfrm rot="5400000">
              <a:off x="4243019" y="3274246"/>
              <a:ext cx="6134441" cy="6349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1DB53-CF85-428F-92AF-13277D1418C6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158D5-5B57-4A0A-AE97-AB94E25DC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5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7" name="Rectangle 18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8" name="Straight Connector 19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9" name="Rectangle 20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86C79-6E74-4D0F-A943-CF1AB39E0690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C39C-1797-44F9-9B67-F11410AB5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487363" y="411163"/>
            <a:ext cx="8169275" cy="6035675"/>
            <a:chOff x="486873" y="411480"/>
            <a:chExt cx="8170254" cy="6035040"/>
          </a:xfrm>
        </p:grpSpPr>
        <p:sp>
          <p:nvSpPr>
            <p:cNvPr id="6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3082" y="474973"/>
                <a:ext cx="7982907" cy="5889005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3082" y="6133814"/>
                <a:ext cx="7982907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0" name="Straight Connector 10"/>
              <p:cNvCxnSpPr/>
              <p:nvPr/>
            </p:nvCxnSpPr>
            <p:spPr>
              <a:xfrm>
                <a:off x="563082" y="3427412"/>
                <a:ext cx="7982907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 rtlCol="0">
            <a:normAutofit/>
          </a:bodyPr>
          <a:lstStyle>
            <a:lvl1pPr>
              <a:buNone/>
              <a:defRPr sz="2000"/>
            </a:lvl1pPr>
          </a:lstStyle>
          <a:p>
            <a:pPr lvl="0"/>
            <a:r>
              <a:rPr lang="en-US" noProof="0"/>
              <a:t>Drag picture to placeholder or click icon to add</a:t>
            </a:r>
            <a:endParaRPr noProof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>
          <a:xfrm>
            <a:off x="569913" y="6122988"/>
            <a:ext cx="2133600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94E51-53BA-47D8-A2CC-44349E6F3896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5638800" y="6124575"/>
            <a:ext cx="2895600" cy="257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5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7" name="Rectangle 26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8" name="Straight Connector 27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35A33-7348-4354-BF98-3BB30395B19E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2EF97-9A66-4549-ADA4-E966BAB21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6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8" name="Rectangle 22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9" name="Straight Connector 23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0" name="Rectangle 24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D9B74-F4C9-4C37-A46D-7FA58837F113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0E265-9564-4C38-B40A-FCC35D869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8" name="Group 25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0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11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2" name="Rectangle 28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/>
                </a:p>
              </p:txBody>
            </p:sp>
            <p:cxnSp>
              <p:nvCxnSpPr>
                <p:cNvPr id="13" name="Straight Connector 30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4" name="Rectangle 31"/>
                <p:cNvSpPr/>
                <p:nvPr/>
              </p:nvSpPr>
              <p:spPr>
                <a:xfrm>
                  <a:off x="247025" y="1611845"/>
                  <a:ext cx="8622676" cy="63487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/>
                </a:p>
              </p:txBody>
            </p:sp>
          </p:grpSp>
        </p:grpSp>
        <p:cxnSp>
          <p:nvCxnSpPr>
            <p:cNvPr id="9" name="Straight Connector 22"/>
            <p:cNvCxnSpPr/>
            <p:nvPr/>
          </p:nvCxnSpPr>
          <p:spPr>
            <a:xfrm rot="16200000" flipH="1">
              <a:off x="2217422" y="4026572"/>
              <a:ext cx="4710743" cy="1588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F7DB3-D90C-454D-8DDA-D94456A840CD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37954-057F-449A-ABAA-AA41AC318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4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6" name="Rectangle 14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7" name="Straight Connector 15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8" name="Rectangle 16"/>
              <p:cNvSpPr/>
              <p:nvPr/>
            </p:nvSpPr>
            <p:spPr>
              <a:xfrm>
                <a:off x="247025" y="1611845"/>
                <a:ext cx="8622676" cy="63487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A09E7-3DB5-4B85-8754-D443D5F49A8E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FCAB9-D5EC-421E-BCBD-866E094C2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sp>
          <p:nvSpPr>
            <p:cNvPr id="3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5" name="Rectangle 12"/>
              <p:cNvSpPr>
                <a:spLocks/>
              </p:cNvSpPr>
              <p:nvPr/>
            </p:nvSpPr>
            <p:spPr>
              <a:xfrm>
                <a:off x="247025" y="246872"/>
                <a:ext cx="8622676" cy="6364582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/>
              </a:p>
            </p:txBody>
          </p:sp>
          <p:cxnSp>
            <p:nvCxnSpPr>
              <p:cNvPr id="6" name="Straight Connector 13"/>
              <p:cNvCxnSpPr/>
              <p:nvPr/>
            </p:nvCxnSpPr>
            <p:spPr>
              <a:xfrm>
                <a:off x="247025" y="6389249"/>
                <a:ext cx="8622676" cy="1587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5116B-F881-4563-B3CF-6EED010E0CF0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B685B-B34B-4677-88E1-E0C2AB3C5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182563" y="173038"/>
            <a:ext cx="8778875" cy="6511925"/>
            <a:chOff x="182880" y="173699"/>
            <a:chExt cx="8778240" cy="6510602"/>
          </a:xfrm>
        </p:grpSpPr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8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grpSp>
            <p:nvGrpSpPr>
              <p:cNvPr id="9" name="Group 10"/>
              <p:cNvGrpSpPr>
                <a:grpSpLocks/>
              </p:cNvGrpSpPr>
              <p:nvPr/>
            </p:nvGrpSpPr>
            <p:grpSpPr bwMode="auto"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0" name="Rectangle 18"/>
                <p:cNvSpPr>
                  <a:spLocks/>
                </p:cNvSpPr>
                <p:nvPr/>
              </p:nvSpPr>
              <p:spPr>
                <a:xfrm>
                  <a:off x="247025" y="246872"/>
                  <a:ext cx="8622676" cy="6364582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/>
                </a:p>
              </p:txBody>
            </p:sp>
            <p:cxnSp>
              <p:nvCxnSpPr>
                <p:cNvPr id="11" name="Straight Connector 19"/>
                <p:cNvCxnSpPr/>
                <p:nvPr/>
              </p:nvCxnSpPr>
              <p:spPr>
                <a:xfrm>
                  <a:off x="247025" y="6389249"/>
                  <a:ext cx="8622676" cy="1587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7" name="Rectangle 32"/>
            <p:cNvSpPr/>
            <p:nvPr/>
          </p:nvSpPr>
          <p:spPr>
            <a:xfrm rot="5400000">
              <a:off x="801568" y="3274246"/>
              <a:ext cx="6134441" cy="63495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6DBBB-B7CB-47FF-AA0B-D823FA3723DE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9362A-99A3-4BAC-B4B8-61CE55872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00113" y="244475"/>
            <a:ext cx="73453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0113" y="2133600"/>
            <a:ext cx="73453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4475" y="6372225"/>
            <a:ext cx="2133600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cs typeface="+mn-cs"/>
              </a:defRPr>
            </a:lvl1pPr>
          </a:lstStyle>
          <a:p>
            <a:pPr>
              <a:defRPr/>
            </a:pPr>
            <a:fld id="{DDD5208D-4388-4519-BB99-C46713BD7387}" type="datetime1">
              <a:rPr lang="en-GB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9475" y="6372225"/>
            <a:ext cx="2895600" cy="257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0BCC1"/>
                </a:solidFill>
                <a:latin typeface="Brush Script MT" pitchFamily="66" charset="0"/>
              </a:defRPr>
            </a:lvl1pPr>
          </a:lstStyle>
          <a:p>
            <a:pPr>
              <a:defRPr/>
            </a:pPr>
            <a:r>
              <a:rPr lang="en-US"/>
              <a:t>Routledge/Taylor &amp; Francis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0BCC1"/>
                </a:solidFill>
                <a:latin typeface="Calisto MT" pitchFamily="18" charset="0"/>
              </a:defRPr>
            </a:lvl1pPr>
          </a:lstStyle>
          <a:p>
            <a:pPr>
              <a:defRPr/>
            </a:pPr>
            <a:fld id="{AE3BB99B-FA25-45B4-B70F-0248382C7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  <p:sldLayoutId id="2147483956" r:id="rId1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sto MT" pitchFamily="18" charset="0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rgbClr val="404040"/>
        </a:buClr>
        <a:buFont typeface="Arial" charset="0"/>
        <a:buChar char="•"/>
        <a:defRPr sz="2400" kern="1200">
          <a:solidFill>
            <a:srgbClr val="404040"/>
          </a:solidFill>
          <a:latin typeface="+mn-lt"/>
          <a:ea typeface="+mn-ea"/>
          <a:cs typeface="+mn-cs"/>
        </a:defRPr>
      </a:lvl1pPr>
      <a:lvl2pPr marL="579438" indent="-228600" algn="l" rtl="0" eaLnBrk="0" fontAlgn="base" hangingPunct="0">
        <a:spcBef>
          <a:spcPts val="600"/>
        </a:spcBef>
        <a:spcAft>
          <a:spcPct val="0"/>
        </a:spcAft>
        <a:buClr>
          <a:srgbClr val="B0BCC1"/>
        </a:buClr>
        <a:buFont typeface="Arial" charset="0"/>
        <a:buChar char="•"/>
        <a:defRPr sz="2200" kern="1200">
          <a:solidFill>
            <a:srgbClr val="404040"/>
          </a:solidFill>
          <a:latin typeface="+mn-lt"/>
          <a:ea typeface="+mn-ea"/>
          <a:cs typeface="+mn-cs"/>
        </a:defRPr>
      </a:lvl2pPr>
      <a:lvl3pPr marL="808038" indent="-2286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Font typeface="Arial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3pPr>
      <a:lvl4pPr marL="1036638" indent="-228600" algn="l" rtl="0" eaLnBrk="0" fontAlgn="base" hangingPunct="0">
        <a:spcBef>
          <a:spcPts val="600"/>
        </a:spcBef>
        <a:spcAft>
          <a:spcPct val="0"/>
        </a:spcAft>
        <a:buClr>
          <a:srgbClr val="B0BCC1"/>
        </a:buClr>
        <a:buFont typeface="Arial" charset="0"/>
        <a:buChar char="•"/>
        <a:defRPr kern="1200">
          <a:solidFill>
            <a:srgbClr val="404040"/>
          </a:solidFill>
          <a:latin typeface="+mn-lt"/>
          <a:ea typeface="+mn-ea"/>
          <a:cs typeface="+mn-cs"/>
        </a:defRPr>
      </a:lvl4pPr>
      <a:lvl5pPr marL="1265238" indent="-2286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Font typeface="Arial" charset="0"/>
        <a:buChar char="•"/>
        <a:defRPr kern="1200">
          <a:solidFill>
            <a:srgbClr val="404040"/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 eaLnBrk="1" hangingPunct="1"/>
            <a:r>
              <a:rPr lang="en-US" sz="4000">
                <a:solidFill>
                  <a:srgbClr val="404040"/>
                </a:solidFill>
              </a:rPr>
              <a:t>Chapter 3:</a:t>
            </a:r>
          </a:p>
        </p:txBody>
      </p:sp>
      <p:sp>
        <p:nvSpPr>
          <p:cNvPr id="18434" name="Subtitle 2"/>
          <p:cNvSpPr>
            <a:spLocks noGrp="1"/>
          </p:cNvSpPr>
          <p:nvPr>
            <p:ph type="subTitle" idx="1"/>
          </p:nvPr>
        </p:nvSpPr>
        <p:spPr>
          <a:xfrm>
            <a:off x="914400" y="3116263"/>
            <a:ext cx="7342188" cy="1752600"/>
          </a:xfrm>
        </p:spPr>
        <p:txBody>
          <a:bodyPr/>
          <a:lstStyle/>
          <a:p>
            <a:pPr algn="r">
              <a:buClr>
                <a:srgbClr val="404040"/>
              </a:buClr>
              <a:buFont typeface="Arial" charset="0"/>
              <a:buNone/>
            </a:pPr>
            <a:r>
              <a:rPr lang="en-US" sz="4400" b="1">
                <a:solidFill>
                  <a:srgbClr val="404040"/>
                </a:solidFill>
              </a:rPr>
              <a:t>Understanding </a:t>
            </a:r>
          </a:p>
          <a:p>
            <a:pPr algn="r">
              <a:buClr>
                <a:srgbClr val="404040"/>
              </a:buClr>
              <a:buFont typeface="Arial" charset="0"/>
              <a:buNone/>
            </a:pPr>
            <a:r>
              <a:rPr lang="en-US" sz="4400" b="1">
                <a:solidFill>
                  <a:srgbClr val="404040"/>
                </a:solidFill>
              </a:rPr>
              <a:t>Learning and Memory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211138" y="6416675"/>
            <a:ext cx="31877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  <p:sp>
        <p:nvSpPr>
          <p:cNvPr id="32770" name="Text Placeholder 2"/>
          <p:cNvSpPr>
            <a:spLocks noGrp="1"/>
          </p:cNvSpPr>
          <p:nvPr>
            <p:ph type="body" idx="1"/>
          </p:nvPr>
        </p:nvSpPr>
        <p:spPr>
          <a:xfrm>
            <a:off x="631825" y="1709738"/>
            <a:ext cx="3567113" cy="831850"/>
          </a:xfrm>
        </p:spPr>
        <p:txBody>
          <a:bodyPr/>
          <a:lstStyle/>
          <a:p>
            <a:pPr eaLnBrk="1" hangingPunct="1"/>
            <a:r>
              <a:rPr lang="en-US" b="1" u="sng"/>
              <a:t>Rote Learning</a:t>
            </a:r>
          </a:p>
        </p:txBody>
      </p:sp>
      <p:sp>
        <p:nvSpPr>
          <p:cNvPr id="32771" name="Content Placeholder 3"/>
          <p:cNvSpPr>
            <a:spLocks noGrp="1"/>
          </p:cNvSpPr>
          <p:nvPr>
            <p:ph sz="half" idx="2"/>
          </p:nvPr>
        </p:nvSpPr>
        <p:spPr>
          <a:xfrm>
            <a:off x="631825" y="2590800"/>
            <a:ext cx="3567113" cy="34845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400" b="1"/>
              <a:t>Rehearsal Strategies</a:t>
            </a:r>
          </a:p>
          <a:p>
            <a:pPr marL="0" indent="0" eaLnBrk="1" hangingPunct="1">
              <a:lnSpc>
                <a:spcPct val="50000"/>
              </a:lnSpc>
              <a:buFontTx/>
              <a:buChar char="•"/>
            </a:pPr>
            <a:r>
              <a:rPr lang="en-US"/>
              <a:t>Copying material</a:t>
            </a:r>
          </a:p>
          <a:p>
            <a:pPr marL="0" indent="0" eaLnBrk="1" hangingPunct="1">
              <a:lnSpc>
                <a:spcPct val="50000"/>
              </a:lnSpc>
              <a:buFontTx/>
              <a:buChar char="•"/>
            </a:pPr>
            <a:r>
              <a:rPr lang="en-US"/>
              <a:t>Underlining text</a:t>
            </a:r>
          </a:p>
          <a:p>
            <a:pPr marL="0" indent="0" eaLnBrk="1" hangingPunct="1">
              <a:lnSpc>
                <a:spcPct val="50000"/>
              </a:lnSpc>
              <a:buFontTx/>
              <a:buChar char="•"/>
            </a:pPr>
            <a:r>
              <a:rPr lang="en-US"/>
              <a:t>Reciting</a:t>
            </a:r>
          </a:p>
        </p:txBody>
      </p:sp>
      <p:sp>
        <p:nvSpPr>
          <p:cNvPr id="3277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063" y="1709738"/>
            <a:ext cx="3567112" cy="831850"/>
          </a:xfrm>
        </p:spPr>
        <p:txBody>
          <a:bodyPr/>
          <a:lstStyle/>
          <a:p>
            <a:pPr eaLnBrk="1" hangingPunct="1"/>
            <a:r>
              <a:rPr lang="en-US" b="1" u="sng"/>
              <a:t>Meaningful Learning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063" y="2592388"/>
            <a:ext cx="3567112" cy="3824287"/>
          </a:xfrm>
        </p:spPr>
        <p:txBody>
          <a:bodyPr rtlCol="0"/>
          <a:lstStyle/>
          <a:p>
            <a:pPr marL="0" indent="0"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Organization Strategies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Tx/>
              <a:buChar char="•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Selecting main ideas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Tx/>
              <a:buChar char="•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Outlining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Tx/>
              <a:buChar char="•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Visual mapping</a:t>
            </a:r>
          </a:p>
          <a:p>
            <a:pPr marL="0" indent="0"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/>
            </a:pPr>
            <a:endParaRPr lang="en-US" sz="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Elaboration Strategies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dirty="0"/>
              <a:t>Summarizing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Note-making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Answering questions</a:t>
            </a:r>
          </a:p>
          <a:p>
            <a:pPr eaLnBrk="1" fontAlgn="auto" hangingPunct="1">
              <a:lnSpc>
                <a:spcPct val="50000"/>
              </a:lnSpc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/>
            </a:pPr>
            <a:endParaRPr lang="en-US" b="1" dirty="0">
              <a:solidFill>
                <a:schemeClr val="accent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774" name="Rectangle 2"/>
          <p:cNvSpPr txBox="1">
            <a:spLocks noChangeArrowheads="1"/>
          </p:cNvSpPr>
          <p:nvPr/>
        </p:nvSpPr>
        <p:spPr bwMode="auto">
          <a:xfrm>
            <a:off x="766763" y="344488"/>
            <a:ext cx="77724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4400"/>
            <a:r>
              <a:rPr lang="en-US" sz="4000" b="1">
                <a:solidFill>
                  <a:srgbClr val="404040"/>
                </a:solidFill>
                <a:latin typeface="Calisto MT" pitchFamily="18" charset="0"/>
              </a:rPr>
              <a:t>Rote vs. Meaningful Learning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490538" y="244475"/>
            <a:ext cx="8145462" cy="1339850"/>
          </a:xfrm>
        </p:spPr>
        <p:txBody>
          <a:bodyPr/>
          <a:lstStyle/>
          <a:p>
            <a:pPr eaLnBrk="1" hangingPunct="1"/>
            <a:r>
              <a:rPr lang="en-US" sz="3600" b="1"/>
              <a:t>Example Representation (Matrix) of the Information-Processing System</a:t>
            </a:r>
          </a:p>
        </p:txBody>
      </p:sp>
      <p:graphicFrame>
        <p:nvGraphicFramePr>
          <p:cNvPr id="11" name="Group 33"/>
          <p:cNvGraphicFramePr>
            <a:graphicFrameLocks noGrp="1"/>
          </p:cNvGraphicFramePr>
          <p:nvPr/>
        </p:nvGraphicFramePr>
        <p:xfrm>
          <a:off x="693738" y="2216150"/>
          <a:ext cx="7772400" cy="4132263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1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charset="0"/>
                          <a:ea typeface="ＭＳ Ｐゴシック" charset="0"/>
                        </a:rPr>
                        <a:t>Sensory Store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charset="0"/>
                          <a:ea typeface="ＭＳ Ｐゴシック" charset="0"/>
                        </a:rPr>
                        <a:t>Working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charset="0"/>
                          <a:ea typeface="ＭＳ Ｐゴシック" charset="0"/>
                        </a:rPr>
                        <a:t>Long-term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3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charset="0"/>
                          <a:ea typeface="ＭＳ Ｐゴシック" charset="0"/>
                        </a:rPr>
                        <a:t>Capacity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charset="0"/>
                          <a:ea typeface="ＭＳ Ｐゴシック" charset="0"/>
                        </a:rPr>
                        <a:t>Duration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5014913" y="3451225"/>
            <a:ext cx="1012825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Small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Book Antiqua" pitchFamily="18" charset="0"/>
                <a:cs typeface="Times New Roman" pitchFamily="18" charset="0"/>
              </a:rPr>
              <a:t>7</a:t>
            </a:r>
            <a:r>
              <a:rPr lang="en-US" sz="2800">
                <a:latin typeface="Book Antiqua" pitchFamily="18" charset="0"/>
                <a:cs typeface="Times New Roman" pitchFamily="18" charset="0"/>
                <a:sym typeface="Symbol" pitchFamily="18" charset="2"/>
              </a:rPr>
              <a:t></a:t>
            </a:r>
            <a:r>
              <a:rPr lang="en-US" sz="2800">
                <a:latin typeface="Book Antiqua" pitchFamily="18" charset="0"/>
                <a:cs typeface="Times New Roman" pitchFamily="18" charset="0"/>
              </a:rPr>
              <a:t>2 </a:t>
            </a:r>
          </a:p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6919913" y="3582988"/>
            <a:ext cx="1012825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Large</a:t>
            </a:r>
          </a:p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4" name="Text Box 34"/>
          <p:cNvSpPr txBox="1">
            <a:spLocks noChangeArrowheads="1"/>
          </p:cNvSpPr>
          <p:nvPr/>
        </p:nvSpPr>
        <p:spPr bwMode="auto">
          <a:xfrm>
            <a:off x="2805113" y="3629025"/>
            <a:ext cx="101282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Large</a:t>
            </a:r>
          </a:p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2265363" y="4672013"/>
            <a:ext cx="2103437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 dirty="0">
                <a:latin typeface="Times New Roman" pitchFamily="18" charset="0"/>
              </a:rPr>
              <a:t>Very Short: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</a:rPr>
              <a:t>Visual: 1 second or less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dirty="0">
                <a:latin typeface="Times New Roman" pitchFamily="18" charset="0"/>
              </a:rPr>
              <a:t>Auditory: 2-3 seconds</a:t>
            </a:r>
          </a:p>
          <a:p>
            <a:endParaRPr lang="en-US" sz="2400" dirty="0">
              <a:latin typeface="Times New Roman" pitchFamily="18" charset="0"/>
            </a:endParaRPr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4872038" y="4848225"/>
            <a:ext cx="13081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5-20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seconds</a:t>
            </a:r>
          </a:p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6561138" y="4848225"/>
            <a:ext cx="19304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Indefinitely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>
                <a:latin typeface="Times New Roman" pitchFamily="18" charset="0"/>
              </a:rPr>
              <a:t>long</a:t>
            </a:r>
          </a:p>
          <a:p>
            <a:pPr algn="ctr"/>
            <a:endParaRPr lang="en-US" sz="2400">
              <a:latin typeface="Times New Roman" pitchFamily="18" charset="0"/>
            </a:endParaRPr>
          </a:p>
        </p:txBody>
      </p:sp>
      <p:sp>
        <p:nvSpPr>
          <p:cNvPr id="34846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  <p:bldP spid="13" grpId="0" autoUpdateAnimBg="0"/>
      <p:bldP spid="14" grpId="0" autoUpdateAnimBg="0"/>
      <p:bldP spid="15" grpId="0" autoUpdateAnimBg="0"/>
      <p:bldP spid="16" grpId="0" autoUpdateAnimBg="0"/>
      <p:bldP spid="1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Discussion Questions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Now that you have learned about the information-processing system, what changes may you need to make to your study routine?</a:t>
            </a:r>
          </a:p>
          <a:p>
            <a:pPr eaLnBrk="1" hangingPunct="1"/>
            <a:r>
              <a:rPr lang="en-US"/>
              <a:t>What strategies do you normally use when studying? Are they rote or meaningful learning strategies? </a:t>
            </a:r>
          </a:p>
          <a:p>
            <a:pPr eaLnBrk="1" hangingPunct="1"/>
            <a:r>
              <a:rPr lang="en-US"/>
              <a:t>What elaboration and organization strategies could you incorporate into your study routine?</a:t>
            </a:r>
          </a:p>
          <a:p>
            <a:pPr eaLnBrk="1" hangingPunct="1"/>
            <a:endParaRPr lang="en-US"/>
          </a:p>
        </p:txBody>
      </p:sp>
      <p:sp>
        <p:nvSpPr>
          <p:cNvPr id="35843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>
          <a:xfrm>
            <a:off x="508000" y="244475"/>
            <a:ext cx="8128000" cy="1339850"/>
          </a:xfrm>
        </p:spPr>
        <p:txBody>
          <a:bodyPr/>
          <a:lstStyle/>
          <a:p>
            <a:pPr eaLnBrk="1" hangingPunct="1"/>
            <a:r>
              <a:rPr lang="en-US" sz="4000"/>
              <a:t>Preview of Chapter 4</a:t>
            </a:r>
            <a:br>
              <a:rPr lang="en-US" sz="4000"/>
            </a:br>
            <a:r>
              <a:rPr lang="en-US" sz="4000" b="1"/>
              <a:t>Goal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930400"/>
            <a:ext cx="8128000" cy="41830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70000"/>
              </a:lnSpc>
              <a:buFont typeface="Arial" charset="0"/>
              <a:buNone/>
            </a:pPr>
            <a:r>
              <a:rPr lang="en-US" sz="2800" dirty="0"/>
              <a:t>After studying Chapter 4, you will be able to:</a:t>
            </a:r>
            <a:endParaRPr lang="en-US" sz="100" b="1" dirty="0"/>
          </a:p>
          <a:p>
            <a:pPr lvl="1" eaLnBrk="1" hangingPunct="1">
              <a:lnSpc>
                <a:spcPct val="150000"/>
              </a:lnSpc>
              <a:buClr>
                <a:srgbClr val="404040"/>
              </a:buClr>
            </a:pPr>
            <a:r>
              <a:rPr lang="en-US" sz="2600" dirty="0"/>
              <a:t>establish personal goals;</a:t>
            </a:r>
          </a:p>
          <a:p>
            <a:pPr lvl="1" eaLnBrk="1" hangingPunct="1">
              <a:lnSpc>
                <a:spcPct val="150000"/>
              </a:lnSpc>
              <a:buClr>
                <a:srgbClr val="404040"/>
              </a:buClr>
            </a:pPr>
            <a:r>
              <a:rPr lang="en-US" sz="2600"/>
              <a:t>develop and implement effective plans for attaining goals.</a:t>
            </a:r>
          </a:p>
        </p:txBody>
      </p:sp>
      <p:sp>
        <p:nvSpPr>
          <p:cNvPr id="36867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/>
              <a:t>Agenda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573088" y="1949450"/>
            <a:ext cx="8029575" cy="4116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/>
              <a:t>Learning Objectives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Fixed vs. Growth Mindsets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Information-Processing System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Flaws in Memory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Rote vs. Meaningful Learning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Discussion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600"/>
              <a:t>Chapter 4 Preview</a:t>
            </a:r>
          </a:p>
        </p:txBody>
      </p:sp>
      <p:sp>
        <p:nvSpPr>
          <p:cNvPr id="19459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/>
              <a:t>Learning Objectives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573088" y="1949450"/>
            <a:ext cx="8029575" cy="4281488"/>
          </a:xfrm>
        </p:spPr>
        <p:txBody>
          <a:bodyPr/>
          <a:lstStyle/>
          <a:p>
            <a:pPr eaLnBrk="1" hangingPunct="1"/>
            <a:r>
              <a:rPr lang="en-US" dirty="0"/>
              <a:t>Evaluate your mindset and determine how it impacts your ability to learn and self-regulate. </a:t>
            </a:r>
          </a:p>
          <a:p>
            <a:pPr eaLnBrk="1" hangingPunct="1"/>
            <a:r>
              <a:rPr lang="en-US" dirty="0"/>
              <a:t>Explain how the information-processing system and our ability to learn are impacted by attention, working memory, encoding, and changes in memory or memory loss.</a:t>
            </a:r>
          </a:p>
          <a:p>
            <a:pPr eaLnBrk="1" hangingPunct="1"/>
            <a:r>
              <a:rPr lang="en-US" dirty="0"/>
              <a:t>Evaluate the effectiveness of rote vs. meaningful learning and how rehearsal, elaboration, and organization strategies are related to each.</a:t>
            </a:r>
          </a:p>
        </p:txBody>
      </p:sp>
      <p:sp>
        <p:nvSpPr>
          <p:cNvPr id="20483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5"/>
          <p:cNvSpPr>
            <a:spLocks noGrp="1"/>
          </p:cNvSpPr>
          <p:nvPr>
            <p:ph sz="half" idx="1"/>
          </p:nvPr>
        </p:nvSpPr>
        <p:spPr>
          <a:xfrm>
            <a:off x="4648200" y="4095750"/>
            <a:ext cx="4038600" cy="25161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>
                <a:ea typeface="MS PGothic" pitchFamily="34" charset="-128"/>
                <a:cs typeface="Calisto MT" pitchFamily="18" charset="0"/>
              </a:rPr>
              <a:t>You can learn new things but you cannot really change how intelligent you are. </a:t>
            </a:r>
          </a:p>
        </p:txBody>
      </p:sp>
      <p:sp>
        <p:nvSpPr>
          <p:cNvPr id="22530" name="Content Placeholder 6"/>
          <p:cNvSpPr>
            <a:spLocks noGrp="1"/>
          </p:cNvSpPr>
          <p:nvPr>
            <p:ph sz="half" idx="2"/>
          </p:nvPr>
        </p:nvSpPr>
        <p:spPr>
          <a:xfrm>
            <a:off x="455613" y="4100513"/>
            <a:ext cx="4038600" cy="25161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>
                <a:ea typeface="MS PGothic" pitchFamily="34" charset="-128"/>
                <a:cs typeface="Calisto MT" pitchFamily="18" charset="0"/>
              </a:rPr>
              <a:t>No matter how much intelligence you have, you can always change it quite a bit.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145338" y="6194425"/>
            <a:ext cx="2133600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>
                <a:solidFill>
                  <a:srgbClr val="404040"/>
                </a:solidFill>
                <a:ea typeface="MS PGothic" pitchFamily="34" charset="-128"/>
              </a:rPr>
              <a:t>(Dweck, 2000)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79413" y="2098675"/>
          <a:ext cx="8229600" cy="150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51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Strongly Agree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Agree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7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Mostly Agree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Mostly Disagree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9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Disagree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Strongly Disagree</a:t>
                      </a: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4494213" y="4095750"/>
            <a:ext cx="0" cy="20478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much do you agree or disagree with the following two statements?</a:t>
            </a:r>
          </a:p>
        </p:txBody>
      </p:sp>
      <p:sp>
        <p:nvSpPr>
          <p:cNvPr id="2255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211138" y="6416675"/>
            <a:ext cx="31877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342900" y="244475"/>
            <a:ext cx="8445500" cy="1339850"/>
          </a:xfrm>
        </p:spPr>
        <p:txBody>
          <a:bodyPr/>
          <a:lstStyle/>
          <a:p>
            <a:pPr eaLnBrk="1" hangingPunct="1"/>
            <a:r>
              <a:rPr lang="en-US" sz="4000" b="1"/>
              <a:t>What is your theory of intelligence?</a:t>
            </a:r>
          </a:p>
        </p:txBody>
      </p:sp>
      <p:sp>
        <p:nvSpPr>
          <p:cNvPr id="24578" name="Content Placeholder 5"/>
          <p:cNvSpPr>
            <a:spLocks noGrp="1"/>
          </p:cNvSpPr>
          <p:nvPr>
            <p:ph sz="half" idx="2"/>
          </p:nvPr>
        </p:nvSpPr>
        <p:spPr>
          <a:xfrm>
            <a:off x="660400" y="2843213"/>
            <a:ext cx="3505200" cy="3282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>
                <a:ea typeface="MS PGothic" pitchFamily="34" charset="-128"/>
                <a:cs typeface="Calisto MT" pitchFamily="18" charset="0"/>
              </a:rPr>
              <a:t>You can learn new things but you cannot really change how intelligent you are.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>
                <a:ea typeface="MS PGothic" pitchFamily="34" charset="-128"/>
                <a:cs typeface="Calisto MT" pitchFamily="18" charset="0"/>
              </a:rPr>
              <a:t>A person with a growth mindset has an </a:t>
            </a:r>
            <a:r>
              <a:rPr lang="en-US" i="1">
                <a:ea typeface="MS PGothic" pitchFamily="34" charset="-128"/>
                <a:cs typeface="Calisto MT" pitchFamily="18" charset="0"/>
              </a:rPr>
              <a:t>incremental theory of intelligence</a:t>
            </a:r>
            <a:r>
              <a:rPr lang="en-US">
                <a:ea typeface="MS PGothic" pitchFamily="34" charset="-128"/>
                <a:cs typeface="Calisto MT" pitchFamily="18" charset="0"/>
              </a:rPr>
              <a:t>.  </a:t>
            </a:r>
          </a:p>
        </p:txBody>
      </p:sp>
      <p:sp>
        <p:nvSpPr>
          <p:cNvPr id="24579" name="Content Placeholder 6"/>
          <p:cNvSpPr>
            <a:spLocks noGrp="1"/>
          </p:cNvSpPr>
          <p:nvPr>
            <p:ph sz="quarter" idx="4"/>
          </p:nvPr>
        </p:nvSpPr>
        <p:spPr>
          <a:xfrm>
            <a:off x="4945063" y="2843213"/>
            <a:ext cx="3571875" cy="32829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>
                <a:ea typeface="MS PGothic" pitchFamily="34" charset="-128"/>
                <a:cs typeface="Calisto MT" pitchFamily="18" charset="0"/>
              </a:rPr>
              <a:t>No matter how much intelligence you have, you can always change it quite a bit.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>
                <a:ea typeface="MS PGothic" pitchFamily="34" charset="-128"/>
                <a:cs typeface="Calisto MT" pitchFamily="18" charset="0"/>
              </a:rPr>
              <a:t>A person with a fixed mindset has an </a:t>
            </a:r>
            <a:r>
              <a:rPr lang="en-US" i="1">
                <a:ea typeface="MS PGothic" pitchFamily="34" charset="-128"/>
                <a:cs typeface="Calisto MT" pitchFamily="18" charset="0"/>
              </a:rPr>
              <a:t>entity theory of intelligence.</a:t>
            </a:r>
            <a:endParaRPr lang="en-US">
              <a:latin typeface="Garamond" pitchFamily="18" charset="0"/>
              <a:ea typeface="MS PGothic" pitchFamily="34" charset="-128"/>
              <a:cs typeface="Calisto MT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fld id="{0A5C561B-C137-41E7-A170-4803FF2F8546}" type="slidenum">
              <a:rPr lang="en-US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ＭＳ Ｐゴシック"/>
                <a:cs typeface="Arial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>
              <a:solidFill>
                <a:schemeClr val="bg2">
                  <a:lumMod val="60000"/>
                  <a:lumOff val="40000"/>
                </a:schemeClr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24581" name="TextBox 11"/>
          <p:cNvSpPr txBox="1">
            <a:spLocks noChangeArrowheads="1"/>
          </p:cNvSpPr>
          <p:nvPr/>
        </p:nvSpPr>
        <p:spPr bwMode="auto">
          <a:xfrm>
            <a:off x="660400" y="1874838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accent1"/>
                </a:solidFill>
                <a:latin typeface="Calisto MT" pitchFamily="18" charset="0"/>
              </a:rPr>
              <a:t>Growth Mindset</a:t>
            </a:r>
          </a:p>
        </p:txBody>
      </p:sp>
      <p:sp>
        <p:nvSpPr>
          <p:cNvPr id="24582" name="TextBox 12"/>
          <p:cNvSpPr txBox="1">
            <a:spLocks noChangeArrowheads="1"/>
          </p:cNvSpPr>
          <p:nvPr/>
        </p:nvSpPr>
        <p:spPr bwMode="auto">
          <a:xfrm>
            <a:off x="4945063" y="1873250"/>
            <a:ext cx="3571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accent1"/>
                </a:solidFill>
                <a:latin typeface="Calisto MT" pitchFamily="18" charset="0"/>
              </a:rPr>
              <a:t>Fixed Mindset</a:t>
            </a:r>
          </a:p>
        </p:txBody>
      </p:sp>
      <p:sp>
        <p:nvSpPr>
          <p:cNvPr id="24583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224993" y="6416675"/>
            <a:ext cx="31877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/>
              <a:t>Theories of Intelligence</a:t>
            </a:r>
          </a:p>
        </p:txBody>
      </p:sp>
      <p:sp>
        <p:nvSpPr>
          <p:cNvPr id="26626" name="Content Placeholder 9"/>
          <p:cNvSpPr>
            <a:spLocks noGrp="1"/>
          </p:cNvSpPr>
          <p:nvPr>
            <p:ph idx="1"/>
          </p:nvPr>
        </p:nvSpPr>
        <p:spPr>
          <a:xfrm>
            <a:off x="457200" y="1820863"/>
            <a:ext cx="8229600" cy="43053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dirty="0"/>
              <a:t>Theories of intelligence:</a:t>
            </a:r>
          </a:p>
          <a:p>
            <a:pPr marL="0" indent="0" eaLnBrk="1" hangingPunct="1"/>
            <a:r>
              <a:rPr lang="en-US" dirty="0"/>
              <a:t>are related to the learner’s goal orientation;</a:t>
            </a:r>
          </a:p>
          <a:p>
            <a:pPr marL="0" indent="0" eaLnBrk="1" hangingPunct="1"/>
            <a:r>
              <a:rPr lang="en-US" dirty="0"/>
              <a:t>affect learners as young as 5 years old;</a:t>
            </a:r>
          </a:p>
          <a:p>
            <a:pPr marL="0" indent="0" eaLnBrk="1" hangingPunct="1"/>
            <a:r>
              <a:rPr lang="en-US" dirty="0"/>
              <a:t>impact a wide range of abilities;</a:t>
            </a:r>
          </a:p>
          <a:p>
            <a:pPr marL="0" indent="0" eaLnBrk="1" hangingPunct="1"/>
            <a:r>
              <a:rPr lang="en-US" dirty="0"/>
              <a:t>may matter more for females or learners from historically marginalized backgrounds who are subject to stereotypes about ability;</a:t>
            </a:r>
          </a:p>
          <a:p>
            <a:pPr marL="0" indent="0" eaLnBrk="1" hangingPunct="1"/>
            <a:r>
              <a:rPr lang="en-US" dirty="0"/>
              <a:t>can be changed through interventions.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fld id="{5EEE0BAC-4D2B-44D3-88E9-780DC3B42745}" type="slidenum">
              <a:rPr lang="en-US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ＭＳ Ｐゴシック"/>
                <a:cs typeface="Arial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>
              <a:solidFill>
                <a:schemeClr val="bg2">
                  <a:lumMod val="60000"/>
                  <a:lumOff val="40000"/>
                </a:schemeClr>
              </a:solidFill>
              <a:latin typeface="+mn-lt"/>
              <a:ea typeface="ＭＳ Ｐゴシック"/>
              <a:cs typeface="Arial"/>
            </a:endParaRPr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211138" y="6416675"/>
            <a:ext cx="31877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547688" y="387350"/>
            <a:ext cx="8056562" cy="1143000"/>
          </a:xfrm>
        </p:spPr>
        <p:txBody>
          <a:bodyPr/>
          <a:lstStyle/>
          <a:p>
            <a:pPr eaLnBrk="1" hangingPunct="1"/>
            <a:r>
              <a:rPr lang="en-US" sz="3900" b="1" dirty="0"/>
              <a:t>The Information Processing System</a:t>
            </a:r>
          </a:p>
        </p:txBody>
      </p:sp>
      <p:grpSp>
        <p:nvGrpSpPr>
          <p:cNvPr id="28674" name="Group 40"/>
          <p:cNvGrpSpPr>
            <a:grpSpLocks/>
          </p:cNvGrpSpPr>
          <p:nvPr/>
        </p:nvGrpSpPr>
        <p:grpSpPr bwMode="auto">
          <a:xfrm>
            <a:off x="547688" y="1987550"/>
            <a:ext cx="7991475" cy="3776663"/>
            <a:chOff x="192" y="1104"/>
            <a:chExt cx="5568" cy="2935"/>
          </a:xfrm>
        </p:grpSpPr>
        <p:sp>
          <p:nvSpPr>
            <p:cNvPr id="28676" name="Line 34"/>
            <p:cNvSpPr>
              <a:spLocks noChangeShapeType="1"/>
            </p:cNvSpPr>
            <p:nvPr/>
          </p:nvSpPr>
          <p:spPr bwMode="auto">
            <a:xfrm>
              <a:off x="312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Line 9"/>
            <p:cNvSpPr>
              <a:spLocks noChangeShapeType="1"/>
            </p:cNvSpPr>
            <p:nvPr/>
          </p:nvSpPr>
          <p:spPr bwMode="auto">
            <a:xfrm>
              <a:off x="124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720" y="2064"/>
              <a:ext cx="1154" cy="115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679" name="Rectangle 6"/>
            <p:cNvSpPr>
              <a:spLocks noChangeArrowheads="1"/>
            </p:cNvSpPr>
            <p:nvPr/>
          </p:nvSpPr>
          <p:spPr bwMode="auto">
            <a:xfrm>
              <a:off x="2592" y="2064"/>
              <a:ext cx="1152" cy="11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>
                <a:latin typeface="Calisto MT" pitchFamily="18" charset="0"/>
              </a:endParaRPr>
            </a:p>
          </p:txBody>
        </p:sp>
        <p:sp>
          <p:nvSpPr>
            <p:cNvPr id="28680" name="Rectangle 7"/>
            <p:cNvSpPr>
              <a:spLocks noChangeArrowheads="1"/>
            </p:cNvSpPr>
            <p:nvPr/>
          </p:nvSpPr>
          <p:spPr bwMode="auto">
            <a:xfrm>
              <a:off x="4464" y="2064"/>
              <a:ext cx="1194" cy="115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>
                <a:latin typeface="Calisto MT" pitchFamily="18" charset="0"/>
              </a:endParaRPr>
            </a:p>
          </p:txBody>
        </p:sp>
        <p:sp>
          <p:nvSpPr>
            <p:cNvPr id="28681" name="Line 8"/>
            <p:cNvSpPr>
              <a:spLocks noChangeShapeType="1"/>
            </p:cNvSpPr>
            <p:nvPr/>
          </p:nvSpPr>
          <p:spPr bwMode="auto">
            <a:xfrm>
              <a:off x="288" y="245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11"/>
            <p:cNvSpPr>
              <a:spLocks noChangeShapeType="1"/>
            </p:cNvSpPr>
            <p:nvPr/>
          </p:nvSpPr>
          <p:spPr bwMode="auto">
            <a:xfrm>
              <a:off x="1888" y="245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7"/>
            <p:cNvSpPr>
              <a:spLocks noChangeShapeType="1"/>
            </p:cNvSpPr>
            <p:nvPr/>
          </p:nvSpPr>
          <p:spPr bwMode="auto">
            <a:xfrm>
              <a:off x="2208" y="1104"/>
              <a:ext cx="2832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Text Box 18"/>
            <p:cNvSpPr txBox="1">
              <a:spLocks noChangeArrowheads="1"/>
            </p:cNvSpPr>
            <p:nvPr/>
          </p:nvSpPr>
          <p:spPr bwMode="auto">
            <a:xfrm>
              <a:off x="768" y="2332"/>
              <a:ext cx="1104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</a:rPr>
                <a:t>Short-term Sensory Store</a:t>
              </a:r>
            </a:p>
          </p:txBody>
        </p:sp>
        <p:sp>
          <p:nvSpPr>
            <p:cNvPr id="28685" name="Text Box 19"/>
            <p:cNvSpPr txBox="1">
              <a:spLocks noChangeArrowheads="1"/>
            </p:cNvSpPr>
            <p:nvPr/>
          </p:nvSpPr>
          <p:spPr bwMode="auto">
            <a:xfrm>
              <a:off x="192" y="2112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Input</a:t>
              </a:r>
            </a:p>
          </p:txBody>
        </p:sp>
        <p:sp>
          <p:nvSpPr>
            <p:cNvPr id="28686" name="Text Box 20"/>
            <p:cNvSpPr txBox="1">
              <a:spLocks noChangeArrowheads="1"/>
            </p:cNvSpPr>
            <p:nvPr/>
          </p:nvSpPr>
          <p:spPr bwMode="auto">
            <a:xfrm>
              <a:off x="720" y="3801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Memory Loss</a:t>
              </a:r>
            </a:p>
          </p:txBody>
        </p:sp>
        <p:sp>
          <p:nvSpPr>
            <p:cNvPr id="28687" name="Text Box 21"/>
            <p:cNvSpPr txBox="1">
              <a:spLocks noChangeArrowheads="1"/>
            </p:cNvSpPr>
            <p:nvPr/>
          </p:nvSpPr>
          <p:spPr bwMode="auto">
            <a:xfrm>
              <a:off x="2688" y="3808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Memory Loss</a:t>
              </a:r>
            </a:p>
          </p:txBody>
        </p:sp>
        <p:sp>
          <p:nvSpPr>
            <p:cNvPr id="28688" name="Text Box 23"/>
            <p:cNvSpPr txBox="1">
              <a:spLocks noChangeArrowheads="1"/>
            </p:cNvSpPr>
            <p:nvPr/>
          </p:nvSpPr>
          <p:spPr bwMode="auto">
            <a:xfrm>
              <a:off x="2643" y="1449"/>
              <a:ext cx="915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Rehearsal</a:t>
              </a:r>
            </a:p>
          </p:txBody>
        </p:sp>
        <p:sp>
          <p:nvSpPr>
            <p:cNvPr id="28689" name="Text Box 24"/>
            <p:cNvSpPr txBox="1">
              <a:spLocks noChangeArrowheads="1"/>
            </p:cNvSpPr>
            <p:nvPr/>
          </p:nvSpPr>
          <p:spPr bwMode="auto">
            <a:xfrm>
              <a:off x="2688" y="2352"/>
              <a:ext cx="1008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FF"/>
                  </a:solidFill>
                </a:rPr>
                <a:t>Working Memory</a:t>
              </a:r>
            </a:p>
          </p:txBody>
        </p:sp>
        <p:sp>
          <p:nvSpPr>
            <p:cNvPr id="28690" name="Text Box 25"/>
            <p:cNvSpPr txBox="1">
              <a:spLocks noChangeArrowheads="1"/>
            </p:cNvSpPr>
            <p:nvPr/>
          </p:nvSpPr>
          <p:spPr bwMode="auto">
            <a:xfrm>
              <a:off x="4560" y="2332"/>
              <a:ext cx="1200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FF"/>
                  </a:solidFill>
                </a:rPr>
                <a:t>Long-term Memory</a:t>
              </a:r>
            </a:p>
          </p:txBody>
        </p:sp>
        <p:sp>
          <p:nvSpPr>
            <p:cNvPr id="28691" name="Text Box 26"/>
            <p:cNvSpPr txBox="1">
              <a:spLocks noChangeArrowheads="1"/>
            </p:cNvSpPr>
            <p:nvPr/>
          </p:nvSpPr>
          <p:spPr bwMode="auto">
            <a:xfrm>
              <a:off x="3756" y="2032"/>
              <a:ext cx="720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Storage/Encoding</a:t>
              </a:r>
            </a:p>
          </p:txBody>
        </p:sp>
        <p:sp>
          <p:nvSpPr>
            <p:cNvPr id="28692" name="Text Box 27"/>
            <p:cNvSpPr txBox="1">
              <a:spLocks noChangeArrowheads="1"/>
            </p:cNvSpPr>
            <p:nvPr/>
          </p:nvSpPr>
          <p:spPr bwMode="auto">
            <a:xfrm>
              <a:off x="3732" y="2784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Retrieval</a:t>
              </a:r>
            </a:p>
          </p:txBody>
        </p:sp>
        <p:sp>
          <p:nvSpPr>
            <p:cNvPr id="28693" name="Line 29"/>
            <p:cNvSpPr>
              <a:spLocks noChangeShapeType="1"/>
            </p:cNvSpPr>
            <p:nvPr/>
          </p:nvSpPr>
          <p:spPr bwMode="auto">
            <a:xfrm>
              <a:off x="2208" y="1104"/>
              <a:ext cx="0" cy="816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Text Box 31"/>
            <p:cNvSpPr txBox="1">
              <a:spLocks noChangeArrowheads="1"/>
            </p:cNvSpPr>
            <p:nvPr/>
          </p:nvSpPr>
          <p:spPr bwMode="auto">
            <a:xfrm>
              <a:off x="1875" y="2112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Attention</a:t>
              </a:r>
            </a:p>
          </p:txBody>
        </p:sp>
        <p:sp>
          <p:nvSpPr>
            <p:cNvPr id="28695" name="Line 32"/>
            <p:cNvSpPr>
              <a:spLocks noChangeShapeType="1"/>
            </p:cNvSpPr>
            <p:nvPr/>
          </p:nvSpPr>
          <p:spPr bwMode="auto">
            <a:xfrm>
              <a:off x="3792" y="245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Text Box 35"/>
            <p:cNvSpPr txBox="1">
              <a:spLocks noChangeArrowheads="1"/>
            </p:cNvSpPr>
            <p:nvPr/>
          </p:nvSpPr>
          <p:spPr bwMode="auto">
            <a:xfrm>
              <a:off x="3744" y="1333"/>
              <a:ext cx="1152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Elaboration</a:t>
              </a:r>
            </a:p>
            <a:p>
              <a:pPr>
                <a:spcBef>
                  <a:spcPct val="50000"/>
                </a:spcBef>
              </a:pPr>
              <a:r>
                <a:rPr lang="en-US"/>
                <a:t>Organization</a:t>
              </a:r>
            </a:p>
          </p:txBody>
        </p:sp>
        <p:sp>
          <p:nvSpPr>
            <p:cNvPr id="28697" name="AutoShape 36"/>
            <p:cNvSpPr>
              <a:spLocks noChangeArrowheads="1"/>
            </p:cNvSpPr>
            <p:nvPr/>
          </p:nvSpPr>
          <p:spPr bwMode="auto">
            <a:xfrm>
              <a:off x="2544" y="1296"/>
              <a:ext cx="192" cy="576"/>
            </a:xfrm>
            <a:prstGeom prst="curvedRight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FF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>
                <a:latin typeface="Calisto MT" pitchFamily="18" charset="0"/>
              </a:endParaRPr>
            </a:p>
          </p:txBody>
        </p:sp>
        <p:sp>
          <p:nvSpPr>
            <p:cNvPr id="28698" name="AutoShape 37"/>
            <p:cNvSpPr>
              <a:spLocks noChangeArrowheads="1"/>
            </p:cNvSpPr>
            <p:nvPr/>
          </p:nvSpPr>
          <p:spPr bwMode="auto">
            <a:xfrm rot="10725068">
              <a:off x="3360" y="1248"/>
              <a:ext cx="192" cy="576"/>
            </a:xfrm>
            <a:prstGeom prst="curvedRightArrow">
              <a:avLst>
                <a:gd name="adj1" fmla="val 60000"/>
                <a:gd name="adj2" fmla="val 120000"/>
                <a:gd name="adj3" fmla="val 33333"/>
              </a:avLst>
            </a:prstGeom>
            <a:solidFill>
              <a:srgbClr val="FFFF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>
                <a:latin typeface="Calisto MT" pitchFamily="18" charset="0"/>
              </a:endParaRPr>
            </a:p>
          </p:txBody>
        </p:sp>
        <p:sp>
          <p:nvSpPr>
            <p:cNvPr id="28699" name="Line 38"/>
            <p:cNvSpPr>
              <a:spLocks noChangeShapeType="1"/>
            </p:cNvSpPr>
            <p:nvPr/>
          </p:nvSpPr>
          <p:spPr bwMode="auto">
            <a:xfrm>
              <a:off x="5040" y="1104"/>
              <a:ext cx="0" cy="816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Line 39"/>
            <p:cNvSpPr>
              <a:spLocks noChangeShapeType="1"/>
            </p:cNvSpPr>
            <p:nvPr/>
          </p:nvSpPr>
          <p:spPr bwMode="auto">
            <a:xfrm flipH="1">
              <a:off x="3792" y="2784"/>
              <a:ext cx="67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867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211138" y="6416675"/>
            <a:ext cx="31877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/>
              <a:t>7 Flaws in Human Memory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900113" y="1790700"/>
            <a:ext cx="7345362" cy="3932238"/>
          </a:xfrm>
        </p:spPr>
        <p:txBody>
          <a:bodyPr/>
          <a:lstStyle/>
          <a:p>
            <a:pPr eaLnBrk="1" hangingPunct="1"/>
            <a:r>
              <a:rPr lang="en-US" sz="2600"/>
              <a:t>Transience</a:t>
            </a:r>
          </a:p>
          <a:p>
            <a:pPr eaLnBrk="1" hangingPunct="1"/>
            <a:r>
              <a:rPr lang="en-US" sz="2600"/>
              <a:t>Absent-mindedness</a:t>
            </a:r>
          </a:p>
          <a:p>
            <a:pPr eaLnBrk="1" hangingPunct="1"/>
            <a:r>
              <a:rPr lang="en-US" sz="2600"/>
              <a:t>Blocking</a:t>
            </a:r>
          </a:p>
          <a:p>
            <a:pPr eaLnBrk="1" hangingPunct="1"/>
            <a:r>
              <a:rPr lang="en-US" sz="2600"/>
              <a:t>Misattribution</a:t>
            </a:r>
          </a:p>
          <a:p>
            <a:pPr eaLnBrk="1" hangingPunct="1"/>
            <a:r>
              <a:rPr lang="en-US" sz="2600"/>
              <a:t>Suggestibility</a:t>
            </a:r>
          </a:p>
          <a:p>
            <a:pPr eaLnBrk="1" hangingPunct="1"/>
            <a:r>
              <a:rPr lang="en-US" sz="2600"/>
              <a:t>Bias</a:t>
            </a:r>
          </a:p>
          <a:p>
            <a:pPr eaLnBrk="1" hangingPunct="1"/>
            <a:r>
              <a:rPr lang="en-US" sz="2600"/>
              <a:t>Persistence</a:t>
            </a:r>
          </a:p>
          <a:p>
            <a:pPr eaLnBrk="1" hangingPunct="1"/>
            <a:endParaRPr lang="en-US" sz="2800"/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5372100" y="6372225"/>
            <a:ext cx="3482975" cy="25717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r>
              <a:rPr lang="en-US" dirty="0">
                <a:solidFill>
                  <a:schemeClr val="tx1"/>
                </a:solidFill>
                <a:latin typeface="Arial Black" pitchFamily="34" charset="0"/>
              </a:rPr>
              <a:t>© Routledge/Taylor &amp; Francis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 txBox="1">
            <a:spLocks noChangeArrowheads="1"/>
          </p:cNvSpPr>
          <p:nvPr/>
        </p:nvSpPr>
        <p:spPr bwMode="auto">
          <a:xfrm>
            <a:off x="766763" y="344488"/>
            <a:ext cx="77724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4400"/>
            <a:r>
              <a:rPr lang="en-US" sz="4000" b="1">
                <a:solidFill>
                  <a:srgbClr val="404040"/>
                </a:solidFill>
                <a:latin typeface="Calisto MT" pitchFamily="18" charset="0"/>
              </a:rPr>
              <a:t>Rote vs. Meaningful Learning </a:t>
            </a:r>
          </a:p>
        </p:txBody>
      </p:sp>
      <p:sp>
        <p:nvSpPr>
          <p:cNvPr id="31746" name="Footer Placeholder 3"/>
          <p:cNvSpPr txBox="1">
            <a:spLocks/>
          </p:cNvSpPr>
          <p:nvPr/>
        </p:nvSpPr>
        <p:spPr bwMode="auto">
          <a:xfrm>
            <a:off x="211138" y="6416675"/>
            <a:ext cx="31877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defTabSz="914400"/>
            <a:r>
              <a:rPr lang="en-US" sz="1200" dirty="0">
                <a:latin typeface="Arial Black" pitchFamily="34" charset="0"/>
              </a:rPr>
              <a:t>© Routledge/Taylor &amp; Francis 2023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>
          <a:xfrm>
            <a:off x="631825" y="1709738"/>
            <a:ext cx="3567113" cy="831850"/>
          </a:xfrm>
        </p:spPr>
        <p:txBody>
          <a:bodyPr/>
          <a:lstStyle/>
          <a:p>
            <a:pPr eaLnBrk="1" hangingPunct="1"/>
            <a:r>
              <a:rPr lang="en-US" b="1"/>
              <a:t>Rote Learning</a:t>
            </a:r>
          </a:p>
        </p:txBody>
      </p:sp>
      <p:sp>
        <p:nvSpPr>
          <p:cNvPr id="31748" name="Content Placeholder 3"/>
          <p:cNvSpPr>
            <a:spLocks noGrp="1"/>
          </p:cNvSpPr>
          <p:nvPr>
            <p:ph sz="half" idx="2"/>
          </p:nvPr>
        </p:nvSpPr>
        <p:spPr>
          <a:xfrm>
            <a:off x="631825" y="2590800"/>
            <a:ext cx="3567113" cy="3484563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/>
              <a:t>Simple repetition</a:t>
            </a:r>
          </a:p>
          <a:p>
            <a:pPr eaLnBrk="1" hangingPunct="1">
              <a:buFontTx/>
              <a:buChar char="•"/>
            </a:pPr>
            <a:r>
              <a:rPr lang="en-US"/>
              <a:t>Keeps info in WM, but does not necessarily transfer to LTM</a:t>
            </a:r>
          </a:p>
          <a:p>
            <a:pPr eaLnBrk="1" hangingPunct="1">
              <a:buFontTx/>
              <a:buChar char="•"/>
            </a:pPr>
            <a:r>
              <a:rPr lang="en-US" b="1" u="sng"/>
              <a:t>Passive</a:t>
            </a:r>
            <a:r>
              <a:rPr lang="en-US"/>
              <a:t> learning  </a:t>
            </a:r>
          </a:p>
          <a:p>
            <a:pPr eaLnBrk="1" hangingPunct="1"/>
            <a:endParaRPr lang="en-US"/>
          </a:p>
        </p:txBody>
      </p:sp>
      <p:sp>
        <p:nvSpPr>
          <p:cNvPr id="317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063" y="1709738"/>
            <a:ext cx="3567112" cy="831850"/>
          </a:xfrm>
        </p:spPr>
        <p:txBody>
          <a:bodyPr/>
          <a:lstStyle/>
          <a:p>
            <a:pPr eaLnBrk="1" hangingPunct="1"/>
            <a:r>
              <a:rPr lang="en-US" b="1"/>
              <a:t>Meaningful Learning</a:t>
            </a:r>
          </a:p>
        </p:txBody>
      </p:sp>
      <p:sp>
        <p:nvSpPr>
          <p:cNvPr id="31750" name="Content Placeholder 5"/>
          <p:cNvSpPr>
            <a:spLocks noGrp="1"/>
          </p:cNvSpPr>
          <p:nvPr>
            <p:ph sz="quarter" idx="4"/>
          </p:nvPr>
        </p:nvSpPr>
        <p:spPr>
          <a:xfrm>
            <a:off x="4945063" y="2592388"/>
            <a:ext cx="3567112" cy="3484562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/>
              <a:t>Recognizes similarities</a:t>
            </a:r>
          </a:p>
          <a:p>
            <a:pPr eaLnBrk="1" hangingPunct="1">
              <a:buFontTx/>
              <a:buChar char="•"/>
            </a:pPr>
            <a:r>
              <a:rPr lang="en-US"/>
              <a:t>Constructs personal meaning</a:t>
            </a:r>
          </a:p>
          <a:p>
            <a:pPr eaLnBrk="1" hangingPunct="1">
              <a:buFontTx/>
              <a:buChar char="•"/>
            </a:pPr>
            <a:r>
              <a:rPr lang="en-US"/>
              <a:t>Encodes in LTM</a:t>
            </a:r>
          </a:p>
          <a:p>
            <a:pPr eaLnBrk="1" hangingPunct="1">
              <a:buFontTx/>
              <a:buChar char="•"/>
            </a:pPr>
            <a:r>
              <a:rPr lang="en-US" b="1" u="sng"/>
              <a:t>Active</a:t>
            </a:r>
            <a:r>
              <a:rPr lang="en-US"/>
              <a:t> learning 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32209FA20953409266209B6894CB5F" ma:contentTypeVersion="16" ma:contentTypeDescription="Create a new document." ma:contentTypeScope="" ma:versionID="08f1f56f9fd2397fcb9eba5c4ec93f94">
  <xsd:schema xmlns:xsd="http://www.w3.org/2001/XMLSchema" xmlns:xs="http://www.w3.org/2001/XMLSchema" xmlns:p="http://schemas.microsoft.com/office/2006/metadata/properties" xmlns:ns2="ba0a1447-bb12-4f6b-81e4-ac57f5e04af6" xmlns:ns3="996aceff-cf93-471e-b5cd-8d01316bb703" targetNamespace="http://schemas.microsoft.com/office/2006/metadata/properties" ma:root="true" ma:fieldsID="a9886a9d47206d4f51dc1a8b414e3513" ns2:_="" ns3:_="">
    <xsd:import namespace="ba0a1447-bb12-4f6b-81e4-ac57f5e04af6"/>
    <xsd:import namespace="996aceff-cf93-471e-b5cd-8d01316bb7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a1447-bb12-4f6b-81e4-ac57f5e04a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6aceff-cf93-471e-b5cd-8d01316bb70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64e0ac68-83ff-48dd-8ed2-cf8c046ab89b}" ma:internalName="TaxCatchAll" ma:showField="CatchAllData" ma:web="996aceff-cf93-471e-b5cd-8d01316bb7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2DFDD3-7961-4A5B-A0C7-F6F93EE82C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6E9344-C4B0-4C36-8F1A-323E46A4A4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0a1447-bb12-4f6b-81e4-ac57f5e04af6"/>
    <ds:schemaRef ds:uri="996aceff-cf93-471e-b5cd-8d01316bb7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695</Words>
  <Application>Microsoft Office PowerPoint</Application>
  <PresentationFormat>On-screen Show (4:3)</PresentationFormat>
  <Paragraphs>144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Arial Black</vt:lpstr>
      <vt:lpstr>Book Antiqua</vt:lpstr>
      <vt:lpstr>Brush Script MT</vt:lpstr>
      <vt:lpstr>Calibri</vt:lpstr>
      <vt:lpstr>Calisto MT</vt:lpstr>
      <vt:lpstr>Garamond</vt:lpstr>
      <vt:lpstr>Times New Roman</vt:lpstr>
      <vt:lpstr>Wingdings</vt:lpstr>
      <vt:lpstr>Capital</vt:lpstr>
      <vt:lpstr>Chapter 3:</vt:lpstr>
      <vt:lpstr>Agenda</vt:lpstr>
      <vt:lpstr>Learning Objectives</vt:lpstr>
      <vt:lpstr>How much do you agree or disagree with the following two statements?</vt:lpstr>
      <vt:lpstr>What is your theory of intelligence?</vt:lpstr>
      <vt:lpstr>Theories of Intelligence</vt:lpstr>
      <vt:lpstr>The Information Processing System</vt:lpstr>
      <vt:lpstr>7 Flaws in Human Memory</vt:lpstr>
      <vt:lpstr>PowerPoint Presentation</vt:lpstr>
      <vt:lpstr>PowerPoint Presentation</vt:lpstr>
      <vt:lpstr>Example Representation (Matrix) of the Information-Processing System</vt:lpstr>
      <vt:lpstr>Discussion Questions</vt:lpstr>
      <vt:lpstr>Preview of Chapter 4 Goal Setting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Ayesha Madni</dc:creator>
  <cp:lastModifiedBy>Giordano, Julia</cp:lastModifiedBy>
  <cp:revision>83</cp:revision>
  <cp:lastPrinted>2012-03-16T00:10:51Z</cp:lastPrinted>
  <dcterms:created xsi:type="dcterms:W3CDTF">2012-03-15T20:37:55Z</dcterms:created>
  <dcterms:modified xsi:type="dcterms:W3CDTF">2023-02-13T20:34:25Z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2023-02-13T20:34:23Z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5498ef17-6af3-4b78-9182-3da23d754223</vt:lpwstr>
  </property>
  <property fmtid="{D5CDD505-2E9C-101B-9397-08002B2CF9AE}" pid="8" name="MSIP_Label_2bbab825-a111-45e4-86a1-18cee0005896_ContentBits">
    <vt:lpwstr>2</vt:lpwstr>
  </property>
</Properties>
</file>