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diagrams/data9.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diagrams/data23.xml" ContentType="application/vnd.openxmlformats-officedocument.drawingml.diagramData+xml"/>
  <Override PartName="/ppt/diagrams/data24.xml" ContentType="application/vnd.openxmlformats-officedocument.drawingml.diagramData+xml"/>
  <Override PartName="/ppt/diagrams/data21.xml" ContentType="application/vnd.openxmlformats-officedocument.drawingml.diagramData+xml"/>
  <Override PartName="/ppt/diagrams/data25.xml" ContentType="application/vnd.openxmlformats-officedocument.drawingml.diagramData+xml"/>
  <Override PartName="/ppt/diagrams/data26.xml" ContentType="application/vnd.openxmlformats-officedocument.drawingml.diagramData+xml"/>
  <Override PartName="/ppt/diagrams/data27.xml" ContentType="application/vnd.openxmlformats-officedocument.drawingml.diagramData+xml"/>
  <Override PartName="/ppt/diagrams/data28.xml" ContentType="application/vnd.openxmlformats-officedocument.drawingml.diagramData+xml"/>
  <Override PartName="/ppt/diagrams/data20.xml" ContentType="application/vnd.openxmlformats-officedocument.drawingml.diagramData+xml"/>
  <Override PartName="/ppt/diagrams/data29.xml" ContentType="application/vnd.openxmlformats-officedocument.drawingml.diagramData+xml"/>
  <Override PartName="/ppt/diagrams/data30.xml" ContentType="application/vnd.openxmlformats-officedocument.drawingml.diagramData+xml"/>
  <Override PartName="/ppt/diagrams/data31.xml" ContentType="application/vnd.openxmlformats-officedocument.drawingml.diagramData+xml"/>
  <Override PartName="/ppt/diagrams/data32.xml" ContentType="application/vnd.openxmlformats-officedocument.drawingml.diagramData+xml"/>
  <Override PartName="/ppt/diagrams/data33.xml" ContentType="application/vnd.openxmlformats-officedocument.drawingml.diagramData+xml"/>
  <Override PartName="/ppt/diagrams/data19.xml" ContentType="application/vnd.openxmlformats-officedocument.drawingml.diagramData+xml"/>
  <Override PartName="/ppt/diagrams/data34.xml" ContentType="application/vnd.openxmlformats-officedocument.drawingml.diagramData+xml"/>
  <Override PartName="/ppt/diagrams/data35.xml" ContentType="application/vnd.openxmlformats-officedocument.drawingml.diagramData+xml"/>
  <Override PartName="/ppt/diagrams/data22.xml" ContentType="application/vnd.openxmlformats-officedocument.drawingml.diagramData+xml"/>
  <Override PartName="/ppt/diagrams/data36.xml" ContentType="application/vnd.openxmlformats-officedocument.drawingml.diagramData+xml"/>
  <Override PartName="/ppt/diagrams/data18.xml" ContentType="application/vnd.openxmlformats-officedocument.drawingml.diagramData+xml"/>
  <Override PartName="/ppt/diagrams/data37.xml" ContentType="application/vnd.openxmlformats-officedocument.drawingml.diagramData+xml"/>
  <Override PartName="/ppt/diagrams/data38.xml" ContentType="application/vnd.openxmlformats-officedocument.drawingml.diagramData+xml"/>
  <Override PartName="/ppt/diagrams/data39.xml" ContentType="application/vnd.openxmlformats-officedocument.drawingml.diagramData+xml"/>
  <Override PartName="/ppt/diagrams/data17.xml" ContentType="application/vnd.openxmlformats-officedocument.drawingml.diagramData+xml"/>
  <Override PartName="/ppt/diagrams/data40.xml" ContentType="application/vnd.openxmlformats-officedocument.drawingml.diagramData+xml"/>
  <Override PartName="/ppt/diagrams/data1.xml" ContentType="application/vnd.openxmlformats-officedocument.drawingml.diagramData+xml"/>
  <Override PartName="/ppt/diagrams/data16.xml" ContentType="application/vnd.openxmlformats-officedocument.drawingml.diagramData+xml"/>
  <Override PartName="/ppt/diagrams/data2.xml" ContentType="application/vnd.openxmlformats-officedocument.drawingml.diagramData+xml"/>
  <Override PartName="/ppt/diagrams/data15.xml" ContentType="application/vnd.openxmlformats-officedocument.drawingml.diagramData+xml"/>
  <Override PartName="/ppt/diagrams/data3.xml" ContentType="application/vnd.openxmlformats-officedocument.drawingml.diagramData+xml"/>
  <Override PartName="/ppt/diagrams/data14.xml" ContentType="application/vnd.openxmlformats-officedocument.drawingml.diagramData+xml"/>
  <Override PartName="/ppt/diagrams/data4.xml" ContentType="application/vnd.openxmlformats-officedocument.drawingml.diagramData+xml"/>
  <Override PartName="/ppt/diagrams/data13.xml" ContentType="application/vnd.openxmlformats-officedocument.drawingml.diagramData+xml"/>
  <Override PartName="/ppt/diagrams/data5.xml" ContentType="application/vnd.openxmlformats-officedocument.drawingml.diagramData+xml"/>
  <Override PartName="/ppt/diagrams/data12.xml" ContentType="application/vnd.openxmlformats-officedocument.drawingml.diagramData+xml"/>
  <Override PartName="/ppt/diagrams/data6.xml" ContentType="application/vnd.openxmlformats-officedocument.drawingml.diagramData+xml"/>
  <Override PartName="/ppt/diagrams/data11.xml" ContentType="application/vnd.openxmlformats-officedocument.drawingml.diagramData+xml"/>
  <Override PartName="/ppt/diagrams/data7.xml" ContentType="application/vnd.openxmlformats-officedocument.drawingml.diagramData+xml"/>
  <Override PartName="/ppt/presentation.xml" ContentType="application/vnd.openxmlformats-officedocument.presentationml.presentation.main+xml"/>
  <Override PartName="/ppt/diagrams/data10.xml" ContentType="application/vnd.openxmlformats-officedocument.drawingml.diagramData+xml"/>
  <Override PartName="/ppt/diagrams/data8.xml" ContentType="application/vnd.openxmlformats-officedocument.drawingml.diagramData+xml"/>
  <Override PartName="/ppt/slides/slide1.xml" ContentType="application/vnd.openxmlformats-officedocument.presentationml.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5.xml" ContentType="application/vnd.openxmlformats-officedocument.presentationml.notesSlide+xml"/>
  <Override PartName="/ppt/slideLayouts/slideLayout10.xml" ContentType="application/vnd.openxmlformats-officedocument.presentationml.slideLayout+xml"/>
  <Override PartName="/ppt/notesSlides/notesSlide19.xml" ContentType="application/vnd.openxmlformats-officedocument.presentationml.notesSlide+xml"/>
  <Override PartName="/ppt/slideLayouts/slideLayout9.xml" ContentType="application/vnd.openxmlformats-officedocument.presentationml.slideLayout+xml"/>
  <Override PartName="/ppt/notesSlides/notesSlide34.xml" ContentType="application/vnd.openxmlformats-officedocument.presentationml.notesSlide+xml"/>
  <Override PartName="/ppt/slideLayouts/slideLayout8.xml" ContentType="application/vnd.openxmlformats-officedocument.presentationml.slideLayout+xml"/>
  <Override PartName="/ppt/notesSlides/notesSlide33.xml" ContentType="application/vnd.openxmlformats-officedocument.presentationml.notesSlide+xml"/>
  <Override PartName="/ppt/slideLayouts/slideLayout7.xml" ContentType="application/vnd.openxmlformats-officedocument.presentationml.slideLayout+xml"/>
  <Override PartName="/ppt/notesSlides/notesSlide32.xml" ContentType="application/vnd.openxmlformats-officedocument.presentationml.notesSlide+xml"/>
  <Override PartName="/ppt/slideLayouts/slideLayout6.xml" ContentType="application/vnd.openxmlformats-officedocument.presentationml.slideLayout+xml"/>
  <Override PartName="/ppt/notesSlides/notesSlide20.xml" ContentType="application/vnd.openxmlformats-officedocument.presentationml.notesSlide+xml"/>
  <Override PartName="/ppt/slideLayouts/slideLayout5.xml" ContentType="application/vnd.openxmlformats-officedocument.presentationml.slideLayout+xml"/>
  <Override PartName="/ppt/notesSlides/notesSlide3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diagrams/drawing17.xml" ContentType="application/vnd.ms-office.drawingml.diagramDrawing+xml"/>
  <Override PartName="/ppt/diagrams/quickStyle22.xml" ContentType="application/vnd.openxmlformats-officedocument.drawingml.diagramStyle+xml"/>
  <Override PartName="/ppt/diagrams/layout22.xml" ContentType="application/vnd.openxmlformats-officedocument.drawingml.diagramLayout+xml"/>
  <Override PartName="/ppt/diagrams/drawing21.xml" ContentType="application/vnd.ms-office.drawingml.diagramDrawing+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colors21.xml" ContentType="application/vnd.openxmlformats-officedocument.drawingml.diagramColors+xml"/>
  <Override PartName="/ppt/diagrams/quickStyle21.xml" ContentType="application/vnd.openxmlformats-officedocument.drawingml.diagramStyle+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layout21.xml" ContentType="application/vnd.openxmlformats-officedocument.drawingml.diagramLayout+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rawing20.xml" ContentType="application/vnd.ms-office.drawingml.diagramDrawing+xml"/>
  <Override PartName="/ppt/diagrams/colors20.xml" ContentType="application/vnd.openxmlformats-officedocument.drawingml.diagramColors+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quickStyle20.xml" ContentType="application/vnd.openxmlformats-officedocument.drawingml.diagramStyle+xml"/>
  <Override PartName="/ppt/diagrams/layout20.xml" ContentType="application/vnd.openxmlformats-officedocument.drawingml.diagramLayout+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charts/chart1.xml" ContentType="application/vnd.openxmlformats-officedocument.drawingml.chart+xml"/>
  <Override PartName="/ppt/diagrams/drawing19.xml" ContentType="application/vnd.ms-office.drawingml.diagramDrawing+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colors19.xml" ContentType="application/vnd.openxmlformats-officedocument.drawingml.diagramColors+xml"/>
  <Override PartName="/ppt/diagrams/quickStyle19.xml" ContentType="application/vnd.openxmlformats-officedocument.drawingml.diagramStyle+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layout19.xml" ContentType="application/vnd.openxmlformats-officedocument.drawingml.diagramLayout+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rawing18.xml" ContentType="application/vnd.ms-office.drawingml.diagramDrawing+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colors18.xml" ContentType="application/vnd.openxmlformats-officedocument.drawingml.diagramColors+xml"/>
  <Override PartName="/ppt/diagrams/quickStyle18.xml" ContentType="application/vnd.openxmlformats-officedocument.drawingml.diagramStyle+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layout18.xml" ContentType="application/vnd.openxmlformats-officedocument.drawingml.diagramLayout+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heme/theme1.xml" ContentType="application/vnd.openxmlformats-officedocument.theme+xml"/>
  <Override PartName="/ppt/diagrams/layout38.xml" ContentType="application/vnd.openxmlformats-officedocument.drawingml.diagramLayout+xml"/>
  <Override PartName="/ppt/diagrams/quickStyle38.xml" ContentType="application/vnd.openxmlformats-officedocument.drawingml.diagramStyle+xml"/>
  <Override PartName="/ppt/diagrams/drawing22.xml" ContentType="application/vnd.ms-office.drawingml.diagramDrawing+xml"/>
  <Override PartName="/ppt/diagrams/drawing38.xml" ContentType="application/vnd.ms-office.drawingml.diagramDrawing+xml"/>
  <Override PartName="/ppt/diagrams/colors17.xml" ContentType="application/vnd.openxmlformats-officedocument.drawingml.diagramColors+xml"/>
  <Override PartName="/ppt/diagrams/quickStyle17.xml" ContentType="application/vnd.openxmlformats-officedocument.drawingml.diagramStyle+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layout17.xml" ContentType="application/vnd.openxmlformats-officedocument.drawingml.diagramLayout+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Masters/notesMaster1.xml" ContentType="application/vnd.openxmlformats-officedocument.presentationml.notesMaster+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6.xml" ContentType="application/vnd.openxmlformats-officedocument.drawingml.diagramLayout+xml"/>
  <Override PartName="/ppt/diagrams/drawing15.xml" ContentType="application/vnd.ms-office.drawingml.diagramDrawing+xml"/>
  <Override PartName="/ppt/diagrams/colors15.xml" ContentType="application/vnd.openxmlformats-officedocument.drawingml.diagramColors+xml"/>
  <Override PartName="/ppt/diagrams/quickStyle15.xml" ContentType="application/vnd.openxmlformats-officedocument.drawingml.diagramStyle+xml"/>
  <Override PartName="/ppt/diagrams/layout15.xml" ContentType="application/vnd.openxmlformats-officedocument.drawingml.diagramLayout+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colors22.xml" ContentType="application/vnd.openxmlformats-officedocument.drawingml.diagramColors+xml"/>
  <Override PartName="/ppt/diagrams/colors38.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78" r:id="rId2"/>
    <p:sldId id="491" r:id="rId3"/>
    <p:sldId id="601" r:id="rId4"/>
    <p:sldId id="604" r:id="rId5"/>
    <p:sldId id="615" r:id="rId6"/>
    <p:sldId id="472" r:id="rId7"/>
    <p:sldId id="458" r:id="rId8"/>
    <p:sldId id="471" r:id="rId9"/>
    <p:sldId id="610" r:id="rId10"/>
    <p:sldId id="558" r:id="rId11"/>
    <p:sldId id="507" r:id="rId12"/>
    <p:sldId id="475" r:id="rId13"/>
    <p:sldId id="549" r:id="rId14"/>
    <p:sldId id="400" r:id="rId15"/>
    <p:sldId id="392" r:id="rId16"/>
    <p:sldId id="626" r:id="rId17"/>
    <p:sldId id="489" r:id="rId18"/>
    <p:sldId id="614" r:id="rId19"/>
    <p:sldId id="432" r:id="rId20"/>
    <p:sldId id="599" r:id="rId21"/>
    <p:sldId id="597" r:id="rId22"/>
    <p:sldId id="387" r:id="rId23"/>
    <p:sldId id="622" r:id="rId24"/>
    <p:sldId id="618" r:id="rId25"/>
    <p:sldId id="621" r:id="rId26"/>
    <p:sldId id="394" r:id="rId27"/>
    <p:sldId id="391" r:id="rId28"/>
    <p:sldId id="612" r:id="rId29"/>
    <p:sldId id="627" r:id="rId30"/>
    <p:sldId id="575" r:id="rId31"/>
    <p:sldId id="416" r:id="rId32"/>
    <p:sldId id="410" r:id="rId33"/>
    <p:sldId id="421" r:id="rId34"/>
    <p:sldId id="417" r:id="rId35"/>
    <p:sldId id="429" r:id="rId36"/>
    <p:sldId id="283" r:id="rId37"/>
    <p:sldId id="714" r:id="rId38"/>
    <p:sldId id="619" r:id="rId39"/>
    <p:sldId id="723" r:id="rId40"/>
    <p:sldId id="61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02020"/>
    <a:srgbClr val="106233"/>
    <a:srgbClr val="212121"/>
    <a:srgbClr val="0A2D18"/>
    <a:srgbClr val="E4651F"/>
    <a:srgbClr val="FCC625"/>
    <a:srgbClr val="0066FF"/>
    <a:srgbClr val="034EC8"/>
    <a:srgbClr val="023C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48107"/>
  </p:normalViewPr>
  <p:slideViewPr>
    <p:cSldViewPr snapToGrid="0">
      <p:cViewPr varScale="1">
        <p:scale>
          <a:sx n="39" d="100"/>
          <a:sy n="39" d="100"/>
        </p:scale>
        <p:origin x="164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h Sickler-Voigt" userId="S::dsickler@mtsu.edu::51f92fe3-75b2-459e-852b-462674414037" providerId="AD" clId="Web-{056C00C1-A880-8387-5484-9883F0B70392}"/>
    <pc:docChg chg="modSld">
      <pc:chgData name="Debrah Sickler-Voigt" userId="S::dsickler@mtsu.edu::51f92fe3-75b2-459e-852b-462674414037" providerId="AD" clId="Web-{056C00C1-A880-8387-5484-9883F0B70392}" dt="2025-07-13T17:11:39.996" v="1"/>
      <pc:docMkLst>
        <pc:docMk/>
      </pc:docMkLst>
      <pc:sldChg chg="modNotes">
        <pc:chgData name="Debrah Sickler-Voigt" userId="S::dsickler@mtsu.edu::51f92fe3-75b2-459e-852b-462674414037" providerId="AD" clId="Web-{056C00C1-A880-8387-5484-9883F0B70392}" dt="2025-07-13T17:11:39.996" v="1"/>
        <pc:sldMkLst>
          <pc:docMk/>
          <pc:sldMk cId="2455964002" sldId="37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1127950227084202E-2"/>
          <c:y val="0.145142028690178"/>
          <c:w val="0.53238067075395901"/>
          <c:h val="0.690413753284851"/>
        </c:manualLayout>
      </c:layout>
      <c:pie3DChart>
        <c:varyColors val="1"/>
        <c:ser>
          <c:idx val="0"/>
          <c:order val="0"/>
          <c:tx>
            <c:strRef>
              <c:f>Sheet1!$B$1</c:f>
              <c:strCache>
                <c:ptCount val="1"/>
                <c:pt idx="0">
                  <c:v>Sales</c:v>
                </c:pt>
              </c:strCache>
            </c:strRef>
          </c:tx>
          <c:explosion val="25"/>
          <c:dPt>
            <c:idx val="0"/>
            <c:bubble3D val="0"/>
            <c:spPr>
              <a:solidFill>
                <a:srgbClr val="B72027"/>
              </a:solidFill>
            </c:spPr>
            <c:extLst>
              <c:ext xmlns:c16="http://schemas.microsoft.com/office/drawing/2014/chart" uri="{C3380CC4-5D6E-409C-BE32-E72D297353CC}">
                <c16:uniqueId val="{00000001-A83E-8B42-A311-E60C72C9D9C6}"/>
              </c:ext>
            </c:extLst>
          </c:dPt>
          <c:dPt>
            <c:idx val="1"/>
            <c:bubble3D val="0"/>
            <c:spPr>
              <a:solidFill>
                <a:srgbClr val="E46520"/>
              </a:solidFill>
            </c:spPr>
            <c:extLst>
              <c:ext xmlns:c16="http://schemas.microsoft.com/office/drawing/2014/chart" uri="{C3380CC4-5D6E-409C-BE32-E72D297353CC}">
                <c16:uniqueId val="{00000003-A83E-8B42-A311-E60C72C9D9C6}"/>
              </c:ext>
            </c:extLst>
          </c:dPt>
          <c:dPt>
            <c:idx val="2"/>
            <c:bubble3D val="0"/>
            <c:spPr>
              <a:solidFill>
                <a:srgbClr val="FCC625"/>
              </a:solidFill>
            </c:spPr>
            <c:extLst>
              <c:ext xmlns:c16="http://schemas.microsoft.com/office/drawing/2014/chart" uri="{C3380CC4-5D6E-409C-BE32-E72D297353CC}">
                <c16:uniqueId val="{00000005-A83E-8B42-A311-E60C72C9D9C6}"/>
              </c:ext>
            </c:extLst>
          </c:dPt>
          <c:cat>
            <c:strRef>
              <c:f>Sheet1!$A$2:$A$5</c:f>
              <c:strCache>
                <c:ptCount val="3"/>
                <c:pt idx="0">
                  <c:v>Completed Assignment</c:v>
                </c:pt>
                <c:pt idx="1">
                  <c:v>Big Idea</c:v>
                </c:pt>
                <c:pt idx="2">
                  <c:v>Media Application &amp; Design</c:v>
                </c:pt>
              </c:strCache>
            </c:strRef>
          </c:cat>
          <c:val>
            <c:numRef>
              <c:f>Sheet1!$B$2:$B$5</c:f>
              <c:numCache>
                <c:formatCode>General</c:formatCode>
                <c:ptCount val="4"/>
                <c:pt idx="0">
                  <c:v>70</c:v>
                </c:pt>
                <c:pt idx="1">
                  <c:v>15</c:v>
                </c:pt>
                <c:pt idx="2">
                  <c:v>15</c:v>
                </c:pt>
              </c:numCache>
            </c:numRef>
          </c:val>
          <c:extLst>
            <c:ext xmlns:c16="http://schemas.microsoft.com/office/drawing/2014/chart" uri="{C3380CC4-5D6E-409C-BE32-E72D297353CC}">
              <c16:uniqueId val="{00000006-A83E-8B42-A311-E60C72C9D9C6}"/>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4A6C1-BC55-463C-A409-A01AC759398F}" type="doc">
      <dgm:prSet loTypeId="urn:microsoft.com/office/officeart/2005/8/layout/default" loCatId=""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B72027"/>
        </a:solidFill>
        <a:ln>
          <a:solidFill>
            <a:schemeClr val="lt1">
              <a:hueOff val="0"/>
              <a:satOff val="0"/>
              <a:lumOff val="0"/>
            </a:schemeClr>
          </a:solidFill>
        </a:ln>
      </dgm:spPr>
      <dgm:t>
        <a:bodyPr/>
        <a:lstStyle/>
        <a:p>
          <a:pPr rtl="0"/>
          <a:r>
            <a:rPr lang="en-US" sz="2600" b="1" dirty="0">
              <a:solidFill>
                <a:schemeClr val="bg1"/>
              </a:solidFill>
              <a:latin typeface="+mn-lt"/>
              <a:cs typeface="Arial"/>
            </a:rPr>
            <a:t>Assessment</a:t>
          </a:r>
        </a:p>
      </dgm:t>
      <dgm:extLst>
        <a:ext uri="{E40237B7-FDA0-4F09-8148-C483321AD2D9}">
          <dgm14:cNvPr xmlns:dgm14="http://schemas.microsoft.com/office/drawing/2010/diagram" id="0" name="" descr="Assessment&#13;&#10;Developing an Art Assessment Action Plan&#13;&#10;Evaluation&#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800000"/>
        </a:solidFill>
        <a:ln>
          <a:solidFill>
            <a:schemeClr val="lt1">
              <a:hueOff val="0"/>
              <a:satOff val="0"/>
              <a:lumOff val="0"/>
            </a:schemeClr>
          </a:solidFill>
        </a:ln>
      </dgm:spPr>
      <dgm:t>
        <a:bodyPr/>
        <a:lstStyle/>
        <a:p>
          <a:pPr rtl="0"/>
          <a:r>
            <a:rPr lang="en-US" sz="2600" b="1" dirty="0">
              <a:solidFill>
                <a:srgbClr val="FFFFFF"/>
              </a:solidFill>
              <a:latin typeface="+mn-lt"/>
            </a:rPr>
            <a:t>Developing an Art Assessment Action Plan</a:t>
          </a:r>
          <a:endParaRPr lang="en-US" sz="2600" b="1" dirty="0">
            <a:solidFill>
              <a:srgbClr val="FFFFFF"/>
            </a:solidFill>
            <a:latin typeface="+mn-lt"/>
            <a:cs typeface="Arial"/>
          </a:endParaRPr>
        </a:p>
      </dgm:t>
      <dgm:extLst>
        <a:ext uri="{E40237B7-FDA0-4F09-8148-C483321AD2D9}">
          <dgm14:cNvPr xmlns:dgm14="http://schemas.microsoft.com/office/drawing/2010/diagram" id="0" name="" descr="Assessment&#13;&#10;Developing an Art Assessment Action Plan&#13;&#10;Evaluation&#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rgbClr val="424242"/>
        </a:solidFill>
        <a:ln>
          <a:solidFill>
            <a:schemeClr val="lt1">
              <a:hueOff val="0"/>
              <a:satOff val="0"/>
              <a:lumOff val="0"/>
            </a:schemeClr>
          </a:solidFill>
        </a:ln>
      </dgm:spPr>
      <dgm:t>
        <a:bodyPr/>
        <a:lstStyle/>
        <a:p>
          <a:pPr rtl="0"/>
          <a:r>
            <a:rPr lang="en-US" sz="2600" b="1" dirty="0">
              <a:solidFill>
                <a:srgbClr val="FFFFFF"/>
              </a:solidFill>
              <a:latin typeface="+mn-lt"/>
            </a:rPr>
            <a:t>Evaluation</a:t>
          </a:r>
          <a:endParaRPr lang="en-US" sz="2600" b="1" dirty="0">
            <a:solidFill>
              <a:srgbClr val="FFFFFF"/>
            </a:solidFill>
            <a:latin typeface="+mn-lt"/>
            <a:cs typeface="Arial"/>
          </a:endParaRPr>
        </a:p>
      </dgm:t>
      <dgm:extLst>
        <a:ext uri="{E40237B7-FDA0-4F09-8148-C483321AD2D9}">
          <dgm14:cNvPr xmlns:dgm14="http://schemas.microsoft.com/office/drawing/2010/diagram" id="0" name="" descr="Assessment&#13;&#10;Developing an Art Assessment Action Plan&#13;&#10;Evaluation&#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835FB046-811E-BC4E-8C74-EE529C1F30CF}" type="pres">
      <dgm:prSet presAssocID="{1CB4A6C1-BC55-463C-A409-A01AC759398F}" presName="diagram" presStyleCnt="0">
        <dgm:presLayoutVars>
          <dgm:dir/>
          <dgm:resizeHandles val="exact"/>
        </dgm:presLayoutVars>
      </dgm:prSet>
      <dgm:spPr/>
    </dgm:pt>
    <dgm:pt modelId="{41A50E58-3B9C-4049-96AB-EBE89A231FE7}" type="pres">
      <dgm:prSet presAssocID="{A0930849-EE48-442D-A4F7-F30B0DD9B25A}" presName="node" presStyleLbl="node1" presStyleIdx="0" presStyleCnt="3" custScaleX="186500">
        <dgm:presLayoutVars>
          <dgm:bulletEnabled val="1"/>
        </dgm:presLayoutVars>
      </dgm:prSet>
      <dgm:spPr/>
    </dgm:pt>
    <dgm:pt modelId="{EB0C3302-FFDA-314D-914A-02DFE79DF575}" type="pres">
      <dgm:prSet presAssocID="{6CB9F8B6-A809-4E7B-851D-EBC1721A94EA}" presName="sibTrans" presStyleCnt="0"/>
      <dgm:spPr/>
    </dgm:pt>
    <dgm:pt modelId="{331E147A-F2D5-F043-A24E-63EBE5BC22E4}" type="pres">
      <dgm:prSet presAssocID="{CF8CB8DE-37BB-4F27-BA0C-EA730A4D717F}" presName="node" presStyleLbl="node1" presStyleIdx="1" presStyleCnt="3" custScaleX="186500">
        <dgm:presLayoutVars>
          <dgm:bulletEnabled val="1"/>
        </dgm:presLayoutVars>
      </dgm:prSet>
      <dgm:spPr/>
    </dgm:pt>
    <dgm:pt modelId="{63EC9763-8C6F-8B4D-BE34-B914228B3041}" type="pres">
      <dgm:prSet presAssocID="{796B79BD-D9E9-4B24-A57C-CE9A38659035}" presName="sibTrans" presStyleCnt="0"/>
      <dgm:spPr/>
    </dgm:pt>
    <dgm:pt modelId="{FD852A34-3446-014A-B33D-8694DE508321}" type="pres">
      <dgm:prSet presAssocID="{15F39A1B-435D-4AE7-9F90-59BED1693829}" presName="node" presStyleLbl="node1" presStyleIdx="2" presStyleCnt="3" custScaleX="186500">
        <dgm:presLayoutVars>
          <dgm:bulletEnabled val="1"/>
        </dgm:presLayoutVars>
      </dgm:prSet>
      <dgm:spPr/>
    </dgm:pt>
  </dgm:ptLst>
  <dgm:cxnLst>
    <dgm:cxn modelId="{9970A462-F621-46A0-994B-EAB3C6F16400}" srcId="{1CB4A6C1-BC55-463C-A409-A01AC759398F}" destId="{CF8CB8DE-37BB-4F27-BA0C-EA730A4D717F}" srcOrd="1" destOrd="0" parTransId="{19EF7A20-93A9-4350-95A0-C307006314C7}" sibTransId="{796B79BD-D9E9-4B24-A57C-CE9A38659035}"/>
    <dgm:cxn modelId="{0FD76977-7B68-4178-B1D0-C7DF7B1C4670}" srcId="{1CB4A6C1-BC55-463C-A409-A01AC759398F}" destId="{15F39A1B-435D-4AE7-9F90-59BED1693829}" srcOrd="2" destOrd="0" parTransId="{B10A2564-F46A-4924-B27D-D4EF32290C91}" sibTransId="{7DEF36AC-AFBE-4AFF-84C4-EA587017AA73}"/>
    <dgm:cxn modelId="{AE9D3E9D-AD92-6940-B888-0B806CAA044A}" type="presOf" srcId="{15F39A1B-435D-4AE7-9F90-59BED1693829}" destId="{FD852A34-3446-014A-B33D-8694DE508321}" srcOrd="0" destOrd="0" presId="urn:microsoft.com/office/officeart/2005/8/layout/default"/>
    <dgm:cxn modelId="{DDD6EB9E-94BA-EB46-93E3-FC97A3A56A5C}" type="presOf" srcId="{A0930849-EE48-442D-A4F7-F30B0DD9B25A}" destId="{41A50E58-3B9C-4049-96AB-EBE89A231FE7}" srcOrd="0" destOrd="0" presId="urn:microsoft.com/office/officeart/2005/8/layout/default"/>
    <dgm:cxn modelId="{17BD6DAE-AC2D-9149-A00D-21D971CE2C3A}" type="presOf" srcId="{CF8CB8DE-37BB-4F27-BA0C-EA730A4D717F}" destId="{331E147A-F2D5-F043-A24E-63EBE5BC22E4}" srcOrd="0" destOrd="0" presId="urn:microsoft.com/office/officeart/2005/8/layout/default"/>
    <dgm:cxn modelId="{2879E3B7-2E95-4422-84D2-E91317179D3A}" srcId="{1CB4A6C1-BC55-463C-A409-A01AC759398F}" destId="{A0930849-EE48-442D-A4F7-F30B0DD9B25A}" srcOrd="0" destOrd="0" parTransId="{356DF678-EC2D-48DA-8573-B160FCD76A34}" sibTransId="{6CB9F8B6-A809-4E7B-851D-EBC1721A94EA}"/>
    <dgm:cxn modelId="{79FD0BBE-EFD5-CC4B-AD12-63241676F079}" type="presOf" srcId="{1CB4A6C1-BC55-463C-A409-A01AC759398F}" destId="{835FB046-811E-BC4E-8C74-EE529C1F30CF}" srcOrd="0" destOrd="0" presId="urn:microsoft.com/office/officeart/2005/8/layout/default"/>
    <dgm:cxn modelId="{6F9E026D-C85A-E54C-82E5-54281EC4B143}" type="presParOf" srcId="{835FB046-811E-BC4E-8C74-EE529C1F30CF}" destId="{41A50E58-3B9C-4049-96AB-EBE89A231FE7}" srcOrd="0" destOrd="0" presId="urn:microsoft.com/office/officeart/2005/8/layout/default"/>
    <dgm:cxn modelId="{3FD0942E-0DFB-3E45-93F8-8AFE577C9AAD}" type="presParOf" srcId="{835FB046-811E-BC4E-8C74-EE529C1F30CF}" destId="{EB0C3302-FFDA-314D-914A-02DFE79DF575}" srcOrd="1" destOrd="0" presId="urn:microsoft.com/office/officeart/2005/8/layout/default"/>
    <dgm:cxn modelId="{42ADD8B4-51FC-8348-8543-54D622D2C6EF}" type="presParOf" srcId="{835FB046-811E-BC4E-8C74-EE529C1F30CF}" destId="{331E147A-F2D5-F043-A24E-63EBE5BC22E4}" srcOrd="2" destOrd="0" presId="urn:microsoft.com/office/officeart/2005/8/layout/default"/>
    <dgm:cxn modelId="{9F66C3DF-A7BF-AB45-9835-66E4EFB2A925}" type="presParOf" srcId="{835FB046-811E-BC4E-8C74-EE529C1F30CF}" destId="{63EC9763-8C6F-8B4D-BE34-B914228B3041}" srcOrd="3" destOrd="0" presId="urn:microsoft.com/office/officeart/2005/8/layout/default"/>
    <dgm:cxn modelId="{EC09540C-F45A-F645-AB00-E16585EC8CEB}" type="presParOf" srcId="{835FB046-811E-BC4E-8C74-EE529C1F30CF}" destId="{FD852A34-3446-014A-B33D-8694DE508321}"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1F7277-8C70-6F4C-9685-CC8439262324}"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42C5DF9-9C4A-7943-ABB2-A3D44B0752F0}">
      <dgm:prSet custT="1"/>
      <dgm:spPr>
        <a:solidFill>
          <a:srgbClr val="003300"/>
        </a:solidFill>
      </dgm:spPr>
      <dgm:t>
        <a:bodyPr/>
        <a:lstStyle/>
        <a:p>
          <a:pPr algn="l" rtl="0"/>
          <a:r>
            <a:rPr lang="en-US" sz="2800" b="1" u="sng" dirty="0">
              <a:solidFill>
                <a:srgbClr val="FFFFFF"/>
              </a:solidFill>
            </a:rPr>
            <a:t>Qualitative assessments </a:t>
          </a:r>
          <a:r>
            <a:rPr lang="en-US" sz="2800" b="1" dirty="0">
              <a:solidFill>
                <a:srgbClr val="FFFFFF"/>
              </a:solidFill>
            </a:rPr>
            <a:t>appraise students’ expressive outcomes resulting from participating in comprehensive learning tasks. They include artistic behaviors, dispositions, inquiries, and experiences.</a:t>
          </a:r>
        </a:p>
      </dgm:t>
      <dgm:extLst>
        <a:ext uri="{E40237B7-FDA0-4F09-8148-C483321AD2D9}">
          <dgm14:cNvPr xmlns:dgm14="http://schemas.microsoft.com/office/drawing/2010/diagram" id="0" name="" descr="•Qualitative assessments appraise students’ expressive outcomes resulting from participating in comprehensive learning tasks. They include artistic behaviors, dispositions, inquiries, and experiences&#10;"/>
        </a:ext>
      </dgm:extLst>
    </dgm:pt>
    <dgm:pt modelId="{D92301C4-BE92-3048-8672-9915BBDB7167}" type="sibTrans" cxnId="{E555F017-EA87-4742-A1B8-4D3BD0D96CA3}">
      <dgm:prSet/>
      <dgm:spPr/>
      <dgm:t>
        <a:bodyPr/>
        <a:lstStyle/>
        <a:p>
          <a:endParaRPr lang="en-US"/>
        </a:p>
      </dgm:t>
    </dgm:pt>
    <dgm:pt modelId="{DE8F22FD-92DB-E444-9A27-82FE0D7249FE}" type="parTrans" cxnId="{E555F017-EA87-4742-A1B8-4D3BD0D96CA3}">
      <dgm:prSet/>
      <dgm:spPr/>
      <dgm:t>
        <a:bodyPr/>
        <a:lstStyle/>
        <a:p>
          <a:endParaRPr lang="en-US"/>
        </a:p>
      </dgm:t>
    </dgm:pt>
    <dgm:pt modelId="{A3DE5497-8821-7C4B-9A69-1F59AFD0C701}" type="pres">
      <dgm:prSet presAssocID="{371F7277-8C70-6F4C-9685-CC8439262324}" presName="linear" presStyleCnt="0">
        <dgm:presLayoutVars>
          <dgm:animLvl val="lvl"/>
          <dgm:resizeHandles val="exact"/>
        </dgm:presLayoutVars>
      </dgm:prSet>
      <dgm:spPr/>
    </dgm:pt>
    <dgm:pt modelId="{881D8904-CFE9-344F-ABDA-6B48C1414A2F}" type="pres">
      <dgm:prSet presAssocID="{B42C5DF9-9C4A-7943-ABB2-A3D44B0752F0}" presName="parentText" presStyleLbl="node1" presStyleIdx="0" presStyleCnt="1" custScaleY="1266288" custLinFactNeighborX="-455">
        <dgm:presLayoutVars>
          <dgm:chMax val="0"/>
          <dgm:bulletEnabled val="1"/>
        </dgm:presLayoutVars>
      </dgm:prSet>
      <dgm:spPr/>
    </dgm:pt>
  </dgm:ptLst>
  <dgm:cxnLst>
    <dgm:cxn modelId="{587ECD15-487C-7040-9C7C-A61733B01659}" type="presOf" srcId="{371F7277-8C70-6F4C-9685-CC8439262324}" destId="{A3DE5497-8821-7C4B-9A69-1F59AFD0C701}" srcOrd="0" destOrd="0" presId="urn:microsoft.com/office/officeart/2005/8/layout/vList2"/>
    <dgm:cxn modelId="{E555F017-EA87-4742-A1B8-4D3BD0D96CA3}" srcId="{371F7277-8C70-6F4C-9685-CC8439262324}" destId="{B42C5DF9-9C4A-7943-ABB2-A3D44B0752F0}" srcOrd="0" destOrd="0" parTransId="{DE8F22FD-92DB-E444-9A27-82FE0D7249FE}" sibTransId="{D92301C4-BE92-3048-8672-9915BBDB7167}"/>
    <dgm:cxn modelId="{1606FEE8-E039-344E-9047-8BDC50832890}" type="presOf" srcId="{B42C5DF9-9C4A-7943-ABB2-A3D44B0752F0}" destId="{881D8904-CFE9-344F-ABDA-6B48C1414A2F}" srcOrd="0" destOrd="0" presId="urn:microsoft.com/office/officeart/2005/8/layout/vList2"/>
    <dgm:cxn modelId="{C1AC3B72-864A-BE4A-B24F-39130D530F83}" type="presParOf" srcId="{A3DE5497-8821-7C4B-9A69-1F59AFD0C701}" destId="{881D8904-CFE9-344F-ABDA-6B48C1414A2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5B12B8-446C-E040-8830-F5417A02BD55}" type="doc">
      <dgm:prSet loTypeId="urn:microsoft.com/office/officeart/2005/8/layout/default" loCatId="" qsTypeId="urn:microsoft.com/office/officeart/2005/8/quickstyle/3D2" qsCatId="3D" csTypeId="urn:microsoft.com/office/officeart/2005/8/colors/accent1_2" csCatId="accent1" phldr="1"/>
      <dgm:spPr/>
      <dgm:t>
        <a:bodyPr/>
        <a:lstStyle/>
        <a:p>
          <a:endParaRPr lang="en-US"/>
        </a:p>
      </dgm:t>
    </dgm:pt>
    <dgm:pt modelId="{D364BE72-9C2C-9F43-B75C-5C3FA177F914}">
      <dgm:prSet custT="1"/>
      <dgm:spPr>
        <a:solidFill>
          <a:srgbClr val="006633"/>
        </a:solidFill>
        <a:ln w="38100">
          <a:solidFill>
            <a:schemeClr val="tx1"/>
          </a:solidFill>
        </a:ln>
        <a:scene3d>
          <a:camera prst="orthographicFront"/>
          <a:lightRig rig="threePt" dir="t">
            <a:rot lat="0" lon="0" rev="0"/>
          </a:lightRig>
        </a:scene3d>
        <a:sp3d prstMaterial="plastic">
          <a:bevelT w="0" h="0" prst="relaxedInset"/>
        </a:sp3d>
      </dgm:spPr>
      <dgm:t>
        <a:bodyPr/>
        <a:lstStyle/>
        <a:p>
          <a:pPr rtl="0"/>
          <a:r>
            <a:rPr lang="en-US" sz="2800" b="1" dirty="0"/>
            <a:t>Reflective Communications</a:t>
          </a:r>
        </a:p>
      </dgm:t>
      <dgm:extLst>
        <a:ext uri="{E40237B7-FDA0-4F09-8148-C483321AD2D9}">
          <dgm14:cNvPr xmlns:dgm14="http://schemas.microsoft.com/office/drawing/2010/diagram" id="0" name="" descr="Reflective Communications&#13;&#10;Observations&#13;&#10;Anecdotal Evidence&#13;&#10;Focused Revisions&#13;&#10;"/>
        </a:ext>
      </dgm:extLst>
    </dgm:pt>
    <dgm:pt modelId="{DEB56955-8EFE-E042-ACF8-6A3D7D98DA5D}" type="parTrans" cxnId="{A57C6E97-CFD0-744D-839B-065BA918241B}">
      <dgm:prSet/>
      <dgm:spPr/>
      <dgm:t>
        <a:bodyPr/>
        <a:lstStyle/>
        <a:p>
          <a:endParaRPr lang="en-US"/>
        </a:p>
      </dgm:t>
    </dgm:pt>
    <dgm:pt modelId="{B6808444-D3CB-4D40-9877-B4A5B09C0853}" type="sibTrans" cxnId="{A57C6E97-CFD0-744D-839B-065BA918241B}">
      <dgm:prSet/>
      <dgm:spPr/>
      <dgm:t>
        <a:bodyPr/>
        <a:lstStyle/>
        <a:p>
          <a:endParaRPr lang="en-US"/>
        </a:p>
      </dgm:t>
    </dgm:pt>
    <dgm:pt modelId="{AC7B4FF3-5764-F842-BA60-82B58DDCB23C}">
      <dgm:prSet custT="1"/>
      <dgm:spPr>
        <a:solidFill>
          <a:srgbClr val="108040"/>
        </a:solidFill>
        <a:ln w="38100">
          <a:solidFill>
            <a:schemeClr val="tx1"/>
          </a:solidFill>
        </a:ln>
        <a:scene3d>
          <a:camera prst="orthographicFront"/>
          <a:lightRig rig="threePt" dir="t">
            <a:rot lat="0" lon="0" rev="0"/>
          </a:lightRig>
        </a:scene3d>
        <a:sp3d prstMaterial="plastic">
          <a:bevelT w="0" h="0" prst="relaxedInset"/>
        </a:sp3d>
      </dgm:spPr>
      <dgm:t>
        <a:bodyPr/>
        <a:lstStyle/>
        <a:p>
          <a:pPr rtl="0"/>
          <a:r>
            <a:rPr lang="en-US" sz="2800" b="1" dirty="0"/>
            <a:t>Observations</a:t>
          </a:r>
        </a:p>
      </dgm:t>
      <dgm:extLst>
        <a:ext uri="{E40237B7-FDA0-4F09-8148-C483321AD2D9}">
          <dgm14:cNvPr xmlns:dgm14="http://schemas.microsoft.com/office/drawing/2010/diagram" id="0" name="" descr="Reflective Communications&#13;&#10;Observations&#13;&#10;Anecdotal Evidence&#13;&#10;Focused Revisions&#13;&#10;"/>
        </a:ext>
      </dgm:extLst>
    </dgm:pt>
    <dgm:pt modelId="{2231E6E4-43C8-2B40-A194-B3081976927A}" type="parTrans" cxnId="{8C550FE6-9144-2B4F-8819-6772A00F7BE1}">
      <dgm:prSet/>
      <dgm:spPr/>
      <dgm:t>
        <a:bodyPr/>
        <a:lstStyle/>
        <a:p>
          <a:endParaRPr lang="en-US"/>
        </a:p>
      </dgm:t>
    </dgm:pt>
    <dgm:pt modelId="{1F8D6816-E1D8-4048-92CB-F24C3D7DF772}" type="sibTrans" cxnId="{8C550FE6-9144-2B4F-8819-6772A00F7BE1}">
      <dgm:prSet/>
      <dgm:spPr/>
      <dgm:t>
        <a:bodyPr/>
        <a:lstStyle/>
        <a:p>
          <a:endParaRPr lang="en-US"/>
        </a:p>
      </dgm:t>
    </dgm:pt>
    <dgm:pt modelId="{267511CA-D6C5-A94D-A16F-55C3BB221F4F}">
      <dgm:prSet custT="1"/>
      <dgm:spPr>
        <a:solidFill>
          <a:srgbClr val="800000"/>
        </a:solidFill>
        <a:ln w="38100">
          <a:solidFill>
            <a:schemeClr val="tx1"/>
          </a:solidFill>
        </a:ln>
        <a:scene3d>
          <a:camera prst="orthographicFront"/>
          <a:lightRig rig="threePt" dir="t">
            <a:rot lat="0" lon="0" rev="0"/>
          </a:lightRig>
        </a:scene3d>
        <a:sp3d prstMaterial="plastic">
          <a:bevelT w="0" h="0" prst="relaxedInset"/>
        </a:sp3d>
      </dgm:spPr>
      <dgm:t>
        <a:bodyPr/>
        <a:lstStyle/>
        <a:p>
          <a:pPr rtl="0"/>
          <a:r>
            <a:rPr lang="en-US" sz="2800" b="1" dirty="0"/>
            <a:t>Focused Revisions</a:t>
          </a:r>
        </a:p>
      </dgm:t>
      <dgm:extLst>
        <a:ext uri="{E40237B7-FDA0-4F09-8148-C483321AD2D9}">
          <dgm14:cNvPr xmlns:dgm14="http://schemas.microsoft.com/office/drawing/2010/diagram" id="0" name="" descr="Reflective Communications&#13;&#10;Observations&#13;&#10;Anecdotal Evidence&#13;&#10;Focused Revisions&#13;&#10;"/>
        </a:ext>
      </dgm:extLst>
    </dgm:pt>
    <dgm:pt modelId="{CFCD1F82-0DBF-A54F-BE1F-EE5EF94BE7F6}" type="parTrans" cxnId="{1B6AEAD2-90AE-4F4D-9D8E-AC1B8D758031}">
      <dgm:prSet/>
      <dgm:spPr/>
      <dgm:t>
        <a:bodyPr/>
        <a:lstStyle/>
        <a:p>
          <a:endParaRPr lang="en-US"/>
        </a:p>
      </dgm:t>
    </dgm:pt>
    <dgm:pt modelId="{DDE4B513-DC67-9D43-A648-FEE0D9AA0F72}" type="sibTrans" cxnId="{1B6AEAD2-90AE-4F4D-9D8E-AC1B8D758031}">
      <dgm:prSet/>
      <dgm:spPr/>
      <dgm:t>
        <a:bodyPr/>
        <a:lstStyle/>
        <a:p>
          <a:endParaRPr lang="en-US"/>
        </a:p>
      </dgm:t>
    </dgm:pt>
    <dgm:pt modelId="{EE0DBE7A-3C1B-3B43-9A11-2E7C16E2C40E}">
      <dgm:prSet custT="1"/>
      <dgm:spPr>
        <a:solidFill>
          <a:srgbClr val="B5222B"/>
        </a:solidFill>
        <a:ln w="38100">
          <a:solidFill>
            <a:schemeClr val="tx1"/>
          </a:solidFill>
        </a:ln>
        <a:scene3d>
          <a:camera prst="orthographicFront"/>
          <a:lightRig rig="threePt" dir="t">
            <a:rot lat="0" lon="0" rev="0"/>
          </a:lightRig>
        </a:scene3d>
        <a:sp3d prstMaterial="plastic">
          <a:bevelT w="0" h="0" prst="relaxedInset"/>
        </a:sp3d>
      </dgm:spPr>
      <dgm:t>
        <a:bodyPr/>
        <a:lstStyle/>
        <a:p>
          <a:pPr rtl="0"/>
          <a:r>
            <a:rPr lang="en-US" sz="2800" b="1" dirty="0"/>
            <a:t>Anecdotal Evidence</a:t>
          </a:r>
        </a:p>
      </dgm:t>
      <dgm:extLst>
        <a:ext uri="{E40237B7-FDA0-4F09-8148-C483321AD2D9}">
          <dgm14:cNvPr xmlns:dgm14="http://schemas.microsoft.com/office/drawing/2010/diagram" id="0" name="" descr="Reflective Communications&#13;&#10;Observations&#13;&#10;Anecdotal Evidence&#13;&#10;Focused Revisions&#13;&#10;"/>
        </a:ext>
      </dgm:extLst>
    </dgm:pt>
    <dgm:pt modelId="{3D00CD8C-A440-6549-BC3E-F6435AE7D2D5}" type="parTrans" cxnId="{EAF7187C-7754-2E4D-B63A-1CE70B7C7DB4}">
      <dgm:prSet/>
      <dgm:spPr/>
      <dgm:t>
        <a:bodyPr/>
        <a:lstStyle/>
        <a:p>
          <a:endParaRPr lang="en-US"/>
        </a:p>
      </dgm:t>
    </dgm:pt>
    <dgm:pt modelId="{5ABDE5B1-2AFE-DB4B-915B-467B03EFB8C7}" type="sibTrans" cxnId="{EAF7187C-7754-2E4D-B63A-1CE70B7C7DB4}">
      <dgm:prSet/>
      <dgm:spPr/>
      <dgm:t>
        <a:bodyPr/>
        <a:lstStyle/>
        <a:p>
          <a:endParaRPr lang="en-US"/>
        </a:p>
      </dgm:t>
    </dgm:pt>
    <dgm:pt modelId="{F6F73476-03AE-9F4B-AFFC-964E20680C0E}" type="pres">
      <dgm:prSet presAssocID="{F95B12B8-446C-E040-8830-F5417A02BD55}" presName="diagram" presStyleCnt="0">
        <dgm:presLayoutVars>
          <dgm:dir/>
          <dgm:resizeHandles val="exact"/>
        </dgm:presLayoutVars>
      </dgm:prSet>
      <dgm:spPr/>
    </dgm:pt>
    <dgm:pt modelId="{F584A1B6-C6D5-5F4E-B604-A406DEDD7533}" type="pres">
      <dgm:prSet presAssocID="{D364BE72-9C2C-9F43-B75C-5C3FA177F914}" presName="node" presStyleLbl="node1" presStyleIdx="0" presStyleCnt="4" custScaleX="250980">
        <dgm:presLayoutVars>
          <dgm:bulletEnabled val="1"/>
        </dgm:presLayoutVars>
      </dgm:prSet>
      <dgm:spPr/>
    </dgm:pt>
    <dgm:pt modelId="{1E333841-1677-7849-B2D4-A81F04C2D122}" type="pres">
      <dgm:prSet presAssocID="{B6808444-D3CB-4D40-9877-B4A5B09C0853}" presName="sibTrans" presStyleCnt="0"/>
      <dgm:spPr/>
    </dgm:pt>
    <dgm:pt modelId="{78EA11DD-30D6-9B47-A5E8-D69330F96269}" type="pres">
      <dgm:prSet presAssocID="{AC7B4FF3-5764-F842-BA60-82B58DDCB23C}" presName="node" presStyleLbl="node1" presStyleIdx="1" presStyleCnt="4" custScaleX="250980">
        <dgm:presLayoutVars>
          <dgm:bulletEnabled val="1"/>
        </dgm:presLayoutVars>
      </dgm:prSet>
      <dgm:spPr/>
    </dgm:pt>
    <dgm:pt modelId="{2AD34B55-0BDD-9D42-811F-F6B5E19ABF48}" type="pres">
      <dgm:prSet presAssocID="{1F8D6816-E1D8-4048-92CB-F24C3D7DF772}" presName="sibTrans" presStyleCnt="0"/>
      <dgm:spPr/>
    </dgm:pt>
    <dgm:pt modelId="{362974E0-E8AA-1A47-8C58-509D93F5A3A3}" type="pres">
      <dgm:prSet presAssocID="{EE0DBE7A-3C1B-3B43-9A11-2E7C16E2C40E}" presName="node" presStyleLbl="node1" presStyleIdx="2" presStyleCnt="4" custScaleX="250980">
        <dgm:presLayoutVars>
          <dgm:bulletEnabled val="1"/>
        </dgm:presLayoutVars>
      </dgm:prSet>
      <dgm:spPr/>
    </dgm:pt>
    <dgm:pt modelId="{7B5BAF7D-32D3-804C-9E88-BB18411FC623}" type="pres">
      <dgm:prSet presAssocID="{5ABDE5B1-2AFE-DB4B-915B-467B03EFB8C7}" presName="sibTrans" presStyleCnt="0"/>
      <dgm:spPr/>
    </dgm:pt>
    <dgm:pt modelId="{540B915E-AAB7-8E4F-B340-DA4D3ADAF93B}" type="pres">
      <dgm:prSet presAssocID="{267511CA-D6C5-A94D-A16F-55C3BB221F4F}" presName="node" presStyleLbl="node1" presStyleIdx="3" presStyleCnt="4" custScaleX="250980">
        <dgm:presLayoutVars>
          <dgm:bulletEnabled val="1"/>
        </dgm:presLayoutVars>
      </dgm:prSet>
      <dgm:spPr/>
    </dgm:pt>
  </dgm:ptLst>
  <dgm:cxnLst>
    <dgm:cxn modelId="{FA979358-6558-2A46-A446-1EDD96C99DA1}" type="presOf" srcId="{D364BE72-9C2C-9F43-B75C-5C3FA177F914}" destId="{F584A1B6-C6D5-5F4E-B604-A406DEDD7533}" srcOrd="0" destOrd="0" presId="urn:microsoft.com/office/officeart/2005/8/layout/default"/>
    <dgm:cxn modelId="{74F9DC5A-3CCD-154C-8BA1-F480E2123F44}" type="presOf" srcId="{AC7B4FF3-5764-F842-BA60-82B58DDCB23C}" destId="{78EA11DD-30D6-9B47-A5E8-D69330F96269}" srcOrd="0" destOrd="0" presId="urn:microsoft.com/office/officeart/2005/8/layout/default"/>
    <dgm:cxn modelId="{EAF7187C-7754-2E4D-B63A-1CE70B7C7DB4}" srcId="{F95B12B8-446C-E040-8830-F5417A02BD55}" destId="{EE0DBE7A-3C1B-3B43-9A11-2E7C16E2C40E}" srcOrd="2" destOrd="0" parTransId="{3D00CD8C-A440-6549-BC3E-F6435AE7D2D5}" sibTransId="{5ABDE5B1-2AFE-DB4B-915B-467B03EFB8C7}"/>
    <dgm:cxn modelId="{1929FA83-6A17-2C41-903C-1B96F1363ACE}" type="presOf" srcId="{F95B12B8-446C-E040-8830-F5417A02BD55}" destId="{F6F73476-03AE-9F4B-AFFC-964E20680C0E}" srcOrd="0" destOrd="0" presId="urn:microsoft.com/office/officeart/2005/8/layout/default"/>
    <dgm:cxn modelId="{A57C6E97-CFD0-744D-839B-065BA918241B}" srcId="{F95B12B8-446C-E040-8830-F5417A02BD55}" destId="{D364BE72-9C2C-9F43-B75C-5C3FA177F914}" srcOrd="0" destOrd="0" parTransId="{DEB56955-8EFE-E042-ACF8-6A3D7D98DA5D}" sibTransId="{B6808444-D3CB-4D40-9877-B4A5B09C0853}"/>
    <dgm:cxn modelId="{E94086A7-2A31-7A49-B58B-4846885637B9}" type="presOf" srcId="{267511CA-D6C5-A94D-A16F-55C3BB221F4F}" destId="{540B915E-AAB7-8E4F-B340-DA4D3ADAF93B}" srcOrd="0" destOrd="0" presId="urn:microsoft.com/office/officeart/2005/8/layout/default"/>
    <dgm:cxn modelId="{1B6AEAD2-90AE-4F4D-9D8E-AC1B8D758031}" srcId="{F95B12B8-446C-E040-8830-F5417A02BD55}" destId="{267511CA-D6C5-A94D-A16F-55C3BB221F4F}" srcOrd="3" destOrd="0" parTransId="{CFCD1F82-0DBF-A54F-BE1F-EE5EF94BE7F6}" sibTransId="{DDE4B513-DC67-9D43-A648-FEE0D9AA0F72}"/>
    <dgm:cxn modelId="{8C550FE6-9144-2B4F-8819-6772A00F7BE1}" srcId="{F95B12B8-446C-E040-8830-F5417A02BD55}" destId="{AC7B4FF3-5764-F842-BA60-82B58DDCB23C}" srcOrd="1" destOrd="0" parTransId="{2231E6E4-43C8-2B40-A194-B3081976927A}" sibTransId="{1F8D6816-E1D8-4048-92CB-F24C3D7DF772}"/>
    <dgm:cxn modelId="{93D431F7-2C3A-B845-901B-39E434DE51B3}" type="presOf" srcId="{EE0DBE7A-3C1B-3B43-9A11-2E7C16E2C40E}" destId="{362974E0-E8AA-1A47-8C58-509D93F5A3A3}" srcOrd="0" destOrd="0" presId="urn:microsoft.com/office/officeart/2005/8/layout/default"/>
    <dgm:cxn modelId="{CD26FDB4-96BD-9F47-84E1-BD61383C5568}" type="presParOf" srcId="{F6F73476-03AE-9F4B-AFFC-964E20680C0E}" destId="{F584A1B6-C6D5-5F4E-B604-A406DEDD7533}" srcOrd="0" destOrd="0" presId="urn:microsoft.com/office/officeart/2005/8/layout/default"/>
    <dgm:cxn modelId="{1A99E924-727F-F248-868C-1E725DD181F0}" type="presParOf" srcId="{F6F73476-03AE-9F4B-AFFC-964E20680C0E}" destId="{1E333841-1677-7849-B2D4-A81F04C2D122}" srcOrd="1" destOrd="0" presId="urn:microsoft.com/office/officeart/2005/8/layout/default"/>
    <dgm:cxn modelId="{DAEFA006-EE07-6B4E-AAED-69744BE6795C}" type="presParOf" srcId="{F6F73476-03AE-9F4B-AFFC-964E20680C0E}" destId="{78EA11DD-30D6-9B47-A5E8-D69330F96269}" srcOrd="2" destOrd="0" presId="urn:microsoft.com/office/officeart/2005/8/layout/default"/>
    <dgm:cxn modelId="{C2487B3C-2459-7E44-905A-BF0DC6D3A475}" type="presParOf" srcId="{F6F73476-03AE-9F4B-AFFC-964E20680C0E}" destId="{2AD34B55-0BDD-9D42-811F-F6B5E19ABF48}" srcOrd="3" destOrd="0" presId="urn:microsoft.com/office/officeart/2005/8/layout/default"/>
    <dgm:cxn modelId="{0F756A52-2BF9-1A44-B70F-8674CE548DBD}" type="presParOf" srcId="{F6F73476-03AE-9F4B-AFFC-964E20680C0E}" destId="{362974E0-E8AA-1A47-8C58-509D93F5A3A3}" srcOrd="4" destOrd="0" presId="urn:microsoft.com/office/officeart/2005/8/layout/default"/>
    <dgm:cxn modelId="{514A04E8-08F3-7845-94E5-1A29C51CF5E9}" type="presParOf" srcId="{F6F73476-03AE-9F4B-AFFC-964E20680C0E}" destId="{7B5BAF7D-32D3-804C-9E88-BB18411FC623}" srcOrd="5" destOrd="0" presId="urn:microsoft.com/office/officeart/2005/8/layout/default"/>
    <dgm:cxn modelId="{FAD078A5-D383-FD44-853E-69494DC6B20E}" type="presParOf" srcId="{F6F73476-03AE-9F4B-AFFC-964E20680C0E}" destId="{540B915E-AAB7-8E4F-B340-DA4D3ADAF93B}"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A0930849-EE48-442D-A4F7-F30B0DD9B25A}">
      <dgm:prSet custT="1"/>
      <dgm:spPr>
        <a:solidFill>
          <a:srgbClr val="000000"/>
        </a:solidFill>
        <a:ln>
          <a:solidFill>
            <a:schemeClr val="lt1">
              <a:hueOff val="0"/>
              <a:satOff val="0"/>
              <a:lumOff val="0"/>
            </a:schemeClr>
          </a:solidFill>
        </a:ln>
      </dgm:spPr>
      <dgm:t>
        <a:bodyPr/>
        <a:lstStyle/>
        <a:p>
          <a:pPr rtl="0"/>
          <a:r>
            <a:rPr lang="en-US" sz="3600" b="1" u="sng" dirty="0">
              <a:solidFill>
                <a:srgbClr val="FFFFFF"/>
              </a:solidFill>
            </a:rPr>
            <a:t>Authentic assessment </a:t>
          </a:r>
          <a:r>
            <a:rPr lang="en-US" sz="3600" b="1" dirty="0">
              <a:solidFill>
                <a:srgbClr val="FFFFFF"/>
              </a:solidFill>
            </a:rPr>
            <a:t>appraises student learning outcomes and expressive outcomes that reach beyond the classroom with transformative, real world applications. </a:t>
          </a:r>
        </a:p>
      </dgm:t>
      <dgm:extLst>
        <a:ext uri="{E40237B7-FDA0-4F09-8148-C483321AD2D9}">
          <dgm14:cNvPr xmlns:dgm14="http://schemas.microsoft.com/office/drawing/2010/diagram" id="0" name="" descr="Authentic assessment appraises student learning outcomes and expressive outcomes that reach beyond the classroom with transformative, real world applications. &#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1">
        <dgm:presLayoutVars>
          <dgm:chMax val="0"/>
          <dgm:bulletEnabled val="1"/>
        </dgm:presLayoutVars>
      </dgm:prSet>
      <dgm:spPr/>
    </dgm:pt>
  </dgm:ptLst>
  <dgm:cxnLst>
    <dgm:cxn modelId="{FD540358-BB89-0B46-B0EA-3527C2250E52}" type="presOf" srcId="{A0930849-EE48-442D-A4F7-F30B0DD9B25A}" destId="{9E493754-C814-45B7-8E1C-71B596D294D7}"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955185C7-25C2-8740-A17A-12ADAD99FFBE}" type="presOf" srcId="{1CB4A6C1-BC55-463C-A409-A01AC759398F}" destId="{33C7A6B8-9F84-4290-A5A5-049C3E93B9D4}" srcOrd="0" destOrd="0" presId="urn:microsoft.com/office/officeart/2005/8/layout/vList2"/>
    <dgm:cxn modelId="{404F2FBC-6EAC-F14B-8C2F-5BBFC7E95AAF}" type="presParOf" srcId="{33C7A6B8-9F84-4290-A5A5-049C3E93B9D4}" destId="{9E493754-C814-45B7-8E1C-71B596D294D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B72027"/>
        </a:solidFill>
        <a:ln w="38100"/>
      </dgm:spPr>
      <dgm:t>
        <a:bodyPr/>
        <a:lstStyle/>
        <a:p>
          <a:pPr rtl="0"/>
          <a:r>
            <a:rPr lang="en-US" sz="2800" b="1" dirty="0">
              <a:solidFill>
                <a:srgbClr val="FFFFFF"/>
              </a:solidFill>
              <a:latin typeface="Arial"/>
              <a:cs typeface="Arial"/>
            </a:rPr>
            <a:t>Teachers and students collaborate to make curricular decisions and assess performances, work samples, and dispositions. </a:t>
          </a:r>
        </a:p>
      </dgm:t>
      <dgm:extLst>
        <a:ext uri="{E40237B7-FDA0-4F09-8148-C483321AD2D9}">
          <dgm14:cNvPr xmlns:dgm14="http://schemas.microsoft.com/office/drawing/2010/diagram" id="0" name="" descr="Teachers and students collaborate to make curricular decisions and assess performances, work samples, and dispositions. &#13;&#10;Students value learning knowledge for itself, not just for the sake of earning a grade.  &#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009999"/>
        </a:solidFill>
        <a:ln w="38100"/>
      </dgm:spPr>
      <dgm:t>
        <a:bodyPr/>
        <a:lstStyle/>
        <a:p>
          <a:pPr rtl="0"/>
          <a:r>
            <a:rPr lang="en-US" sz="2800" b="1" dirty="0">
              <a:solidFill>
                <a:srgbClr val="FFFFFF"/>
              </a:solidFill>
              <a:latin typeface="Arial"/>
              <a:cs typeface="Arial"/>
            </a:rPr>
            <a:t>Students value learning knowledge for itself, not just for the sake of earning a grade.  </a:t>
          </a:r>
        </a:p>
      </dgm:t>
      <dgm:extLst>
        <a:ext uri="{E40237B7-FDA0-4F09-8148-C483321AD2D9}">
          <dgm14:cNvPr xmlns:dgm14="http://schemas.microsoft.com/office/drawing/2010/diagram" id="0" name="" descr="Teachers and students collaborate to make curricular decisions and assess performances, work samples, and dispositions. &#13;&#10;Students value learning knowledge for itself, not just for the sake of earning a grade.  &#13;&#10;"/>
        </a:ext>
      </dgm:extLst>
    </dgm:pt>
    <dgm:pt modelId="{796B79BD-D9E9-4B24-A57C-CE9A38659035}" type="sibTrans" cxnId="{9970A462-F621-46A0-994B-EAB3C6F16400}">
      <dgm:prSet/>
      <dgm:spPr/>
      <dgm:t>
        <a:bodyPr/>
        <a:lstStyle/>
        <a:p>
          <a:endParaRPr lang="en-US"/>
        </a:p>
      </dgm:t>
    </dgm:pt>
    <dgm:pt modelId="{19EF7A20-93A9-4350-95A0-C307006314C7}" type="parTrans" cxnId="{9970A462-F621-46A0-994B-EAB3C6F16400}">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2">
        <dgm:presLayoutVars>
          <dgm:chMax val="0"/>
          <dgm:bulletEnabled val="1"/>
        </dgm:presLayoutVars>
      </dgm:prSet>
      <dgm:spPr/>
    </dgm:pt>
    <dgm:pt modelId="{8E317465-46C7-40B9-8DB7-6C5076F5EC9F}" type="pres">
      <dgm:prSet presAssocID="{6CB9F8B6-A809-4E7B-851D-EBC1721A94EA}" presName="spacer" presStyleCnt="0"/>
      <dgm:spPr/>
    </dgm:pt>
    <dgm:pt modelId="{C93B7E74-9B3E-44B2-9046-B6A526B9E61F}" type="pres">
      <dgm:prSet presAssocID="{CF8CB8DE-37BB-4F27-BA0C-EA730A4D717F}" presName="parentText" presStyleLbl="node1" presStyleIdx="1" presStyleCnt="2">
        <dgm:presLayoutVars>
          <dgm:chMax val="0"/>
          <dgm:bulletEnabled val="1"/>
        </dgm:presLayoutVars>
      </dgm:prSet>
      <dgm:spPr/>
    </dgm:pt>
  </dgm:ptLst>
  <dgm:cxnLst>
    <dgm:cxn modelId="{5F7A9405-F8F7-964D-847B-1E11D23CE501}" type="presOf" srcId="{CF8CB8DE-37BB-4F27-BA0C-EA730A4D717F}" destId="{C93B7E74-9B3E-44B2-9046-B6A526B9E61F}" srcOrd="0" destOrd="0" presId="urn:microsoft.com/office/officeart/2005/8/layout/vList2"/>
    <dgm:cxn modelId="{B9BAD40E-BB47-0749-8A68-22717CCB8783}" type="presOf" srcId="{A0930849-EE48-442D-A4F7-F30B0DD9B25A}" destId="{9E493754-C814-45B7-8E1C-71B596D294D7}" srcOrd="0" destOrd="0" presId="urn:microsoft.com/office/officeart/2005/8/layout/vList2"/>
    <dgm:cxn modelId="{63410558-9B44-C146-B139-F83A04A9BC8C}" type="presOf" srcId="{1CB4A6C1-BC55-463C-A409-A01AC759398F}" destId="{33C7A6B8-9F84-4290-A5A5-049C3E93B9D4}" srcOrd="0" destOrd="0" presId="urn:microsoft.com/office/officeart/2005/8/layout/vList2"/>
    <dgm:cxn modelId="{9970A462-F621-46A0-994B-EAB3C6F16400}" srcId="{1CB4A6C1-BC55-463C-A409-A01AC759398F}" destId="{CF8CB8DE-37BB-4F27-BA0C-EA730A4D717F}" srcOrd="1" destOrd="0" parTransId="{19EF7A20-93A9-4350-95A0-C307006314C7}" sibTransId="{796B79BD-D9E9-4B24-A57C-CE9A38659035}"/>
    <dgm:cxn modelId="{2879E3B7-2E95-4422-84D2-E91317179D3A}" srcId="{1CB4A6C1-BC55-463C-A409-A01AC759398F}" destId="{A0930849-EE48-442D-A4F7-F30B0DD9B25A}" srcOrd="0" destOrd="0" parTransId="{356DF678-EC2D-48DA-8573-B160FCD76A34}" sibTransId="{6CB9F8B6-A809-4E7B-851D-EBC1721A94EA}"/>
    <dgm:cxn modelId="{6FD4F4A5-2787-1348-B244-BEF171F71C8A}" type="presParOf" srcId="{33C7A6B8-9F84-4290-A5A5-049C3E93B9D4}" destId="{9E493754-C814-45B7-8E1C-71B596D294D7}" srcOrd="0" destOrd="0" presId="urn:microsoft.com/office/officeart/2005/8/layout/vList2"/>
    <dgm:cxn modelId="{4B98484A-D359-1542-9DE5-3EFD7471B92F}" type="presParOf" srcId="{33C7A6B8-9F84-4290-A5A5-049C3E93B9D4}" destId="{8E317465-46C7-40B9-8DB7-6C5076F5EC9F}" srcOrd="1" destOrd="0" presId="urn:microsoft.com/office/officeart/2005/8/layout/vList2"/>
    <dgm:cxn modelId="{3A179405-AB61-3447-AC30-76F847B1C7CE}" type="presParOf" srcId="{33C7A6B8-9F84-4290-A5A5-049C3E93B9D4}" destId="{C93B7E74-9B3E-44B2-9046-B6A526B9E61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C9C089-70C3-3544-B0A0-64018DE7B654}"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CC4F3444-FEB4-4745-ADB6-91A079FDD78D}">
      <dgm:prSet>
        <dgm:style>
          <a:lnRef idx="3">
            <a:schemeClr val="lt1"/>
          </a:lnRef>
          <a:fillRef idx="1">
            <a:schemeClr val="dk1"/>
          </a:fillRef>
          <a:effectRef idx="1">
            <a:schemeClr val="dk1"/>
          </a:effectRef>
          <a:fontRef idx="minor">
            <a:schemeClr val="lt1"/>
          </a:fontRef>
        </dgm:style>
      </dgm:prSet>
      <dgm:spPr>
        <a:solidFill>
          <a:srgbClr val="000000"/>
        </a:solidFill>
        <a:ln>
          <a:solidFill>
            <a:srgbClr val="B5222B"/>
          </a:solidFill>
        </a:ln>
      </dgm:spPr>
      <dgm:t>
        <a:bodyPr/>
        <a:lstStyle/>
        <a:p>
          <a:pPr rtl="0"/>
          <a:r>
            <a:rPr lang="en-US" b="1" dirty="0"/>
            <a:t>Observations</a:t>
          </a:r>
        </a:p>
      </dgm:t>
      <dgm:extLst>
        <a:ext uri="{E40237B7-FDA0-4F09-8148-C483321AD2D9}">
          <dgm14:cNvPr xmlns:dgm14="http://schemas.microsoft.com/office/drawing/2010/diagram" id="0" name="" descr="Observations&#13;&#10;Teacher-Student Conferences&#13;&#10;Anecdotal Records&#13;&#10;Journals and Portfolios&#13;&#10;"/>
        </a:ext>
      </dgm:extLst>
    </dgm:pt>
    <dgm:pt modelId="{92B525BD-7C2A-A442-B49D-C6CBA605F1A8}" type="parTrans" cxnId="{F9F84C22-5B64-9B43-BD6B-954F684909F3}">
      <dgm:prSet/>
      <dgm:spPr/>
      <dgm:t>
        <a:bodyPr/>
        <a:lstStyle/>
        <a:p>
          <a:endParaRPr lang="en-US"/>
        </a:p>
      </dgm:t>
    </dgm:pt>
    <dgm:pt modelId="{2DE686E9-FE1D-EF4B-8236-27590CDE3B0D}" type="sibTrans" cxnId="{F9F84C22-5B64-9B43-BD6B-954F684909F3}">
      <dgm:prSet/>
      <dgm:spPr/>
      <dgm:t>
        <a:bodyPr/>
        <a:lstStyle/>
        <a:p>
          <a:endParaRPr lang="en-US"/>
        </a:p>
      </dgm:t>
    </dgm:pt>
    <dgm:pt modelId="{35CC0A9C-F090-824E-8D8D-F339394B6A94}">
      <dgm:prSet>
        <dgm:style>
          <a:lnRef idx="3">
            <a:schemeClr val="lt1"/>
          </a:lnRef>
          <a:fillRef idx="1">
            <a:schemeClr val="dk1"/>
          </a:fillRef>
          <a:effectRef idx="1">
            <a:schemeClr val="dk1"/>
          </a:effectRef>
          <a:fontRef idx="minor">
            <a:schemeClr val="lt1"/>
          </a:fontRef>
        </dgm:style>
      </dgm:prSet>
      <dgm:spPr>
        <a:solidFill>
          <a:srgbClr val="000000"/>
        </a:solidFill>
        <a:ln>
          <a:solidFill>
            <a:srgbClr val="139999"/>
          </a:solidFill>
        </a:ln>
      </dgm:spPr>
      <dgm:t>
        <a:bodyPr/>
        <a:lstStyle/>
        <a:p>
          <a:pPr rtl="0"/>
          <a:r>
            <a:rPr lang="en-US" b="1" dirty="0"/>
            <a:t>Teacher-Student Conferences</a:t>
          </a:r>
        </a:p>
      </dgm:t>
      <dgm:extLst>
        <a:ext uri="{E40237B7-FDA0-4F09-8148-C483321AD2D9}">
          <dgm14:cNvPr xmlns:dgm14="http://schemas.microsoft.com/office/drawing/2010/diagram" id="0" name="" descr="Observations&#13;&#10;Teacher-Student Conferences&#13;&#10;Anecdotal Records&#13;&#10;Journals and Portfolios&#13;&#10;"/>
        </a:ext>
      </dgm:extLst>
    </dgm:pt>
    <dgm:pt modelId="{67975896-9293-2344-8AF5-A810676CA5DE}" type="parTrans" cxnId="{9DAE8D72-36CE-FE41-AFAD-77AB55CC1B77}">
      <dgm:prSet/>
      <dgm:spPr/>
      <dgm:t>
        <a:bodyPr/>
        <a:lstStyle/>
        <a:p>
          <a:endParaRPr lang="en-US"/>
        </a:p>
      </dgm:t>
    </dgm:pt>
    <dgm:pt modelId="{5033685C-ECD0-B943-9DDD-515FF5D73DE8}" type="sibTrans" cxnId="{9DAE8D72-36CE-FE41-AFAD-77AB55CC1B77}">
      <dgm:prSet/>
      <dgm:spPr/>
      <dgm:t>
        <a:bodyPr/>
        <a:lstStyle/>
        <a:p>
          <a:endParaRPr lang="en-US"/>
        </a:p>
      </dgm:t>
    </dgm:pt>
    <dgm:pt modelId="{52BA0AA6-83A5-CA48-BD7D-5FC48AADA8FD}">
      <dgm:prSet>
        <dgm:style>
          <a:lnRef idx="3">
            <a:schemeClr val="lt1"/>
          </a:lnRef>
          <a:fillRef idx="1">
            <a:schemeClr val="dk1"/>
          </a:fillRef>
          <a:effectRef idx="1">
            <a:schemeClr val="dk1"/>
          </a:effectRef>
          <a:fontRef idx="minor">
            <a:schemeClr val="lt1"/>
          </a:fontRef>
        </dgm:style>
      </dgm:prSet>
      <dgm:spPr>
        <a:solidFill>
          <a:srgbClr val="000000"/>
        </a:solidFill>
        <a:ln>
          <a:solidFill>
            <a:srgbClr val="B5222B"/>
          </a:solidFill>
        </a:ln>
      </dgm:spPr>
      <dgm:t>
        <a:bodyPr/>
        <a:lstStyle/>
        <a:p>
          <a:pPr rtl="0"/>
          <a:r>
            <a:rPr lang="en-US" b="1" dirty="0"/>
            <a:t>Anecdotal Records</a:t>
          </a:r>
        </a:p>
      </dgm:t>
      <dgm:extLst>
        <a:ext uri="{E40237B7-FDA0-4F09-8148-C483321AD2D9}">
          <dgm14:cNvPr xmlns:dgm14="http://schemas.microsoft.com/office/drawing/2010/diagram" id="0" name="" descr="Observations&#13;&#10;Teacher-Student Conferences&#13;&#10;Anecdotal Records&#13;&#10;Journals and Portfolios&#13;&#10;"/>
        </a:ext>
      </dgm:extLst>
    </dgm:pt>
    <dgm:pt modelId="{361DC274-DB8A-4D45-AB5A-E94FCB7E9DD7}" type="parTrans" cxnId="{3284B848-0076-A847-8E04-D02868DED716}">
      <dgm:prSet/>
      <dgm:spPr/>
      <dgm:t>
        <a:bodyPr/>
        <a:lstStyle/>
        <a:p>
          <a:endParaRPr lang="en-US"/>
        </a:p>
      </dgm:t>
    </dgm:pt>
    <dgm:pt modelId="{E0A77606-844E-9C41-A1BE-2179D479356C}" type="sibTrans" cxnId="{3284B848-0076-A847-8E04-D02868DED716}">
      <dgm:prSet/>
      <dgm:spPr/>
      <dgm:t>
        <a:bodyPr/>
        <a:lstStyle/>
        <a:p>
          <a:endParaRPr lang="en-US"/>
        </a:p>
      </dgm:t>
    </dgm:pt>
    <dgm:pt modelId="{0CF8A42F-8EE1-6147-BD28-84152DF4C11C}">
      <dgm:prSet>
        <dgm:style>
          <a:lnRef idx="3">
            <a:schemeClr val="lt1"/>
          </a:lnRef>
          <a:fillRef idx="1">
            <a:schemeClr val="dk1"/>
          </a:fillRef>
          <a:effectRef idx="1">
            <a:schemeClr val="dk1"/>
          </a:effectRef>
          <a:fontRef idx="minor">
            <a:schemeClr val="lt1"/>
          </a:fontRef>
        </dgm:style>
      </dgm:prSet>
      <dgm:spPr>
        <a:solidFill>
          <a:srgbClr val="000000"/>
        </a:solidFill>
        <a:ln>
          <a:solidFill>
            <a:srgbClr val="139999"/>
          </a:solidFill>
        </a:ln>
      </dgm:spPr>
      <dgm:t>
        <a:bodyPr/>
        <a:lstStyle/>
        <a:p>
          <a:pPr rtl="0"/>
          <a:r>
            <a:rPr lang="en-US" b="1" dirty="0"/>
            <a:t>Journals and Portfolios</a:t>
          </a:r>
        </a:p>
      </dgm:t>
      <dgm:extLst>
        <a:ext uri="{E40237B7-FDA0-4F09-8148-C483321AD2D9}">
          <dgm14:cNvPr xmlns:dgm14="http://schemas.microsoft.com/office/drawing/2010/diagram" id="0" name="" descr="Observations&#13;&#10;Teacher-Student Conferences&#13;&#10;Anecdotal Records&#13;&#10;Journals and Portfolios&#13;&#10;"/>
        </a:ext>
      </dgm:extLst>
    </dgm:pt>
    <dgm:pt modelId="{9E23ECD0-41E0-2C46-83B7-78E2FF37E1F1}" type="parTrans" cxnId="{A02168B1-DB0F-064C-89F8-86086730063A}">
      <dgm:prSet/>
      <dgm:spPr/>
      <dgm:t>
        <a:bodyPr/>
        <a:lstStyle/>
        <a:p>
          <a:endParaRPr lang="en-US"/>
        </a:p>
      </dgm:t>
    </dgm:pt>
    <dgm:pt modelId="{F759B5A7-BD22-E14B-B76C-7DB144F73937}" type="sibTrans" cxnId="{A02168B1-DB0F-064C-89F8-86086730063A}">
      <dgm:prSet/>
      <dgm:spPr/>
      <dgm:t>
        <a:bodyPr/>
        <a:lstStyle/>
        <a:p>
          <a:endParaRPr lang="en-US"/>
        </a:p>
      </dgm:t>
    </dgm:pt>
    <dgm:pt modelId="{3CB42045-0F35-204A-91B9-5D7496F37B36}" type="pres">
      <dgm:prSet presAssocID="{39C9C089-70C3-3544-B0A0-64018DE7B654}" presName="diagram" presStyleCnt="0">
        <dgm:presLayoutVars>
          <dgm:dir/>
          <dgm:resizeHandles val="exact"/>
        </dgm:presLayoutVars>
      </dgm:prSet>
      <dgm:spPr/>
    </dgm:pt>
    <dgm:pt modelId="{12737923-FDA5-1C42-95FC-6FF21261B74D}" type="pres">
      <dgm:prSet presAssocID="{CC4F3444-FEB4-4745-ADB6-91A079FDD78D}" presName="node" presStyleLbl="node1" presStyleIdx="0" presStyleCnt="4" custScaleX="2000000" custScaleY="2000000" custLinFactX="-100000" custLinFactNeighborX="-136882" custLinFactNeighborY="808">
        <dgm:presLayoutVars>
          <dgm:bulletEnabled val="1"/>
        </dgm:presLayoutVars>
      </dgm:prSet>
      <dgm:spPr/>
    </dgm:pt>
    <dgm:pt modelId="{BCC90D0D-DD9C-FA4C-A2B8-BEB2B1D8C819}" type="pres">
      <dgm:prSet presAssocID="{2DE686E9-FE1D-EF4B-8236-27590CDE3B0D}" presName="sibTrans" presStyleCnt="0"/>
      <dgm:spPr/>
    </dgm:pt>
    <dgm:pt modelId="{8BDDFC35-E4A7-F149-93BC-466FA19F73B9}" type="pres">
      <dgm:prSet presAssocID="{35CC0A9C-F090-824E-8D8D-F339394B6A94}" presName="node" presStyleLbl="node1" presStyleIdx="1" presStyleCnt="4" custScaleX="2000000" custScaleY="2000000" custLinFactNeighborX="-52782" custLinFactNeighborY="808">
        <dgm:presLayoutVars>
          <dgm:bulletEnabled val="1"/>
        </dgm:presLayoutVars>
      </dgm:prSet>
      <dgm:spPr/>
    </dgm:pt>
    <dgm:pt modelId="{F253D52C-1E1E-094B-A08B-AD3CBEF04E86}" type="pres">
      <dgm:prSet presAssocID="{5033685C-ECD0-B943-9DDD-515FF5D73DE8}" presName="sibTrans" presStyleCnt="0"/>
      <dgm:spPr/>
    </dgm:pt>
    <dgm:pt modelId="{3EB9EF45-81FA-8C49-B65B-CB003442E496}" type="pres">
      <dgm:prSet presAssocID="{52BA0AA6-83A5-CA48-BD7D-5FC48AADA8FD}" presName="node" presStyleLbl="node1" presStyleIdx="2" presStyleCnt="4" custScaleX="2000000" custScaleY="2000000" custLinFactX="19968" custLinFactNeighborX="100000" custLinFactNeighborY="808">
        <dgm:presLayoutVars>
          <dgm:bulletEnabled val="1"/>
        </dgm:presLayoutVars>
      </dgm:prSet>
      <dgm:spPr/>
    </dgm:pt>
    <dgm:pt modelId="{28FB8DF4-EC2B-6848-8D1C-4E0EB2641C9A}" type="pres">
      <dgm:prSet presAssocID="{E0A77606-844E-9C41-A1BE-2179D479356C}" presName="sibTrans" presStyleCnt="0"/>
      <dgm:spPr/>
    </dgm:pt>
    <dgm:pt modelId="{F94E91D5-A7A8-AB46-80B8-54C34E069D6D}" type="pres">
      <dgm:prSet presAssocID="{0CF8A42F-8EE1-6147-BD28-84152DF4C11C}" presName="node" presStyleLbl="node1" presStyleIdx="3" presStyleCnt="4" custScaleX="2000000" custScaleY="2000000" custLinFactX="100000" custLinFactNeighborX="181504">
        <dgm:presLayoutVars>
          <dgm:bulletEnabled val="1"/>
        </dgm:presLayoutVars>
      </dgm:prSet>
      <dgm:spPr/>
    </dgm:pt>
  </dgm:ptLst>
  <dgm:cxnLst>
    <dgm:cxn modelId="{F9F84C22-5B64-9B43-BD6B-954F684909F3}" srcId="{39C9C089-70C3-3544-B0A0-64018DE7B654}" destId="{CC4F3444-FEB4-4745-ADB6-91A079FDD78D}" srcOrd="0" destOrd="0" parTransId="{92B525BD-7C2A-A442-B49D-C6CBA605F1A8}" sibTransId="{2DE686E9-FE1D-EF4B-8236-27590CDE3B0D}"/>
    <dgm:cxn modelId="{2938FF27-1E7E-CE4B-AAEC-EADBA2C67AB1}" type="presOf" srcId="{52BA0AA6-83A5-CA48-BD7D-5FC48AADA8FD}" destId="{3EB9EF45-81FA-8C49-B65B-CB003442E496}" srcOrd="0" destOrd="0" presId="urn:microsoft.com/office/officeart/2005/8/layout/default"/>
    <dgm:cxn modelId="{3284B848-0076-A847-8E04-D02868DED716}" srcId="{39C9C089-70C3-3544-B0A0-64018DE7B654}" destId="{52BA0AA6-83A5-CA48-BD7D-5FC48AADA8FD}" srcOrd="2" destOrd="0" parTransId="{361DC274-DB8A-4D45-AB5A-E94FCB7E9DD7}" sibTransId="{E0A77606-844E-9C41-A1BE-2179D479356C}"/>
    <dgm:cxn modelId="{D63B674B-0988-E642-AA75-BD4DCF10BBE6}" type="presOf" srcId="{39C9C089-70C3-3544-B0A0-64018DE7B654}" destId="{3CB42045-0F35-204A-91B9-5D7496F37B36}" srcOrd="0" destOrd="0" presId="urn:microsoft.com/office/officeart/2005/8/layout/default"/>
    <dgm:cxn modelId="{1F42B451-A440-8D47-87D8-539F73E0727D}" type="presOf" srcId="{35CC0A9C-F090-824E-8D8D-F339394B6A94}" destId="{8BDDFC35-E4A7-F149-93BC-466FA19F73B9}" srcOrd="0" destOrd="0" presId="urn:microsoft.com/office/officeart/2005/8/layout/default"/>
    <dgm:cxn modelId="{9DAE8D72-36CE-FE41-AFAD-77AB55CC1B77}" srcId="{39C9C089-70C3-3544-B0A0-64018DE7B654}" destId="{35CC0A9C-F090-824E-8D8D-F339394B6A94}" srcOrd="1" destOrd="0" parTransId="{67975896-9293-2344-8AF5-A810676CA5DE}" sibTransId="{5033685C-ECD0-B943-9DDD-515FF5D73DE8}"/>
    <dgm:cxn modelId="{D0D39080-651F-E346-86A9-F63B93D977DE}" type="presOf" srcId="{CC4F3444-FEB4-4745-ADB6-91A079FDD78D}" destId="{12737923-FDA5-1C42-95FC-6FF21261B74D}" srcOrd="0" destOrd="0" presId="urn:microsoft.com/office/officeart/2005/8/layout/default"/>
    <dgm:cxn modelId="{A02168B1-DB0F-064C-89F8-86086730063A}" srcId="{39C9C089-70C3-3544-B0A0-64018DE7B654}" destId="{0CF8A42F-8EE1-6147-BD28-84152DF4C11C}" srcOrd="3" destOrd="0" parTransId="{9E23ECD0-41E0-2C46-83B7-78E2FF37E1F1}" sibTransId="{F759B5A7-BD22-E14B-B76C-7DB144F73937}"/>
    <dgm:cxn modelId="{7E5EE2C0-5069-3C48-BE63-C4237B0E8FBB}" type="presOf" srcId="{0CF8A42F-8EE1-6147-BD28-84152DF4C11C}" destId="{F94E91D5-A7A8-AB46-80B8-54C34E069D6D}" srcOrd="0" destOrd="0" presId="urn:microsoft.com/office/officeart/2005/8/layout/default"/>
    <dgm:cxn modelId="{2FFEB349-7CF4-F34D-A982-33CD9BCCA82B}" type="presParOf" srcId="{3CB42045-0F35-204A-91B9-5D7496F37B36}" destId="{12737923-FDA5-1C42-95FC-6FF21261B74D}" srcOrd="0" destOrd="0" presId="urn:microsoft.com/office/officeart/2005/8/layout/default"/>
    <dgm:cxn modelId="{BF9A644B-87F0-3E4A-B5D7-4F99E75F4FC9}" type="presParOf" srcId="{3CB42045-0F35-204A-91B9-5D7496F37B36}" destId="{BCC90D0D-DD9C-FA4C-A2B8-BEB2B1D8C819}" srcOrd="1" destOrd="0" presId="urn:microsoft.com/office/officeart/2005/8/layout/default"/>
    <dgm:cxn modelId="{3D9D5579-797D-B948-96EE-A862D7C612F9}" type="presParOf" srcId="{3CB42045-0F35-204A-91B9-5D7496F37B36}" destId="{8BDDFC35-E4A7-F149-93BC-466FA19F73B9}" srcOrd="2" destOrd="0" presId="urn:microsoft.com/office/officeart/2005/8/layout/default"/>
    <dgm:cxn modelId="{2397971A-5F87-E440-BE55-0A3748474E67}" type="presParOf" srcId="{3CB42045-0F35-204A-91B9-5D7496F37B36}" destId="{F253D52C-1E1E-094B-A08B-AD3CBEF04E86}" srcOrd="3" destOrd="0" presId="urn:microsoft.com/office/officeart/2005/8/layout/default"/>
    <dgm:cxn modelId="{02846632-B852-6241-A7AF-84D6BFC855BA}" type="presParOf" srcId="{3CB42045-0F35-204A-91B9-5D7496F37B36}" destId="{3EB9EF45-81FA-8C49-B65B-CB003442E496}" srcOrd="4" destOrd="0" presId="urn:microsoft.com/office/officeart/2005/8/layout/default"/>
    <dgm:cxn modelId="{335F2FF1-B8B5-3A45-9EE8-5D7AF3D1759F}" type="presParOf" srcId="{3CB42045-0F35-204A-91B9-5D7496F37B36}" destId="{28FB8DF4-EC2B-6848-8D1C-4E0EB2641C9A}" srcOrd="5" destOrd="0" presId="urn:microsoft.com/office/officeart/2005/8/layout/default"/>
    <dgm:cxn modelId="{06EA5232-9720-234B-9D33-1E991711688B}" type="presParOf" srcId="{3CB42045-0F35-204A-91B9-5D7496F37B36}" destId="{F94E91D5-A7A8-AB46-80B8-54C34E069D6D}"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3EA23E2-9FB5-D549-8938-F447D158F24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6480C133-450D-8D4A-B014-0509D630211F}">
      <dgm:prSet custT="1">
        <dgm:style>
          <a:lnRef idx="3">
            <a:schemeClr val="lt1"/>
          </a:lnRef>
          <a:fillRef idx="1">
            <a:schemeClr val="dk1"/>
          </a:fillRef>
          <a:effectRef idx="1">
            <a:schemeClr val="dk1"/>
          </a:effectRef>
          <a:fontRef idx="minor">
            <a:schemeClr val="lt1"/>
          </a:fontRef>
        </dgm:style>
      </dgm:prSet>
      <dgm:spPr>
        <a:solidFill>
          <a:srgbClr val="000000"/>
        </a:solidFill>
        <a:ln>
          <a:solidFill>
            <a:srgbClr val="B72027"/>
          </a:solidFill>
        </a:ln>
      </dgm:spPr>
      <dgm:t>
        <a:bodyPr/>
        <a:lstStyle/>
        <a:p>
          <a:pPr rtl="0"/>
          <a:r>
            <a:rPr lang="en-US" sz="2600" b="1" dirty="0">
              <a:latin typeface="Arial"/>
              <a:cs typeface="Arial"/>
            </a:rPr>
            <a:t>Integrates best practices and contemporary research.</a:t>
          </a:r>
        </a:p>
      </dgm:t>
      <dgm:extLst>
        <a:ext uri="{E40237B7-FDA0-4F09-8148-C483321AD2D9}">
          <dgm14:cNvPr xmlns:dgm14="http://schemas.microsoft.com/office/drawing/2010/diagram" id="0" name="" descr="Integrates best practices and contemporary research.&#13;&#10;Utilizes quantitative and qualitative assessment methods. &#13;&#10;Identifies and explains relationships.&#13;&#10;Informs administrators and policy makers. &#13;&#10;Substantiates teaching and assessment methodologies. &#13;&#10;Summarizes findings.&#13;&#10;"/>
        </a:ext>
      </dgm:extLst>
    </dgm:pt>
    <dgm:pt modelId="{73C0BEA4-B84E-6249-8B59-1257044ADEB4}" type="parTrans" cxnId="{9121836C-6CED-0345-97D8-AC01DE659DD8}">
      <dgm:prSet/>
      <dgm:spPr/>
      <dgm:t>
        <a:bodyPr/>
        <a:lstStyle/>
        <a:p>
          <a:endParaRPr lang="en-US"/>
        </a:p>
      </dgm:t>
    </dgm:pt>
    <dgm:pt modelId="{75608F30-53A7-5D44-B7F2-1630B6C8AD12}" type="sibTrans" cxnId="{9121836C-6CED-0345-97D8-AC01DE659DD8}">
      <dgm:prSet/>
      <dgm:spPr/>
      <dgm:t>
        <a:bodyPr/>
        <a:lstStyle/>
        <a:p>
          <a:endParaRPr lang="en-US"/>
        </a:p>
      </dgm:t>
    </dgm:pt>
    <dgm:pt modelId="{17D33CD0-5986-9649-B011-454F90EB0779}">
      <dgm:prSet custT="1">
        <dgm:style>
          <a:lnRef idx="3">
            <a:schemeClr val="lt1"/>
          </a:lnRef>
          <a:fillRef idx="1">
            <a:schemeClr val="dk1"/>
          </a:fillRef>
          <a:effectRef idx="1">
            <a:schemeClr val="dk1"/>
          </a:effectRef>
          <a:fontRef idx="minor">
            <a:schemeClr val="lt1"/>
          </a:fontRef>
        </dgm:style>
      </dgm:prSet>
      <dgm:spPr>
        <a:solidFill>
          <a:srgbClr val="000000"/>
        </a:solidFill>
        <a:ln>
          <a:solidFill>
            <a:srgbClr val="E46520"/>
          </a:solidFill>
        </a:ln>
      </dgm:spPr>
      <dgm:t>
        <a:bodyPr/>
        <a:lstStyle/>
        <a:p>
          <a:pPr rtl="0"/>
          <a:r>
            <a:rPr lang="en-US" sz="2600" b="1" dirty="0">
              <a:latin typeface="Arial"/>
              <a:cs typeface="Arial"/>
            </a:rPr>
            <a:t>Utilizes quantitative and qualitative assessment methods. </a:t>
          </a:r>
        </a:p>
      </dgm:t>
      <dgm:extLst>
        <a:ext uri="{E40237B7-FDA0-4F09-8148-C483321AD2D9}">
          <dgm14:cNvPr xmlns:dgm14="http://schemas.microsoft.com/office/drawing/2010/diagram" id="0" name="" descr="Integrates best practices and contemporary research.&#13;&#10;Utilizes quantitative and qualitative assessment methods. &#13;&#10;Identifies and explains relationships.&#13;&#10;Informs administrators and policy makers. &#13;&#10;Substantiates teaching and assessment methodologies. &#13;&#10;Summarizes findings.&#13;&#10;"/>
        </a:ext>
      </dgm:extLst>
    </dgm:pt>
    <dgm:pt modelId="{0FCEFD61-247E-A344-AADD-1954FAD4B3CD}" type="parTrans" cxnId="{A8D5B024-02D5-BA4F-993D-FCCB20E861D7}">
      <dgm:prSet/>
      <dgm:spPr/>
      <dgm:t>
        <a:bodyPr/>
        <a:lstStyle/>
        <a:p>
          <a:endParaRPr lang="en-US"/>
        </a:p>
      </dgm:t>
    </dgm:pt>
    <dgm:pt modelId="{5FD8C9AE-0CDD-D540-B21D-D7AAAB1690D1}" type="sibTrans" cxnId="{A8D5B024-02D5-BA4F-993D-FCCB20E861D7}">
      <dgm:prSet/>
      <dgm:spPr/>
      <dgm:t>
        <a:bodyPr/>
        <a:lstStyle/>
        <a:p>
          <a:endParaRPr lang="en-US"/>
        </a:p>
      </dgm:t>
    </dgm:pt>
    <dgm:pt modelId="{064DB22E-4812-3D46-8CE2-D139E04FF227}">
      <dgm:prSet custT="1">
        <dgm:style>
          <a:lnRef idx="3">
            <a:schemeClr val="lt1"/>
          </a:lnRef>
          <a:fillRef idx="1">
            <a:schemeClr val="dk1"/>
          </a:fillRef>
          <a:effectRef idx="1">
            <a:schemeClr val="dk1"/>
          </a:effectRef>
          <a:fontRef idx="minor">
            <a:schemeClr val="lt1"/>
          </a:fontRef>
        </dgm:style>
      </dgm:prSet>
      <dgm:spPr>
        <a:solidFill>
          <a:srgbClr val="000000"/>
        </a:solidFill>
        <a:ln>
          <a:solidFill>
            <a:srgbClr val="FCC625"/>
          </a:solidFill>
        </a:ln>
      </dgm:spPr>
      <dgm:t>
        <a:bodyPr/>
        <a:lstStyle/>
        <a:p>
          <a:pPr rtl="0"/>
          <a:r>
            <a:rPr lang="en-US" sz="2600" b="1" dirty="0">
              <a:latin typeface="Arial"/>
              <a:cs typeface="Arial"/>
            </a:rPr>
            <a:t>Identifies and explains relationships.</a:t>
          </a:r>
        </a:p>
      </dgm:t>
      <dgm:extLst>
        <a:ext uri="{E40237B7-FDA0-4F09-8148-C483321AD2D9}">
          <dgm14:cNvPr xmlns:dgm14="http://schemas.microsoft.com/office/drawing/2010/diagram" id="0" name="" descr="Integrates best practices and contemporary research.&#13;&#10;Utilizes quantitative and qualitative assessment methods. &#13;&#10;Identifies and explains relationships.&#13;&#10;Informs administrators and policy makers. &#13;&#10;Substantiates teaching and assessment methodologies. &#13;&#10;Summarizes findings.&#13;&#10;"/>
        </a:ext>
      </dgm:extLst>
    </dgm:pt>
    <dgm:pt modelId="{165B707C-F717-DF4A-A545-817C5F1F3B65}" type="parTrans" cxnId="{09A411D8-C9FE-7B43-B568-1E435DA83244}">
      <dgm:prSet/>
      <dgm:spPr/>
      <dgm:t>
        <a:bodyPr/>
        <a:lstStyle/>
        <a:p>
          <a:endParaRPr lang="en-US"/>
        </a:p>
      </dgm:t>
    </dgm:pt>
    <dgm:pt modelId="{B7D38433-4CE2-CE4E-B02B-BBF885A9B943}" type="sibTrans" cxnId="{09A411D8-C9FE-7B43-B568-1E435DA83244}">
      <dgm:prSet/>
      <dgm:spPr/>
      <dgm:t>
        <a:bodyPr/>
        <a:lstStyle/>
        <a:p>
          <a:endParaRPr lang="en-US"/>
        </a:p>
      </dgm:t>
    </dgm:pt>
    <dgm:pt modelId="{98D61110-BE60-BA45-87AA-00619D314605}">
      <dgm:prSet custT="1">
        <dgm:style>
          <a:lnRef idx="3">
            <a:schemeClr val="lt1"/>
          </a:lnRef>
          <a:fillRef idx="1">
            <a:schemeClr val="dk1"/>
          </a:fillRef>
          <a:effectRef idx="1">
            <a:schemeClr val="dk1"/>
          </a:effectRef>
          <a:fontRef idx="minor">
            <a:schemeClr val="lt1"/>
          </a:fontRef>
        </dgm:style>
      </dgm:prSet>
      <dgm:spPr>
        <a:solidFill>
          <a:srgbClr val="000000"/>
        </a:solidFill>
        <a:ln>
          <a:solidFill>
            <a:srgbClr val="008000"/>
          </a:solidFill>
        </a:ln>
      </dgm:spPr>
      <dgm:t>
        <a:bodyPr/>
        <a:lstStyle/>
        <a:p>
          <a:pPr rtl="0"/>
          <a:r>
            <a:rPr lang="en-US" sz="2600" b="1" dirty="0">
              <a:latin typeface="Arial"/>
              <a:cs typeface="Arial"/>
            </a:rPr>
            <a:t>Informs administrators and policy makers. </a:t>
          </a:r>
        </a:p>
      </dgm:t>
      <dgm:extLst>
        <a:ext uri="{E40237B7-FDA0-4F09-8148-C483321AD2D9}">
          <dgm14:cNvPr xmlns:dgm14="http://schemas.microsoft.com/office/drawing/2010/diagram" id="0" name="" descr="Integrates best practices and contemporary research.&#13;&#10;Utilizes quantitative and qualitative assessment methods. &#13;&#10;Identifies and explains relationships.&#13;&#10;Informs administrators and policy makers. &#13;&#10;Substantiates teaching and assessment methodologies. &#13;&#10;Summarizes findings.&#13;&#10;"/>
        </a:ext>
      </dgm:extLst>
    </dgm:pt>
    <dgm:pt modelId="{C1736DCD-7D65-1A46-A903-95B539F48D66}" type="parTrans" cxnId="{3AB9AF81-B405-CC4A-A349-B1FD8BAEFA83}">
      <dgm:prSet/>
      <dgm:spPr/>
      <dgm:t>
        <a:bodyPr/>
        <a:lstStyle/>
        <a:p>
          <a:endParaRPr lang="en-US"/>
        </a:p>
      </dgm:t>
    </dgm:pt>
    <dgm:pt modelId="{1698A9B5-FE8D-994A-8E65-083D6630E5F0}" type="sibTrans" cxnId="{3AB9AF81-B405-CC4A-A349-B1FD8BAEFA83}">
      <dgm:prSet/>
      <dgm:spPr/>
      <dgm:t>
        <a:bodyPr/>
        <a:lstStyle/>
        <a:p>
          <a:endParaRPr lang="en-US"/>
        </a:p>
      </dgm:t>
    </dgm:pt>
    <dgm:pt modelId="{E4551262-0E89-494D-B624-276A5BF9D878}">
      <dgm:prSet custT="1">
        <dgm:style>
          <a:lnRef idx="3">
            <a:schemeClr val="lt1"/>
          </a:lnRef>
          <a:fillRef idx="1">
            <a:schemeClr val="dk1"/>
          </a:fillRef>
          <a:effectRef idx="1">
            <a:schemeClr val="dk1"/>
          </a:effectRef>
          <a:fontRef idx="minor">
            <a:schemeClr val="lt1"/>
          </a:fontRef>
        </dgm:style>
      </dgm:prSet>
      <dgm:spPr>
        <a:solidFill>
          <a:srgbClr val="000000"/>
        </a:solidFill>
        <a:ln>
          <a:solidFill>
            <a:srgbClr val="0E4594"/>
          </a:solidFill>
        </a:ln>
      </dgm:spPr>
      <dgm:t>
        <a:bodyPr/>
        <a:lstStyle/>
        <a:p>
          <a:pPr rtl="0"/>
          <a:r>
            <a:rPr lang="en-US" sz="2600" b="1" dirty="0">
              <a:latin typeface="Arial"/>
              <a:cs typeface="Arial"/>
            </a:rPr>
            <a:t>Substantiates teaching and assessment methodologies. </a:t>
          </a:r>
        </a:p>
      </dgm:t>
      <dgm:extLst>
        <a:ext uri="{E40237B7-FDA0-4F09-8148-C483321AD2D9}">
          <dgm14:cNvPr xmlns:dgm14="http://schemas.microsoft.com/office/drawing/2010/diagram" id="0" name="" descr="Integrates best practices and contemporary research.&#13;&#10;Utilizes quantitative and qualitative assessment methods. &#13;&#10;Identifies and explains relationships.&#13;&#10;Informs administrators and policy makers. &#13;&#10;Substantiates teaching and assessment methodologies. &#13;&#10;Summarizes findings.&#13;&#10;"/>
        </a:ext>
      </dgm:extLst>
    </dgm:pt>
    <dgm:pt modelId="{23D993E0-8C88-0746-BD85-D930ED380F7B}" type="parTrans" cxnId="{AE84DB9A-5DED-5241-97EF-8F02C35ACB82}">
      <dgm:prSet/>
      <dgm:spPr/>
      <dgm:t>
        <a:bodyPr/>
        <a:lstStyle/>
        <a:p>
          <a:endParaRPr lang="en-US"/>
        </a:p>
      </dgm:t>
    </dgm:pt>
    <dgm:pt modelId="{EE329B73-602E-0A42-B029-5419B7A86E9B}" type="sibTrans" cxnId="{AE84DB9A-5DED-5241-97EF-8F02C35ACB82}">
      <dgm:prSet/>
      <dgm:spPr/>
      <dgm:t>
        <a:bodyPr/>
        <a:lstStyle/>
        <a:p>
          <a:endParaRPr lang="en-US"/>
        </a:p>
      </dgm:t>
    </dgm:pt>
    <dgm:pt modelId="{98B5EC93-91C9-454C-917F-A45C1C8C834B}">
      <dgm:prSet custT="1">
        <dgm:style>
          <a:lnRef idx="3">
            <a:schemeClr val="lt1"/>
          </a:lnRef>
          <a:fillRef idx="1">
            <a:schemeClr val="dk1"/>
          </a:fillRef>
          <a:effectRef idx="1">
            <a:schemeClr val="dk1"/>
          </a:effectRef>
          <a:fontRef idx="minor">
            <a:schemeClr val="lt1"/>
          </a:fontRef>
        </dgm:style>
      </dgm:prSet>
      <dgm:spPr>
        <a:solidFill>
          <a:srgbClr val="000000"/>
        </a:solidFill>
        <a:ln>
          <a:solidFill>
            <a:srgbClr val="660066"/>
          </a:solidFill>
        </a:ln>
      </dgm:spPr>
      <dgm:t>
        <a:bodyPr/>
        <a:lstStyle/>
        <a:p>
          <a:pPr rtl="0"/>
          <a:r>
            <a:rPr lang="en-US" sz="2600" b="1" dirty="0">
              <a:latin typeface="Arial"/>
              <a:cs typeface="Arial"/>
            </a:rPr>
            <a:t>Summarizes findings.</a:t>
          </a:r>
        </a:p>
      </dgm:t>
      <dgm:extLst>
        <a:ext uri="{E40237B7-FDA0-4F09-8148-C483321AD2D9}">
          <dgm14:cNvPr xmlns:dgm14="http://schemas.microsoft.com/office/drawing/2010/diagram" id="0" name="" descr="Integrates best practices and contemporary research.&#13;&#10;Utilizes quantitative and qualitative assessment methods. &#13;&#10;Identifies and explains relationships.&#13;&#10;Informs administrators and policy makers. &#13;&#10;Substantiates teaching and assessment methodologies. &#13;&#10;Summarizes findings.&#13;&#10;"/>
        </a:ext>
      </dgm:extLst>
    </dgm:pt>
    <dgm:pt modelId="{391D6223-1EFA-114B-B5D4-2FFAD209A644}" type="parTrans" cxnId="{BA454FEE-F209-7C41-87E8-A5614966EBD9}">
      <dgm:prSet/>
      <dgm:spPr/>
      <dgm:t>
        <a:bodyPr/>
        <a:lstStyle/>
        <a:p>
          <a:endParaRPr lang="en-US"/>
        </a:p>
      </dgm:t>
    </dgm:pt>
    <dgm:pt modelId="{8BE0376F-0C0E-FD46-8AFB-4C9734C60D49}" type="sibTrans" cxnId="{BA454FEE-F209-7C41-87E8-A5614966EBD9}">
      <dgm:prSet/>
      <dgm:spPr/>
      <dgm:t>
        <a:bodyPr/>
        <a:lstStyle/>
        <a:p>
          <a:endParaRPr lang="en-US"/>
        </a:p>
      </dgm:t>
    </dgm:pt>
    <dgm:pt modelId="{0DC53C96-E67F-0B43-AF43-3C5B20D0E71A}" type="pres">
      <dgm:prSet presAssocID="{83EA23E2-9FB5-D549-8938-F447D158F244}" presName="diagram" presStyleCnt="0">
        <dgm:presLayoutVars>
          <dgm:dir/>
          <dgm:resizeHandles val="exact"/>
        </dgm:presLayoutVars>
      </dgm:prSet>
      <dgm:spPr/>
    </dgm:pt>
    <dgm:pt modelId="{38D9DFF5-C9E4-474D-8D68-C692EB211D7D}" type="pres">
      <dgm:prSet presAssocID="{6480C133-450D-8D4A-B014-0509D630211F}" presName="node" presStyleLbl="node1" presStyleIdx="0" presStyleCnt="6" custScaleY="142934">
        <dgm:presLayoutVars>
          <dgm:bulletEnabled val="1"/>
        </dgm:presLayoutVars>
      </dgm:prSet>
      <dgm:spPr/>
    </dgm:pt>
    <dgm:pt modelId="{4EBC4A35-FF81-3F4C-A529-A34D9D3FAE3D}" type="pres">
      <dgm:prSet presAssocID="{75608F30-53A7-5D44-B7F2-1630B6C8AD12}" presName="sibTrans" presStyleCnt="0"/>
      <dgm:spPr/>
    </dgm:pt>
    <dgm:pt modelId="{A7501821-C808-2144-A203-82BE40DA9EB6}" type="pres">
      <dgm:prSet presAssocID="{17D33CD0-5986-9649-B011-454F90EB0779}" presName="node" presStyleLbl="node1" presStyleIdx="1" presStyleCnt="6" custScaleY="142934">
        <dgm:presLayoutVars>
          <dgm:bulletEnabled val="1"/>
        </dgm:presLayoutVars>
      </dgm:prSet>
      <dgm:spPr/>
    </dgm:pt>
    <dgm:pt modelId="{BC6B4DCA-CE99-7D46-98E7-07F2B6452664}" type="pres">
      <dgm:prSet presAssocID="{5FD8C9AE-0CDD-D540-B21D-D7AAAB1690D1}" presName="sibTrans" presStyleCnt="0"/>
      <dgm:spPr/>
    </dgm:pt>
    <dgm:pt modelId="{7A57C53E-1D8C-B54B-812D-6695E2729794}" type="pres">
      <dgm:prSet presAssocID="{064DB22E-4812-3D46-8CE2-D139E04FF227}" presName="node" presStyleLbl="node1" presStyleIdx="2" presStyleCnt="6" custScaleY="142934">
        <dgm:presLayoutVars>
          <dgm:bulletEnabled val="1"/>
        </dgm:presLayoutVars>
      </dgm:prSet>
      <dgm:spPr/>
    </dgm:pt>
    <dgm:pt modelId="{F0F78B93-BFD7-0649-A670-04DAC8809693}" type="pres">
      <dgm:prSet presAssocID="{B7D38433-4CE2-CE4E-B02B-BBF885A9B943}" presName="sibTrans" presStyleCnt="0"/>
      <dgm:spPr/>
    </dgm:pt>
    <dgm:pt modelId="{06F92ED1-3489-2F45-A8E3-92C9E390118B}" type="pres">
      <dgm:prSet presAssocID="{98D61110-BE60-BA45-87AA-00619D314605}" presName="node" presStyleLbl="node1" presStyleIdx="3" presStyleCnt="6" custScaleY="142934">
        <dgm:presLayoutVars>
          <dgm:bulletEnabled val="1"/>
        </dgm:presLayoutVars>
      </dgm:prSet>
      <dgm:spPr/>
    </dgm:pt>
    <dgm:pt modelId="{A351279A-8A77-5D40-A713-F5B5E3A1E18F}" type="pres">
      <dgm:prSet presAssocID="{1698A9B5-FE8D-994A-8E65-083D6630E5F0}" presName="sibTrans" presStyleCnt="0"/>
      <dgm:spPr/>
    </dgm:pt>
    <dgm:pt modelId="{B228D042-5EC6-FC45-BFFB-330D97D08843}" type="pres">
      <dgm:prSet presAssocID="{E4551262-0E89-494D-B624-276A5BF9D878}" presName="node" presStyleLbl="node1" presStyleIdx="4" presStyleCnt="6" custScaleY="142934">
        <dgm:presLayoutVars>
          <dgm:bulletEnabled val="1"/>
        </dgm:presLayoutVars>
      </dgm:prSet>
      <dgm:spPr/>
    </dgm:pt>
    <dgm:pt modelId="{FD3D292D-2507-9D4F-92C3-2EC09A1B6CA0}" type="pres">
      <dgm:prSet presAssocID="{EE329B73-602E-0A42-B029-5419B7A86E9B}" presName="sibTrans" presStyleCnt="0"/>
      <dgm:spPr/>
    </dgm:pt>
    <dgm:pt modelId="{03FEC7FE-0073-0E43-8700-747F84A9B440}" type="pres">
      <dgm:prSet presAssocID="{98B5EC93-91C9-454C-917F-A45C1C8C834B}" presName="node" presStyleLbl="node1" presStyleIdx="5" presStyleCnt="6" custScaleY="142934">
        <dgm:presLayoutVars>
          <dgm:bulletEnabled val="1"/>
        </dgm:presLayoutVars>
      </dgm:prSet>
      <dgm:spPr/>
    </dgm:pt>
  </dgm:ptLst>
  <dgm:cxnLst>
    <dgm:cxn modelId="{BA655724-CB4B-574D-B4B4-45975E36F05C}" type="presOf" srcId="{83EA23E2-9FB5-D549-8938-F447D158F244}" destId="{0DC53C96-E67F-0B43-AF43-3C5B20D0E71A}" srcOrd="0" destOrd="0" presId="urn:microsoft.com/office/officeart/2005/8/layout/default"/>
    <dgm:cxn modelId="{A8D5B024-02D5-BA4F-993D-FCCB20E861D7}" srcId="{83EA23E2-9FB5-D549-8938-F447D158F244}" destId="{17D33CD0-5986-9649-B011-454F90EB0779}" srcOrd="1" destOrd="0" parTransId="{0FCEFD61-247E-A344-AADD-1954FAD4B3CD}" sibTransId="{5FD8C9AE-0CDD-D540-B21D-D7AAAB1690D1}"/>
    <dgm:cxn modelId="{9121836C-6CED-0345-97D8-AC01DE659DD8}" srcId="{83EA23E2-9FB5-D549-8938-F447D158F244}" destId="{6480C133-450D-8D4A-B014-0509D630211F}" srcOrd="0" destOrd="0" parTransId="{73C0BEA4-B84E-6249-8B59-1257044ADEB4}" sibTransId="{75608F30-53A7-5D44-B7F2-1630B6C8AD12}"/>
    <dgm:cxn modelId="{3AB9AF81-B405-CC4A-A349-B1FD8BAEFA83}" srcId="{83EA23E2-9FB5-D549-8938-F447D158F244}" destId="{98D61110-BE60-BA45-87AA-00619D314605}" srcOrd="3" destOrd="0" parTransId="{C1736DCD-7D65-1A46-A903-95B539F48D66}" sibTransId="{1698A9B5-FE8D-994A-8E65-083D6630E5F0}"/>
    <dgm:cxn modelId="{984BA997-7F88-1B45-9805-33104135F17C}" type="presOf" srcId="{17D33CD0-5986-9649-B011-454F90EB0779}" destId="{A7501821-C808-2144-A203-82BE40DA9EB6}" srcOrd="0" destOrd="0" presId="urn:microsoft.com/office/officeart/2005/8/layout/default"/>
    <dgm:cxn modelId="{AE84DB9A-5DED-5241-97EF-8F02C35ACB82}" srcId="{83EA23E2-9FB5-D549-8938-F447D158F244}" destId="{E4551262-0E89-494D-B624-276A5BF9D878}" srcOrd="4" destOrd="0" parTransId="{23D993E0-8C88-0746-BD85-D930ED380F7B}" sibTransId="{EE329B73-602E-0A42-B029-5419B7A86E9B}"/>
    <dgm:cxn modelId="{DB260F9F-B691-FA46-A3E6-F11B7DB5B54B}" type="presOf" srcId="{E4551262-0E89-494D-B624-276A5BF9D878}" destId="{B228D042-5EC6-FC45-BFFB-330D97D08843}" srcOrd="0" destOrd="0" presId="urn:microsoft.com/office/officeart/2005/8/layout/default"/>
    <dgm:cxn modelId="{EDACC0A9-DD9F-1D43-9717-9E451D0A5B29}" type="presOf" srcId="{064DB22E-4812-3D46-8CE2-D139E04FF227}" destId="{7A57C53E-1D8C-B54B-812D-6695E2729794}" srcOrd="0" destOrd="0" presId="urn:microsoft.com/office/officeart/2005/8/layout/default"/>
    <dgm:cxn modelId="{ABECB6C1-4423-7743-9836-E3CAF2398E16}" type="presOf" srcId="{98B5EC93-91C9-454C-917F-A45C1C8C834B}" destId="{03FEC7FE-0073-0E43-8700-747F84A9B440}" srcOrd="0" destOrd="0" presId="urn:microsoft.com/office/officeart/2005/8/layout/default"/>
    <dgm:cxn modelId="{09A411D8-C9FE-7B43-B568-1E435DA83244}" srcId="{83EA23E2-9FB5-D549-8938-F447D158F244}" destId="{064DB22E-4812-3D46-8CE2-D139E04FF227}" srcOrd="2" destOrd="0" parTransId="{165B707C-F717-DF4A-A545-817C5F1F3B65}" sibTransId="{B7D38433-4CE2-CE4E-B02B-BBF885A9B943}"/>
    <dgm:cxn modelId="{4888FBE4-8A0C-5942-BCB1-72DD4EE20A48}" type="presOf" srcId="{98D61110-BE60-BA45-87AA-00619D314605}" destId="{06F92ED1-3489-2F45-A8E3-92C9E390118B}" srcOrd="0" destOrd="0" presId="urn:microsoft.com/office/officeart/2005/8/layout/default"/>
    <dgm:cxn modelId="{EE08C1EA-E2FB-3340-94CB-44C18E4A3F16}" type="presOf" srcId="{6480C133-450D-8D4A-B014-0509D630211F}" destId="{38D9DFF5-C9E4-474D-8D68-C692EB211D7D}" srcOrd="0" destOrd="0" presId="urn:microsoft.com/office/officeart/2005/8/layout/default"/>
    <dgm:cxn modelId="{BA454FEE-F209-7C41-87E8-A5614966EBD9}" srcId="{83EA23E2-9FB5-D549-8938-F447D158F244}" destId="{98B5EC93-91C9-454C-917F-A45C1C8C834B}" srcOrd="5" destOrd="0" parTransId="{391D6223-1EFA-114B-B5D4-2FFAD209A644}" sibTransId="{8BE0376F-0C0E-FD46-8AFB-4C9734C60D49}"/>
    <dgm:cxn modelId="{FDE2CDAA-0209-8140-B9A4-5F63E21314D4}" type="presParOf" srcId="{0DC53C96-E67F-0B43-AF43-3C5B20D0E71A}" destId="{38D9DFF5-C9E4-474D-8D68-C692EB211D7D}" srcOrd="0" destOrd="0" presId="urn:microsoft.com/office/officeart/2005/8/layout/default"/>
    <dgm:cxn modelId="{0B6CF449-B5AB-144B-85A1-10A184200333}" type="presParOf" srcId="{0DC53C96-E67F-0B43-AF43-3C5B20D0E71A}" destId="{4EBC4A35-FF81-3F4C-A529-A34D9D3FAE3D}" srcOrd="1" destOrd="0" presId="urn:microsoft.com/office/officeart/2005/8/layout/default"/>
    <dgm:cxn modelId="{C1037D47-17CE-004A-8777-17CC78E8F323}" type="presParOf" srcId="{0DC53C96-E67F-0B43-AF43-3C5B20D0E71A}" destId="{A7501821-C808-2144-A203-82BE40DA9EB6}" srcOrd="2" destOrd="0" presId="urn:microsoft.com/office/officeart/2005/8/layout/default"/>
    <dgm:cxn modelId="{6D50E7AA-F7E8-B741-A46A-83DF75A4371A}" type="presParOf" srcId="{0DC53C96-E67F-0B43-AF43-3C5B20D0E71A}" destId="{BC6B4DCA-CE99-7D46-98E7-07F2B6452664}" srcOrd="3" destOrd="0" presId="urn:microsoft.com/office/officeart/2005/8/layout/default"/>
    <dgm:cxn modelId="{7EEDC2FF-506E-5D41-B884-C4BC4BABB49E}" type="presParOf" srcId="{0DC53C96-E67F-0B43-AF43-3C5B20D0E71A}" destId="{7A57C53E-1D8C-B54B-812D-6695E2729794}" srcOrd="4" destOrd="0" presId="urn:microsoft.com/office/officeart/2005/8/layout/default"/>
    <dgm:cxn modelId="{9E933977-8042-7541-9075-B7F0D965C558}" type="presParOf" srcId="{0DC53C96-E67F-0B43-AF43-3C5B20D0E71A}" destId="{F0F78B93-BFD7-0649-A670-04DAC8809693}" srcOrd="5" destOrd="0" presId="urn:microsoft.com/office/officeart/2005/8/layout/default"/>
    <dgm:cxn modelId="{5BE50581-D269-7D4F-A9D4-D542E025A7E4}" type="presParOf" srcId="{0DC53C96-E67F-0B43-AF43-3C5B20D0E71A}" destId="{06F92ED1-3489-2F45-A8E3-92C9E390118B}" srcOrd="6" destOrd="0" presId="urn:microsoft.com/office/officeart/2005/8/layout/default"/>
    <dgm:cxn modelId="{FCFE10A1-5536-4D4B-8579-007BCD1CDE58}" type="presParOf" srcId="{0DC53C96-E67F-0B43-AF43-3C5B20D0E71A}" destId="{A351279A-8A77-5D40-A713-F5B5E3A1E18F}" srcOrd="7" destOrd="0" presId="urn:microsoft.com/office/officeart/2005/8/layout/default"/>
    <dgm:cxn modelId="{AD251612-4D6E-A84A-8E4A-10184AC1363A}" type="presParOf" srcId="{0DC53C96-E67F-0B43-AF43-3C5B20D0E71A}" destId="{B228D042-5EC6-FC45-BFFB-330D97D08843}" srcOrd="8" destOrd="0" presId="urn:microsoft.com/office/officeart/2005/8/layout/default"/>
    <dgm:cxn modelId="{D557E94E-50D7-3246-A4EB-100ABCF944F8}" type="presParOf" srcId="{0DC53C96-E67F-0B43-AF43-3C5B20D0E71A}" destId="{FD3D292D-2507-9D4F-92C3-2EC09A1B6CA0}" srcOrd="9" destOrd="0" presId="urn:microsoft.com/office/officeart/2005/8/layout/default"/>
    <dgm:cxn modelId="{225FB3C1-4F51-554E-BE9A-359F91ECFD0E}" type="presParOf" srcId="{0DC53C96-E67F-0B43-AF43-3C5B20D0E71A}" destId="{03FEC7FE-0073-0E43-8700-747F84A9B440}"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CC0033"/>
        </a:solidFill>
        <a:ln w="38100"/>
      </dgm:spPr>
      <dgm:t>
        <a:bodyPr/>
        <a:lstStyle/>
        <a:p>
          <a:pPr rtl="0"/>
          <a:r>
            <a:rPr lang="en-US" sz="2600" b="1" dirty="0">
              <a:solidFill>
                <a:srgbClr val="FFFFFF"/>
              </a:solidFill>
              <a:latin typeface="Arial"/>
              <a:cs typeface="Arial"/>
            </a:rPr>
            <a:t>(1) Setting Goals and Writing Objectives</a:t>
          </a:r>
        </a:p>
      </dgm:t>
      <dgm:extLst>
        <a:ext uri="{E40237B7-FDA0-4F09-8148-C483321AD2D9}">
          <dgm14:cNvPr xmlns:dgm14="http://schemas.microsoft.com/office/drawing/2010/diagram" id="0" name="" descr="(1) Setting Goals and Writing Objectives&#13;&#10;(2) Selecting Assessments&#13;&#10;(3) Managing and Analyzing Performance Data&#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000000"/>
        </a:solidFill>
        <a:ln w="38100"/>
      </dgm:spPr>
      <dgm:t>
        <a:bodyPr/>
        <a:lstStyle/>
        <a:p>
          <a:pPr rtl="0"/>
          <a:r>
            <a:rPr lang="en-US" sz="2600" b="1" dirty="0">
              <a:solidFill>
                <a:srgbClr val="FFFFFF"/>
              </a:solidFill>
              <a:latin typeface="Arial"/>
              <a:cs typeface="Arial"/>
            </a:rPr>
            <a:t>(2) Selecting Assessments</a:t>
          </a:r>
        </a:p>
      </dgm:t>
      <dgm:extLst>
        <a:ext uri="{E40237B7-FDA0-4F09-8148-C483321AD2D9}">
          <dgm14:cNvPr xmlns:dgm14="http://schemas.microsoft.com/office/drawing/2010/diagram" id="0" name="" descr="(1) Setting Goals and Writing Objectives&#13;&#10;(2) Selecting Assessments&#13;&#10;(3) Managing and Analyzing Performance Data&#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rgbClr val="00CC00"/>
        </a:solidFill>
        <a:ln w="38100"/>
      </dgm:spPr>
      <dgm:t>
        <a:bodyPr/>
        <a:lstStyle/>
        <a:p>
          <a:pPr rtl="0"/>
          <a:r>
            <a:rPr lang="en-US" sz="2600" b="1" dirty="0">
              <a:solidFill>
                <a:srgbClr val="FFFFFF"/>
              </a:solidFill>
              <a:latin typeface="Arial"/>
              <a:cs typeface="Arial"/>
            </a:rPr>
            <a:t>(3) Managing and Analyzing Performance Data</a:t>
          </a:r>
        </a:p>
      </dgm:t>
      <dgm:extLst>
        <a:ext uri="{E40237B7-FDA0-4F09-8148-C483321AD2D9}">
          <dgm14:cNvPr xmlns:dgm14="http://schemas.microsoft.com/office/drawing/2010/diagram" id="0" name="" descr="(1) Setting Goals and Writing Objectives&#13;&#10;(2) Selecting Assessments&#13;&#10;(3) Managing and Analyzing Performance Data&#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3">
        <dgm:presLayoutVars>
          <dgm:chMax val="0"/>
          <dgm:bulletEnabled val="1"/>
        </dgm:presLayoutVars>
      </dgm:prSet>
      <dgm:spPr/>
    </dgm:pt>
    <dgm:pt modelId="{8E317465-46C7-40B9-8DB7-6C5076F5EC9F}" type="pres">
      <dgm:prSet presAssocID="{6CB9F8B6-A809-4E7B-851D-EBC1721A94EA}" presName="spacer" presStyleCnt="0"/>
      <dgm:spPr/>
    </dgm:pt>
    <dgm:pt modelId="{C93B7E74-9B3E-44B2-9046-B6A526B9E61F}" type="pres">
      <dgm:prSet presAssocID="{CF8CB8DE-37BB-4F27-BA0C-EA730A4D717F}" presName="parentText" presStyleLbl="node1" presStyleIdx="1" presStyleCnt="3">
        <dgm:presLayoutVars>
          <dgm:chMax val="0"/>
          <dgm:bulletEnabled val="1"/>
        </dgm:presLayoutVars>
      </dgm:prSet>
      <dgm:spPr/>
    </dgm:pt>
    <dgm:pt modelId="{C86FC14D-D92C-420D-8757-ACBD325FAC76}" type="pres">
      <dgm:prSet presAssocID="{796B79BD-D9E9-4B24-A57C-CE9A38659035}" presName="spacer" presStyleCnt="0"/>
      <dgm:spPr/>
    </dgm:pt>
    <dgm:pt modelId="{64601F41-4D65-45BD-846A-1C7E16337B35}" type="pres">
      <dgm:prSet presAssocID="{15F39A1B-435D-4AE7-9F90-59BED1693829}" presName="parentText" presStyleLbl="node1" presStyleIdx="2" presStyleCnt="3">
        <dgm:presLayoutVars>
          <dgm:chMax val="0"/>
          <dgm:bulletEnabled val="1"/>
        </dgm:presLayoutVars>
      </dgm:prSet>
      <dgm:spPr/>
    </dgm:pt>
  </dgm:ptLst>
  <dgm:cxnLst>
    <dgm:cxn modelId="{82E9CC36-D933-9B49-829A-C7EA8352FFEF}" type="presOf" srcId="{CF8CB8DE-37BB-4F27-BA0C-EA730A4D717F}" destId="{C93B7E74-9B3E-44B2-9046-B6A526B9E61F}" srcOrd="0" destOrd="0" presId="urn:microsoft.com/office/officeart/2005/8/layout/vList2"/>
    <dgm:cxn modelId="{9970A462-F621-46A0-994B-EAB3C6F16400}" srcId="{1CB4A6C1-BC55-463C-A409-A01AC759398F}" destId="{CF8CB8DE-37BB-4F27-BA0C-EA730A4D717F}" srcOrd="1" destOrd="0" parTransId="{19EF7A20-93A9-4350-95A0-C307006314C7}" sibTransId="{796B79BD-D9E9-4B24-A57C-CE9A38659035}"/>
    <dgm:cxn modelId="{0FD76977-7B68-4178-B1D0-C7DF7B1C4670}" srcId="{1CB4A6C1-BC55-463C-A409-A01AC759398F}" destId="{15F39A1B-435D-4AE7-9F90-59BED1693829}" srcOrd="2" destOrd="0" parTransId="{B10A2564-F46A-4924-B27D-D4EF32290C91}" sibTransId="{7DEF36AC-AFBE-4AFF-84C4-EA587017AA73}"/>
    <dgm:cxn modelId="{F5CB7581-2749-0B49-B113-4DD3D5E281F7}" type="presOf" srcId="{A0930849-EE48-442D-A4F7-F30B0DD9B25A}" destId="{9E493754-C814-45B7-8E1C-71B596D294D7}"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4C7A13C9-1F1F-514E-B104-C741B948DF34}" type="presOf" srcId="{1CB4A6C1-BC55-463C-A409-A01AC759398F}" destId="{33C7A6B8-9F84-4290-A5A5-049C3E93B9D4}" srcOrd="0" destOrd="0" presId="urn:microsoft.com/office/officeart/2005/8/layout/vList2"/>
    <dgm:cxn modelId="{DDBB72E6-CD70-EB43-9545-9E9623B2D27E}" type="presOf" srcId="{15F39A1B-435D-4AE7-9F90-59BED1693829}" destId="{64601F41-4D65-45BD-846A-1C7E16337B35}" srcOrd="0" destOrd="0" presId="urn:microsoft.com/office/officeart/2005/8/layout/vList2"/>
    <dgm:cxn modelId="{8E60C710-C438-E642-985B-CDF1F2489EAC}" type="presParOf" srcId="{33C7A6B8-9F84-4290-A5A5-049C3E93B9D4}" destId="{9E493754-C814-45B7-8E1C-71B596D294D7}" srcOrd="0" destOrd="0" presId="urn:microsoft.com/office/officeart/2005/8/layout/vList2"/>
    <dgm:cxn modelId="{6A2455AA-B63B-7F40-BAB9-3A0DBA8C64EE}" type="presParOf" srcId="{33C7A6B8-9F84-4290-A5A5-049C3E93B9D4}" destId="{8E317465-46C7-40B9-8DB7-6C5076F5EC9F}" srcOrd="1" destOrd="0" presId="urn:microsoft.com/office/officeart/2005/8/layout/vList2"/>
    <dgm:cxn modelId="{C8D4721E-1569-624C-9D54-50C76F6C6E1A}" type="presParOf" srcId="{33C7A6B8-9F84-4290-A5A5-049C3E93B9D4}" destId="{C93B7E74-9B3E-44B2-9046-B6A526B9E61F}" srcOrd="2" destOrd="0" presId="urn:microsoft.com/office/officeart/2005/8/layout/vList2"/>
    <dgm:cxn modelId="{7C668CC5-D7F3-4F4C-B80A-53BC4B32C8AE}" type="presParOf" srcId="{33C7A6B8-9F84-4290-A5A5-049C3E93B9D4}" destId="{C86FC14D-D92C-420D-8757-ACBD325FAC76}" srcOrd="3" destOrd="0" presId="urn:microsoft.com/office/officeart/2005/8/layout/vList2"/>
    <dgm:cxn modelId="{62932826-0EAC-5346-9FA4-1CC8C5F747B8}" type="presParOf" srcId="{33C7A6B8-9F84-4290-A5A5-049C3E93B9D4}" destId="{64601F41-4D65-45BD-846A-1C7E16337B3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0CE099-72D4-CE43-91BE-A1780E667F02}"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5B36CA32-4270-9742-BA80-AC426566BCC7}">
      <dgm:prSet custT="1"/>
      <dgm:spPr>
        <a:solidFill>
          <a:srgbClr val="B72027"/>
        </a:solidFill>
        <a:ln w="15875">
          <a:solidFill>
            <a:srgbClr val="000000"/>
          </a:solidFill>
        </a:ln>
      </dgm:spPr>
      <dgm:t>
        <a:bodyPr/>
        <a:lstStyle/>
        <a:p>
          <a:pPr rtl="0"/>
          <a:r>
            <a:rPr lang="en-US" sz="2900" b="1" dirty="0"/>
            <a:t>Identify learning goals through backwards design. </a:t>
          </a:r>
        </a:p>
      </dgm:t>
      <dgm:extLst>
        <a:ext uri="{E40237B7-FDA0-4F09-8148-C483321AD2D9}">
          <dgm14:cNvPr xmlns:dgm14="http://schemas.microsoft.com/office/drawing/2010/diagram" id="0" name="" descr="•Identify learning goals through backwards design.&#10;•Align with benchmarks, grade level performance descriptors, and objectives unpacked from standards.&#10;•Set achievable short- and long-term goals.&#10;•Develop age-appropriate goals.&#10;•Build on students’ prior knowledge.&#10;•Foster student agency&#10;"/>
        </a:ext>
      </dgm:extLst>
    </dgm:pt>
    <dgm:pt modelId="{A7E14E0E-39AC-7E41-97CE-666A9A421C31}" type="parTrans" cxnId="{B2A95848-2F48-1546-88F0-37BC32CC6E0B}">
      <dgm:prSet/>
      <dgm:spPr/>
      <dgm:t>
        <a:bodyPr/>
        <a:lstStyle/>
        <a:p>
          <a:endParaRPr lang="en-US"/>
        </a:p>
      </dgm:t>
    </dgm:pt>
    <dgm:pt modelId="{5FB97A7A-AD20-F849-AB5A-217DBDE82A24}" type="sibTrans" cxnId="{B2A95848-2F48-1546-88F0-37BC32CC6E0B}">
      <dgm:prSet/>
      <dgm:spPr/>
      <dgm:t>
        <a:bodyPr/>
        <a:lstStyle/>
        <a:p>
          <a:endParaRPr lang="en-US"/>
        </a:p>
      </dgm:t>
    </dgm:pt>
    <dgm:pt modelId="{81674447-4069-6B4E-AA1F-CD308DDC25E3}">
      <dgm:prSet custT="1"/>
      <dgm:spPr>
        <a:solidFill>
          <a:srgbClr val="FCC625"/>
        </a:solidFill>
        <a:ln w="15875">
          <a:solidFill>
            <a:srgbClr val="000000"/>
          </a:solidFill>
        </a:ln>
      </dgm:spPr>
      <dgm:t>
        <a:bodyPr/>
        <a:lstStyle/>
        <a:p>
          <a:pPr rtl="0"/>
          <a:r>
            <a:rPr lang="en-US" sz="2900" b="1" dirty="0"/>
            <a:t>Set achievable short- and long-term goals. </a:t>
          </a:r>
        </a:p>
      </dgm:t>
      <dgm:extLst>
        <a:ext uri="{E40237B7-FDA0-4F09-8148-C483321AD2D9}">
          <dgm14:cNvPr xmlns:dgm14="http://schemas.microsoft.com/office/drawing/2010/diagram" id="0" name="" descr="•Identify learning goals through backwards design.&#10;•Align with benchmarks, grade level performance descriptors, and objectives unpacked from standards.&#10;•Set achievable short- and long-term goals.&#10;•Develop age-appropriate goals.&#10;•Build on students’ prior knowledge.&#10;•Foster student agency&#10;"/>
        </a:ext>
      </dgm:extLst>
    </dgm:pt>
    <dgm:pt modelId="{8F80F307-C33B-6C4B-B87F-934B416A1214}" type="parTrans" cxnId="{67B503A8-2818-424B-B005-61736B83A88E}">
      <dgm:prSet/>
      <dgm:spPr/>
      <dgm:t>
        <a:bodyPr/>
        <a:lstStyle/>
        <a:p>
          <a:endParaRPr lang="en-US"/>
        </a:p>
      </dgm:t>
    </dgm:pt>
    <dgm:pt modelId="{B6B9BB7F-A93F-7F44-99BA-6FEFB96BED06}" type="sibTrans" cxnId="{67B503A8-2818-424B-B005-61736B83A88E}">
      <dgm:prSet/>
      <dgm:spPr/>
      <dgm:t>
        <a:bodyPr/>
        <a:lstStyle/>
        <a:p>
          <a:endParaRPr lang="en-US"/>
        </a:p>
      </dgm:t>
    </dgm:pt>
    <dgm:pt modelId="{836A297B-B1AD-1944-943E-49151332B125}">
      <dgm:prSet custT="1"/>
      <dgm:spPr>
        <a:solidFill>
          <a:srgbClr val="E4651F"/>
        </a:solidFill>
        <a:ln w="15875">
          <a:solidFill>
            <a:srgbClr val="000000"/>
          </a:solidFill>
        </a:ln>
      </dgm:spPr>
      <dgm:t>
        <a:bodyPr/>
        <a:lstStyle/>
        <a:p>
          <a:pPr rtl="0"/>
          <a:r>
            <a:rPr lang="en-GB" sz="2900" b="1" dirty="0">
              <a:solidFill>
                <a:schemeClr val="tx1"/>
              </a:solidFill>
              <a:effectLst/>
              <a:latin typeface="+mn-lt"/>
              <a:ea typeface="+mn-ea"/>
              <a:cs typeface="+mn-cs"/>
            </a:rPr>
            <a:t>Align with benchmarks, grade level performance descriptors, and objectives unpacked from standards</a:t>
          </a:r>
          <a:r>
            <a:rPr lang="en-US" sz="2900" b="1" dirty="0"/>
            <a:t>. </a:t>
          </a:r>
        </a:p>
      </dgm:t>
      <dgm:extLst>
        <a:ext uri="{E40237B7-FDA0-4F09-8148-C483321AD2D9}">
          <dgm14:cNvPr xmlns:dgm14="http://schemas.microsoft.com/office/drawing/2010/diagram" id="0" name="" descr="•Identify learning goals through backwards design.&#10;•Align with benchmarks, grade level performance descriptors, and objectives unpacked from standards.&#10;•Set achievable short- and long-term goals.&#10;•Develop age-appropriate goals.&#10;•Build on students’ prior knowledge.&#10;•Foster student agency&#10;"/>
        </a:ext>
      </dgm:extLst>
    </dgm:pt>
    <dgm:pt modelId="{6A591C0E-9224-684F-A4B5-90DFC01375BD}" type="parTrans" cxnId="{287DC4C3-8D2B-B54A-BD8E-B02D73D41743}">
      <dgm:prSet/>
      <dgm:spPr/>
      <dgm:t>
        <a:bodyPr/>
        <a:lstStyle/>
        <a:p>
          <a:endParaRPr lang="en-US"/>
        </a:p>
      </dgm:t>
    </dgm:pt>
    <dgm:pt modelId="{F39AAD65-FA24-6E48-A6BB-6EA02E9A7AAB}" type="sibTrans" cxnId="{287DC4C3-8D2B-B54A-BD8E-B02D73D41743}">
      <dgm:prSet/>
      <dgm:spPr/>
      <dgm:t>
        <a:bodyPr/>
        <a:lstStyle/>
        <a:p>
          <a:endParaRPr lang="en-US"/>
        </a:p>
      </dgm:t>
    </dgm:pt>
    <dgm:pt modelId="{96788DBC-F81F-AA4F-81B2-D8A42807625A}">
      <dgm:prSet custT="1"/>
      <dgm:spPr>
        <a:solidFill>
          <a:srgbClr val="008000"/>
        </a:solidFill>
        <a:ln w="15875">
          <a:solidFill>
            <a:srgbClr val="000000"/>
          </a:solidFill>
        </a:ln>
      </dgm:spPr>
      <dgm:t>
        <a:bodyPr/>
        <a:lstStyle/>
        <a:p>
          <a:pPr rtl="0"/>
          <a:r>
            <a:rPr lang="en-US" sz="2900" b="1" dirty="0"/>
            <a:t>Develop age-appropriate goals.</a:t>
          </a:r>
        </a:p>
      </dgm:t>
      <dgm:extLst>
        <a:ext uri="{E40237B7-FDA0-4F09-8148-C483321AD2D9}">
          <dgm14:cNvPr xmlns:dgm14="http://schemas.microsoft.com/office/drawing/2010/diagram" id="0" name="" descr="•Identify learning goals through backwards design.&#10;•Align with benchmarks, grade level performance descriptors, and objectives unpacked from standards.&#10;•Set achievable short- and long-term goals.&#10;•Develop age-appropriate goals.&#10;•Build on students’ prior knowledge.&#10;•Foster student agency&#10;"/>
        </a:ext>
      </dgm:extLst>
    </dgm:pt>
    <dgm:pt modelId="{D7D1A33F-2FDD-E847-A8E9-5A26B276F39A}" type="parTrans" cxnId="{676CCB14-9895-CB4C-A570-6FF0A9830D84}">
      <dgm:prSet/>
      <dgm:spPr/>
      <dgm:t>
        <a:bodyPr/>
        <a:lstStyle/>
        <a:p>
          <a:endParaRPr lang="en-US"/>
        </a:p>
      </dgm:t>
    </dgm:pt>
    <dgm:pt modelId="{77020715-F70B-5B44-9ECD-B192C5358560}" type="sibTrans" cxnId="{676CCB14-9895-CB4C-A570-6FF0A9830D84}">
      <dgm:prSet/>
      <dgm:spPr/>
      <dgm:t>
        <a:bodyPr/>
        <a:lstStyle/>
        <a:p>
          <a:endParaRPr lang="en-US"/>
        </a:p>
      </dgm:t>
    </dgm:pt>
    <dgm:pt modelId="{4C46A4BE-18B1-004C-810B-610F5A4A4304}">
      <dgm:prSet custT="1"/>
      <dgm:spPr>
        <a:solidFill>
          <a:srgbClr val="0E4594"/>
        </a:solidFill>
        <a:ln w="15875">
          <a:solidFill>
            <a:srgbClr val="000000"/>
          </a:solidFill>
        </a:ln>
      </dgm:spPr>
      <dgm:t>
        <a:bodyPr/>
        <a:lstStyle/>
        <a:p>
          <a:pPr rtl="0"/>
          <a:r>
            <a:rPr lang="en-US" sz="2900" b="1" dirty="0"/>
            <a:t>Build on students’ prior knowledge. </a:t>
          </a:r>
        </a:p>
      </dgm:t>
      <dgm:extLst>
        <a:ext uri="{E40237B7-FDA0-4F09-8148-C483321AD2D9}">
          <dgm14:cNvPr xmlns:dgm14="http://schemas.microsoft.com/office/drawing/2010/diagram" id="0" name="" descr="•Identify learning goals through backwards design.&#10;•Align with benchmarks, grade level performance descriptors, and objectives unpacked from standards.&#10;•Set achievable short- and long-term goals.&#10;•Develop age-appropriate goals.&#10;•Build on students’ prior knowledge.&#10;•Foster student agency&#10;"/>
        </a:ext>
      </dgm:extLst>
    </dgm:pt>
    <dgm:pt modelId="{F1066F48-9B12-DD42-9542-84787FCD0DF0}" type="parTrans" cxnId="{FDC73311-EBF3-9040-8F11-B0DA27BE0B5C}">
      <dgm:prSet/>
      <dgm:spPr/>
      <dgm:t>
        <a:bodyPr/>
        <a:lstStyle/>
        <a:p>
          <a:endParaRPr lang="en-US"/>
        </a:p>
      </dgm:t>
    </dgm:pt>
    <dgm:pt modelId="{83E04B0C-931D-2046-9982-96D429B6A04B}" type="sibTrans" cxnId="{FDC73311-EBF3-9040-8F11-B0DA27BE0B5C}">
      <dgm:prSet/>
      <dgm:spPr/>
      <dgm:t>
        <a:bodyPr/>
        <a:lstStyle/>
        <a:p>
          <a:endParaRPr lang="en-US"/>
        </a:p>
      </dgm:t>
    </dgm:pt>
    <dgm:pt modelId="{A5E254C9-0AD0-C54B-A02A-EDD2C7324C8F}">
      <dgm:prSet custT="1"/>
      <dgm:spPr>
        <a:solidFill>
          <a:srgbClr val="660066"/>
        </a:solidFill>
        <a:ln w="15875">
          <a:solidFill>
            <a:srgbClr val="000000"/>
          </a:solidFill>
        </a:ln>
      </dgm:spPr>
      <dgm:t>
        <a:bodyPr/>
        <a:lstStyle/>
        <a:p>
          <a:pPr rtl="0"/>
          <a:r>
            <a:rPr lang="en-US" sz="2900" b="1" dirty="0"/>
            <a:t>Foster student agency</a:t>
          </a:r>
        </a:p>
      </dgm:t>
      <dgm:extLst>
        <a:ext uri="{E40237B7-FDA0-4F09-8148-C483321AD2D9}">
          <dgm14:cNvPr xmlns:dgm14="http://schemas.microsoft.com/office/drawing/2010/diagram" id="0" name="" descr="•Identify learning goals through backwards design.&#10;•Align with benchmarks, grade level performance descriptors, and objectives unpacked from standards.&#10;•Set achievable short- and long-term goals.&#10;•Develop age-appropriate goals.&#10;•Build on students’ prior knowledge.&#10;•Foster student agency&#10;"/>
        </a:ext>
      </dgm:extLst>
    </dgm:pt>
    <dgm:pt modelId="{0DE72A48-1A98-8548-9977-6308939D8434}" type="parTrans" cxnId="{560ABF9C-FF17-334A-B7E3-FFB419B67DCA}">
      <dgm:prSet/>
      <dgm:spPr/>
      <dgm:t>
        <a:bodyPr/>
        <a:lstStyle/>
        <a:p>
          <a:endParaRPr lang="en-US"/>
        </a:p>
      </dgm:t>
    </dgm:pt>
    <dgm:pt modelId="{F067D70F-556E-9148-8437-9D8790627ED4}" type="sibTrans" cxnId="{560ABF9C-FF17-334A-B7E3-FFB419B67DCA}">
      <dgm:prSet/>
      <dgm:spPr/>
      <dgm:t>
        <a:bodyPr/>
        <a:lstStyle/>
        <a:p>
          <a:endParaRPr lang="en-US"/>
        </a:p>
      </dgm:t>
    </dgm:pt>
    <dgm:pt modelId="{39830FF9-B6D9-6C4B-9A98-8BCC38A882EA}" type="pres">
      <dgm:prSet presAssocID="{F10CE099-72D4-CE43-91BE-A1780E667F02}" presName="linear" presStyleCnt="0">
        <dgm:presLayoutVars>
          <dgm:animLvl val="lvl"/>
          <dgm:resizeHandles val="exact"/>
        </dgm:presLayoutVars>
      </dgm:prSet>
      <dgm:spPr/>
    </dgm:pt>
    <dgm:pt modelId="{752D9B87-88FF-CA41-A3AD-C764BC34DB59}" type="pres">
      <dgm:prSet presAssocID="{5B36CA32-4270-9742-BA80-AC426566BCC7}" presName="parentText" presStyleLbl="node1" presStyleIdx="0" presStyleCnt="6">
        <dgm:presLayoutVars>
          <dgm:chMax val="0"/>
          <dgm:bulletEnabled val="1"/>
        </dgm:presLayoutVars>
      </dgm:prSet>
      <dgm:spPr/>
    </dgm:pt>
    <dgm:pt modelId="{0DF96CE6-812B-9948-BFB3-408B0D03FCD5}" type="pres">
      <dgm:prSet presAssocID="{5FB97A7A-AD20-F849-AB5A-217DBDE82A24}" presName="spacer" presStyleCnt="0"/>
      <dgm:spPr/>
    </dgm:pt>
    <dgm:pt modelId="{CC039778-132B-DE48-8900-ABBF4C94FCF6}" type="pres">
      <dgm:prSet presAssocID="{836A297B-B1AD-1944-943E-49151332B125}" presName="parentText" presStyleLbl="node1" presStyleIdx="1" presStyleCnt="6">
        <dgm:presLayoutVars>
          <dgm:chMax val="0"/>
          <dgm:bulletEnabled val="1"/>
        </dgm:presLayoutVars>
      </dgm:prSet>
      <dgm:spPr/>
    </dgm:pt>
    <dgm:pt modelId="{213315DD-46F8-6F43-AF1A-05B7028A70E9}" type="pres">
      <dgm:prSet presAssocID="{F39AAD65-FA24-6E48-A6BB-6EA02E9A7AAB}" presName="spacer" presStyleCnt="0"/>
      <dgm:spPr/>
    </dgm:pt>
    <dgm:pt modelId="{224B085C-82ED-2740-9BF4-0012C08442DE}" type="pres">
      <dgm:prSet presAssocID="{81674447-4069-6B4E-AA1F-CD308DDC25E3}" presName="parentText" presStyleLbl="node1" presStyleIdx="2" presStyleCnt="6">
        <dgm:presLayoutVars>
          <dgm:chMax val="0"/>
          <dgm:bulletEnabled val="1"/>
        </dgm:presLayoutVars>
      </dgm:prSet>
      <dgm:spPr/>
    </dgm:pt>
    <dgm:pt modelId="{97BCABB3-3FE0-C44F-9D51-2C68F79C73CC}" type="pres">
      <dgm:prSet presAssocID="{B6B9BB7F-A93F-7F44-99BA-6FEFB96BED06}" presName="spacer" presStyleCnt="0"/>
      <dgm:spPr/>
    </dgm:pt>
    <dgm:pt modelId="{66F754A6-031A-044F-8B4F-E26603A28FDB}" type="pres">
      <dgm:prSet presAssocID="{96788DBC-F81F-AA4F-81B2-D8A42807625A}" presName="parentText" presStyleLbl="node1" presStyleIdx="3" presStyleCnt="6">
        <dgm:presLayoutVars>
          <dgm:chMax val="0"/>
          <dgm:bulletEnabled val="1"/>
        </dgm:presLayoutVars>
      </dgm:prSet>
      <dgm:spPr/>
    </dgm:pt>
    <dgm:pt modelId="{D9A94035-2BA8-304F-B34D-E252D08AF29A}" type="pres">
      <dgm:prSet presAssocID="{77020715-F70B-5B44-9ECD-B192C5358560}" presName="spacer" presStyleCnt="0"/>
      <dgm:spPr/>
    </dgm:pt>
    <dgm:pt modelId="{928CD9B3-56C9-5A4C-9875-82E6B6288A54}" type="pres">
      <dgm:prSet presAssocID="{4C46A4BE-18B1-004C-810B-610F5A4A4304}" presName="parentText" presStyleLbl="node1" presStyleIdx="4" presStyleCnt="6">
        <dgm:presLayoutVars>
          <dgm:chMax val="0"/>
          <dgm:bulletEnabled val="1"/>
        </dgm:presLayoutVars>
      </dgm:prSet>
      <dgm:spPr/>
    </dgm:pt>
    <dgm:pt modelId="{33955028-EC6C-004F-A77E-F73DE8208B61}" type="pres">
      <dgm:prSet presAssocID="{83E04B0C-931D-2046-9982-96D429B6A04B}" presName="spacer" presStyleCnt="0"/>
      <dgm:spPr/>
    </dgm:pt>
    <dgm:pt modelId="{851F57F9-5241-4E41-B5D5-BA2F9FEDC702}" type="pres">
      <dgm:prSet presAssocID="{A5E254C9-0AD0-C54B-A02A-EDD2C7324C8F}" presName="parentText" presStyleLbl="node1" presStyleIdx="5" presStyleCnt="6">
        <dgm:presLayoutVars>
          <dgm:chMax val="0"/>
          <dgm:bulletEnabled val="1"/>
        </dgm:presLayoutVars>
      </dgm:prSet>
      <dgm:spPr/>
    </dgm:pt>
  </dgm:ptLst>
  <dgm:cxnLst>
    <dgm:cxn modelId="{FDC73311-EBF3-9040-8F11-B0DA27BE0B5C}" srcId="{F10CE099-72D4-CE43-91BE-A1780E667F02}" destId="{4C46A4BE-18B1-004C-810B-610F5A4A4304}" srcOrd="4" destOrd="0" parTransId="{F1066F48-9B12-DD42-9542-84787FCD0DF0}" sibTransId="{83E04B0C-931D-2046-9982-96D429B6A04B}"/>
    <dgm:cxn modelId="{676CCB14-9895-CB4C-A570-6FF0A9830D84}" srcId="{F10CE099-72D4-CE43-91BE-A1780E667F02}" destId="{96788DBC-F81F-AA4F-81B2-D8A42807625A}" srcOrd="3" destOrd="0" parTransId="{D7D1A33F-2FDD-E847-A8E9-5A26B276F39A}" sibTransId="{77020715-F70B-5B44-9ECD-B192C5358560}"/>
    <dgm:cxn modelId="{FF024B21-7A43-284E-A1FC-90F924801D82}" type="presOf" srcId="{96788DBC-F81F-AA4F-81B2-D8A42807625A}" destId="{66F754A6-031A-044F-8B4F-E26603A28FDB}" srcOrd="0" destOrd="0" presId="urn:microsoft.com/office/officeart/2005/8/layout/vList2"/>
    <dgm:cxn modelId="{D2717B25-6BAC-F949-A9F7-9A850B4DFB78}" type="presOf" srcId="{5B36CA32-4270-9742-BA80-AC426566BCC7}" destId="{752D9B87-88FF-CA41-A3AD-C764BC34DB59}" srcOrd="0" destOrd="0" presId="urn:microsoft.com/office/officeart/2005/8/layout/vList2"/>
    <dgm:cxn modelId="{3B927A28-F4BD-FC47-B219-906AA971F858}" type="presOf" srcId="{F10CE099-72D4-CE43-91BE-A1780E667F02}" destId="{39830FF9-B6D9-6C4B-9A98-8BCC38A882EA}" srcOrd="0" destOrd="0" presId="urn:microsoft.com/office/officeart/2005/8/layout/vList2"/>
    <dgm:cxn modelId="{B2A95848-2F48-1546-88F0-37BC32CC6E0B}" srcId="{F10CE099-72D4-CE43-91BE-A1780E667F02}" destId="{5B36CA32-4270-9742-BA80-AC426566BCC7}" srcOrd="0" destOrd="0" parTransId="{A7E14E0E-39AC-7E41-97CE-666A9A421C31}" sibTransId="{5FB97A7A-AD20-F849-AB5A-217DBDE82A24}"/>
    <dgm:cxn modelId="{2E531A73-D5E2-1A44-B9EA-04E8A2A5ABDE}" type="presOf" srcId="{836A297B-B1AD-1944-943E-49151332B125}" destId="{CC039778-132B-DE48-8900-ABBF4C94FCF6}" srcOrd="0" destOrd="0" presId="urn:microsoft.com/office/officeart/2005/8/layout/vList2"/>
    <dgm:cxn modelId="{F940BA87-B8D8-AB42-B949-8D343592C635}" type="presOf" srcId="{81674447-4069-6B4E-AA1F-CD308DDC25E3}" destId="{224B085C-82ED-2740-9BF4-0012C08442DE}" srcOrd="0" destOrd="0" presId="urn:microsoft.com/office/officeart/2005/8/layout/vList2"/>
    <dgm:cxn modelId="{0175BD8D-5E5A-AD47-82A6-8C84E762A739}" type="presOf" srcId="{4C46A4BE-18B1-004C-810B-610F5A4A4304}" destId="{928CD9B3-56C9-5A4C-9875-82E6B6288A54}" srcOrd="0" destOrd="0" presId="urn:microsoft.com/office/officeart/2005/8/layout/vList2"/>
    <dgm:cxn modelId="{14734F9C-9EDA-1C4F-98F4-7A264D09A3AD}" type="presOf" srcId="{A5E254C9-0AD0-C54B-A02A-EDD2C7324C8F}" destId="{851F57F9-5241-4E41-B5D5-BA2F9FEDC702}" srcOrd="0" destOrd="0" presId="urn:microsoft.com/office/officeart/2005/8/layout/vList2"/>
    <dgm:cxn modelId="{560ABF9C-FF17-334A-B7E3-FFB419B67DCA}" srcId="{F10CE099-72D4-CE43-91BE-A1780E667F02}" destId="{A5E254C9-0AD0-C54B-A02A-EDD2C7324C8F}" srcOrd="5" destOrd="0" parTransId="{0DE72A48-1A98-8548-9977-6308939D8434}" sibTransId="{F067D70F-556E-9148-8437-9D8790627ED4}"/>
    <dgm:cxn modelId="{67B503A8-2818-424B-B005-61736B83A88E}" srcId="{F10CE099-72D4-CE43-91BE-A1780E667F02}" destId="{81674447-4069-6B4E-AA1F-CD308DDC25E3}" srcOrd="2" destOrd="0" parTransId="{8F80F307-C33B-6C4B-B87F-934B416A1214}" sibTransId="{B6B9BB7F-A93F-7F44-99BA-6FEFB96BED06}"/>
    <dgm:cxn modelId="{287DC4C3-8D2B-B54A-BD8E-B02D73D41743}" srcId="{F10CE099-72D4-CE43-91BE-A1780E667F02}" destId="{836A297B-B1AD-1944-943E-49151332B125}" srcOrd="1" destOrd="0" parTransId="{6A591C0E-9224-684F-A4B5-90DFC01375BD}" sibTransId="{F39AAD65-FA24-6E48-A6BB-6EA02E9A7AAB}"/>
    <dgm:cxn modelId="{285B0502-9E2E-AC43-832C-195CF3F871B8}" type="presParOf" srcId="{39830FF9-B6D9-6C4B-9A98-8BCC38A882EA}" destId="{752D9B87-88FF-CA41-A3AD-C764BC34DB59}" srcOrd="0" destOrd="0" presId="urn:microsoft.com/office/officeart/2005/8/layout/vList2"/>
    <dgm:cxn modelId="{13FBBE54-C069-0249-BC5A-817092C0AD59}" type="presParOf" srcId="{39830FF9-B6D9-6C4B-9A98-8BCC38A882EA}" destId="{0DF96CE6-812B-9948-BFB3-408B0D03FCD5}" srcOrd="1" destOrd="0" presId="urn:microsoft.com/office/officeart/2005/8/layout/vList2"/>
    <dgm:cxn modelId="{486A5982-61AD-844D-88F9-9D10E1E6E85E}" type="presParOf" srcId="{39830FF9-B6D9-6C4B-9A98-8BCC38A882EA}" destId="{CC039778-132B-DE48-8900-ABBF4C94FCF6}" srcOrd="2" destOrd="0" presId="urn:microsoft.com/office/officeart/2005/8/layout/vList2"/>
    <dgm:cxn modelId="{9B3B2BE3-C0D2-C349-BC55-B2B28C70C126}" type="presParOf" srcId="{39830FF9-B6D9-6C4B-9A98-8BCC38A882EA}" destId="{213315DD-46F8-6F43-AF1A-05B7028A70E9}" srcOrd="3" destOrd="0" presId="urn:microsoft.com/office/officeart/2005/8/layout/vList2"/>
    <dgm:cxn modelId="{CC567C54-DDB9-D347-94A1-A1782D374619}" type="presParOf" srcId="{39830FF9-B6D9-6C4B-9A98-8BCC38A882EA}" destId="{224B085C-82ED-2740-9BF4-0012C08442DE}" srcOrd="4" destOrd="0" presId="urn:microsoft.com/office/officeart/2005/8/layout/vList2"/>
    <dgm:cxn modelId="{39BF5531-C882-3B4B-824A-303B77284898}" type="presParOf" srcId="{39830FF9-B6D9-6C4B-9A98-8BCC38A882EA}" destId="{97BCABB3-3FE0-C44F-9D51-2C68F79C73CC}" srcOrd="5" destOrd="0" presId="urn:microsoft.com/office/officeart/2005/8/layout/vList2"/>
    <dgm:cxn modelId="{ACC5D53E-821A-DD44-BF90-64571EE4DA91}" type="presParOf" srcId="{39830FF9-B6D9-6C4B-9A98-8BCC38A882EA}" destId="{66F754A6-031A-044F-8B4F-E26603A28FDB}" srcOrd="6" destOrd="0" presId="urn:microsoft.com/office/officeart/2005/8/layout/vList2"/>
    <dgm:cxn modelId="{43613E35-55CE-B34D-8954-967280DC1C48}" type="presParOf" srcId="{39830FF9-B6D9-6C4B-9A98-8BCC38A882EA}" destId="{D9A94035-2BA8-304F-B34D-E252D08AF29A}" srcOrd="7" destOrd="0" presId="urn:microsoft.com/office/officeart/2005/8/layout/vList2"/>
    <dgm:cxn modelId="{AC3CBFF6-D917-4F45-B6D1-E4DEE0397894}" type="presParOf" srcId="{39830FF9-B6D9-6C4B-9A98-8BCC38A882EA}" destId="{928CD9B3-56C9-5A4C-9875-82E6B6288A54}" srcOrd="8" destOrd="0" presId="urn:microsoft.com/office/officeart/2005/8/layout/vList2"/>
    <dgm:cxn modelId="{E5D8809A-1659-D441-967E-EF0C64B4241F}" type="presParOf" srcId="{39830FF9-B6D9-6C4B-9A98-8BCC38A882EA}" destId="{33955028-EC6C-004F-A77E-F73DE8208B61}" srcOrd="9" destOrd="0" presId="urn:microsoft.com/office/officeart/2005/8/layout/vList2"/>
    <dgm:cxn modelId="{1CA9BD81-244E-D044-B006-BCD2806ADD78}" type="presParOf" srcId="{39830FF9-B6D9-6C4B-9A98-8BCC38A882EA}" destId="{851F57F9-5241-4E41-B5D5-BA2F9FEDC702}"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F9442FB-77D4-2242-B207-F8DA46C7251B}"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91F55B09-B7B0-8D46-9E01-2921047E99A8}">
      <dgm:prSet/>
      <dgm:spPr>
        <a:solidFill>
          <a:srgbClr val="B72027">
            <a:alpha val="95000"/>
          </a:srgbClr>
        </a:solidFill>
        <a:ln w="25400">
          <a:solidFill>
            <a:schemeClr val="bg1"/>
          </a:solidFill>
        </a:ln>
      </dgm:spPr>
      <dgm:t>
        <a:bodyPr/>
        <a:lstStyle/>
        <a:p>
          <a:pPr rtl="0"/>
          <a:r>
            <a:rPr lang="en-US" b="1" dirty="0">
              <a:solidFill>
                <a:srgbClr val="FFFFFF"/>
              </a:solidFill>
            </a:rPr>
            <a:t>Informal Assessment </a:t>
          </a:r>
        </a:p>
      </dgm:t>
      <dgm:extLst>
        <a:ext uri="{E40237B7-FDA0-4F09-8148-C483321AD2D9}">
          <dgm14:cNvPr xmlns:dgm14="http://schemas.microsoft.com/office/drawing/2010/diagram" id="0" name="" descr="Informal Assessment &#13;&#10;Formative Assessment &#13;&#10;Summative Assessment &#13;&#10;"/>
        </a:ext>
      </dgm:extLst>
    </dgm:pt>
    <dgm:pt modelId="{C354A648-50C3-F448-A958-CFF56D8095CF}" type="parTrans" cxnId="{5690D9C1-2449-9640-8ED3-CBEA30B2CA4D}">
      <dgm:prSet/>
      <dgm:spPr/>
      <dgm:t>
        <a:bodyPr/>
        <a:lstStyle/>
        <a:p>
          <a:endParaRPr lang="en-US"/>
        </a:p>
      </dgm:t>
    </dgm:pt>
    <dgm:pt modelId="{F125EB58-D040-B24D-A68F-DEB26383FBE0}" type="sibTrans" cxnId="{5690D9C1-2449-9640-8ED3-CBEA30B2CA4D}">
      <dgm:prSet/>
      <dgm:spPr/>
      <dgm:t>
        <a:bodyPr/>
        <a:lstStyle/>
        <a:p>
          <a:endParaRPr lang="en-US"/>
        </a:p>
      </dgm:t>
    </dgm:pt>
    <dgm:pt modelId="{E383A1A7-EE32-8B47-9AE4-40125BBE78C3}">
      <dgm:prSet/>
      <dgm:spPr>
        <a:solidFill>
          <a:srgbClr val="E46520">
            <a:alpha val="95000"/>
          </a:srgbClr>
        </a:solidFill>
        <a:ln w="25400">
          <a:solidFill>
            <a:schemeClr val="bg1"/>
          </a:solidFill>
        </a:ln>
      </dgm:spPr>
      <dgm:t>
        <a:bodyPr/>
        <a:lstStyle/>
        <a:p>
          <a:pPr rtl="0"/>
          <a:r>
            <a:rPr lang="en-US" b="1" dirty="0">
              <a:solidFill>
                <a:srgbClr val="FFFFFF"/>
              </a:solidFill>
            </a:rPr>
            <a:t>Formative Assessment</a:t>
          </a:r>
          <a:r>
            <a:rPr lang="en-US" dirty="0">
              <a:solidFill>
                <a:srgbClr val="FFFFFF"/>
              </a:solidFill>
            </a:rPr>
            <a:t> </a:t>
          </a:r>
        </a:p>
      </dgm:t>
      <dgm:extLst>
        <a:ext uri="{E40237B7-FDA0-4F09-8148-C483321AD2D9}">
          <dgm14:cNvPr xmlns:dgm14="http://schemas.microsoft.com/office/drawing/2010/diagram" id="0" name="" descr="Informal Assessment &#13;&#10;Formative Assessment &#13;&#10;Summative Assessment &#13;&#10;"/>
        </a:ext>
      </dgm:extLst>
    </dgm:pt>
    <dgm:pt modelId="{8E698BEA-7C35-0C40-BEF9-998734ADB28C}" type="parTrans" cxnId="{19523ABC-B367-6242-B875-F221C3E23F18}">
      <dgm:prSet/>
      <dgm:spPr/>
      <dgm:t>
        <a:bodyPr/>
        <a:lstStyle/>
        <a:p>
          <a:endParaRPr lang="en-US"/>
        </a:p>
      </dgm:t>
    </dgm:pt>
    <dgm:pt modelId="{D8B63879-379E-5642-9CDE-D84A86C2503B}" type="sibTrans" cxnId="{19523ABC-B367-6242-B875-F221C3E23F18}">
      <dgm:prSet/>
      <dgm:spPr/>
      <dgm:t>
        <a:bodyPr/>
        <a:lstStyle/>
        <a:p>
          <a:endParaRPr lang="en-US"/>
        </a:p>
      </dgm:t>
    </dgm:pt>
    <dgm:pt modelId="{E95CB4BE-D575-C74A-A7A2-6554FBBBB613}">
      <dgm:prSet/>
      <dgm:spPr>
        <a:solidFill>
          <a:srgbClr val="009999">
            <a:alpha val="95000"/>
          </a:srgbClr>
        </a:solidFill>
        <a:ln w="25400">
          <a:solidFill>
            <a:schemeClr val="bg1"/>
          </a:solidFill>
        </a:ln>
      </dgm:spPr>
      <dgm:t>
        <a:bodyPr/>
        <a:lstStyle/>
        <a:p>
          <a:pPr rtl="0"/>
          <a:r>
            <a:rPr lang="en-US" b="1" dirty="0">
              <a:solidFill>
                <a:srgbClr val="FFFFFF"/>
              </a:solidFill>
            </a:rPr>
            <a:t>Summative Assessment</a:t>
          </a:r>
          <a:r>
            <a:rPr lang="en-US" dirty="0">
              <a:solidFill>
                <a:srgbClr val="FFFFFF"/>
              </a:solidFill>
            </a:rPr>
            <a:t> </a:t>
          </a:r>
        </a:p>
      </dgm:t>
      <dgm:extLst>
        <a:ext uri="{E40237B7-FDA0-4F09-8148-C483321AD2D9}">
          <dgm14:cNvPr xmlns:dgm14="http://schemas.microsoft.com/office/drawing/2010/diagram" id="0" name="" descr="Informal Assessment &#13;&#10;Formative Assessment &#13;&#10;Summative Assessment &#13;&#10;"/>
        </a:ext>
      </dgm:extLst>
    </dgm:pt>
    <dgm:pt modelId="{2BD2CE20-5F00-CB47-961C-EAA77C421582}" type="parTrans" cxnId="{1D19A6C6-29B3-8047-80E3-7F5BAE223A78}">
      <dgm:prSet/>
      <dgm:spPr/>
      <dgm:t>
        <a:bodyPr/>
        <a:lstStyle/>
        <a:p>
          <a:endParaRPr lang="en-US"/>
        </a:p>
      </dgm:t>
    </dgm:pt>
    <dgm:pt modelId="{71581B73-EBBD-1A4F-9DD1-C1588F169E3E}" type="sibTrans" cxnId="{1D19A6C6-29B3-8047-80E3-7F5BAE223A78}">
      <dgm:prSet/>
      <dgm:spPr/>
      <dgm:t>
        <a:bodyPr/>
        <a:lstStyle/>
        <a:p>
          <a:endParaRPr lang="en-US"/>
        </a:p>
      </dgm:t>
    </dgm:pt>
    <dgm:pt modelId="{FEE2652A-9124-7247-9E3D-B60862C5C391}" type="pres">
      <dgm:prSet presAssocID="{EF9442FB-77D4-2242-B207-F8DA46C7251B}" presName="diagram" presStyleCnt="0">
        <dgm:presLayoutVars>
          <dgm:dir/>
          <dgm:resizeHandles val="exact"/>
        </dgm:presLayoutVars>
      </dgm:prSet>
      <dgm:spPr/>
    </dgm:pt>
    <dgm:pt modelId="{8E356703-FE81-F548-9FA9-2A470A584FFB}" type="pres">
      <dgm:prSet presAssocID="{91F55B09-B7B0-8D46-9E01-2921047E99A8}" presName="node" presStyleLbl="node1" presStyleIdx="0" presStyleCnt="3" custScaleX="167333">
        <dgm:presLayoutVars>
          <dgm:bulletEnabled val="1"/>
        </dgm:presLayoutVars>
      </dgm:prSet>
      <dgm:spPr/>
    </dgm:pt>
    <dgm:pt modelId="{5B87A9A5-2F71-0A48-A7A4-657540C146FA}" type="pres">
      <dgm:prSet presAssocID="{F125EB58-D040-B24D-A68F-DEB26383FBE0}" presName="sibTrans" presStyleCnt="0"/>
      <dgm:spPr/>
    </dgm:pt>
    <dgm:pt modelId="{7A51CA64-C992-314B-A9A0-1632D827C552}" type="pres">
      <dgm:prSet presAssocID="{E383A1A7-EE32-8B47-9AE4-40125BBE78C3}" presName="node" presStyleLbl="node1" presStyleIdx="1" presStyleCnt="3" custScaleX="167333">
        <dgm:presLayoutVars>
          <dgm:bulletEnabled val="1"/>
        </dgm:presLayoutVars>
      </dgm:prSet>
      <dgm:spPr/>
    </dgm:pt>
    <dgm:pt modelId="{1CF5F22C-5E44-634B-B2CD-FBD130BEBA92}" type="pres">
      <dgm:prSet presAssocID="{D8B63879-379E-5642-9CDE-D84A86C2503B}" presName="sibTrans" presStyleCnt="0"/>
      <dgm:spPr/>
    </dgm:pt>
    <dgm:pt modelId="{8F8F4DD3-1C83-314E-8E61-C8E2F085E05E}" type="pres">
      <dgm:prSet presAssocID="{E95CB4BE-D575-C74A-A7A2-6554FBBBB613}" presName="node" presStyleLbl="node1" presStyleIdx="2" presStyleCnt="3" custScaleX="167333">
        <dgm:presLayoutVars>
          <dgm:bulletEnabled val="1"/>
        </dgm:presLayoutVars>
      </dgm:prSet>
      <dgm:spPr/>
    </dgm:pt>
  </dgm:ptLst>
  <dgm:cxnLst>
    <dgm:cxn modelId="{2C87BD50-6777-6F43-A60D-1B9BFC3B0839}" type="presOf" srcId="{EF9442FB-77D4-2242-B207-F8DA46C7251B}" destId="{FEE2652A-9124-7247-9E3D-B60862C5C391}" srcOrd="0" destOrd="0" presId="urn:microsoft.com/office/officeart/2005/8/layout/default"/>
    <dgm:cxn modelId="{51281751-E905-3442-BCC2-2F0E332F2CEA}" type="presOf" srcId="{91F55B09-B7B0-8D46-9E01-2921047E99A8}" destId="{8E356703-FE81-F548-9FA9-2A470A584FFB}" srcOrd="0" destOrd="0" presId="urn:microsoft.com/office/officeart/2005/8/layout/default"/>
    <dgm:cxn modelId="{19523ABC-B367-6242-B875-F221C3E23F18}" srcId="{EF9442FB-77D4-2242-B207-F8DA46C7251B}" destId="{E383A1A7-EE32-8B47-9AE4-40125BBE78C3}" srcOrd="1" destOrd="0" parTransId="{8E698BEA-7C35-0C40-BEF9-998734ADB28C}" sibTransId="{D8B63879-379E-5642-9CDE-D84A86C2503B}"/>
    <dgm:cxn modelId="{5690D9C1-2449-9640-8ED3-CBEA30B2CA4D}" srcId="{EF9442FB-77D4-2242-B207-F8DA46C7251B}" destId="{91F55B09-B7B0-8D46-9E01-2921047E99A8}" srcOrd="0" destOrd="0" parTransId="{C354A648-50C3-F448-A958-CFF56D8095CF}" sibTransId="{F125EB58-D040-B24D-A68F-DEB26383FBE0}"/>
    <dgm:cxn modelId="{1D19A6C6-29B3-8047-80E3-7F5BAE223A78}" srcId="{EF9442FB-77D4-2242-B207-F8DA46C7251B}" destId="{E95CB4BE-D575-C74A-A7A2-6554FBBBB613}" srcOrd="2" destOrd="0" parTransId="{2BD2CE20-5F00-CB47-961C-EAA77C421582}" sibTransId="{71581B73-EBBD-1A4F-9DD1-C1588F169E3E}"/>
    <dgm:cxn modelId="{385C5DE6-9F80-F84A-83E0-488156C935AF}" type="presOf" srcId="{E383A1A7-EE32-8B47-9AE4-40125BBE78C3}" destId="{7A51CA64-C992-314B-A9A0-1632D827C552}" srcOrd="0" destOrd="0" presId="urn:microsoft.com/office/officeart/2005/8/layout/default"/>
    <dgm:cxn modelId="{96F715EB-37A9-8F44-91B4-002195308DD2}" type="presOf" srcId="{E95CB4BE-D575-C74A-A7A2-6554FBBBB613}" destId="{8F8F4DD3-1C83-314E-8E61-C8E2F085E05E}" srcOrd="0" destOrd="0" presId="urn:microsoft.com/office/officeart/2005/8/layout/default"/>
    <dgm:cxn modelId="{8FD3BAC8-A7C2-5C4D-8F8F-926491BE5EDC}" type="presParOf" srcId="{FEE2652A-9124-7247-9E3D-B60862C5C391}" destId="{8E356703-FE81-F548-9FA9-2A470A584FFB}" srcOrd="0" destOrd="0" presId="urn:microsoft.com/office/officeart/2005/8/layout/default"/>
    <dgm:cxn modelId="{F448DE2B-98C9-0D4E-8440-E145CFB77BCE}" type="presParOf" srcId="{FEE2652A-9124-7247-9E3D-B60862C5C391}" destId="{5B87A9A5-2F71-0A48-A7A4-657540C146FA}" srcOrd="1" destOrd="0" presId="urn:microsoft.com/office/officeart/2005/8/layout/default"/>
    <dgm:cxn modelId="{FD2661C8-0902-8740-91D8-552AA0340250}" type="presParOf" srcId="{FEE2652A-9124-7247-9E3D-B60862C5C391}" destId="{7A51CA64-C992-314B-A9A0-1632D827C552}" srcOrd="2" destOrd="0" presId="urn:microsoft.com/office/officeart/2005/8/layout/default"/>
    <dgm:cxn modelId="{BAA91631-5FBB-604C-BED3-1E8C99F5B271}" type="presParOf" srcId="{FEE2652A-9124-7247-9E3D-B60862C5C391}" destId="{1CF5F22C-5E44-634B-B2CD-FBD130BEBA92}" srcOrd="3" destOrd="0" presId="urn:microsoft.com/office/officeart/2005/8/layout/default"/>
    <dgm:cxn modelId="{CCDB1558-F075-D342-87B6-AEC1D21F0A81}" type="presParOf" srcId="{FEE2652A-9124-7247-9E3D-B60862C5C391}" destId="{8F8F4DD3-1C83-314E-8E61-C8E2F085E05E}"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FFE8398-DE14-0044-B3C8-84EEAA3DD433}"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86ABB6DC-9830-9248-847B-297204ADFC55}">
      <dgm:prSet custT="1"/>
      <dgm:spPr>
        <a:solidFill>
          <a:srgbClr val="B72027"/>
        </a:solidFill>
        <a:ln w="38100">
          <a:noFill/>
        </a:ln>
      </dgm:spPr>
      <dgm:t>
        <a:bodyPr/>
        <a:lstStyle/>
        <a:p>
          <a:pPr rtl="0"/>
          <a:r>
            <a:rPr lang="en-US" sz="2800" b="1" dirty="0">
              <a:solidFill>
                <a:schemeClr val="bg1"/>
              </a:solidFill>
            </a:rPr>
            <a:t>70 points—the minimum grade of “C” for completing the assignment</a:t>
          </a:r>
        </a:p>
      </dgm:t>
      <dgm:extLst>
        <a:ext uri="{E40237B7-FDA0-4F09-8148-C483321AD2D9}">
          <dgm14:cNvPr xmlns:dgm14="http://schemas.microsoft.com/office/drawing/2010/diagram" id="0" name="" descr="•70 points—the minimum grade of “C” for completing the assignment&#10;•15 points for learning outcomes of design skills&#10;•15 points for learning outcomes of media application&#10;"/>
        </a:ext>
      </dgm:extLst>
    </dgm:pt>
    <dgm:pt modelId="{F1362D7E-7D1B-A647-B5D3-88A6CBF31FCF}" type="parTrans" cxnId="{ADBD4A80-8591-9F4C-BDC7-B55DE8C7A921}">
      <dgm:prSet/>
      <dgm:spPr/>
      <dgm:t>
        <a:bodyPr/>
        <a:lstStyle/>
        <a:p>
          <a:endParaRPr lang="en-US"/>
        </a:p>
      </dgm:t>
    </dgm:pt>
    <dgm:pt modelId="{2534F20F-A505-F64E-8740-99C0384729A7}" type="sibTrans" cxnId="{ADBD4A80-8591-9F4C-BDC7-B55DE8C7A921}">
      <dgm:prSet/>
      <dgm:spPr/>
      <dgm:t>
        <a:bodyPr/>
        <a:lstStyle/>
        <a:p>
          <a:endParaRPr lang="en-US"/>
        </a:p>
      </dgm:t>
    </dgm:pt>
    <dgm:pt modelId="{EEE7C263-50E1-754B-A54C-267CB8513184}">
      <dgm:prSet custT="1"/>
      <dgm:spPr>
        <a:solidFill>
          <a:srgbClr val="E46520"/>
        </a:solidFill>
        <a:ln w="38100">
          <a:solidFill>
            <a:schemeClr val="bg1"/>
          </a:solidFill>
        </a:ln>
      </dgm:spPr>
      <dgm:t>
        <a:bodyPr/>
        <a:lstStyle/>
        <a:p>
          <a:pPr rtl="0"/>
          <a:r>
            <a:rPr lang="en-US" sz="2800" b="1" dirty="0">
              <a:solidFill>
                <a:schemeClr val="bg1"/>
              </a:solidFill>
            </a:rPr>
            <a:t>15 points for learning outcomes of design skills </a:t>
          </a:r>
        </a:p>
      </dgm:t>
      <dgm:extLst>
        <a:ext uri="{E40237B7-FDA0-4F09-8148-C483321AD2D9}">
          <dgm14:cNvPr xmlns:dgm14="http://schemas.microsoft.com/office/drawing/2010/diagram" id="0" name="" descr="•70 points—the minimum grade of “C” for completing the assignment&#10;•15 points for learning outcomes of design skills&#10;•15 points for learning outcomes of media application&#10;"/>
        </a:ext>
      </dgm:extLst>
    </dgm:pt>
    <dgm:pt modelId="{56A81080-85D2-6B49-B253-50150F7BCF3E}" type="parTrans" cxnId="{D7BF38ED-06C5-804A-868D-235934177288}">
      <dgm:prSet/>
      <dgm:spPr/>
      <dgm:t>
        <a:bodyPr/>
        <a:lstStyle/>
        <a:p>
          <a:endParaRPr lang="en-US"/>
        </a:p>
      </dgm:t>
    </dgm:pt>
    <dgm:pt modelId="{F3F514FF-1C61-6D4C-A9FD-3453149D1C73}" type="sibTrans" cxnId="{D7BF38ED-06C5-804A-868D-235934177288}">
      <dgm:prSet/>
      <dgm:spPr/>
      <dgm:t>
        <a:bodyPr/>
        <a:lstStyle/>
        <a:p>
          <a:endParaRPr lang="en-US"/>
        </a:p>
      </dgm:t>
    </dgm:pt>
    <dgm:pt modelId="{AFE1F8AF-FC4A-2142-B0D1-5F1C4A7F779C}">
      <dgm:prSet custT="1"/>
      <dgm:spPr>
        <a:solidFill>
          <a:schemeClr val="accent2">
            <a:lumMod val="50000"/>
          </a:schemeClr>
        </a:solidFill>
        <a:ln w="38100">
          <a:solidFill>
            <a:schemeClr val="bg1"/>
          </a:solidFill>
        </a:ln>
      </dgm:spPr>
      <dgm:t>
        <a:bodyPr/>
        <a:lstStyle/>
        <a:p>
          <a:pPr rtl="0"/>
          <a:r>
            <a:rPr lang="en-US" sz="2800" b="1" dirty="0">
              <a:solidFill>
                <a:schemeClr val="bg1"/>
              </a:solidFill>
            </a:rPr>
            <a:t>15 points for learning outcomes of media application</a:t>
          </a:r>
        </a:p>
      </dgm:t>
      <dgm:extLst>
        <a:ext uri="{E40237B7-FDA0-4F09-8148-C483321AD2D9}">
          <dgm14:cNvPr xmlns:dgm14="http://schemas.microsoft.com/office/drawing/2010/diagram" id="0" name="" descr="•70 points—the minimum grade of “C” for completing the assignment&#10;•15 points for learning outcomes of design skills&#10;•15 points for learning outcomes of media application&#10;"/>
        </a:ext>
      </dgm:extLst>
    </dgm:pt>
    <dgm:pt modelId="{E271B6E8-D71F-714E-B7E7-CA940C6D1A82}" type="parTrans" cxnId="{F4ABAB85-8224-1144-954D-36623C38255A}">
      <dgm:prSet/>
      <dgm:spPr/>
      <dgm:t>
        <a:bodyPr/>
        <a:lstStyle/>
        <a:p>
          <a:endParaRPr lang="en-US"/>
        </a:p>
      </dgm:t>
    </dgm:pt>
    <dgm:pt modelId="{37DB515E-CE73-A948-9850-629EC0524F14}" type="sibTrans" cxnId="{F4ABAB85-8224-1144-954D-36623C38255A}">
      <dgm:prSet/>
      <dgm:spPr/>
      <dgm:t>
        <a:bodyPr/>
        <a:lstStyle/>
        <a:p>
          <a:endParaRPr lang="en-US"/>
        </a:p>
      </dgm:t>
    </dgm:pt>
    <dgm:pt modelId="{059343EC-5A5A-664A-A126-2E3A43DB4E5E}" type="pres">
      <dgm:prSet presAssocID="{7FFE8398-DE14-0044-B3C8-84EEAA3DD433}" presName="linear" presStyleCnt="0">
        <dgm:presLayoutVars>
          <dgm:animLvl val="lvl"/>
          <dgm:resizeHandles val="exact"/>
        </dgm:presLayoutVars>
      </dgm:prSet>
      <dgm:spPr/>
    </dgm:pt>
    <dgm:pt modelId="{8C195866-61F2-D144-B733-C75813FD6FF8}" type="pres">
      <dgm:prSet presAssocID="{86ABB6DC-9830-9248-847B-297204ADFC55}" presName="parentText" presStyleLbl="node1" presStyleIdx="0" presStyleCnt="3" custLinFactNeighborY="-42140">
        <dgm:presLayoutVars>
          <dgm:chMax val="0"/>
          <dgm:bulletEnabled val="1"/>
        </dgm:presLayoutVars>
      </dgm:prSet>
      <dgm:spPr/>
    </dgm:pt>
    <dgm:pt modelId="{EBA7FB42-165D-E741-B97A-B7C099398570}" type="pres">
      <dgm:prSet presAssocID="{2534F20F-A505-F64E-8740-99C0384729A7}" presName="spacer" presStyleCnt="0"/>
      <dgm:spPr/>
    </dgm:pt>
    <dgm:pt modelId="{9F831030-564F-9F47-BFB3-C7E64743AF92}" type="pres">
      <dgm:prSet presAssocID="{EEE7C263-50E1-754B-A54C-267CB8513184}" presName="parentText" presStyleLbl="node1" presStyleIdx="1" presStyleCnt="3">
        <dgm:presLayoutVars>
          <dgm:chMax val="0"/>
          <dgm:bulletEnabled val="1"/>
        </dgm:presLayoutVars>
      </dgm:prSet>
      <dgm:spPr/>
    </dgm:pt>
    <dgm:pt modelId="{12E77379-1A7D-2B43-991B-8655AA255B37}" type="pres">
      <dgm:prSet presAssocID="{F3F514FF-1C61-6D4C-A9FD-3453149D1C73}" presName="spacer" presStyleCnt="0"/>
      <dgm:spPr/>
    </dgm:pt>
    <dgm:pt modelId="{7C669DD3-E414-DF45-A432-92E7AEF2914F}" type="pres">
      <dgm:prSet presAssocID="{AFE1F8AF-FC4A-2142-B0D1-5F1C4A7F779C}" presName="parentText" presStyleLbl="node1" presStyleIdx="2" presStyleCnt="3" custLinFactNeighborY="53562">
        <dgm:presLayoutVars>
          <dgm:chMax val="0"/>
          <dgm:bulletEnabled val="1"/>
        </dgm:presLayoutVars>
      </dgm:prSet>
      <dgm:spPr/>
    </dgm:pt>
  </dgm:ptLst>
  <dgm:cxnLst>
    <dgm:cxn modelId="{9B7BDA06-A988-7947-AEB9-F911E8728B11}" type="presOf" srcId="{EEE7C263-50E1-754B-A54C-267CB8513184}" destId="{9F831030-564F-9F47-BFB3-C7E64743AF92}" srcOrd="0" destOrd="0" presId="urn:microsoft.com/office/officeart/2005/8/layout/vList2"/>
    <dgm:cxn modelId="{B91D0C3D-7E60-8F41-94A7-382A63CDD4C0}" type="presOf" srcId="{86ABB6DC-9830-9248-847B-297204ADFC55}" destId="{8C195866-61F2-D144-B733-C75813FD6FF8}" srcOrd="0" destOrd="0" presId="urn:microsoft.com/office/officeart/2005/8/layout/vList2"/>
    <dgm:cxn modelId="{D4015C62-63BE-2F4F-98DA-56CC30571235}" type="presOf" srcId="{7FFE8398-DE14-0044-B3C8-84EEAA3DD433}" destId="{059343EC-5A5A-664A-A126-2E3A43DB4E5E}" srcOrd="0" destOrd="0" presId="urn:microsoft.com/office/officeart/2005/8/layout/vList2"/>
    <dgm:cxn modelId="{ADBD4A80-8591-9F4C-BDC7-B55DE8C7A921}" srcId="{7FFE8398-DE14-0044-B3C8-84EEAA3DD433}" destId="{86ABB6DC-9830-9248-847B-297204ADFC55}" srcOrd="0" destOrd="0" parTransId="{F1362D7E-7D1B-A647-B5D3-88A6CBF31FCF}" sibTransId="{2534F20F-A505-F64E-8740-99C0384729A7}"/>
    <dgm:cxn modelId="{F4ABAB85-8224-1144-954D-36623C38255A}" srcId="{7FFE8398-DE14-0044-B3C8-84EEAA3DD433}" destId="{AFE1F8AF-FC4A-2142-B0D1-5F1C4A7F779C}" srcOrd="2" destOrd="0" parTransId="{E271B6E8-D71F-714E-B7E7-CA940C6D1A82}" sibTransId="{37DB515E-CE73-A948-9850-629EC0524F14}"/>
    <dgm:cxn modelId="{B4BDBEAD-30DD-1748-9364-51007CF76A5E}" type="presOf" srcId="{AFE1F8AF-FC4A-2142-B0D1-5F1C4A7F779C}" destId="{7C669DD3-E414-DF45-A432-92E7AEF2914F}" srcOrd="0" destOrd="0" presId="urn:microsoft.com/office/officeart/2005/8/layout/vList2"/>
    <dgm:cxn modelId="{D7BF38ED-06C5-804A-868D-235934177288}" srcId="{7FFE8398-DE14-0044-B3C8-84EEAA3DD433}" destId="{EEE7C263-50E1-754B-A54C-267CB8513184}" srcOrd="1" destOrd="0" parTransId="{56A81080-85D2-6B49-B253-50150F7BCF3E}" sibTransId="{F3F514FF-1C61-6D4C-A9FD-3453149D1C73}"/>
    <dgm:cxn modelId="{3E9220BE-BC88-5347-A94E-57EF266CE7EC}" type="presParOf" srcId="{059343EC-5A5A-664A-A126-2E3A43DB4E5E}" destId="{8C195866-61F2-D144-B733-C75813FD6FF8}" srcOrd="0" destOrd="0" presId="urn:microsoft.com/office/officeart/2005/8/layout/vList2"/>
    <dgm:cxn modelId="{8084450C-564E-9C45-810B-393208F56CED}" type="presParOf" srcId="{059343EC-5A5A-664A-A126-2E3A43DB4E5E}" destId="{EBA7FB42-165D-E741-B97A-B7C099398570}" srcOrd="1" destOrd="0" presId="urn:microsoft.com/office/officeart/2005/8/layout/vList2"/>
    <dgm:cxn modelId="{06975055-FF35-A74A-BD96-2851BF4E0664}" type="presParOf" srcId="{059343EC-5A5A-664A-A126-2E3A43DB4E5E}" destId="{9F831030-564F-9F47-BFB3-C7E64743AF92}" srcOrd="2" destOrd="0" presId="urn:microsoft.com/office/officeart/2005/8/layout/vList2"/>
    <dgm:cxn modelId="{2A4D465D-02FA-3545-82F2-35BD875044F3}" type="presParOf" srcId="{059343EC-5A5A-664A-A126-2E3A43DB4E5E}" destId="{12E77379-1A7D-2B43-991B-8655AA255B37}" srcOrd="3" destOrd="0" presId="urn:microsoft.com/office/officeart/2005/8/layout/vList2"/>
    <dgm:cxn modelId="{345A4549-5DEE-8842-85FE-6477EC329503}" type="presParOf" srcId="{059343EC-5A5A-664A-A126-2E3A43DB4E5E}" destId="{7C669DD3-E414-DF45-A432-92E7AEF2914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B4A6C1-BC55-463C-A409-A01AC759398F}"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000000"/>
        </a:solidFill>
        <a:ln>
          <a:solidFill>
            <a:schemeClr val="lt1">
              <a:hueOff val="0"/>
              <a:satOff val="0"/>
              <a:lumOff val="0"/>
            </a:schemeClr>
          </a:solidFill>
        </a:ln>
      </dgm:spPr>
      <dgm:t>
        <a:bodyPr/>
        <a:lstStyle/>
        <a:p>
          <a:pPr rtl="0"/>
          <a:r>
            <a:rPr lang="en-US" sz="2800" b="1" dirty="0">
              <a:solidFill>
                <a:srgbClr val="FFFFFF"/>
              </a:solidFill>
              <a:latin typeface="Arial"/>
              <a:cs typeface="Arial"/>
            </a:rPr>
            <a:t>Measures anticipated and unanticipated student learning outcomes.</a:t>
          </a:r>
        </a:p>
      </dgm:t>
      <dgm:extLst>
        <a:ext uri="{E40237B7-FDA0-4F09-8148-C483321AD2D9}">
          <dgm14:cNvPr xmlns:dgm14="http://schemas.microsoft.com/office/drawing/2010/diagram" id="0" name="" descr="Measures anticipated and unanticipated student learning outcomes.&#13;&#10;Appraises expressive outcomes.&#13;&#10;Directs teaching and learning practices.&#13;&#10;Is ongoing.&#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chemeClr val="accent1">
            <a:lumMod val="50000"/>
          </a:schemeClr>
        </a:solidFill>
        <a:ln>
          <a:solidFill>
            <a:schemeClr val="lt1">
              <a:hueOff val="0"/>
              <a:satOff val="0"/>
              <a:lumOff val="0"/>
            </a:schemeClr>
          </a:solidFill>
        </a:ln>
      </dgm:spPr>
      <dgm:t>
        <a:bodyPr/>
        <a:lstStyle/>
        <a:p>
          <a:pPr rtl="0"/>
          <a:r>
            <a:rPr lang="en-US" sz="2800" b="1" dirty="0">
              <a:solidFill>
                <a:srgbClr val="FFFFFF"/>
              </a:solidFill>
              <a:latin typeface="Arial"/>
              <a:cs typeface="Arial"/>
            </a:rPr>
            <a:t>Appraises expressive outcomes.</a:t>
          </a:r>
        </a:p>
      </dgm:t>
      <dgm:extLst>
        <a:ext uri="{E40237B7-FDA0-4F09-8148-C483321AD2D9}">
          <dgm14:cNvPr xmlns:dgm14="http://schemas.microsoft.com/office/drawing/2010/diagram" id="0" name="" descr="Measures anticipated and unanticipated student learning outcomes.&#13;&#10;Appraises expressive outcomes.&#13;&#10;Directs teaching and learning practices.&#13;&#10;Is ongoing.&#13;&#10;"/>
        </a:ext>
      </dgm:extLst>
    </dgm:pt>
    <dgm:pt modelId="{796B79BD-D9E9-4B24-A57C-CE9A38659035}" type="sibTrans" cxnId="{9970A462-F621-46A0-994B-EAB3C6F16400}">
      <dgm:prSet/>
      <dgm:spPr/>
      <dgm:t>
        <a:bodyPr/>
        <a:lstStyle/>
        <a:p>
          <a:endParaRPr lang="en-US"/>
        </a:p>
      </dgm:t>
    </dgm:pt>
    <dgm:pt modelId="{19EF7A20-93A9-4350-95A0-C307006314C7}" type="parTrans" cxnId="{9970A462-F621-46A0-994B-EAB3C6F16400}">
      <dgm:prSet/>
      <dgm:spPr/>
      <dgm:t>
        <a:bodyPr/>
        <a:lstStyle/>
        <a:p>
          <a:endParaRPr lang="en-US"/>
        </a:p>
      </dgm:t>
    </dgm:pt>
    <dgm:pt modelId="{15F39A1B-435D-4AE7-9F90-59BED1693829}">
      <dgm:prSet custT="1"/>
      <dgm:spPr>
        <a:solidFill>
          <a:srgbClr val="CC0033"/>
        </a:solidFill>
        <a:ln>
          <a:solidFill>
            <a:schemeClr val="lt1">
              <a:hueOff val="0"/>
              <a:satOff val="0"/>
              <a:lumOff val="0"/>
            </a:schemeClr>
          </a:solidFill>
        </a:ln>
      </dgm:spPr>
      <dgm:t>
        <a:bodyPr/>
        <a:lstStyle/>
        <a:p>
          <a:pPr rtl="0"/>
          <a:r>
            <a:rPr lang="en-US" sz="2800" b="1" dirty="0">
              <a:solidFill>
                <a:srgbClr val="FFFFFF"/>
              </a:solidFill>
              <a:latin typeface="Arial"/>
              <a:cs typeface="Arial"/>
            </a:rPr>
            <a:t>Directs teaching and learning practices.</a:t>
          </a:r>
        </a:p>
      </dgm:t>
      <dgm:extLst>
        <a:ext uri="{E40237B7-FDA0-4F09-8148-C483321AD2D9}">
          <dgm14:cNvPr xmlns:dgm14="http://schemas.microsoft.com/office/drawing/2010/diagram" id="0" name="" descr="Measures anticipated and unanticipated student learning outcomes.&#13;&#10;Appraises expressive outcomes.&#13;&#10;Directs teaching and learning practices.&#13;&#10;Is ongoing.&#13;&#10;"/>
        </a:ext>
      </dgm:extLst>
    </dgm:pt>
    <dgm:pt modelId="{7DEF36AC-AFBE-4AFF-84C4-EA587017AA73}" type="sibTrans" cxnId="{0FD76977-7B68-4178-B1D0-C7DF7B1C4670}">
      <dgm:prSet/>
      <dgm:spPr/>
      <dgm:t>
        <a:bodyPr/>
        <a:lstStyle/>
        <a:p>
          <a:endParaRPr lang="en-US"/>
        </a:p>
      </dgm:t>
    </dgm:pt>
    <dgm:pt modelId="{B10A2564-F46A-4924-B27D-D4EF32290C91}" type="parTrans" cxnId="{0FD76977-7B68-4178-B1D0-C7DF7B1C4670}">
      <dgm:prSet/>
      <dgm:spPr/>
      <dgm:t>
        <a:bodyPr/>
        <a:lstStyle/>
        <a:p>
          <a:endParaRPr lang="en-US"/>
        </a:p>
      </dgm:t>
    </dgm:pt>
    <dgm:pt modelId="{CC474650-9B42-0141-913D-CFA8D4B0DB59}">
      <dgm:prSet custT="1"/>
      <dgm:spPr>
        <a:solidFill>
          <a:schemeClr val="accent2">
            <a:lumMod val="50000"/>
          </a:schemeClr>
        </a:solidFill>
        <a:ln>
          <a:solidFill>
            <a:schemeClr val="lt1">
              <a:hueOff val="0"/>
              <a:satOff val="0"/>
              <a:lumOff val="0"/>
            </a:schemeClr>
          </a:solidFill>
        </a:ln>
      </dgm:spPr>
      <dgm:t>
        <a:bodyPr/>
        <a:lstStyle/>
        <a:p>
          <a:r>
            <a:rPr lang="en-US" sz="2800" b="1" dirty="0">
              <a:solidFill>
                <a:srgbClr val="FFFFFF"/>
              </a:solidFill>
              <a:latin typeface="Arial"/>
              <a:cs typeface="Arial"/>
            </a:rPr>
            <a:t>Is ongoing.</a:t>
          </a:r>
          <a:endParaRPr lang="en-US" sz="2800" b="1" dirty="0">
            <a:latin typeface="Arial"/>
            <a:cs typeface="Arial"/>
          </a:endParaRPr>
        </a:p>
      </dgm:t>
      <dgm:extLst>
        <a:ext uri="{E40237B7-FDA0-4F09-8148-C483321AD2D9}">
          <dgm14:cNvPr xmlns:dgm14="http://schemas.microsoft.com/office/drawing/2010/diagram" id="0" name="" descr="Measures anticipated and unanticipated student learning outcomes.&#13;&#10;Appraises expressive outcomes.&#13;&#10;Directs teaching and learning practices.&#13;&#10;Is ongoing.&#13;&#10;"/>
        </a:ext>
      </dgm:extLst>
    </dgm:pt>
    <dgm:pt modelId="{2568BF8B-FE42-524F-A57D-0D5784A4DF0A}" type="parTrans" cxnId="{444DAC47-6C63-8743-B6D4-9E491AAE9999}">
      <dgm:prSet/>
      <dgm:spPr/>
      <dgm:t>
        <a:bodyPr/>
        <a:lstStyle/>
        <a:p>
          <a:endParaRPr lang="en-US"/>
        </a:p>
      </dgm:t>
    </dgm:pt>
    <dgm:pt modelId="{721884DB-058E-0C4B-8764-4D1EA8F2CD5A}" type="sibTrans" cxnId="{444DAC47-6C63-8743-B6D4-9E491AAE9999}">
      <dgm:prSet/>
      <dgm:spPr/>
      <dgm:t>
        <a:bodyPr/>
        <a:lstStyle/>
        <a:p>
          <a:endParaRPr lang="en-US"/>
        </a:p>
      </dgm:t>
    </dgm:pt>
    <dgm:pt modelId="{4BB51C55-4A05-904B-AB15-A1C04F4938DA}" type="pres">
      <dgm:prSet presAssocID="{1CB4A6C1-BC55-463C-A409-A01AC759398F}" presName="diagram" presStyleCnt="0">
        <dgm:presLayoutVars>
          <dgm:dir/>
          <dgm:resizeHandles val="exact"/>
        </dgm:presLayoutVars>
      </dgm:prSet>
      <dgm:spPr/>
    </dgm:pt>
    <dgm:pt modelId="{5DACC957-124D-DA48-A19C-53AF0FA9F6DF}" type="pres">
      <dgm:prSet presAssocID="{A0930849-EE48-442D-A4F7-F30B0DD9B25A}" presName="node" presStyleLbl="node1" presStyleIdx="0" presStyleCnt="4" custScaleX="426776">
        <dgm:presLayoutVars>
          <dgm:bulletEnabled val="1"/>
        </dgm:presLayoutVars>
      </dgm:prSet>
      <dgm:spPr/>
    </dgm:pt>
    <dgm:pt modelId="{08577DAA-0A9F-8E40-BCD9-E511047625ED}" type="pres">
      <dgm:prSet presAssocID="{6CB9F8B6-A809-4E7B-851D-EBC1721A94EA}" presName="sibTrans" presStyleCnt="0"/>
      <dgm:spPr/>
    </dgm:pt>
    <dgm:pt modelId="{89BAAD33-1411-4A43-9DC8-ED993FFEDF1E}" type="pres">
      <dgm:prSet presAssocID="{CF8CB8DE-37BB-4F27-BA0C-EA730A4D717F}" presName="node" presStyleLbl="node1" presStyleIdx="1" presStyleCnt="4" custScaleX="426776">
        <dgm:presLayoutVars>
          <dgm:bulletEnabled val="1"/>
        </dgm:presLayoutVars>
      </dgm:prSet>
      <dgm:spPr/>
    </dgm:pt>
    <dgm:pt modelId="{9E2B8021-6482-E345-91A7-5E9880A73AE9}" type="pres">
      <dgm:prSet presAssocID="{796B79BD-D9E9-4B24-A57C-CE9A38659035}" presName="sibTrans" presStyleCnt="0"/>
      <dgm:spPr/>
    </dgm:pt>
    <dgm:pt modelId="{033063BF-8DC1-624D-A6D5-D1061DF07C3A}" type="pres">
      <dgm:prSet presAssocID="{15F39A1B-435D-4AE7-9F90-59BED1693829}" presName="node" presStyleLbl="node1" presStyleIdx="2" presStyleCnt="4" custScaleX="426776">
        <dgm:presLayoutVars>
          <dgm:bulletEnabled val="1"/>
        </dgm:presLayoutVars>
      </dgm:prSet>
      <dgm:spPr/>
    </dgm:pt>
    <dgm:pt modelId="{26068C59-E7E3-9B41-900D-D10911C9C64E}" type="pres">
      <dgm:prSet presAssocID="{7DEF36AC-AFBE-4AFF-84C4-EA587017AA73}" presName="sibTrans" presStyleCnt="0"/>
      <dgm:spPr/>
    </dgm:pt>
    <dgm:pt modelId="{0539316D-1A43-FC4B-B56C-1D09299D4D54}" type="pres">
      <dgm:prSet presAssocID="{CC474650-9B42-0141-913D-CFA8D4B0DB59}" presName="node" presStyleLbl="node1" presStyleIdx="3" presStyleCnt="4" custScaleX="426776">
        <dgm:presLayoutVars>
          <dgm:bulletEnabled val="1"/>
        </dgm:presLayoutVars>
      </dgm:prSet>
      <dgm:spPr/>
    </dgm:pt>
  </dgm:ptLst>
  <dgm:cxnLst>
    <dgm:cxn modelId="{BFED9F1D-D3C2-054E-B702-727923687F4B}" type="presOf" srcId="{CC474650-9B42-0141-913D-CFA8D4B0DB59}" destId="{0539316D-1A43-FC4B-B56C-1D09299D4D54}" srcOrd="0" destOrd="0" presId="urn:microsoft.com/office/officeart/2005/8/layout/default"/>
    <dgm:cxn modelId="{444DAC47-6C63-8743-B6D4-9E491AAE9999}" srcId="{1CB4A6C1-BC55-463C-A409-A01AC759398F}" destId="{CC474650-9B42-0141-913D-CFA8D4B0DB59}" srcOrd="3" destOrd="0" parTransId="{2568BF8B-FE42-524F-A57D-0D5784A4DF0A}" sibTransId="{721884DB-058E-0C4B-8764-4D1EA8F2CD5A}"/>
    <dgm:cxn modelId="{9970A462-F621-46A0-994B-EAB3C6F16400}" srcId="{1CB4A6C1-BC55-463C-A409-A01AC759398F}" destId="{CF8CB8DE-37BB-4F27-BA0C-EA730A4D717F}" srcOrd="1" destOrd="0" parTransId="{19EF7A20-93A9-4350-95A0-C307006314C7}" sibTransId="{796B79BD-D9E9-4B24-A57C-CE9A38659035}"/>
    <dgm:cxn modelId="{7871976E-D98D-2A42-9E4F-48CA6AA517FC}" type="presOf" srcId="{1CB4A6C1-BC55-463C-A409-A01AC759398F}" destId="{4BB51C55-4A05-904B-AB15-A1C04F4938DA}" srcOrd="0" destOrd="0" presId="urn:microsoft.com/office/officeart/2005/8/layout/default"/>
    <dgm:cxn modelId="{0FD76977-7B68-4178-B1D0-C7DF7B1C4670}" srcId="{1CB4A6C1-BC55-463C-A409-A01AC759398F}" destId="{15F39A1B-435D-4AE7-9F90-59BED1693829}" srcOrd="2" destOrd="0" parTransId="{B10A2564-F46A-4924-B27D-D4EF32290C91}" sibTransId="{7DEF36AC-AFBE-4AFF-84C4-EA587017AA73}"/>
    <dgm:cxn modelId="{43E30E7A-6CFE-304C-B7F9-3498C218C935}" type="presOf" srcId="{A0930849-EE48-442D-A4F7-F30B0DD9B25A}" destId="{5DACC957-124D-DA48-A19C-53AF0FA9F6DF}" srcOrd="0" destOrd="0" presId="urn:microsoft.com/office/officeart/2005/8/layout/default"/>
    <dgm:cxn modelId="{2879E3B7-2E95-4422-84D2-E91317179D3A}" srcId="{1CB4A6C1-BC55-463C-A409-A01AC759398F}" destId="{A0930849-EE48-442D-A4F7-F30B0DD9B25A}" srcOrd="0" destOrd="0" parTransId="{356DF678-EC2D-48DA-8573-B160FCD76A34}" sibTransId="{6CB9F8B6-A809-4E7B-851D-EBC1721A94EA}"/>
    <dgm:cxn modelId="{CC4C56D6-57C7-024D-8D30-8BD854D9DBC5}" type="presOf" srcId="{15F39A1B-435D-4AE7-9F90-59BED1693829}" destId="{033063BF-8DC1-624D-A6D5-D1061DF07C3A}" srcOrd="0" destOrd="0" presId="urn:microsoft.com/office/officeart/2005/8/layout/default"/>
    <dgm:cxn modelId="{292038FF-1100-1842-87C2-E392FE3F8F38}" type="presOf" srcId="{CF8CB8DE-37BB-4F27-BA0C-EA730A4D717F}" destId="{89BAAD33-1411-4A43-9DC8-ED993FFEDF1E}" srcOrd="0" destOrd="0" presId="urn:microsoft.com/office/officeart/2005/8/layout/default"/>
    <dgm:cxn modelId="{CA66B2E4-5DE5-D344-A3AD-51D09EC097EF}" type="presParOf" srcId="{4BB51C55-4A05-904B-AB15-A1C04F4938DA}" destId="{5DACC957-124D-DA48-A19C-53AF0FA9F6DF}" srcOrd="0" destOrd="0" presId="urn:microsoft.com/office/officeart/2005/8/layout/default"/>
    <dgm:cxn modelId="{A90AC1EE-DC2E-A948-94EA-9E518479A885}" type="presParOf" srcId="{4BB51C55-4A05-904B-AB15-A1C04F4938DA}" destId="{08577DAA-0A9F-8E40-BCD9-E511047625ED}" srcOrd="1" destOrd="0" presId="urn:microsoft.com/office/officeart/2005/8/layout/default"/>
    <dgm:cxn modelId="{20FC036F-1CAC-084E-AB39-682C72D49344}" type="presParOf" srcId="{4BB51C55-4A05-904B-AB15-A1C04F4938DA}" destId="{89BAAD33-1411-4A43-9DC8-ED993FFEDF1E}" srcOrd="2" destOrd="0" presId="urn:microsoft.com/office/officeart/2005/8/layout/default"/>
    <dgm:cxn modelId="{42EE39C5-F242-AB4A-A35A-91148F0758EC}" type="presParOf" srcId="{4BB51C55-4A05-904B-AB15-A1C04F4938DA}" destId="{9E2B8021-6482-E345-91A7-5E9880A73AE9}" srcOrd="3" destOrd="0" presId="urn:microsoft.com/office/officeart/2005/8/layout/default"/>
    <dgm:cxn modelId="{8CC6EDA4-C119-BA4B-990B-0B89AFDF897A}" type="presParOf" srcId="{4BB51C55-4A05-904B-AB15-A1C04F4938DA}" destId="{033063BF-8DC1-624D-A6D5-D1061DF07C3A}" srcOrd="4" destOrd="0" presId="urn:microsoft.com/office/officeart/2005/8/layout/default"/>
    <dgm:cxn modelId="{7F729DD6-4BEB-FE41-A96B-DB6A804DBB57}" type="presParOf" srcId="{4BB51C55-4A05-904B-AB15-A1C04F4938DA}" destId="{26068C59-E7E3-9B41-900D-D10911C9C64E}" srcOrd="5" destOrd="0" presId="urn:microsoft.com/office/officeart/2005/8/layout/default"/>
    <dgm:cxn modelId="{8FC32294-3DF1-1C49-A7F5-CC5582529D8A}" type="presParOf" srcId="{4BB51C55-4A05-904B-AB15-A1C04F4938DA}" destId="{0539316D-1A43-FC4B-B56C-1D09299D4D5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1AEB9F9-9CE0-D04E-813A-3BDB126A329B}"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23D1F47B-3C45-6842-A6A0-7203085FEBE7}">
      <dgm:prSet custT="1"/>
      <dgm:spPr>
        <a:solidFill>
          <a:srgbClr val="330033"/>
        </a:solidFill>
        <a:ln w="38100">
          <a:noFill/>
        </a:ln>
      </dgm:spPr>
      <dgm:t>
        <a:bodyPr/>
        <a:lstStyle/>
        <a:p>
          <a:pPr rtl="0"/>
          <a:r>
            <a:rPr lang="en-US" sz="2800" b="1" dirty="0"/>
            <a:t>A </a:t>
          </a:r>
          <a:r>
            <a:rPr lang="en-US" sz="2800" b="1" u="sng" dirty="0"/>
            <a:t>rubric</a:t>
          </a:r>
          <a:r>
            <a:rPr lang="en-US" sz="2800" b="1" dirty="0"/>
            <a:t> is a </a:t>
          </a:r>
          <a:r>
            <a:rPr lang="en-US" sz="2800" b="1" u="none" dirty="0"/>
            <a:t>scoring device in table format. It contains measurable objectives or “I can” statements. </a:t>
          </a:r>
        </a:p>
      </dgm:t>
      <dgm:extLst>
        <a:ext uri="{E40237B7-FDA0-4F09-8148-C483321AD2D9}">
          <dgm14:cNvPr xmlns:dgm14="http://schemas.microsoft.com/office/drawing/2010/diagram" id="0" name="" descr="•A rubric is a scoring device in table format. It contains measurable objectives or “I can” statements.&#10;•It defines levels and qualities of student performances through performance descriptors.&#10;"/>
        </a:ext>
      </dgm:extLst>
    </dgm:pt>
    <dgm:pt modelId="{1CDA6762-740D-1E4A-A143-9609C47D7E91}" type="parTrans" cxnId="{C8124B2E-84AC-9D43-BC55-46A1426CBCA1}">
      <dgm:prSet/>
      <dgm:spPr/>
      <dgm:t>
        <a:bodyPr/>
        <a:lstStyle/>
        <a:p>
          <a:endParaRPr lang="en-US"/>
        </a:p>
      </dgm:t>
    </dgm:pt>
    <dgm:pt modelId="{CEBF7FEA-5A9B-1F48-A6F1-EBCC8F612EB4}" type="sibTrans" cxnId="{C8124B2E-84AC-9D43-BC55-46A1426CBCA1}">
      <dgm:prSet/>
      <dgm:spPr/>
      <dgm:t>
        <a:bodyPr/>
        <a:lstStyle/>
        <a:p>
          <a:endParaRPr lang="en-US"/>
        </a:p>
      </dgm:t>
    </dgm:pt>
    <dgm:pt modelId="{AB1546E8-F6B3-F84C-8B6F-7FB145E6B6CD}">
      <dgm:prSet custT="1"/>
      <dgm:spPr>
        <a:solidFill>
          <a:srgbClr val="660066"/>
        </a:solidFill>
        <a:ln w="38100">
          <a:noFill/>
        </a:ln>
      </dgm:spPr>
      <dgm:t>
        <a:bodyPr/>
        <a:lstStyle/>
        <a:p>
          <a:r>
            <a:rPr lang="en-US" sz="2800" b="1" dirty="0"/>
            <a:t>It defines levels and qualities of student performances through </a:t>
          </a:r>
          <a:r>
            <a:rPr lang="en-US" sz="2800" b="1" u="sng" dirty="0"/>
            <a:t>performance descriptors</a:t>
          </a:r>
          <a:r>
            <a:rPr lang="en-US" sz="2800" b="1" dirty="0"/>
            <a:t>.</a:t>
          </a:r>
        </a:p>
      </dgm:t>
      <dgm:extLst>
        <a:ext uri="{E40237B7-FDA0-4F09-8148-C483321AD2D9}">
          <dgm14:cNvPr xmlns:dgm14="http://schemas.microsoft.com/office/drawing/2010/diagram" id="0" name="" descr="•A rubric is a scoring device in table format. It contains measurable objectives or “I can” statements.&#10;•It defines levels and qualities of student performances through performance descriptors.&#10;"/>
        </a:ext>
      </dgm:extLst>
    </dgm:pt>
    <dgm:pt modelId="{CCB60082-F03F-5D42-93A4-81877056ED17}" type="parTrans" cxnId="{DFAD69AF-61A8-844A-9313-1EEE5FDDD118}">
      <dgm:prSet/>
      <dgm:spPr/>
      <dgm:t>
        <a:bodyPr/>
        <a:lstStyle/>
        <a:p>
          <a:endParaRPr lang="en-US"/>
        </a:p>
      </dgm:t>
    </dgm:pt>
    <dgm:pt modelId="{AD9057F3-FD8E-2B4F-9913-1D87C4185413}" type="sibTrans" cxnId="{DFAD69AF-61A8-844A-9313-1EEE5FDDD118}">
      <dgm:prSet/>
      <dgm:spPr/>
      <dgm:t>
        <a:bodyPr/>
        <a:lstStyle/>
        <a:p>
          <a:endParaRPr lang="en-US"/>
        </a:p>
      </dgm:t>
    </dgm:pt>
    <dgm:pt modelId="{C4C98058-0CD4-CC48-B6BE-FCDC6749437D}" type="pres">
      <dgm:prSet presAssocID="{61AEB9F9-9CE0-D04E-813A-3BDB126A329B}" presName="diagram" presStyleCnt="0">
        <dgm:presLayoutVars>
          <dgm:dir/>
          <dgm:resizeHandles val="exact"/>
        </dgm:presLayoutVars>
      </dgm:prSet>
      <dgm:spPr/>
    </dgm:pt>
    <dgm:pt modelId="{8911B567-E737-944C-AA3B-EFE91DBB1A3C}" type="pres">
      <dgm:prSet presAssocID="{23D1F47B-3C45-6842-A6A0-7203085FEBE7}" presName="node" presStyleLbl="node1" presStyleIdx="0" presStyleCnt="2" custScaleX="135552" custLinFactNeighborY="6678">
        <dgm:presLayoutVars>
          <dgm:bulletEnabled val="1"/>
        </dgm:presLayoutVars>
      </dgm:prSet>
      <dgm:spPr/>
    </dgm:pt>
    <dgm:pt modelId="{44D9F2AA-A9A6-904D-A496-DFF91DD0585E}" type="pres">
      <dgm:prSet presAssocID="{CEBF7FEA-5A9B-1F48-A6F1-EBCC8F612EB4}" presName="sibTrans" presStyleCnt="0"/>
      <dgm:spPr/>
    </dgm:pt>
    <dgm:pt modelId="{630A5BE5-CE54-5446-984B-C4BF4D86495A}" type="pres">
      <dgm:prSet presAssocID="{AB1546E8-F6B3-F84C-8B6F-7FB145E6B6CD}" presName="node" presStyleLbl="node1" presStyleIdx="1" presStyleCnt="2" custScaleX="135552" custLinFactNeighborY="-2968">
        <dgm:presLayoutVars>
          <dgm:bulletEnabled val="1"/>
        </dgm:presLayoutVars>
      </dgm:prSet>
      <dgm:spPr/>
    </dgm:pt>
  </dgm:ptLst>
  <dgm:cxnLst>
    <dgm:cxn modelId="{C8124B2E-84AC-9D43-BC55-46A1426CBCA1}" srcId="{61AEB9F9-9CE0-D04E-813A-3BDB126A329B}" destId="{23D1F47B-3C45-6842-A6A0-7203085FEBE7}" srcOrd="0" destOrd="0" parTransId="{1CDA6762-740D-1E4A-A143-9609C47D7E91}" sibTransId="{CEBF7FEA-5A9B-1F48-A6F1-EBCC8F612EB4}"/>
    <dgm:cxn modelId="{6FF6DB6C-E19B-2144-AD00-FA3DADC5B046}" type="presOf" srcId="{AB1546E8-F6B3-F84C-8B6F-7FB145E6B6CD}" destId="{630A5BE5-CE54-5446-984B-C4BF4D86495A}" srcOrd="0" destOrd="0" presId="urn:microsoft.com/office/officeart/2005/8/layout/default"/>
    <dgm:cxn modelId="{DFAD69AF-61A8-844A-9313-1EEE5FDDD118}" srcId="{61AEB9F9-9CE0-D04E-813A-3BDB126A329B}" destId="{AB1546E8-F6B3-F84C-8B6F-7FB145E6B6CD}" srcOrd="1" destOrd="0" parTransId="{CCB60082-F03F-5D42-93A4-81877056ED17}" sibTransId="{AD9057F3-FD8E-2B4F-9913-1D87C4185413}"/>
    <dgm:cxn modelId="{177A13D7-A0A1-1444-8E49-43B7BDED91CA}" type="presOf" srcId="{23D1F47B-3C45-6842-A6A0-7203085FEBE7}" destId="{8911B567-E737-944C-AA3B-EFE91DBB1A3C}" srcOrd="0" destOrd="0" presId="urn:microsoft.com/office/officeart/2005/8/layout/default"/>
    <dgm:cxn modelId="{D0116DDA-612F-A24B-B263-BAA25A54C62C}" type="presOf" srcId="{61AEB9F9-9CE0-D04E-813A-3BDB126A329B}" destId="{C4C98058-0CD4-CC48-B6BE-FCDC6749437D}" srcOrd="0" destOrd="0" presId="urn:microsoft.com/office/officeart/2005/8/layout/default"/>
    <dgm:cxn modelId="{6713D88B-CEF7-354C-9D96-F1EC994A2DF3}" type="presParOf" srcId="{C4C98058-0CD4-CC48-B6BE-FCDC6749437D}" destId="{8911B567-E737-944C-AA3B-EFE91DBB1A3C}" srcOrd="0" destOrd="0" presId="urn:microsoft.com/office/officeart/2005/8/layout/default"/>
    <dgm:cxn modelId="{DF250B75-DF24-9542-8FEE-99A257F4D11C}" type="presParOf" srcId="{C4C98058-0CD4-CC48-B6BE-FCDC6749437D}" destId="{44D9F2AA-A9A6-904D-A496-DFF91DD0585E}" srcOrd="1" destOrd="0" presId="urn:microsoft.com/office/officeart/2005/8/layout/default"/>
    <dgm:cxn modelId="{343C10F4-D282-FC44-84E8-7D818DA9FDD5}" type="presParOf" srcId="{C4C98058-0CD4-CC48-B6BE-FCDC6749437D}" destId="{630A5BE5-CE54-5446-984B-C4BF4D86495A}"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769BE2B-B43C-C24B-8737-46B0B132B5E8}"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27AAAA1-1DB5-6B42-97AE-E9A9703627CD}">
      <dgm:prSet custT="1"/>
      <dgm:spPr>
        <a:solidFill>
          <a:srgbClr val="660066"/>
        </a:solidFill>
        <a:ln>
          <a:solidFill>
            <a:srgbClr val="000000"/>
          </a:solidFill>
        </a:ln>
      </dgm:spPr>
      <dgm:t>
        <a:bodyPr/>
        <a:lstStyle/>
        <a:p>
          <a:pPr rtl="0"/>
          <a:r>
            <a:rPr lang="en-US" sz="2800" b="1" spc="300" dirty="0">
              <a:solidFill>
                <a:srgbClr val="FFFFFF"/>
              </a:solidFill>
            </a:rPr>
            <a:t>Create art. </a:t>
          </a:r>
        </a:p>
      </dgm:t>
      <dgm:extLst>
        <a:ext uri="{E40237B7-FDA0-4F09-8148-C483321AD2D9}">
          <dgm14:cNvPr xmlns:dgm14="http://schemas.microsoft.com/office/drawing/2010/diagram" id="0" name="" descr="Create art. &#13;&#10;Write. &#13;&#10;Make interpretations.&#13;&#10;Present ideas.&#13;&#10;Record observations. &#13;&#10;Reflect.&#13;&#10;Build ideas and content.&#13;&#10;"/>
        </a:ext>
      </dgm:extLst>
    </dgm:pt>
    <dgm:pt modelId="{4E6CF40B-2787-E24D-A2FA-73B473EBC2A3}" type="parTrans" cxnId="{9E893405-1753-9648-B061-4B38773949FF}">
      <dgm:prSet/>
      <dgm:spPr/>
      <dgm:t>
        <a:bodyPr/>
        <a:lstStyle/>
        <a:p>
          <a:endParaRPr lang="en-US"/>
        </a:p>
      </dgm:t>
    </dgm:pt>
    <dgm:pt modelId="{A9417BEA-B6CF-4E49-93E2-E4FA50CD790E}" type="sibTrans" cxnId="{9E893405-1753-9648-B061-4B38773949FF}">
      <dgm:prSet/>
      <dgm:spPr/>
      <dgm:t>
        <a:bodyPr/>
        <a:lstStyle/>
        <a:p>
          <a:endParaRPr lang="en-US"/>
        </a:p>
      </dgm:t>
    </dgm:pt>
    <dgm:pt modelId="{2FB0EF1A-7CF3-7E44-92E2-A07C635F8A83}">
      <dgm:prSet custT="1"/>
      <dgm:spPr>
        <a:solidFill>
          <a:schemeClr val="accent1">
            <a:lumMod val="50000"/>
          </a:schemeClr>
        </a:solidFill>
        <a:ln>
          <a:solidFill>
            <a:srgbClr val="000000"/>
          </a:solidFill>
        </a:ln>
      </dgm:spPr>
      <dgm:t>
        <a:bodyPr/>
        <a:lstStyle/>
        <a:p>
          <a:pPr rtl="0"/>
          <a:r>
            <a:rPr lang="en-US" sz="2800" b="1" spc="300" dirty="0">
              <a:solidFill>
                <a:srgbClr val="FFFFFF"/>
              </a:solidFill>
            </a:rPr>
            <a:t>Write. </a:t>
          </a:r>
        </a:p>
      </dgm:t>
      <dgm:extLst>
        <a:ext uri="{E40237B7-FDA0-4F09-8148-C483321AD2D9}">
          <dgm14:cNvPr xmlns:dgm14="http://schemas.microsoft.com/office/drawing/2010/diagram" id="0" name="" descr="Create art. &#13;&#10;Write. &#13;&#10;Make interpretations.&#13;&#10;Present ideas.&#13;&#10;Record observations. &#13;&#10;Reflect.&#13;&#10;Build ideas and content.&#13;&#10;"/>
        </a:ext>
      </dgm:extLst>
    </dgm:pt>
    <dgm:pt modelId="{39F7A982-6886-3046-A392-FB341C5BEBE9}" type="parTrans" cxnId="{748AC4E0-C588-204F-8BEC-643C6B7803FC}">
      <dgm:prSet/>
      <dgm:spPr/>
      <dgm:t>
        <a:bodyPr/>
        <a:lstStyle/>
        <a:p>
          <a:endParaRPr lang="en-US"/>
        </a:p>
      </dgm:t>
    </dgm:pt>
    <dgm:pt modelId="{652FBD0C-DDFC-8543-A0A0-3C2D7A1993EE}" type="sibTrans" cxnId="{748AC4E0-C588-204F-8BEC-643C6B7803FC}">
      <dgm:prSet/>
      <dgm:spPr/>
      <dgm:t>
        <a:bodyPr/>
        <a:lstStyle/>
        <a:p>
          <a:endParaRPr lang="en-US"/>
        </a:p>
      </dgm:t>
    </dgm:pt>
    <dgm:pt modelId="{73636DE3-A220-B64D-9A7B-37DF1578BDFE}">
      <dgm:prSet custT="1"/>
      <dgm:spPr>
        <a:solidFill>
          <a:srgbClr val="000090"/>
        </a:solidFill>
        <a:ln>
          <a:solidFill>
            <a:srgbClr val="000000"/>
          </a:solidFill>
        </a:ln>
      </dgm:spPr>
      <dgm:t>
        <a:bodyPr/>
        <a:lstStyle/>
        <a:p>
          <a:pPr rtl="0"/>
          <a:r>
            <a:rPr lang="en-US" sz="2800" b="1" spc="300" dirty="0">
              <a:solidFill>
                <a:srgbClr val="FFFFFF"/>
              </a:solidFill>
            </a:rPr>
            <a:t>Make interpretations.</a:t>
          </a:r>
        </a:p>
      </dgm:t>
      <dgm:extLst>
        <a:ext uri="{E40237B7-FDA0-4F09-8148-C483321AD2D9}">
          <dgm14:cNvPr xmlns:dgm14="http://schemas.microsoft.com/office/drawing/2010/diagram" id="0" name="" descr="Create art. &#13;&#10;Write. &#13;&#10;Make interpretations.&#13;&#10;Present ideas.&#13;&#10;Record observations. &#13;&#10;Reflect.&#13;&#10;Build ideas and content.&#13;&#10;"/>
        </a:ext>
      </dgm:extLst>
    </dgm:pt>
    <dgm:pt modelId="{B73F04D9-34CB-B34E-96CD-24CADD5BF743}" type="parTrans" cxnId="{F20E1FD3-44F6-F045-B29B-3CC0C1CDA40C}">
      <dgm:prSet/>
      <dgm:spPr/>
      <dgm:t>
        <a:bodyPr/>
        <a:lstStyle/>
        <a:p>
          <a:endParaRPr lang="en-US"/>
        </a:p>
      </dgm:t>
    </dgm:pt>
    <dgm:pt modelId="{77587A76-13A9-CB40-A0C9-885D1B012C2D}" type="sibTrans" cxnId="{F20E1FD3-44F6-F045-B29B-3CC0C1CDA40C}">
      <dgm:prSet/>
      <dgm:spPr/>
      <dgm:t>
        <a:bodyPr/>
        <a:lstStyle/>
        <a:p>
          <a:endParaRPr lang="en-US"/>
        </a:p>
      </dgm:t>
    </dgm:pt>
    <dgm:pt modelId="{05DB3401-8735-3D4D-9F44-E7A3937BEFA5}">
      <dgm:prSet custT="1"/>
      <dgm:spPr>
        <a:solidFill>
          <a:srgbClr val="0000FF"/>
        </a:solidFill>
        <a:ln>
          <a:solidFill>
            <a:srgbClr val="000000"/>
          </a:solidFill>
        </a:ln>
      </dgm:spPr>
      <dgm:t>
        <a:bodyPr/>
        <a:lstStyle/>
        <a:p>
          <a:pPr rtl="0"/>
          <a:r>
            <a:rPr lang="en-US" sz="2800" b="1" spc="300" dirty="0">
              <a:solidFill>
                <a:srgbClr val="FFFFFF"/>
              </a:solidFill>
            </a:rPr>
            <a:t>Present ideas.</a:t>
          </a:r>
        </a:p>
      </dgm:t>
      <dgm:extLst>
        <a:ext uri="{E40237B7-FDA0-4F09-8148-C483321AD2D9}">
          <dgm14:cNvPr xmlns:dgm14="http://schemas.microsoft.com/office/drawing/2010/diagram" id="0" name="" descr="Create art. &#13;&#10;Write. &#13;&#10;Make interpretations.&#13;&#10;Present ideas.&#13;&#10;Record observations. &#13;&#10;Reflect.&#13;&#10;Build ideas and content.&#13;&#10;"/>
        </a:ext>
      </dgm:extLst>
    </dgm:pt>
    <dgm:pt modelId="{8442CC2C-4E60-8140-9C41-6007E6BB9F12}" type="parTrans" cxnId="{84FCA8CC-85E3-EB49-9AE9-D39BD50A88A9}">
      <dgm:prSet/>
      <dgm:spPr/>
      <dgm:t>
        <a:bodyPr/>
        <a:lstStyle/>
        <a:p>
          <a:endParaRPr lang="en-US"/>
        </a:p>
      </dgm:t>
    </dgm:pt>
    <dgm:pt modelId="{2F79BB0C-5278-5E47-B6F1-9A17F735F60B}" type="sibTrans" cxnId="{84FCA8CC-85E3-EB49-9AE9-D39BD50A88A9}">
      <dgm:prSet/>
      <dgm:spPr/>
      <dgm:t>
        <a:bodyPr/>
        <a:lstStyle/>
        <a:p>
          <a:endParaRPr lang="en-US"/>
        </a:p>
      </dgm:t>
    </dgm:pt>
    <dgm:pt modelId="{A7448027-E8EB-DF4F-97BF-FFD16B5B28C2}">
      <dgm:prSet custT="1"/>
      <dgm:spPr>
        <a:solidFill>
          <a:srgbClr val="3366FF"/>
        </a:solidFill>
        <a:ln>
          <a:solidFill>
            <a:srgbClr val="000000"/>
          </a:solidFill>
        </a:ln>
      </dgm:spPr>
      <dgm:t>
        <a:bodyPr/>
        <a:lstStyle/>
        <a:p>
          <a:pPr rtl="0"/>
          <a:r>
            <a:rPr lang="en-US" sz="2800" b="1" spc="300" dirty="0">
              <a:solidFill>
                <a:srgbClr val="FFFFFF"/>
              </a:solidFill>
            </a:rPr>
            <a:t>Record observations. </a:t>
          </a:r>
        </a:p>
      </dgm:t>
      <dgm:extLst>
        <a:ext uri="{E40237B7-FDA0-4F09-8148-C483321AD2D9}">
          <dgm14:cNvPr xmlns:dgm14="http://schemas.microsoft.com/office/drawing/2010/diagram" id="0" name="" descr="Create art. &#13;&#10;Write. &#13;&#10;Make interpretations.&#13;&#10;Present ideas.&#13;&#10;Record observations. &#13;&#10;Reflect.&#13;&#10;Build ideas and content.&#13;&#10;"/>
        </a:ext>
      </dgm:extLst>
    </dgm:pt>
    <dgm:pt modelId="{4E07356A-3DD9-A649-82AD-874693E0CF25}" type="parTrans" cxnId="{63F80CEB-D356-0E49-984C-63D134F3225D}">
      <dgm:prSet/>
      <dgm:spPr/>
      <dgm:t>
        <a:bodyPr/>
        <a:lstStyle/>
        <a:p>
          <a:endParaRPr lang="en-US"/>
        </a:p>
      </dgm:t>
    </dgm:pt>
    <dgm:pt modelId="{4B617040-A444-9E46-A80A-DC030B9FBBFE}" type="sibTrans" cxnId="{63F80CEB-D356-0E49-984C-63D134F3225D}">
      <dgm:prSet/>
      <dgm:spPr/>
      <dgm:t>
        <a:bodyPr/>
        <a:lstStyle/>
        <a:p>
          <a:endParaRPr lang="en-US"/>
        </a:p>
      </dgm:t>
    </dgm:pt>
    <dgm:pt modelId="{C1BC695A-42B0-094E-9FD5-83941B60ADC6}">
      <dgm:prSet custT="1"/>
      <dgm:spPr>
        <a:solidFill>
          <a:srgbClr val="139999"/>
        </a:solidFill>
        <a:ln>
          <a:solidFill>
            <a:srgbClr val="000000"/>
          </a:solidFill>
        </a:ln>
      </dgm:spPr>
      <dgm:t>
        <a:bodyPr/>
        <a:lstStyle/>
        <a:p>
          <a:pPr rtl="0"/>
          <a:r>
            <a:rPr lang="en-US" sz="2800" b="1" spc="300" dirty="0">
              <a:solidFill>
                <a:srgbClr val="FFFFFF"/>
              </a:solidFill>
            </a:rPr>
            <a:t>Reflect.</a:t>
          </a:r>
        </a:p>
      </dgm:t>
      <dgm:extLst>
        <a:ext uri="{E40237B7-FDA0-4F09-8148-C483321AD2D9}">
          <dgm14:cNvPr xmlns:dgm14="http://schemas.microsoft.com/office/drawing/2010/diagram" id="0" name="" descr="Create art. &#13;&#10;Write. &#13;&#10;Make interpretations.&#13;&#10;Present ideas.&#13;&#10;Record observations. &#13;&#10;Reflect.&#13;&#10;Build ideas and content.&#13;&#10;"/>
        </a:ext>
      </dgm:extLst>
    </dgm:pt>
    <dgm:pt modelId="{4DEED14C-3EFF-944A-8B6C-C15B7957B823}" type="parTrans" cxnId="{CA8A1504-98C1-A442-9C62-4F1D9A03BDAD}">
      <dgm:prSet/>
      <dgm:spPr/>
      <dgm:t>
        <a:bodyPr/>
        <a:lstStyle/>
        <a:p>
          <a:endParaRPr lang="en-US"/>
        </a:p>
      </dgm:t>
    </dgm:pt>
    <dgm:pt modelId="{981347B8-8F6C-6949-BEC8-C187D56EE9FF}" type="sibTrans" cxnId="{CA8A1504-98C1-A442-9C62-4F1D9A03BDAD}">
      <dgm:prSet/>
      <dgm:spPr/>
      <dgm:t>
        <a:bodyPr/>
        <a:lstStyle/>
        <a:p>
          <a:endParaRPr lang="en-US"/>
        </a:p>
      </dgm:t>
    </dgm:pt>
    <dgm:pt modelId="{203287EE-51EA-3749-BA76-BBE70508C777}">
      <dgm:prSet custT="1"/>
      <dgm:spPr>
        <a:solidFill>
          <a:srgbClr val="008000"/>
        </a:solidFill>
        <a:ln>
          <a:solidFill>
            <a:srgbClr val="000000"/>
          </a:solidFill>
        </a:ln>
      </dgm:spPr>
      <dgm:t>
        <a:bodyPr/>
        <a:lstStyle/>
        <a:p>
          <a:pPr rtl="0"/>
          <a:r>
            <a:rPr lang="en-US" sz="2800" b="1" spc="300" dirty="0">
              <a:solidFill>
                <a:srgbClr val="FFFFFF"/>
              </a:solidFill>
            </a:rPr>
            <a:t>Build ideas and content.</a:t>
          </a:r>
        </a:p>
      </dgm:t>
      <dgm:extLst>
        <a:ext uri="{E40237B7-FDA0-4F09-8148-C483321AD2D9}">
          <dgm14:cNvPr xmlns:dgm14="http://schemas.microsoft.com/office/drawing/2010/diagram" id="0" name="" descr="Create art. &#13;&#10;Write. &#13;&#10;Make interpretations.&#13;&#10;Present ideas.&#13;&#10;Record observations. &#13;&#10;Reflect.&#13;&#10;Build ideas and content.&#13;&#10;"/>
        </a:ext>
      </dgm:extLst>
    </dgm:pt>
    <dgm:pt modelId="{894C2ADD-44F5-4B49-BF06-E001C2E26576}" type="parTrans" cxnId="{E158B927-E9DF-0344-B10F-F823061AE271}">
      <dgm:prSet/>
      <dgm:spPr/>
      <dgm:t>
        <a:bodyPr/>
        <a:lstStyle/>
        <a:p>
          <a:endParaRPr lang="en-US"/>
        </a:p>
      </dgm:t>
    </dgm:pt>
    <dgm:pt modelId="{B1AE8E5C-5CB5-E147-9A40-3BE741D9B004}" type="sibTrans" cxnId="{E158B927-E9DF-0344-B10F-F823061AE271}">
      <dgm:prSet/>
      <dgm:spPr/>
      <dgm:t>
        <a:bodyPr/>
        <a:lstStyle/>
        <a:p>
          <a:endParaRPr lang="en-US"/>
        </a:p>
      </dgm:t>
    </dgm:pt>
    <dgm:pt modelId="{8DF962FE-B20A-5946-8077-45DB083C6C89}" type="pres">
      <dgm:prSet presAssocID="{1769BE2B-B43C-C24B-8737-46B0B132B5E8}" presName="linear" presStyleCnt="0">
        <dgm:presLayoutVars>
          <dgm:animLvl val="lvl"/>
          <dgm:resizeHandles val="exact"/>
        </dgm:presLayoutVars>
      </dgm:prSet>
      <dgm:spPr/>
    </dgm:pt>
    <dgm:pt modelId="{87F4D41C-68E3-EB4C-A949-C08699FFEFD4}" type="pres">
      <dgm:prSet presAssocID="{527AAAA1-1DB5-6B42-97AE-E9A9703627CD}" presName="parentText" presStyleLbl="node1" presStyleIdx="0" presStyleCnt="7" custLinFactNeighborX="15828" custLinFactNeighborY="-2738">
        <dgm:presLayoutVars>
          <dgm:chMax val="0"/>
          <dgm:bulletEnabled val="1"/>
        </dgm:presLayoutVars>
      </dgm:prSet>
      <dgm:spPr/>
    </dgm:pt>
    <dgm:pt modelId="{96A763D6-93F2-2245-AB57-BEC624FD2D79}" type="pres">
      <dgm:prSet presAssocID="{A9417BEA-B6CF-4E49-93E2-E4FA50CD790E}" presName="spacer" presStyleCnt="0"/>
      <dgm:spPr/>
    </dgm:pt>
    <dgm:pt modelId="{D86A3E50-6641-374F-B9C6-480AA50D5C4D}" type="pres">
      <dgm:prSet presAssocID="{2FB0EF1A-7CF3-7E44-92E2-A07C635F8A83}" presName="parentText" presStyleLbl="node1" presStyleIdx="1" presStyleCnt="7">
        <dgm:presLayoutVars>
          <dgm:chMax val="0"/>
          <dgm:bulletEnabled val="1"/>
        </dgm:presLayoutVars>
      </dgm:prSet>
      <dgm:spPr/>
    </dgm:pt>
    <dgm:pt modelId="{F67A05DD-DE9F-1E48-8DCB-49B140FE6FE6}" type="pres">
      <dgm:prSet presAssocID="{652FBD0C-DDFC-8543-A0A0-3C2D7A1993EE}" presName="spacer" presStyleCnt="0"/>
      <dgm:spPr/>
    </dgm:pt>
    <dgm:pt modelId="{D6A92175-91FF-3048-8629-597BB3E284F9}" type="pres">
      <dgm:prSet presAssocID="{73636DE3-A220-B64D-9A7B-37DF1578BDFE}" presName="parentText" presStyleLbl="node1" presStyleIdx="2" presStyleCnt="7">
        <dgm:presLayoutVars>
          <dgm:chMax val="0"/>
          <dgm:bulletEnabled val="1"/>
        </dgm:presLayoutVars>
      </dgm:prSet>
      <dgm:spPr/>
    </dgm:pt>
    <dgm:pt modelId="{EEC8DAEB-B86C-E94F-87AD-A1EC01BB6A9F}" type="pres">
      <dgm:prSet presAssocID="{77587A76-13A9-CB40-A0C9-885D1B012C2D}" presName="spacer" presStyleCnt="0"/>
      <dgm:spPr/>
    </dgm:pt>
    <dgm:pt modelId="{79CC08E2-6D4C-9249-9475-FC8FB433FC30}" type="pres">
      <dgm:prSet presAssocID="{05DB3401-8735-3D4D-9F44-E7A3937BEFA5}" presName="parentText" presStyleLbl="node1" presStyleIdx="3" presStyleCnt="7">
        <dgm:presLayoutVars>
          <dgm:chMax val="0"/>
          <dgm:bulletEnabled val="1"/>
        </dgm:presLayoutVars>
      </dgm:prSet>
      <dgm:spPr/>
    </dgm:pt>
    <dgm:pt modelId="{F8EC9933-EC06-F243-8306-B49805AF0FC4}" type="pres">
      <dgm:prSet presAssocID="{2F79BB0C-5278-5E47-B6F1-9A17F735F60B}" presName="spacer" presStyleCnt="0"/>
      <dgm:spPr/>
    </dgm:pt>
    <dgm:pt modelId="{33CCE179-7186-8A45-8212-E34ACC8EA0D6}" type="pres">
      <dgm:prSet presAssocID="{A7448027-E8EB-DF4F-97BF-FFD16B5B28C2}" presName="parentText" presStyleLbl="node1" presStyleIdx="4" presStyleCnt="7">
        <dgm:presLayoutVars>
          <dgm:chMax val="0"/>
          <dgm:bulletEnabled val="1"/>
        </dgm:presLayoutVars>
      </dgm:prSet>
      <dgm:spPr/>
    </dgm:pt>
    <dgm:pt modelId="{2C2E13E1-FE38-F743-8F14-E4A4B12CCB31}" type="pres">
      <dgm:prSet presAssocID="{4B617040-A444-9E46-A80A-DC030B9FBBFE}" presName="spacer" presStyleCnt="0"/>
      <dgm:spPr/>
    </dgm:pt>
    <dgm:pt modelId="{FD221AC4-1F16-6842-9B94-DF9526B88C98}" type="pres">
      <dgm:prSet presAssocID="{C1BC695A-42B0-094E-9FD5-83941B60ADC6}" presName="parentText" presStyleLbl="node1" presStyleIdx="5" presStyleCnt="7">
        <dgm:presLayoutVars>
          <dgm:chMax val="0"/>
          <dgm:bulletEnabled val="1"/>
        </dgm:presLayoutVars>
      </dgm:prSet>
      <dgm:spPr/>
    </dgm:pt>
    <dgm:pt modelId="{BA04EA7C-B1B3-4943-B143-E63EDA37E7F3}" type="pres">
      <dgm:prSet presAssocID="{981347B8-8F6C-6949-BEC8-C187D56EE9FF}" presName="spacer" presStyleCnt="0"/>
      <dgm:spPr/>
    </dgm:pt>
    <dgm:pt modelId="{BD89A980-39D0-6B4E-8AD0-BFC77221C6EF}" type="pres">
      <dgm:prSet presAssocID="{203287EE-51EA-3749-BA76-BBE70508C777}" presName="parentText" presStyleLbl="node1" presStyleIdx="6" presStyleCnt="7">
        <dgm:presLayoutVars>
          <dgm:chMax val="0"/>
          <dgm:bulletEnabled val="1"/>
        </dgm:presLayoutVars>
      </dgm:prSet>
      <dgm:spPr/>
    </dgm:pt>
  </dgm:ptLst>
  <dgm:cxnLst>
    <dgm:cxn modelId="{CA8A1504-98C1-A442-9C62-4F1D9A03BDAD}" srcId="{1769BE2B-B43C-C24B-8737-46B0B132B5E8}" destId="{C1BC695A-42B0-094E-9FD5-83941B60ADC6}" srcOrd="5" destOrd="0" parTransId="{4DEED14C-3EFF-944A-8B6C-C15B7957B823}" sibTransId="{981347B8-8F6C-6949-BEC8-C187D56EE9FF}"/>
    <dgm:cxn modelId="{9E893405-1753-9648-B061-4B38773949FF}" srcId="{1769BE2B-B43C-C24B-8737-46B0B132B5E8}" destId="{527AAAA1-1DB5-6B42-97AE-E9A9703627CD}" srcOrd="0" destOrd="0" parTransId="{4E6CF40B-2787-E24D-A2FA-73B473EBC2A3}" sibTransId="{A9417BEA-B6CF-4E49-93E2-E4FA50CD790E}"/>
    <dgm:cxn modelId="{87329F07-14BD-4C4E-8374-755B5153674E}" type="presOf" srcId="{1769BE2B-B43C-C24B-8737-46B0B132B5E8}" destId="{8DF962FE-B20A-5946-8077-45DB083C6C89}" srcOrd="0" destOrd="0" presId="urn:microsoft.com/office/officeart/2005/8/layout/vList2"/>
    <dgm:cxn modelId="{E7FF8A0B-F5A1-3247-9F19-77E600D6B5E6}" type="presOf" srcId="{2FB0EF1A-7CF3-7E44-92E2-A07C635F8A83}" destId="{D86A3E50-6641-374F-B9C6-480AA50D5C4D}" srcOrd="0" destOrd="0" presId="urn:microsoft.com/office/officeart/2005/8/layout/vList2"/>
    <dgm:cxn modelId="{3D9CBB11-13F7-9349-BE32-600A47E84D54}" type="presOf" srcId="{73636DE3-A220-B64D-9A7B-37DF1578BDFE}" destId="{D6A92175-91FF-3048-8629-597BB3E284F9}" srcOrd="0" destOrd="0" presId="urn:microsoft.com/office/officeart/2005/8/layout/vList2"/>
    <dgm:cxn modelId="{1E1F0A1E-3712-9043-B5FB-FF14952129F6}" type="presOf" srcId="{A7448027-E8EB-DF4F-97BF-FFD16B5B28C2}" destId="{33CCE179-7186-8A45-8212-E34ACC8EA0D6}" srcOrd="0" destOrd="0" presId="urn:microsoft.com/office/officeart/2005/8/layout/vList2"/>
    <dgm:cxn modelId="{61D96921-C7C4-3044-AFDE-D3909CC0CCD0}" type="presOf" srcId="{203287EE-51EA-3749-BA76-BBE70508C777}" destId="{BD89A980-39D0-6B4E-8AD0-BFC77221C6EF}" srcOrd="0" destOrd="0" presId="urn:microsoft.com/office/officeart/2005/8/layout/vList2"/>
    <dgm:cxn modelId="{E158B927-E9DF-0344-B10F-F823061AE271}" srcId="{1769BE2B-B43C-C24B-8737-46B0B132B5E8}" destId="{203287EE-51EA-3749-BA76-BBE70508C777}" srcOrd="6" destOrd="0" parTransId="{894C2ADD-44F5-4B49-BF06-E001C2E26576}" sibTransId="{B1AE8E5C-5CB5-E147-9A40-3BE741D9B004}"/>
    <dgm:cxn modelId="{5CD3AC4D-8D5D-1A4D-A8B1-713CDBF1EA8E}" type="presOf" srcId="{05DB3401-8735-3D4D-9F44-E7A3937BEFA5}" destId="{79CC08E2-6D4C-9249-9475-FC8FB433FC30}" srcOrd="0" destOrd="0" presId="urn:microsoft.com/office/officeart/2005/8/layout/vList2"/>
    <dgm:cxn modelId="{0B39F86F-6B93-A244-9376-F8E7E1B81FFC}" type="presOf" srcId="{527AAAA1-1DB5-6B42-97AE-E9A9703627CD}" destId="{87F4D41C-68E3-EB4C-A949-C08699FFEFD4}" srcOrd="0" destOrd="0" presId="urn:microsoft.com/office/officeart/2005/8/layout/vList2"/>
    <dgm:cxn modelId="{5D6EB874-38CA-654B-BDC1-C9C110D02218}" type="presOf" srcId="{C1BC695A-42B0-094E-9FD5-83941B60ADC6}" destId="{FD221AC4-1F16-6842-9B94-DF9526B88C98}" srcOrd="0" destOrd="0" presId="urn:microsoft.com/office/officeart/2005/8/layout/vList2"/>
    <dgm:cxn modelId="{84FCA8CC-85E3-EB49-9AE9-D39BD50A88A9}" srcId="{1769BE2B-B43C-C24B-8737-46B0B132B5E8}" destId="{05DB3401-8735-3D4D-9F44-E7A3937BEFA5}" srcOrd="3" destOrd="0" parTransId="{8442CC2C-4E60-8140-9C41-6007E6BB9F12}" sibTransId="{2F79BB0C-5278-5E47-B6F1-9A17F735F60B}"/>
    <dgm:cxn modelId="{F20E1FD3-44F6-F045-B29B-3CC0C1CDA40C}" srcId="{1769BE2B-B43C-C24B-8737-46B0B132B5E8}" destId="{73636DE3-A220-B64D-9A7B-37DF1578BDFE}" srcOrd="2" destOrd="0" parTransId="{B73F04D9-34CB-B34E-96CD-24CADD5BF743}" sibTransId="{77587A76-13A9-CB40-A0C9-885D1B012C2D}"/>
    <dgm:cxn modelId="{748AC4E0-C588-204F-8BEC-643C6B7803FC}" srcId="{1769BE2B-B43C-C24B-8737-46B0B132B5E8}" destId="{2FB0EF1A-7CF3-7E44-92E2-A07C635F8A83}" srcOrd="1" destOrd="0" parTransId="{39F7A982-6886-3046-A392-FB341C5BEBE9}" sibTransId="{652FBD0C-DDFC-8543-A0A0-3C2D7A1993EE}"/>
    <dgm:cxn modelId="{63F80CEB-D356-0E49-984C-63D134F3225D}" srcId="{1769BE2B-B43C-C24B-8737-46B0B132B5E8}" destId="{A7448027-E8EB-DF4F-97BF-FFD16B5B28C2}" srcOrd="4" destOrd="0" parTransId="{4E07356A-3DD9-A649-82AD-874693E0CF25}" sibTransId="{4B617040-A444-9E46-A80A-DC030B9FBBFE}"/>
    <dgm:cxn modelId="{3DD7FF42-EAD5-7949-8BE2-E9AA60C5182A}" type="presParOf" srcId="{8DF962FE-B20A-5946-8077-45DB083C6C89}" destId="{87F4D41C-68E3-EB4C-A949-C08699FFEFD4}" srcOrd="0" destOrd="0" presId="urn:microsoft.com/office/officeart/2005/8/layout/vList2"/>
    <dgm:cxn modelId="{08112F23-8E77-504D-91A9-9C104C4EFEB4}" type="presParOf" srcId="{8DF962FE-B20A-5946-8077-45DB083C6C89}" destId="{96A763D6-93F2-2245-AB57-BEC624FD2D79}" srcOrd="1" destOrd="0" presId="urn:microsoft.com/office/officeart/2005/8/layout/vList2"/>
    <dgm:cxn modelId="{29F2417B-A85B-B64A-9F6E-B2E3FDA8AB87}" type="presParOf" srcId="{8DF962FE-B20A-5946-8077-45DB083C6C89}" destId="{D86A3E50-6641-374F-B9C6-480AA50D5C4D}" srcOrd="2" destOrd="0" presId="urn:microsoft.com/office/officeart/2005/8/layout/vList2"/>
    <dgm:cxn modelId="{D0B08FE5-BE70-6049-8B98-21E040332DD3}" type="presParOf" srcId="{8DF962FE-B20A-5946-8077-45DB083C6C89}" destId="{F67A05DD-DE9F-1E48-8DCB-49B140FE6FE6}" srcOrd="3" destOrd="0" presId="urn:microsoft.com/office/officeart/2005/8/layout/vList2"/>
    <dgm:cxn modelId="{EC0DBBD3-323F-B74F-90D5-660CA29CD922}" type="presParOf" srcId="{8DF962FE-B20A-5946-8077-45DB083C6C89}" destId="{D6A92175-91FF-3048-8629-597BB3E284F9}" srcOrd="4" destOrd="0" presId="urn:microsoft.com/office/officeart/2005/8/layout/vList2"/>
    <dgm:cxn modelId="{EFEE9E3D-B935-D64C-B0D0-7ABFF92C92FB}" type="presParOf" srcId="{8DF962FE-B20A-5946-8077-45DB083C6C89}" destId="{EEC8DAEB-B86C-E94F-87AD-A1EC01BB6A9F}" srcOrd="5" destOrd="0" presId="urn:microsoft.com/office/officeart/2005/8/layout/vList2"/>
    <dgm:cxn modelId="{005188A9-9A1F-9241-BDE8-E14C8E19859B}" type="presParOf" srcId="{8DF962FE-B20A-5946-8077-45DB083C6C89}" destId="{79CC08E2-6D4C-9249-9475-FC8FB433FC30}" srcOrd="6" destOrd="0" presId="urn:microsoft.com/office/officeart/2005/8/layout/vList2"/>
    <dgm:cxn modelId="{AC77A733-D1C2-6D4B-9EA4-5330B12EC499}" type="presParOf" srcId="{8DF962FE-B20A-5946-8077-45DB083C6C89}" destId="{F8EC9933-EC06-F243-8306-B49805AF0FC4}" srcOrd="7" destOrd="0" presId="urn:microsoft.com/office/officeart/2005/8/layout/vList2"/>
    <dgm:cxn modelId="{7E4A659D-BB7F-1747-80DB-6395D41D400E}" type="presParOf" srcId="{8DF962FE-B20A-5946-8077-45DB083C6C89}" destId="{33CCE179-7186-8A45-8212-E34ACC8EA0D6}" srcOrd="8" destOrd="0" presId="urn:microsoft.com/office/officeart/2005/8/layout/vList2"/>
    <dgm:cxn modelId="{581A2281-C0E8-EE44-A63C-DA307ED2E478}" type="presParOf" srcId="{8DF962FE-B20A-5946-8077-45DB083C6C89}" destId="{2C2E13E1-FE38-F743-8F14-E4A4B12CCB31}" srcOrd="9" destOrd="0" presId="urn:microsoft.com/office/officeart/2005/8/layout/vList2"/>
    <dgm:cxn modelId="{EBAC4089-DD84-9C4D-B73C-A1E47C0EB46F}" type="presParOf" srcId="{8DF962FE-B20A-5946-8077-45DB083C6C89}" destId="{FD221AC4-1F16-6842-9B94-DF9526B88C98}" srcOrd="10" destOrd="0" presId="urn:microsoft.com/office/officeart/2005/8/layout/vList2"/>
    <dgm:cxn modelId="{71CC1946-9320-EF42-BAD1-58C45B1FBBD9}" type="presParOf" srcId="{8DF962FE-B20A-5946-8077-45DB083C6C89}" destId="{BA04EA7C-B1B3-4943-B143-E63EDA37E7F3}" srcOrd="11" destOrd="0" presId="urn:microsoft.com/office/officeart/2005/8/layout/vList2"/>
    <dgm:cxn modelId="{A88C546B-B590-9149-8C8E-30A1839D52A7}" type="presParOf" srcId="{8DF962FE-B20A-5946-8077-45DB083C6C89}" destId="{BD89A980-39D0-6B4E-8AD0-BFC77221C6EF}"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B85F283-EAE7-2D42-9D09-4F4689B10B2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49F7982-79AB-3642-8C70-984C2492A237}">
      <dgm:prSet/>
      <dgm:spPr>
        <a:solidFill>
          <a:srgbClr val="0000FF"/>
        </a:solidFill>
        <a:ln>
          <a:solidFill>
            <a:schemeClr val="bg1"/>
          </a:solidFill>
        </a:ln>
      </dgm:spPr>
      <dgm:t>
        <a:bodyPr/>
        <a:lstStyle/>
        <a:p>
          <a:pPr rtl="0"/>
          <a:r>
            <a:rPr lang="en-US" b="1" u="sng" dirty="0">
              <a:solidFill>
                <a:srgbClr val="FFFFFF"/>
              </a:solidFill>
            </a:rPr>
            <a:t>Portfolios</a:t>
          </a:r>
          <a:r>
            <a:rPr lang="en-US" b="1" dirty="0">
              <a:solidFill>
                <a:srgbClr val="FFFFFF"/>
              </a:solidFill>
            </a:rPr>
            <a:t> are assessment instruments that contain a collection of student selected artifacts created over an extended time.</a:t>
          </a:r>
        </a:p>
      </dgm:t>
      <dgm:extLst>
        <a:ext uri="{E40237B7-FDA0-4F09-8148-C483321AD2D9}">
          <dgm14:cNvPr xmlns:dgm14="http://schemas.microsoft.com/office/drawing/2010/diagram" id="0" name="" descr="Portfolios are assessment instruments that contain a collection of student selected artifacts created over an extended time.&#13;&#10;"/>
        </a:ext>
      </dgm:extLst>
    </dgm:pt>
    <dgm:pt modelId="{42551C88-C274-2C4C-8244-873396AFC5B2}" type="parTrans" cxnId="{0392CE44-7C5A-A74C-BA35-FD8AC04D2759}">
      <dgm:prSet/>
      <dgm:spPr/>
      <dgm:t>
        <a:bodyPr/>
        <a:lstStyle/>
        <a:p>
          <a:endParaRPr lang="en-US"/>
        </a:p>
      </dgm:t>
    </dgm:pt>
    <dgm:pt modelId="{C652D781-7187-E04C-A541-3FC1EFE8033D}" type="sibTrans" cxnId="{0392CE44-7C5A-A74C-BA35-FD8AC04D2759}">
      <dgm:prSet/>
      <dgm:spPr/>
      <dgm:t>
        <a:bodyPr/>
        <a:lstStyle/>
        <a:p>
          <a:endParaRPr lang="en-US"/>
        </a:p>
      </dgm:t>
    </dgm:pt>
    <dgm:pt modelId="{B39E22E6-A45B-AC4D-9F99-01FCDCCD7B5B}" type="pres">
      <dgm:prSet presAssocID="{0B85F283-EAE7-2D42-9D09-4F4689B10B27}" presName="linear" presStyleCnt="0">
        <dgm:presLayoutVars>
          <dgm:animLvl val="lvl"/>
          <dgm:resizeHandles val="exact"/>
        </dgm:presLayoutVars>
      </dgm:prSet>
      <dgm:spPr/>
    </dgm:pt>
    <dgm:pt modelId="{533F2995-D7C4-234B-8FD8-9576140F6C88}" type="pres">
      <dgm:prSet presAssocID="{149F7982-79AB-3642-8C70-984C2492A237}" presName="parentText" presStyleLbl="node1" presStyleIdx="0" presStyleCnt="1" custScaleY="112416" custLinFactNeighborX="5833" custLinFactNeighborY="343">
        <dgm:presLayoutVars>
          <dgm:chMax val="0"/>
          <dgm:bulletEnabled val="1"/>
        </dgm:presLayoutVars>
      </dgm:prSet>
      <dgm:spPr/>
    </dgm:pt>
  </dgm:ptLst>
  <dgm:cxnLst>
    <dgm:cxn modelId="{F58F6E2E-9346-724F-80F2-D02FA9E61510}" type="presOf" srcId="{0B85F283-EAE7-2D42-9D09-4F4689B10B27}" destId="{B39E22E6-A45B-AC4D-9F99-01FCDCCD7B5B}" srcOrd="0" destOrd="0" presId="urn:microsoft.com/office/officeart/2005/8/layout/vList2"/>
    <dgm:cxn modelId="{0392CE44-7C5A-A74C-BA35-FD8AC04D2759}" srcId="{0B85F283-EAE7-2D42-9D09-4F4689B10B27}" destId="{149F7982-79AB-3642-8C70-984C2492A237}" srcOrd="0" destOrd="0" parTransId="{42551C88-C274-2C4C-8244-873396AFC5B2}" sibTransId="{C652D781-7187-E04C-A541-3FC1EFE8033D}"/>
    <dgm:cxn modelId="{28205AD4-28F8-4B4A-8171-43A83B3C9188}" type="presOf" srcId="{149F7982-79AB-3642-8C70-984C2492A237}" destId="{533F2995-D7C4-234B-8FD8-9576140F6C88}" srcOrd="0" destOrd="0" presId="urn:microsoft.com/office/officeart/2005/8/layout/vList2"/>
    <dgm:cxn modelId="{EC4FEAC5-EB37-DB4E-9D3E-0D5D8BCBB0B6}" type="presParOf" srcId="{B39E22E6-A45B-AC4D-9F99-01FCDCCD7B5B}" destId="{533F2995-D7C4-234B-8FD8-9576140F6C8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8DD90C9-919A-744A-8492-039C91EA08BE}"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8461885C-E497-2842-8CCA-42B18F1E3780}">
      <dgm:prSet custT="1"/>
      <dgm:spPr>
        <a:solidFill>
          <a:srgbClr val="106233"/>
        </a:solidFill>
      </dgm:spPr>
      <dgm:t>
        <a:bodyPr/>
        <a:lstStyle/>
        <a:p>
          <a:pPr algn="l" rtl="0"/>
          <a:r>
            <a:rPr lang="en-US" sz="3200" b="1" dirty="0">
              <a:solidFill>
                <a:srgbClr val="FFFFFF"/>
              </a:solidFill>
            </a:rPr>
            <a:t>Teachers document how they manage and analyze performance data and dispositions based on assessments and appraisals. </a:t>
          </a:r>
        </a:p>
      </dgm:t>
      <dgm:extLst>
        <a:ext uri="{E40237B7-FDA0-4F09-8148-C483321AD2D9}">
          <dgm14:cNvPr xmlns:dgm14="http://schemas.microsoft.com/office/drawing/2010/diagram" id="0" name="" descr="Teachers document how they manage and analyze performance data and dispositions based on assessments and appraisals. &#13;&#10;They maintain physical and/or virtual spaces to collect, organize, and store assessment results. &#13;&#10;"/>
        </a:ext>
      </dgm:extLst>
    </dgm:pt>
    <dgm:pt modelId="{5B5C0607-EF84-8343-AF3F-14061672C969}" type="parTrans" cxnId="{38CF8CA7-7ADE-F54B-9226-CE99216EBADD}">
      <dgm:prSet/>
      <dgm:spPr/>
      <dgm:t>
        <a:bodyPr/>
        <a:lstStyle/>
        <a:p>
          <a:endParaRPr lang="en-US"/>
        </a:p>
      </dgm:t>
    </dgm:pt>
    <dgm:pt modelId="{5DA84E8F-8C23-FA4A-9DC1-78D1DCBBE6A8}" type="sibTrans" cxnId="{38CF8CA7-7ADE-F54B-9226-CE99216EBADD}">
      <dgm:prSet/>
      <dgm:spPr/>
      <dgm:t>
        <a:bodyPr/>
        <a:lstStyle/>
        <a:p>
          <a:endParaRPr lang="en-US"/>
        </a:p>
      </dgm:t>
    </dgm:pt>
    <dgm:pt modelId="{947D435A-E2DE-4540-8FA7-4CEB0517F564}">
      <dgm:prSet custT="1"/>
      <dgm:spPr>
        <a:solidFill>
          <a:schemeClr val="tx2">
            <a:lumMod val="75000"/>
          </a:schemeClr>
        </a:solidFill>
      </dgm:spPr>
      <dgm:t>
        <a:bodyPr/>
        <a:lstStyle/>
        <a:p>
          <a:pPr algn="l" rtl="0"/>
          <a:r>
            <a:rPr lang="en-US" sz="3200" b="1" dirty="0">
              <a:solidFill>
                <a:srgbClr val="FFFFFF"/>
              </a:solidFill>
            </a:rPr>
            <a:t>They maintain physical and/or virtual spaces to collect, organize, and store assessment results. </a:t>
          </a:r>
        </a:p>
      </dgm:t>
      <dgm:extLst>
        <a:ext uri="{E40237B7-FDA0-4F09-8148-C483321AD2D9}">
          <dgm14:cNvPr xmlns:dgm14="http://schemas.microsoft.com/office/drawing/2010/diagram" id="0" name="" descr="Teachers document how they manage and analyze performance data and dispositions based on assessments and appraisals. &#13;&#10;They maintain physical and/or virtual spaces to collect, organize, and store assessment results. &#13;&#10;"/>
        </a:ext>
      </dgm:extLst>
    </dgm:pt>
    <dgm:pt modelId="{593FB494-D512-F646-A641-316799D9C4DD}" type="parTrans" cxnId="{0BA1800C-7CE9-EC43-9C77-20938BE768B8}">
      <dgm:prSet/>
      <dgm:spPr/>
      <dgm:t>
        <a:bodyPr/>
        <a:lstStyle/>
        <a:p>
          <a:endParaRPr lang="en-US"/>
        </a:p>
      </dgm:t>
    </dgm:pt>
    <dgm:pt modelId="{2F85B2E2-1F5D-1D45-B476-8C19AF13ABD3}" type="sibTrans" cxnId="{0BA1800C-7CE9-EC43-9C77-20938BE768B8}">
      <dgm:prSet/>
      <dgm:spPr/>
      <dgm:t>
        <a:bodyPr/>
        <a:lstStyle/>
        <a:p>
          <a:endParaRPr lang="en-US"/>
        </a:p>
      </dgm:t>
    </dgm:pt>
    <dgm:pt modelId="{A681C7D2-D185-144C-A08E-05C4209001A6}" type="pres">
      <dgm:prSet presAssocID="{18DD90C9-919A-744A-8492-039C91EA08BE}" presName="linear" presStyleCnt="0">
        <dgm:presLayoutVars>
          <dgm:animLvl val="lvl"/>
          <dgm:resizeHandles val="exact"/>
        </dgm:presLayoutVars>
      </dgm:prSet>
      <dgm:spPr/>
    </dgm:pt>
    <dgm:pt modelId="{E47B36B9-B539-3F40-88DE-21E18BD7DEA0}" type="pres">
      <dgm:prSet presAssocID="{8461885C-E497-2842-8CCA-42B18F1E3780}" presName="parentText" presStyleLbl="node1" presStyleIdx="0" presStyleCnt="2">
        <dgm:presLayoutVars>
          <dgm:chMax val="0"/>
          <dgm:bulletEnabled val="1"/>
        </dgm:presLayoutVars>
      </dgm:prSet>
      <dgm:spPr/>
    </dgm:pt>
    <dgm:pt modelId="{2AE36AC5-1B1C-C643-965A-8BD3652B7961}" type="pres">
      <dgm:prSet presAssocID="{5DA84E8F-8C23-FA4A-9DC1-78D1DCBBE6A8}" presName="spacer" presStyleCnt="0"/>
      <dgm:spPr/>
    </dgm:pt>
    <dgm:pt modelId="{13A3FAAB-28B4-D740-BA84-9E25A87B86DA}" type="pres">
      <dgm:prSet presAssocID="{947D435A-E2DE-4540-8FA7-4CEB0517F564}" presName="parentText" presStyleLbl="node1" presStyleIdx="1" presStyleCnt="2">
        <dgm:presLayoutVars>
          <dgm:chMax val="0"/>
          <dgm:bulletEnabled val="1"/>
        </dgm:presLayoutVars>
      </dgm:prSet>
      <dgm:spPr/>
    </dgm:pt>
  </dgm:ptLst>
  <dgm:cxnLst>
    <dgm:cxn modelId="{0BA1800C-7CE9-EC43-9C77-20938BE768B8}" srcId="{18DD90C9-919A-744A-8492-039C91EA08BE}" destId="{947D435A-E2DE-4540-8FA7-4CEB0517F564}" srcOrd="1" destOrd="0" parTransId="{593FB494-D512-F646-A641-316799D9C4DD}" sibTransId="{2F85B2E2-1F5D-1D45-B476-8C19AF13ABD3}"/>
    <dgm:cxn modelId="{0E544D58-DFEE-A84D-8E93-87FE74CEC3C8}" type="presOf" srcId="{947D435A-E2DE-4540-8FA7-4CEB0517F564}" destId="{13A3FAAB-28B4-D740-BA84-9E25A87B86DA}" srcOrd="0" destOrd="0" presId="urn:microsoft.com/office/officeart/2005/8/layout/vList2"/>
    <dgm:cxn modelId="{38CF8CA7-7ADE-F54B-9226-CE99216EBADD}" srcId="{18DD90C9-919A-744A-8492-039C91EA08BE}" destId="{8461885C-E497-2842-8CCA-42B18F1E3780}" srcOrd="0" destOrd="0" parTransId="{5B5C0607-EF84-8343-AF3F-14061672C969}" sibTransId="{5DA84E8F-8C23-FA4A-9DC1-78D1DCBBE6A8}"/>
    <dgm:cxn modelId="{7283F1F4-7B74-1D48-9BFB-6C7C14C9B135}" type="presOf" srcId="{8461885C-E497-2842-8CCA-42B18F1E3780}" destId="{E47B36B9-B539-3F40-88DE-21E18BD7DEA0}" srcOrd="0" destOrd="0" presId="urn:microsoft.com/office/officeart/2005/8/layout/vList2"/>
    <dgm:cxn modelId="{7E88ABFD-1935-0E4A-939B-4BF0BA478890}" type="presOf" srcId="{18DD90C9-919A-744A-8492-039C91EA08BE}" destId="{A681C7D2-D185-144C-A08E-05C4209001A6}" srcOrd="0" destOrd="0" presId="urn:microsoft.com/office/officeart/2005/8/layout/vList2"/>
    <dgm:cxn modelId="{FCD974CE-CFAE-8A48-A1CD-1EEA86B64423}" type="presParOf" srcId="{A681C7D2-D185-144C-A08E-05C4209001A6}" destId="{E47B36B9-B539-3F40-88DE-21E18BD7DEA0}" srcOrd="0" destOrd="0" presId="urn:microsoft.com/office/officeart/2005/8/layout/vList2"/>
    <dgm:cxn modelId="{4BEA4A4B-4F1C-4C45-8ECB-F8EE126335B1}" type="presParOf" srcId="{A681C7D2-D185-144C-A08E-05C4209001A6}" destId="{2AE36AC5-1B1C-C643-965A-8BD3652B7961}" srcOrd="1" destOrd="0" presId="urn:microsoft.com/office/officeart/2005/8/layout/vList2"/>
    <dgm:cxn modelId="{4689071D-1B93-6347-9E93-A766E94CC7B8}" type="presParOf" srcId="{A681C7D2-D185-144C-A08E-05C4209001A6}" destId="{13A3FAAB-28B4-D740-BA84-9E25A87B86DA}"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B9E849E-6203-BD49-997E-E0165D1BC676}"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BDFE3731-EBBC-CD4D-A2AC-999C5724C7CE}">
      <dgm:prSet custT="1"/>
      <dgm:spPr>
        <a:solidFill>
          <a:srgbClr val="409A62"/>
        </a:solidFill>
      </dgm:spPr>
      <dgm:t>
        <a:bodyPr/>
        <a:lstStyle/>
        <a:p>
          <a:pPr algn="l" rtl="0"/>
          <a:r>
            <a:rPr lang="en-US" sz="2800" b="1" dirty="0">
              <a:solidFill>
                <a:srgbClr val="FFFFFF"/>
              </a:solidFill>
            </a:rPr>
            <a:t>Preselect intervals to analyze data.</a:t>
          </a:r>
        </a:p>
      </dgm:t>
      <dgm:extLst>
        <a:ext uri="{E40237B7-FDA0-4F09-8148-C483321AD2D9}">
          <dgm14:cNvPr xmlns:dgm14="http://schemas.microsoft.com/office/drawing/2010/diagram" id="0" name="" descr="Preselect intervals to analyze data.&#13;&#10;Use analysis to identify patterns and draw inferences. &#13;&#10;Find trends in student achievement and learning gaps.&#13;&#10;Categorize assessment data and code data into relevant themes. &#13;&#10;"/>
        </a:ext>
      </dgm:extLst>
    </dgm:pt>
    <dgm:pt modelId="{3E1C2F51-46F6-3647-B201-C14BE66C26BE}" type="parTrans" cxnId="{A3797F02-5375-DC4C-9839-920B81B411AD}">
      <dgm:prSet/>
      <dgm:spPr/>
      <dgm:t>
        <a:bodyPr/>
        <a:lstStyle/>
        <a:p>
          <a:endParaRPr lang="en-US"/>
        </a:p>
      </dgm:t>
    </dgm:pt>
    <dgm:pt modelId="{03672A9E-6519-B44C-88E9-F0AF7508A4BF}" type="sibTrans" cxnId="{A3797F02-5375-DC4C-9839-920B81B411AD}">
      <dgm:prSet/>
      <dgm:spPr/>
      <dgm:t>
        <a:bodyPr/>
        <a:lstStyle/>
        <a:p>
          <a:endParaRPr lang="en-US"/>
        </a:p>
      </dgm:t>
    </dgm:pt>
    <dgm:pt modelId="{A6F4A800-A487-7043-A08E-B9464BAC4F42}">
      <dgm:prSet custT="1"/>
      <dgm:spPr>
        <a:solidFill>
          <a:srgbClr val="667C3A"/>
        </a:solidFill>
      </dgm:spPr>
      <dgm:t>
        <a:bodyPr/>
        <a:lstStyle/>
        <a:p>
          <a:pPr algn="l" rtl="0"/>
          <a:r>
            <a:rPr lang="en-US" sz="2800" b="1" dirty="0">
              <a:solidFill>
                <a:srgbClr val="FFFFFF"/>
              </a:solidFill>
            </a:rPr>
            <a:t>Use analysis to identify patterns and draw inferences. </a:t>
          </a:r>
        </a:p>
      </dgm:t>
      <dgm:extLst>
        <a:ext uri="{E40237B7-FDA0-4F09-8148-C483321AD2D9}">
          <dgm14:cNvPr xmlns:dgm14="http://schemas.microsoft.com/office/drawing/2010/diagram" id="0" name="" descr="Preselect intervals to analyze data.&#13;&#10;Use analysis to identify patterns and draw inferences. &#13;&#10;Find trends in student achievement and learning gaps.&#13;&#10;Categorize assessment data and code data into relevant themes. &#13;&#10;"/>
        </a:ext>
      </dgm:extLst>
    </dgm:pt>
    <dgm:pt modelId="{5CA3D1DF-F37E-F843-BB1F-D8CC94598111}" type="parTrans" cxnId="{42826B42-14B9-DB48-9CB0-C50110BF6AD8}">
      <dgm:prSet/>
      <dgm:spPr/>
      <dgm:t>
        <a:bodyPr/>
        <a:lstStyle/>
        <a:p>
          <a:endParaRPr lang="en-US"/>
        </a:p>
      </dgm:t>
    </dgm:pt>
    <dgm:pt modelId="{98F2FDF6-C328-7E4A-BC1B-8CD06804CD09}" type="sibTrans" cxnId="{42826B42-14B9-DB48-9CB0-C50110BF6AD8}">
      <dgm:prSet/>
      <dgm:spPr/>
      <dgm:t>
        <a:bodyPr/>
        <a:lstStyle/>
        <a:p>
          <a:endParaRPr lang="en-US"/>
        </a:p>
      </dgm:t>
    </dgm:pt>
    <dgm:pt modelId="{8D61C0C3-37C1-6744-AB0B-6CC6118D4078}">
      <dgm:prSet custT="1"/>
      <dgm:spPr>
        <a:solidFill>
          <a:srgbClr val="FF6600"/>
        </a:solidFill>
      </dgm:spPr>
      <dgm:t>
        <a:bodyPr/>
        <a:lstStyle/>
        <a:p>
          <a:pPr algn="l" rtl="0"/>
          <a:r>
            <a:rPr lang="en-US" sz="2800" b="1" dirty="0">
              <a:solidFill>
                <a:srgbClr val="FFFFFF"/>
              </a:solidFill>
            </a:rPr>
            <a:t>Find trends in student achievement and learning gaps.</a:t>
          </a:r>
        </a:p>
      </dgm:t>
      <dgm:extLst>
        <a:ext uri="{E40237B7-FDA0-4F09-8148-C483321AD2D9}">
          <dgm14:cNvPr xmlns:dgm14="http://schemas.microsoft.com/office/drawing/2010/diagram" id="0" name="" descr="Preselect intervals to analyze data.&#13;&#10;Use analysis to identify patterns and draw inferences. &#13;&#10;Find trends in student achievement and learning gaps.&#13;&#10;Categorize assessment data and code data into relevant themes. &#13;&#10;"/>
        </a:ext>
      </dgm:extLst>
    </dgm:pt>
    <dgm:pt modelId="{24B3F1DC-42AF-C244-A908-6876D75F5033}" type="parTrans" cxnId="{5B97B4E0-DF33-764D-AA72-8A661321C8EB}">
      <dgm:prSet/>
      <dgm:spPr/>
      <dgm:t>
        <a:bodyPr/>
        <a:lstStyle/>
        <a:p>
          <a:endParaRPr lang="en-US"/>
        </a:p>
      </dgm:t>
    </dgm:pt>
    <dgm:pt modelId="{1927330E-231C-C448-AF63-3C90F1561DB4}" type="sibTrans" cxnId="{5B97B4E0-DF33-764D-AA72-8A661321C8EB}">
      <dgm:prSet/>
      <dgm:spPr/>
      <dgm:t>
        <a:bodyPr/>
        <a:lstStyle/>
        <a:p>
          <a:endParaRPr lang="en-US"/>
        </a:p>
      </dgm:t>
    </dgm:pt>
    <dgm:pt modelId="{01E1DF8E-B727-724B-92D9-578B65412FE7}">
      <dgm:prSet custT="1"/>
      <dgm:spPr>
        <a:solidFill>
          <a:srgbClr val="139999"/>
        </a:solidFill>
      </dgm:spPr>
      <dgm:t>
        <a:bodyPr/>
        <a:lstStyle/>
        <a:p>
          <a:pPr algn="l" rtl="0"/>
          <a:r>
            <a:rPr lang="en-US" sz="2800" b="1" dirty="0">
              <a:solidFill>
                <a:srgbClr val="FFFFFF"/>
              </a:solidFill>
            </a:rPr>
            <a:t>Categorize assessment data and code data into relevant themes. </a:t>
          </a:r>
        </a:p>
      </dgm:t>
      <dgm:extLst>
        <a:ext uri="{E40237B7-FDA0-4F09-8148-C483321AD2D9}">
          <dgm14:cNvPr xmlns:dgm14="http://schemas.microsoft.com/office/drawing/2010/diagram" id="0" name="" descr="Preselect intervals to analyze data.&#13;&#10;Use analysis to identify patterns and draw inferences. &#13;&#10;Find trends in student achievement and learning gaps.&#13;&#10;Categorize assessment data and code data into relevant themes. &#13;&#10;"/>
        </a:ext>
      </dgm:extLst>
    </dgm:pt>
    <dgm:pt modelId="{7EE79D55-2677-1B44-81FF-F50B6538A6E7}" type="parTrans" cxnId="{38BBA6A5-9D7C-6448-AA53-D6C662D4C33E}">
      <dgm:prSet/>
      <dgm:spPr/>
      <dgm:t>
        <a:bodyPr/>
        <a:lstStyle/>
        <a:p>
          <a:endParaRPr lang="en-US"/>
        </a:p>
      </dgm:t>
    </dgm:pt>
    <dgm:pt modelId="{2A6FF0E5-0F7A-804E-8698-CA3C3F4C19BC}" type="sibTrans" cxnId="{38BBA6A5-9D7C-6448-AA53-D6C662D4C33E}">
      <dgm:prSet/>
      <dgm:spPr/>
      <dgm:t>
        <a:bodyPr/>
        <a:lstStyle/>
        <a:p>
          <a:endParaRPr lang="en-US"/>
        </a:p>
      </dgm:t>
    </dgm:pt>
    <dgm:pt modelId="{A41191A0-6600-614F-96D7-22EBAB4484E3}" type="pres">
      <dgm:prSet presAssocID="{4B9E849E-6203-BD49-997E-E0165D1BC676}" presName="diagram" presStyleCnt="0">
        <dgm:presLayoutVars>
          <dgm:dir/>
          <dgm:resizeHandles val="exact"/>
        </dgm:presLayoutVars>
      </dgm:prSet>
      <dgm:spPr/>
    </dgm:pt>
    <dgm:pt modelId="{581A2C88-9C43-9848-88A6-132F31A1AF2C}" type="pres">
      <dgm:prSet presAssocID="{BDFE3731-EBBC-CD4D-A2AC-999C5724C7CE}" presName="node" presStyleLbl="node1" presStyleIdx="0" presStyleCnt="4" custScaleX="354939" custLinFactNeighborX="-17824" custLinFactNeighborY="-42">
        <dgm:presLayoutVars>
          <dgm:bulletEnabled val="1"/>
        </dgm:presLayoutVars>
      </dgm:prSet>
      <dgm:spPr/>
    </dgm:pt>
    <dgm:pt modelId="{A9DF6609-3AEC-5545-9C01-CF0E40C0A4BB}" type="pres">
      <dgm:prSet presAssocID="{03672A9E-6519-B44C-88E9-F0AF7508A4BF}" presName="sibTrans" presStyleCnt="0"/>
      <dgm:spPr/>
    </dgm:pt>
    <dgm:pt modelId="{B211F4CB-0E04-B046-A2D8-2AF1569CE6D3}" type="pres">
      <dgm:prSet presAssocID="{A6F4A800-A487-7043-A08E-B9464BAC4F42}" presName="node" presStyleLbl="node1" presStyleIdx="1" presStyleCnt="4" custScaleX="354939" custLinFactNeighborX="-17824" custLinFactNeighborY="-42">
        <dgm:presLayoutVars>
          <dgm:bulletEnabled val="1"/>
        </dgm:presLayoutVars>
      </dgm:prSet>
      <dgm:spPr/>
    </dgm:pt>
    <dgm:pt modelId="{90A0F20F-FA9B-F349-BF0F-F9F93461750B}" type="pres">
      <dgm:prSet presAssocID="{98F2FDF6-C328-7E4A-BC1B-8CD06804CD09}" presName="sibTrans" presStyleCnt="0"/>
      <dgm:spPr/>
    </dgm:pt>
    <dgm:pt modelId="{AC787ABC-0F11-5343-AFB4-642B1C7F1495}" type="pres">
      <dgm:prSet presAssocID="{8D61C0C3-37C1-6744-AB0B-6CC6118D4078}" presName="node" presStyleLbl="node1" presStyleIdx="2" presStyleCnt="4" custScaleX="354939" custLinFactNeighborX="-17824" custLinFactNeighborY="-42">
        <dgm:presLayoutVars>
          <dgm:bulletEnabled val="1"/>
        </dgm:presLayoutVars>
      </dgm:prSet>
      <dgm:spPr/>
    </dgm:pt>
    <dgm:pt modelId="{E9F610CF-95EC-B140-9D71-796BEE724D8F}" type="pres">
      <dgm:prSet presAssocID="{1927330E-231C-C448-AF63-3C90F1561DB4}" presName="sibTrans" presStyleCnt="0"/>
      <dgm:spPr/>
    </dgm:pt>
    <dgm:pt modelId="{8A1D0694-62F3-1C40-859C-6D7AA678C170}" type="pres">
      <dgm:prSet presAssocID="{01E1DF8E-B727-724B-92D9-578B65412FE7}" presName="node" presStyleLbl="node1" presStyleIdx="3" presStyleCnt="4" custScaleX="354939" custLinFactNeighborX="-17824" custLinFactNeighborY="-42">
        <dgm:presLayoutVars>
          <dgm:bulletEnabled val="1"/>
        </dgm:presLayoutVars>
      </dgm:prSet>
      <dgm:spPr/>
    </dgm:pt>
  </dgm:ptLst>
  <dgm:cxnLst>
    <dgm:cxn modelId="{A3797F02-5375-DC4C-9839-920B81B411AD}" srcId="{4B9E849E-6203-BD49-997E-E0165D1BC676}" destId="{BDFE3731-EBBC-CD4D-A2AC-999C5724C7CE}" srcOrd="0" destOrd="0" parTransId="{3E1C2F51-46F6-3647-B201-C14BE66C26BE}" sibTransId="{03672A9E-6519-B44C-88E9-F0AF7508A4BF}"/>
    <dgm:cxn modelId="{941DB727-D462-5442-A824-899B3E3FF9F5}" type="presOf" srcId="{A6F4A800-A487-7043-A08E-B9464BAC4F42}" destId="{B211F4CB-0E04-B046-A2D8-2AF1569CE6D3}" srcOrd="0" destOrd="0" presId="urn:microsoft.com/office/officeart/2005/8/layout/default"/>
    <dgm:cxn modelId="{72BD3439-666D-0941-8839-AE9004249208}" type="presOf" srcId="{8D61C0C3-37C1-6744-AB0B-6CC6118D4078}" destId="{AC787ABC-0F11-5343-AFB4-642B1C7F1495}" srcOrd="0" destOrd="0" presId="urn:microsoft.com/office/officeart/2005/8/layout/default"/>
    <dgm:cxn modelId="{42826B42-14B9-DB48-9CB0-C50110BF6AD8}" srcId="{4B9E849E-6203-BD49-997E-E0165D1BC676}" destId="{A6F4A800-A487-7043-A08E-B9464BAC4F42}" srcOrd="1" destOrd="0" parTransId="{5CA3D1DF-F37E-F843-BB1F-D8CC94598111}" sibTransId="{98F2FDF6-C328-7E4A-BC1B-8CD06804CD09}"/>
    <dgm:cxn modelId="{38BBA6A5-9D7C-6448-AA53-D6C662D4C33E}" srcId="{4B9E849E-6203-BD49-997E-E0165D1BC676}" destId="{01E1DF8E-B727-724B-92D9-578B65412FE7}" srcOrd="3" destOrd="0" parTransId="{7EE79D55-2677-1B44-81FF-F50B6538A6E7}" sibTransId="{2A6FF0E5-0F7A-804E-8698-CA3C3F4C19BC}"/>
    <dgm:cxn modelId="{986DFBA5-1D2E-4A43-AC43-E62A3A4B03C7}" type="presOf" srcId="{4B9E849E-6203-BD49-997E-E0165D1BC676}" destId="{A41191A0-6600-614F-96D7-22EBAB4484E3}" srcOrd="0" destOrd="0" presId="urn:microsoft.com/office/officeart/2005/8/layout/default"/>
    <dgm:cxn modelId="{5B97B4E0-DF33-764D-AA72-8A661321C8EB}" srcId="{4B9E849E-6203-BD49-997E-E0165D1BC676}" destId="{8D61C0C3-37C1-6744-AB0B-6CC6118D4078}" srcOrd="2" destOrd="0" parTransId="{24B3F1DC-42AF-C244-A908-6876D75F5033}" sibTransId="{1927330E-231C-C448-AF63-3C90F1561DB4}"/>
    <dgm:cxn modelId="{3D01F8F4-9FE7-5F4C-ADF3-D53E20387369}" type="presOf" srcId="{01E1DF8E-B727-724B-92D9-578B65412FE7}" destId="{8A1D0694-62F3-1C40-859C-6D7AA678C170}" srcOrd="0" destOrd="0" presId="urn:microsoft.com/office/officeart/2005/8/layout/default"/>
    <dgm:cxn modelId="{7E0F8BF9-5DE0-124F-8D1E-5EF6A6C4EEBD}" type="presOf" srcId="{BDFE3731-EBBC-CD4D-A2AC-999C5724C7CE}" destId="{581A2C88-9C43-9848-88A6-132F31A1AF2C}" srcOrd="0" destOrd="0" presId="urn:microsoft.com/office/officeart/2005/8/layout/default"/>
    <dgm:cxn modelId="{350A2091-4825-E246-B3C8-C9B40393E8E1}" type="presParOf" srcId="{A41191A0-6600-614F-96D7-22EBAB4484E3}" destId="{581A2C88-9C43-9848-88A6-132F31A1AF2C}" srcOrd="0" destOrd="0" presId="urn:microsoft.com/office/officeart/2005/8/layout/default"/>
    <dgm:cxn modelId="{F40BB492-B49E-5849-A55F-2AA3454C6918}" type="presParOf" srcId="{A41191A0-6600-614F-96D7-22EBAB4484E3}" destId="{A9DF6609-3AEC-5545-9C01-CF0E40C0A4BB}" srcOrd="1" destOrd="0" presId="urn:microsoft.com/office/officeart/2005/8/layout/default"/>
    <dgm:cxn modelId="{D1AC915D-F4CE-2142-AF66-125E9FF287D3}" type="presParOf" srcId="{A41191A0-6600-614F-96D7-22EBAB4484E3}" destId="{B211F4CB-0E04-B046-A2D8-2AF1569CE6D3}" srcOrd="2" destOrd="0" presId="urn:microsoft.com/office/officeart/2005/8/layout/default"/>
    <dgm:cxn modelId="{7835DAEB-B864-744E-99AE-A46919F0A712}" type="presParOf" srcId="{A41191A0-6600-614F-96D7-22EBAB4484E3}" destId="{90A0F20F-FA9B-F349-BF0F-F9F93461750B}" srcOrd="3" destOrd="0" presId="urn:microsoft.com/office/officeart/2005/8/layout/default"/>
    <dgm:cxn modelId="{69735E9D-FFFA-D04E-B43F-268950D12C56}" type="presParOf" srcId="{A41191A0-6600-614F-96D7-22EBAB4484E3}" destId="{AC787ABC-0F11-5343-AFB4-642B1C7F1495}" srcOrd="4" destOrd="0" presId="urn:microsoft.com/office/officeart/2005/8/layout/default"/>
    <dgm:cxn modelId="{C2CA289B-6DD8-AD48-BA0E-C7828F29127F}" type="presParOf" srcId="{A41191A0-6600-614F-96D7-22EBAB4484E3}" destId="{E9F610CF-95EC-B140-9D71-796BEE724D8F}" srcOrd="5" destOrd="0" presId="urn:microsoft.com/office/officeart/2005/8/layout/default"/>
    <dgm:cxn modelId="{D1AA5B9F-0C22-684A-A18E-6EC738A5E617}" type="presParOf" srcId="{A41191A0-6600-614F-96D7-22EBAB4484E3}" destId="{8A1D0694-62F3-1C40-859C-6D7AA678C170}"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B9E849E-6203-BD49-997E-E0165D1BC676}"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4DB8D2E0-5EA4-5547-B540-BB238B28E15D}">
      <dgm:prSet custT="1"/>
      <dgm:spPr>
        <a:solidFill>
          <a:srgbClr val="B5222B"/>
        </a:solidFill>
        <a:ln>
          <a:solidFill>
            <a:schemeClr val="bg1"/>
          </a:solidFill>
        </a:ln>
      </dgm:spPr>
      <dgm:t>
        <a:bodyPr/>
        <a:lstStyle/>
        <a:p>
          <a:pPr algn="l" rtl="0"/>
          <a:r>
            <a:rPr lang="en-US" sz="2800" b="1" dirty="0">
              <a:solidFill>
                <a:srgbClr val="FFFFFF"/>
              </a:solidFill>
            </a:rPr>
            <a:t>Identify where students were before/during instruction and after summative assessments. </a:t>
          </a:r>
        </a:p>
      </dgm:t>
      <dgm:extLst>
        <a:ext uri="{E40237B7-FDA0-4F09-8148-C483321AD2D9}">
          <dgm14:cNvPr xmlns:dgm14="http://schemas.microsoft.com/office/drawing/2010/diagram" id="0" name="" descr="Make informed interpretations and judgments based on careful analyses. &#13;&#10;Identify where students were before/during instruction and after summative assessments. &#13;&#10;Clarify how planning, instruction, and assessment impacted target attainment and dispositions. &#13;&#10;"/>
        </a:ext>
      </dgm:extLst>
    </dgm:pt>
    <dgm:pt modelId="{00374D4C-F095-1E48-9845-B158B45E6B91}" type="parTrans" cxnId="{BB402B05-39A6-1A45-9A50-80DC2FC12B72}">
      <dgm:prSet/>
      <dgm:spPr/>
      <dgm:t>
        <a:bodyPr/>
        <a:lstStyle/>
        <a:p>
          <a:endParaRPr lang="en-US"/>
        </a:p>
      </dgm:t>
    </dgm:pt>
    <dgm:pt modelId="{0AA4640C-2E9B-744A-8DD8-7C21D14F232D}" type="sibTrans" cxnId="{BB402B05-39A6-1A45-9A50-80DC2FC12B72}">
      <dgm:prSet/>
      <dgm:spPr/>
      <dgm:t>
        <a:bodyPr/>
        <a:lstStyle/>
        <a:p>
          <a:endParaRPr lang="en-US"/>
        </a:p>
      </dgm:t>
    </dgm:pt>
    <dgm:pt modelId="{B0663896-063A-5440-89BE-3E277B73F291}">
      <dgm:prSet custT="1"/>
      <dgm:spPr>
        <a:solidFill>
          <a:srgbClr val="000090"/>
        </a:solidFill>
        <a:ln>
          <a:solidFill>
            <a:schemeClr val="bg1"/>
          </a:solidFill>
        </a:ln>
      </dgm:spPr>
      <dgm:t>
        <a:bodyPr/>
        <a:lstStyle/>
        <a:p>
          <a:pPr algn="l" rtl="0"/>
          <a:r>
            <a:rPr lang="en-US" sz="2800" b="1" dirty="0">
              <a:solidFill>
                <a:srgbClr val="FFFFFF"/>
              </a:solidFill>
            </a:rPr>
            <a:t>Clarify how planning, instruction, and assessment impacted target attainment and dispositions. </a:t>
          </a:r>
        </a:p>
      </dgm:t>
      <dgm:extLst>
        <a:ext uri="{E40237B7-FDA0-4F09-8148-C483321AD2D9}">
          <dgm14:cNvPr xmlns:dgm14="http://schemas.microsoft.com/office/drawing/2010/diagram" id="0" name="" descr="Make informed interpretations and judgments based on careful analyses. &#13;&#10;Identify where students were before/during instruction and after summative assessments. &#13;&#10;Clarify how planning, instruction, and assessment impacted target attainment and dispositions. &#13;&#10;"/>
        </a:ext>
      </dgm:extLst>
    </dgm:pt>
    <dgm:pt modelId="{12481C71-AEF4-6342-8252-F31019A87E17}" type="parTrans" cxnId="{7D636A61-5A0E-2D44-BBDE-C72F0BC22E89}">
      <dgm:prSet/>
      <dgm:spPr/>
      <dgm:t>
        <a:bodyPr/>
        <a:lstStyle/>
        <a:p>
          <a:endParaRPr lang="en-US"/>
        </a:p>
      </dgm:t>
    </dgm:pt>
    <dgm:pt modelId="{B66B8A7E-1430-6B49-B397-BC36D8CCFB69}" type="sibTrans" cxnId="{7D636A61-5A0E-2D44-BBDE-C72F0BC22E89}">
      <dgm:prSet/>
      <dgm:spPr/>
      <dgm:t>
        <a:bodyPr/>
        <a:lstStyle/>
        <a:p>
          <a:endParaRPr lang="en-US"/>
        </a:p>
      </dgm:t>
    </dgm:pt>
    <dgm:pt modelId="{640DF140-27D4-6146-ABCB-67D2B20C7B64}">
      <dgm:prSet custT="1"/>
      <dgm:spPr>
        <a:solidFill>
          <a:srgbClr val="139999"/>
        </a:solidFill>
        <a:ln>
          <a:solidFill>
            <a:schemeClr val="bg1"/>
          </a:solidFill>
        </a:ln>
      </dgm:spPr>
      <dgm:t>
        <a:bodyPr/>
        <a:lstStyle/>
        <a:p>
          <a:pPr algn="l" rtl="0"/>
          <a:r>
            <a:rPr lang="en-US" sz="2800" b="1" dirty="0">
              <a:solidFill>
                <a:srgbClr val="FFFFFF"/>
              </a:solidFill>
            </a:rPr>
            <a:t>Make informed interpretations and judgments based on careful analyses. </a:t>
          </a:r>
        </a:p>
      </dgm:t>
      <dgm:extLst>
        <a:ext uri="{E40237B7-FDA0-4F09-8148-C483321AD2D9}">
          <dgm14:cNvPr xmlns:dgm14="http://schemas.microsoft.com/office/drawing/2010/diagram" id="0" name="" descr="Make informed interpretations and judgments based on careful analyses. &#13;&#10;Identify where students were before/during instruction and after summative assessments. &#13;&#10;Clarify how planning, instruction, and assessment impacted target attainment and dispositions. &#13;&#10;"/>
        </a:ext>
      </dgm:extLst>
    </dgm:pt>
    <dgm:pt modelId="{0357B779-A4B4-194E-8CE9-12F0AACAD2EC}" type="sibTrans" cxnId="{532617E8-F968-4B49-9DF1-66E7D15EDA5B}">
      <dgm:prSet/>
      <dgm:spPr/>
      <dgm:t>
        <a:bodyPr/>
        <a:lstStyle/>
        <a:p>
          <a:endParaRPr lang="en-US"/>
        </a:p>
      </dgm:t>
    </dgm:pt>
    <dgm:pt modelId="{E107FD70-89AA-AC4E-98CB-8D090469AF8D}" type="parTrans" cxnId="{532617E8-F968-4B49-9DF1-66E7D15EDA5B}">
      <dgm:prSet/>
      <dgm:spPr/>
      <dgm:t>
        <a:bodyPr/>
        <a:lstStyle/>
        <a:p>
          <a:endParaRPr lang="en-US"/>
        </a:p>
      </dgm:t>
    </dgm:pt>
    <dgm:pt modelId="{D7F27DFC-D7EA-5C4F-A2A8-458278AA3AA3}" type="pres">
      <dgm:prSet presAssocID="{4B9E849E-6203-BD49-997E-E0165D1BC676}" presName="diagram" presStyleCnt="0">
        <dgm:presLayoutVars>
          <dgm:dir/>
          <dgm:resizeHandles val="exact"/>
        </dgm:presLayoutVars>
      </dgm:prSet>
      <dgm:spPr/>
    </dgm:pt>
    <dgm:pt modelId="{47AC8ECB-096F-9641-867C-700ECF3D6B97}" type="pres">
      <dgm:prSet presAssocID="{640DF140-27D4-6146-ABCB-67D2B20C7B64}" presName="node" presStyleLbl="node1" presStyleIdx="0" presStyleCnt="3" custScaleX="233257">
        <dgm:presLayoutVars>
          <dgm:bulletEnabled val="1"/>
        </dgm:presLayoutVars>
      </dgm:prSet>
      <dgm:spPr/>
    </dgm:pt>
    <dgm:pt modelId="{AA09F738-80D3-F140-A592-6B81BD140B9D}" type="pres">
      <dgm:prSet presAssocID="{0357B779-A4B4-194E-8CE9-12F0AACAD2EC}" presName="sibTrans" presStyleCnt="0"/>
      <dgm:spPr/>
    </dgm:pt>
    <dgm:pt modelId="{F90FF1DC-9ECE-5C4B-9ADB-AF11439D6943}" type="pres">
      <dgm:prSet presAssocID="{4DB8D2E0-5EA4-5547-B540-BB238B28E15D}" presName="node" presStyleLbl="node1" presStyleIdx="1" presStyleCnt="3" custScaleX="233257">
        <dgm:presLayoutVars>
          <dgm:bulletEnabled val="1"/>
        </dgm:presLayoutVars>
      </dgm:prSet>
      <dgm:spPr/>
    </dgm:pt>
    <dgm:pt modelId="{B25F0733-B8C9-8E41-86CB-9CAE5E33E1C4}" type="pres">
      <dgm:prSet presAssocID="{0AA4640C-2E9B-744A-8DD8-7C21D14F232D}" presName="sibTrans" presStyleCnt="0"/>
      <dgm:spPr/>
    </dgm:pt>
    <dgm:pt modelId="{C70B21B4-C487-6143-B1D9-8156B4BC3737}" type="pres">
      <dgm:prSet presAssocID="{B0663896-063A-5440-89BE-3E277B73F291}" presName="node" presStyleLbl="node1" presStyleIdx="2" presStyleCnt="3" custScaleX="233257">
        <dgm:presLayoutVars>
          <dgm:bulletEnabled val="1"/>
        </dgm:presLayoutVars>
      </dgm:prSet>
      <dgm:spPr/>
    </dgm:pt>
  </dgm:ptLst>
  <dgm:cxnLst>
    <dgm:cxn modelId="{BB402B05-39A6-1A45-9A50-80DC2FC12B72}" srcId="{4B9E849E-6203-BD49-997E-E0165D1BC676}" destId="{4DB8D2E0-5EA4-5547-B540-BB238B28E15D}" srcOrd="1" destOrd="0" parTransId="{00374D4C-F095-1E48-9845-B158B45E6B91}" sibTransId="{0AA4640C-2E9B-744A-8DD8-7C21D14F232D}"/>
    <dgm:cxn modelId="{D62FE65E-0ECE-EF4E-B887-8A44ADF3CF8D}" type="presOf" srcId="{4B9E849E-6203-BD49-997E-E0165D1BC676}" destId="{D7F27DFC-D7EA-5C4F-A2A8-458278AA3AA3}" srcOrd="0" destOrd="0" presId="urn:microsoft.com/office/officeart/2005/8/layout/default"/>
    <dgm:cxn modelId="{55821B5F-23DC-454A-AAD3-2F266EF2E932}" type="presOf" srcId="{B0663896-063A-5440-89BE-3E277B73F291}" destId="{C70B21B4-C487-6143-B1D9-8156B4BC3737}" srcOrd="0" destOrd="0" presId="urn:microsoft.com/office/officeart/2005/8/layout/default"/>
    <dgm:cxn modelId="{7D636A61-5A0E-2D44-BBDE-C72F0BC22E89}" srcId="{4B9E849E-6203-BD49-997E-E0165D1BC676}" destId="{B0663896-063A-5440-89BE-3E277B73F291}" srcOrd="2" destOrd="0" parTransId="{12481C71-AEF4-6342-8252-F31019A87E17}" sibTransId="{B66B8A7E-1430-6B49-B397-BC36D8CCFB69}"/>
    <dgm:cxn modelId="{73CE6E64-2445-964B-810A-3BE08D792BA8}" type="presOf" srcId="{4DB8D2E0-5EA4-5547-B540-BB238B28E15D}" destId="{F90FF1DC-9ECE-5C4B-9ADB-AF11439D6943}" srcOrd="0" destOrd="0" presId="urn:microsoft.com/office/officeart/2005/8/layout/default"/>
    <dgm:cxn modelId="{532617E8-F968-4B49-9DF1-66E7D15EDA5B}" srcId="{4B9E849E-6203-BD49-997E-E0165D1BC676}" destId="{640DF140-27D4-6146-ABCB-67D2B20C7B64}" srcOrd="0" destOrd="0" parTransId="{E107FD70-89AA-AC4E-98CB-8D090469AF8D}" sibTransId="{0357B779-A4B4-194E-8CE9-12F0AACAD2EC}"/>
    <dgm:cxn modelId="{307358EC-47C4-3447-8F69-F6981C69A3A4}" type="presOf" srcId="{640DF140-27D4-6146-ABCB-67D2B20C7B64}" destId="{47AC8ECB-096F-9641-867C-700ECF3D6B97}" srcOrd="0" destOrd="0" presId="urn:microsoft.com/office/officeart/2005/8/layout/default"/>
    <dgm:cxn modelId="{522DAA7E-6368-5641-8BA7-963806CC4E5B}" type="presParOf" srcId="{D7F27DFC-D7EA-5C4F-A2A8-458278AA3AA3}" destId="{47AC8ECB-096F-9641-867C-700ECF3D6B97}" srcOrd="0" destOrd="0" presId="urn:microsoft.com/office/officeart/2005/8/layout/default"/>
    <dgm:cxn modelId="{E6B8987B-CCB3-6F4D-AC35-C2E2F0441647}" type="presParOf" srcId="{D7F27DFC-D7EA-5C4F-A2A8-458278AA3AA3}" destId="{AA09F738-80D3-F140-A592-6B81BD140B9D}" srcOrd="1" destOrd="0" presId="urn:microsoft.com/office/officeart/2005/8/layout/default"/>
    <dgm:cxn modelId="{360D36E8-329B-2544-A985-D11B396B5BC4}" type="presParOf" srcId="{D7F27DFC-D7EA-5C4F-A2A8-458278AA3AA3}" destId="{F90FF1DC-9ECE-5C4B-9ADB-AF11439D6943}" srcOrd="2" destOrd="0" presId="urn:microsoft.com/office/officeart/2005/8/layout/default"/>
    <dgm:cxn modelId="{3197B061-2535-3545-88D6-85E1F806A84D}" type="presParOf" srcId="{D7F27DFC-D7EA-5C4F-A2A8-458278AA3AA3}" destId="{B25F0733-B8C9-8E41-86CB-9CAE5E33E1C4}" srcOrd="3" destOrd="0" presId="urn:microsoft.com/office/officeart/2005/8/layout/default"/>
    <dgm:cxn modelId="{501F73C4-90C1-FC40-863A-127E38B221D4}" type="presParOf" srcId="{D7F27DFC-D7EA-5C4F-A2A8-458278AA3AA3}" destId="{C70B21B4-C487-6143-B1D9-8156B4BC3737}"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67B8C9D-4D34-3040-A37B-FADE1D191C97}"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CEC0D646-0CCD-9F48-8B24-17EA2FFE63F4}">
      <dgm:prSet custT="1"/>
      <dgm:spPr>
        <a:solidFill>
          <a:schemeClr val="tx2">
            <a:lumMod val="90000"/>
            <a:lumOff val="10000"/>
          </a:schemeClr>
        </a:solidFill>
        <a:ln>
          <a:solidFill>
            <a:schemeClr val="tx1"/>
          </a:solidFill>
        </a:ln>
      </dgm:spPr>
      <dgm:t>
        <a:bodyPr/>
        <a:lstStyle/>
        <a:p>
          <a:pPr algn="l" rtl="0"/>
          <a:r>
            <a:rPr lang="en-US" sz="2800" b="1" u="sng" dirty="0">
              <a:solidFill>
                <a:srgbClr val="FFFFFF"/>
              </a:solidFill>
            </a:rPr>
            <a:t>Reliability</a:t>
          </a:r>
          <a:r>
            <a:rPr lang="en-US" sz="2800" b="1" dirty="0">
              <a:solidFill>
                <a:srgbClr val="FFFFFF"/>
              </a:solidFill>
            </a:rPr>
            <a:t> refers to an assessment’s ability to produce similar results, given comparable circumstances and students’ unchanged knowledge. </a:t>
          </a:r>
        </a:p>
      </dgm:t>
      <dgm:extLst>
        <a:ext uri="{E40237B7-FDA0-4F09-8148-C483321AD2D9}">
          <dgm14:cNvPr xmlns:dgm14="http://schemas.microsoft.com/office/drawing/2010/diagram" id="0" name="" descr="•Validity refers to the ability of an assessment to measure or appraise what it intends to.&#10;•Reliability refers to an assessment’s ability to produce similar results, given comparable circumstances and students’ unchanged knowledge.&#10;"/>
        </a:ext>
      </dgm:extLst>
    </dgm:pt>
    <dgm:pt modelId="{CFED3605-5144-F240-B6DE-83C911D5BE7D}" type="parTrans" cxnId="{0F6C4229-F480-AC46-B7B1-A919BEC54CBF}">
      <dgm:prSet/>
      <dgm:spPr/>
      <dgm:t>
        <a:bodyPr/>
        <a:lstStyle/>
        <a:p>
          <a:endParaRPr lang="en-US"/>
        </a:p>
      </dgm:t>
    </dgm:pt>
    <dgm:pt modelId="{78A4008B-5973-5D43-B9B9-8425F770F949}" type="sibTrans" cxnId="{0F6C4229-F480-AC46-B7B1-A919BEC54CBF}">
      <dgm:prSet/>
      <dgm:spPr/>
      <dgm:t>
        <a:bodyPr/>
        <a:lstStyle/>
        <a:p>
          <a:endParaRPr lang="en-US"/>
        </a:p>
      </dgm:t>
    </dgm:pt>
    <dgm:pt modelId="{CC2B07D5-C6ED-C94F-AA44-9EF15DD9E412}">
      <dgm:prSet custT="1"/>
      <dgm:spPr>
        <a:solidFill>
          <a:srgbClr val="000000"/>
        </a:solidFill>
        <a:ln>
          <a:solidFill>
            <a:schemeClr val="tx1"/>
          </a:solidFill>
        </a:ln>
      </dgm:spPr>
      <dgm:t>
        <a:bodyPr/>
        <a:lstStyle/>
        <a:p>
          <a:pPr algn="l" rtl="0"/>
          <a:r>
            <a:rPr lang="en-US" sz="2800" b="1" u="sng" dirty="0">
              <a:solidFill>
                <a:srgbClr val="FFFFFF"/>
              </a:solidFill>
            </a:rPr>
            <a:t>Validity</a:t>
          </a:r>
          <a:r>
            <a:rPr lang="en-US" sz="2800" b="1" dirty="0">
              <a:solidFill>
                <a:srgbClr val="FFFFFF"/>
              </a:solidFill>
            </a:rPr>
            <a:t> refers to the ability of an assessment to measure or appraise what it intends to. </a:t>
          </a:r>
        </a:p>
      </dgm:t>
      <dgm:extLst>
        <a:ext uri="{E40237B7-FDA0-4F09-8148-C483321AD2D9}">
          <dgm14:cNvPr xmlns:dgm14="http://schemas.microsoft.com/office/drawing/2010/diagram" id="0" name="" descr="•Validity refers to the ability of an assessment to measure or appraise what it intends to.&#10;•Reliability refers to an assessment’s ability to produce similar results, given comparable circumstances and students’ unchanged knowledge.&#10;"/>
        </a:ext>
      </dgm:extLst>
    </dgm:pt>
    <dgm:pt modelId="{845240C7-269F-774A-8002-4CA92AEC70B5}" type="sibTrans" cxnId="{DA2C92B6-DE81-C045-A33F-AE5F4BB7292E}">
      <dgm:prSet/>
      <dgm:spPr/>
      <dgm:t>
        <a:bodyPr/>
        <a:lstStyle/>
        <a:p>
          <a:endParaRPr lang="en-US"/>
        </a:p>
      </dgm:t>
    </dgm:pt>
    <dgm:pt modelId="{50D9117A-E54F-1041-9977-AB975A02C74B}" type="parTrans" cxnId="{DA2C92B6-DE81-C045-A33F-AE5F4BB7292E}">
      <dgm:prSet/>
      <dgm:spPr/>
      <dgm:t>
        <a:bodyPr/>
        <a:lstStyle/>
        <a:p>
          <a:endParaRPr lang="en-US"/>
        </a:p>
      </dgm:t>
    </dgm:pt>
    <dgm:pt modelId="{419CC829-7D87-ED43-91C2-D1CD7CE457F2}" type="pres">
      <dgm:prSet presAssocID="{F67B8C9D-4D34-3040-A37B-FADE1D191C97}" presName="diagram" presStyleCnt="0">
        <dgm:presLayoutVars>
          <dgm:dir/>
          <dgm:resizeHandles val="exact"/>
        </dgm:presLayoutVars>
      </dgm:prSet>
      <dgm:spPr/>
    </dgm:pt>
    <dgm:pt modelId="{1DF795C8-97FE-C54F-BB3D-C3282C77B1C9}" type="pres">
      <dgm:prSet presAssocID="{CC2B07D5-C6ED-C94F-AA44-9EF15DD9E412}" presName="node" presStyleLbl="node1" presStyleIdx="0" presStyleCnt="2" custScaleX="125798" custScaleY="65053" custLinFactNeighborY="335">
        <dgm:presLayoutVars>
          <dgm:bulletEnabled val="1"/>
        </dgm:presLayoutVars>
      </dgm:prSet>
      <dgm:spPr/>
    </dgm:pt>
    <dgm:pt modelId="{2CDC29C5-3FF2-A540-B03F-EEE6BDF72499}" type="pres">
      <dgm:prSet presAssocID="{845240C7-269F-774A-8002-4CA92AEC70B5}" presName="sibTrans" presStyleCnt="0"/>
      <dgm:spPr/>
    </dgm:pt>
    <dgm:pt modelId="{93CCD840-0828-AA49-8AC0-8E274113D156}" type="pres">
      <dgm:prSet presAssocID="{CEC0D646-0CCD-9F48-8B24-17EA2FFE63F4}" presName="node" presStyleLbl="node1" presStyleIdx="1" presStyleCnt="2" custScaleX="125798" custScaleY="65053" custLinFactNeighborY="-9776">
        <dgm:presLayoutVars>
          <dgm:bulletEnabled val="1"/>
        </dgm:presLayoutVars>
      </dgm:prSet>
      <dgm:spPr/>
    </dgm:pt>
  </dgm:ptLst>
  <dgm:cxnLst>
    <dgm:cxn modelId="{783A720C-B230-704E-B1D8-1999FDDFCFAD}" type="presOf" srcId="{CC2B07D5-C6ED-C94F-AA44-9EF15DD9E412}" destId="{1DF795C8-97FE-C54F-BB3D-C3282C77B1C9}" srcOrd="0" destOrd="0" presId="urn:microsoft.com/office/officeart/2005/8/layout/default"/>
    <dgm:cxn modelId="{0F6C4229-F480-AC46-B7B1-A919BEC54CBF}" srcId="{F67B8C9D-4D34-3040-A37B-FADE1D191C97}" destId="{CEC0D646-0CCD-9F48-8B24-17EA2FFE63F4}" srcOrd="1" destOrd="0" parTransId="{CFED3605-5144-F240-B6DE-83C911D5BE7D}" sibTransId="{78A4008B-5973-5D43-B9B9-8425F770F949}"/>
    <dgm:cxn modelId="{1CD8E057-8C81-0B47-9744-B9AE31E7E5B5}" type="presOf" srcId="{CEC0D646-0CCD-9F48-8B24-17EA2FFE63F4}" destId="{93CCD840-0828-AA49-8AC0-8E274113D156}" srcOrd="0" destOrd="0" presId="urn:microsoft.com/office/officeart/2005/8/layout/default"/>
    <dgm:cxn modelId="{DA2C92B6-DE81-C045-A33F-AE5F4BB7292E}" srcId="{F67B8C9D-4D34-3040-A37B-FADE1D191C97}" destId="{CC2B07D5-C6ED-C94F-AA44-9EF15DD9E412}" srcOrd="0" destOrd="0" parTransId="{50D9117A-E54F-1041-9977-AB975A02C74B}" sibTransId="{845240C7-269F-774A-8002-4CA92AEC70B5}"/>
    <dgm:cxn modelId="{EC6CCFEF-8876-3349-AF8F-01836D92C8BD}" type="presOf" srcId="{F67B8C9D-4D34-3040-A37B-FADE1D191C97}" destId="{419CC829-7D87-ED43-91C2-D1CD7CE457F2}" srcOrd="0" destOrd="0" presId="urn:microsoft.com/office/officeart/2005/8/layout/default"/>
    <dgm:cxn modelId="{DDCF2EE1-EED5-F94B-84B2-4626B30DE5E0}" type="presParOf" srcId="{419CC829-7D87-ED43-91C2-D1CD7CE457F2}" destId="{1DF795C8-97FE-C54F-BB3D-C3282C77B1C9}" srcOrd="0" destOrd="0" presId="urn:microsoft.com/office/officeart/2005/8/layout/default"/>
    <dgm:cxn modelId="{80CC4465-1A3A-8241-966C-FDF998238E7C}" type="presParOf" srcId="{419CC829-7D87-ED43-91C2-D1CD7CE457F2}" destId="{2CDC29C5-3FF2-A540-B03F-EEE6BDF72499}" srcOrd="1" destOrd="0" presId="urn:microsoft.com/office/officeart/2005/8/layout/default"/>
    <dgm:cxn modelId="{42489C8A-1983-0F4B-B342-EE52BF8F504D}" type="presParOf" srcId="{419CC829-7D87-ED43-91C2-D1CD7CE457F2}" destId="{93CCD840-0828-AA49-8AC0-8E274113D156}"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EEC116C-CCBA-A04D-BDB2-E51EB06981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9CA03A-AFAA-0344-8134-B1BB520C587A}">
      <dgm:prSet/>
      <dgm:spPr>
        <a:solidFill>
          <a:srgbClr val="106233"/>
        </a:solidFill>
      </dgm:spPr>
      <dgm:t>
        <a:bodyPr/>
        <a:lstStyle/>
        <a:p>
          <a:r>
            <a:rPr lang="en-US" b="1" dirty="0"/>
            <a:t>We will collect and interpret qualitative data to understand concepts and student dispositions that cannot be measured by quantitative methods alone, such as students’ applications of the artistic behaviors, life skills through art competencies, and transformative actions driven by best practices and needs. </a:t>
          </a:r>
          <a:endParaRPr lang="en-US" dirty="0"/>
        </a:p>
      </dgm:t>
      <dgm:extLst>
        <a:ext uri="{E40237B7-FDA0-4F09-8148-C483321AD2D9}">
          <dgm14:cNvPr xmlns:dgm14="http://schemas.microsoft.com/office/drawing/2010/diagram" id="0" name="" descr="•We will collect and interpret qualitative data to understand concepts and student dispositions that cannot be measured by quantitative methods alone, such as students’ applications of the artistic behaviors, life skills through art competencies, and transformative actions driven by best practices and needs.&#10;"/>
        </a:ext>
      </dgm:extLst>
    </dgm:pt>
    <dgm:pt modelId="{D8E72072-C08D-F049-AC86-1B6BCE74D91C}" type="parTrans" cxnId="{FEF0ECB8-7403-704F-8A87-7373FDDFF943}">
      <dgm:prSet/>
      <dgm:spPr/>
      <dgm:t>
        <a:bodyPr/>
        <a:lstStyle/>
        <a:p>
          <a:endParaRPr lang="en-US"/>
        </a:p>
      </dgm:t>
    </dgm:pt>
    <dgm:pt modelId="{F3B91DF0-2748-5A4B-BB6D-E097B9440FED}" type="sibTrans" cxnId="{FEF0ECB8-7403-704F-8A87-7373FDDFF943}">
      <dgm:prSet/>
      <dgm:spPr/>
      <dgm:t>
        <a:bodyPr/>
        <a:lstStyle/>
        <a:p>
          <a:endParaRPr lang="en-US"/>
        </a:p>
      </dgm:t>
    </dgm:pt>
    <dgm:pt modelId="{11D561FA-9B50-BF41-821A-89543F4AA36A}" type="pres">
      <dgm:prSet presAssocID="{BEEC116C-CCBA-A04D-BDB2-E51EB069811F}" presName="linear" presStyleCnt="0">
        <dgm:presLayoutVars>
          <dgm:animLvl val="lvl"/>
          <dgm:resizeHandles val="exact"/>
        </dgm:presLayoutVars>
      </dgm:prSet>
      <dgm:spPr/>
    </dgm:pt>
    <dgm:pt modelId="{2E505E41-B1BA-3049-9E6D-8DB89D8812A4}" type="pres">
      <dgm:prSet presAssocID="{169CA03A-AFAA-0344-8134-B1BB520C587A}" presName="parentText" presStyleLbl="node1" presStyleIdx="0" presStyleCnt="1">
        <dgm:presLayoutVars>
          <dgm:chMax val="0"/>
          <dgm:bulletEnabled val="1"/>
        </dgm:presLayoutVars>
      </dgm:prSet>
      <dgm:spPr/>
    </dgm:pt>
  </dgm:ptLst>
  <dgm:cxnLst>
    <dgm:cxn modelId="{53655C73-842E-0646-A352-A86F94FC3888}" type="presOf" srcId="{169CA03A-AFAA-0344-8134-B1BB520C587A}" destId="{2E505E41-B1BA-3049-9E6D-8DB89D8812A4}" srcOrd="0" destOrd="0" presId="urn:microsoft.com/office/officeart/2005/8/layout/vList2"/>
    <dgm:cxn modelId="{7A4ED683-CF76-384F-BD7A-9396E9FFB711}" type="presOf" srcId="{BEEC116C-CCBA-A04D-BDB2-E51EB069811F}" destId="{11D561FA-9B50-BF41-821A-89543F4AA36A}" srcOrd="0" destOrd="0" presId="urn:microsoft.com/office/officeart/2005/8/layout/vList2"/>
    <dgm:cxn modelId="{FEF0ECB8-7403-704F-8A87-7373FDDFF943}" srcId="{BEEC116C-CCBA-A04D-BDB2-E51EB069811F}" destId="{169CA03A-AFAA-0344-8134-B1BB520C587A}" srcOrd="0" destOrd="0" parTransId="{D8E72072-C08D-F049-AC86-1B6BCE74D91C}" sibTransId="{F3B91DF0-2748-5A4B-BB6D-E097B9440FED}"/>
    <dgm:cxn modelId="{14B7AB9E-2AAF-8546-95D1-6EF998731EC8}" type="presParOf" srcId="{11D561FA-9B50-BF41-821A-89543F4AA36A}" destId="{2E505E41-B1BA-3049-9E6D-8DB89D8812A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D792B70-3B5C-A44A-A194-4DCFD500EEDC}"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0ABEAF6F-3019-5149-AD16-0ED54A37EB8B}">
      <dgm:prSet custT="1"/>
      <dgm:spPr>
        <a:solidFill>
          <a:srgbClr val="804002"/>
        </a:solidFill>
        <a:ln>
          <a:solidFill>
            <a:schemeClr val="bg1"/>
          </a:solidFill>
        </a:ln>
      </dgm:spPr>
      <dgm:t>
        <a:bodyPr/>
        <a:lstStyle/>
        <a:p>
          <a:pPr rtl="0"/>
          <a:r>
            <a:rPr lang="en-US" sz="3200" b="1" u="sng" dirty="0">
              <a:solidFill>
                <a:schemeClr val="bg1"/>
              </a:solidFill>
            </a:rPr>
            <a:t>Evaluation</a:t>
          </a:r>
          <a:r>
            <a:rPr lang="en-US" sz="3200" b="1" dirty="0">
              <a:solidFill>
                <a:schemeClr val="bg1"/>
              </a:solidFill>
            </a:rPr>
            <a:t> is a summative judgment of student, teacher, and program effectiveness. </a:t>
          </a:r>
        </a:p>
      </dgm:t>
      <dgm:extLst>
        <a:ext uri="{E40237B7-FDA0-4F09-8148-C483321AD2D9}">
          <dgm14:cNvPr xmlns:dgm14="http://schemas.microsoft.com/office/drawing/2010/diagram" id="0" name="" descr="Evaluation is a summative judgment of student, teacher, and program effectiveness. &#13;&#10;"/>
        </a:ext>
      </dgm:extLst>
    </dgm:pt>
    <dgm:pt modelId="{2C1BEB69-3DD6-834D-90D9-1E5527EEB758}" type="parTrans" cxnId="{C22F28A9-5F2D-314F-AB74-53E54A2FCAF6}">
      <dgm:prSet/>
      <dgm:spPr/>
      <dgm:t>
        <a:bodyPr/>
        <a:lstStyle/>
        <a:p>
          <a:endParaRPr lang="en-US"/>
        </a:p>
      </dgm:t>
    </dgm:pt>
    <dgm:pt modelId="{DF7E2B0B-3498-9141-8BB3-E16250E10083}" type="sibTrans" cxnId="{C22F28A9-5F2D-314F-AB74-53E54A2FCAF6}">
      <dgm:prSet/>
      <dgm:spPr/>
      <dgm:t>
        <a:bodyPr/>
        <a:lstStyle/>
        <a:p>
          <a:endParaRPr lang="en-US"/>
        </a:p>
      </dgm:t>
    </dgm:pt>
    <dgm:pt modelId="{178FDEA4-B3D2-0B4B-8052-1DF36361B2D2}" type="pres">
      <dgm:prSet presAssocID="{FD792B70-3B5C-A44A-A194-4DCFD500EEDC}" presName="linear" presStyleCnt="0">
        <dgm:presLayoutVars>
          <dgm:animLvl val="lvl"/>
          <dgm:resizeHandles val="exact"/>
        </dgm:presLayoutVars>
      </dgm:prSet>
      <dgm:spPr/>
    </dgm:pt>
    <dgm:pt modelId="{EFE7B179-DE1E-694A-ACA1-E5205B0B8821}" type="pres">
      <dgm:prSet presAssocID="{0ABEAF6F-3019-5149-AD16-0ED54A37EB8B}" presName="parentText" presStyleLbl="node1" presStyleIdx="0" presStyleCnt="1" custScaleY="1313763" custLinFactNeighborX="-529">
        <dgm:presLayoutVars>
          <dgm:chMax val="0"/>
          <dgm:bulletEnabled val="1"/>
        </dgm:presLayoutVars>
      </dgm:prSet>
      <dgm:spPr/>
    </dgm:pt>
  </dgm:ptLst>
  <dgm:cxnLst>
    <dgm:cxn modelId="{E1CD9B5D-B568-714A-93B8-D47284F62916}" type="presOf" srcId="{FD792B70-3B5C-A44A-A194-4DCFD500EEDC}" destId="{178FDEA4-B3D2-0B4B-8052-1DF36361B2D2}" srcOrd="0" destOrd="0" presId="urn:microsoft.com/office/officeart/2005/8/layout/vList2"/>
    <dgm:cxn modelId="{C22F28A9-5F2D-314F-AB74-53E54A2FCAF6}" srcId="{FD792B70-3B5C-A44A-A194-4DCFD500EEDC}" destId="{0ABEAF6F-3019-5149-AD16-0ED54A37EB8B}" srcOrd="0" destOrd="0" parTransId="{2C1BEB69-3DD6-834D-90D9-1E5527EEB758}" sibTransId="{DF7E2B0B-3498-9141-8BB3-E16250E10083}"/>
    <dgm:cxn modelId="{36CFE3BA-E490-294B-8CD6-2B1E8E798CD8}" type="presOf" srcId="{0ABEAF6F-3019-5149-AD16-0ED54A37EB8B}" destId="{EFE7B179-DE1E-694A-ACA1-E5205B0B8821}" srcOrd="0" destOrd="0" presId="urn:microsoft.com/office/officeart/2005/8/layout/vList2"/>
    <dgm:cxn modelId="{7B1F2190-BF43-B043-9028-3E845CA37F50}" type="presParOf" srcId="{178FDEA4-B3D2-0B4B-8052-1DF36361B2D2}" destId="{EFE7B179-DE1E-694A-ACA1-E5205B0B882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A701197-4461-3E40-B385-6F33D317B695}"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06453F0B-7AA1-0F42-93D1-7C3D74C8DF88}">
      <dgm:prSet custT="1"/>
      <dgm:spPr>
        <a:solidFill>
          <a:srgbClr val="003300"/>
        </a:solidFill>
      </dgm:spPr>
      <dgm:t>
        <a:bodyPr/>
        <a:lstStyle/>
        <a:p>
          <a:pPr rtl="0"/>
          <a:r>
            <a:rPr lang="en-US" sz="2800" b="1" dirty="0">
              <a:solidFill>
                <a:srgbClr val="FFFFFF"/>
              </a:solidFill>
            </a:rPr>
            <a:t>Report Card Grades</a:t>
          </a:r>
        </a:p>
      </dgm:t>
      <dgm:extLst>
        <a:ext uri="{E40237B7-FDA0-4F09-8148-C483321AD2D9}">
          <dgm14:cNvPr xmlns:dgm14="http://schemas.microsoft.com/office/drawing/2010/diagram" id="0" name="" descr="Report Card Grades&#13;&#10;Standardized Test Results &#13;&#10;Summative Results of Combined Performances&#13;&#10;Measurement of Overall Progress &#13;&#10;"/>
        </a:ext>
      </dgm:extLst>
    </dgm:pt>
    <dgm:pt modelId="{C6698D17-C088-854C-9F07-333909320773}" type="parTrans" cxnId="{D57CD2A3-6A98-3E4C-9A0F-93EABE83551A}">
      <dgm:prSet/>
      <dgm:spPr/>
      <dgm:t>
        <a:bodyPr/>
        <a:lstStyle/>
        <a:p>
          <a:endParaRPr lang="en-US"/>
        </a:p>
      </dgm:t>
    </dgm:pt>
    <dgm:pt modelId="{7168616C-15B6-164A-AE7F-FA9132A3FB8A}" type="sibTrans" cxnId="{D57CD2A3-6A98-3E4C-9A0F-93EABE83551A}">
      <dgm:prSet/>
      <dgm:spPr/>
      <dgm:t>
        <a:bodyPr/>
        <a:lstStyle/>
        <a:p>
          <a:endParaRPr lang="en-US"/>
        </a:p>
      </dgm:t>
    </dgm:pt>
    <dgm:pt modelId="{7B12DC08-45C7-CB4C-B82D-614F2B1CB5D3}">
      <dgm:prSet custT="1"/>
      <dgm:spPr>
        <a:solidFill>
          <a:srgbClr val="003300"/>
        </a:solidFill>
      </dgm:spPr>
      <dgm:t>
        <a:bodyPr/>
        <a:lstStyle/>
        <a:p>
          <a:pPr rtl="0"/>
          <a:r>
            <a:rPr lang="en-US" sz="2800" b="1" dirty="0">
              <a:solidFill>
                <a:srgbClr val="FFFFFF"/>
              </a:solidFill>
            </a:rPr>
            <a:t>Standardized Test Results </a:t>
          </a:r>
        </a:p>
      </dgm:t>
      <dgm:extLst>
        <a:ext uri="{E40237B7-FDA0-4F09-8148-C483321AD2D9}">
          <dgm14:cNvPr xmlns:dgm14="http://schemas.microsoft.com/office/drawing/2010/diagram" id="0" name="" descr="Report Card Grades&#13;&#10;Standardized Test Results &#13;&#10;Summative Results of Combined Performances&#13;&#10;Measurement of Overall Progress &#13;&#10;"/>
        </a:ext>
      </dgm:extLst>
    </dgm:pt>
    <dgm:pt modelId="{1F775DAA-6A29-F546-978C-A8CB1B36DE0D}" type="parTrans" cxnId="{0FB31B20-4536-A04B-A2EA-CFADB918D73E}">
      <dgm:prSet/>
      <dgm:spPr/>
      <dgm:t>
        <a:bodyPr/>
        <a:lstStyle/>
        <a:p>
          <a:endParaRPr lang="en-US"/>
        </a:p>
      </dgm:t>
    </dgm:pt>
    <dgm:pt modelId="{C064CA81-7082-FC40-9644-E924AA0767D3}" type="sibTrans" cxnId="{0FB31B20-4536-A04B-A2EA-CFADB918D73E}">
      <dgm:prSet/>
      <dgm:spPr/>
      <dgm:t>
        <a:bodyPr/>
        <a:lstStyle/>
        <a:p>
          <a:endParaRPr lang="en-US"/>
        </a:p>
      </dgm:t>
    </dgm:pt>
    <dgm:pt modelId="{AD38490D-0D8B-8744-912C-D021B4379711}">
      <dgm:prSet custT="1"/>
      <dgm:spPr>
        <a:solidFill>
          <a:srgbClr val="008000"/>
        </a:solidFill>
      </dgm:spPr>
      <dgm:t>
        <a:bodyPr/>
        <a:lstStyle/>
        <a:p>
          <a:pPr rtl="0"/>
          <a:r>
            <a:rPr lang="en-US" sz="2800" b="1" dirty="0">
              <a:solidFill>
                <a:srgbClr val="FFFFFF"/>
              </a:solidFill>
            </a:rPr>
            <a:t>Summative Results of Combined Performances</a:t>
          </a:r>
        </a:p>
      </dgm:t>
      <dgm:extLst>
        <a:ext uri="{E40237B7-FDA0-4F09-8148-C483321AD2D9}">
          <dgm14:cNvPr xmlns:dgm14="http://schemas.microsoft.com/office/drawing/2010/diagram" id="0" name="" descr="Report Card Grades&#13;&#10;Standardized Test Results &#13;&#10;Summative Results of Combined Performances&#13;&#10;Measurement of Overall Progress &#13;&#10;"/>
        </a:ext>
      </dgm:extLst>
    </dgm:pt>
    <dgm:pt modelId="{B814FBFE-56C0-F748-9BE7-82BC1DC96EFA}" type="parTrans" cxnId="{73B57CBB-0057-B941-9800-9DF09256E8E3}">
      <dgm:prSet/>
      <dgm:spPr/>
      <dgm:t>
        <a:bodyPr/>
        <a:lstStyle/>
        <a:p>
          <a:endParaRPr lang="en-US"/>
        </a:p>
      </dgm:t>
    </dgm:pt>
    <dgm:pt modelId="{FFF18B69-9B98-9C47-8AD3-425C5D5628B5}" type="sibTrans" cxnId="{73B57CBB-0057-B941-9800-9DF09256E8E3}">
      <dgm:prSet/>
      <dgm:spPr/>
      <dgm:t>
        <a:bodyPr/>
        <a:lstStyle/>
        <a:p>
          <a:endParaRPr lang="en-US"/>
        </a:p>
      </dgm:t>
    </dgm:pt>
    <dgm:pt modelId="{35DEADA5-0100-D140-A52B-FA20C6733CBE}">
      <dgm:prSet custT="1"/>
      <dgm:spPr>
        <a:solidFill>
          <a:srgbClr val="008000"/>
        </a:solidFill>
      </dgm:spPr>
      <dgm:t>
        <a:bodyPr/>
        <a:lstStyle/>
        <a:p>
          <a:pPr rtl="0"/>
          <a:r>
            <a:rPr lang="en-US" sz="2800" b="1" dirty="0">
              <a:solidFill>
                <a:srgbClr val="FFFFFF"/>
              </a:solidFill>
            </a:rPr>
            <a:t>Measurement of Overall Progress </a:t>
          </a:r>
        </a:p>
      </dgm:t>
      <dgm:extLst>
        <a:ext uri="{E40237B7-FDA0-4F09-8148-C483321AD2D9}">
          <dgm14:cNvPr xmlns:dgm14="http://schemas.microsoft.com/office/drawing/2010/diagram" id="0" name="" descr="Report Card Grades&#13;&#10;Standardized Test Results &#13;&#10;Summative Results of Combined Performances&#13;&#10;Measurement of Overall Progress &#13;&#10;"/>
        </a:ext>
      </dgm:extLst>
    </dgm:pt>
    <dgm:pt modelId="{1B6DEB9F-006F-1947-BC16-C47B739A7311}" type="parTrans" cxnId="{C7A0C78F-AD87-E649-A061-D4F6C7E890BC}">
      <dgm:prSet/>
      <dgm:spPr/>
      <dgm:t>
        <a:bodyPr/>
        <a:lstStyle/>
        <a:p>
          <a:endParaRPr lang="en-US"/>
        </a:p>
      </dgm:t>
    </dgm:pt>
    <dgm:pt modelId="{2B4CC738-B0A7-F542-A2BE-05B78D90F9C3}" type="sibTrans" cxnId="{C7A0C78F-AD87-E649-A061-D4F6C7E890BC}">
      <dgm:prSet/>
      <dgm:spPr/>
      <dgm:t>
        <a:bodyPr/>
        <a:lstStyle/>
        <a:p>
          <a:endParaRPr lang="en-US"/>
        </a:p>
      </dgm:t>
    </dgm:pt>
    <dgm:pt modelId="{CE39AAC2-3C95-DA40-BC44-1A0B3FFA3CC0}" type="pres">
      <dgm:prSet presAssocID="{1A701197-4461-3E40-B385-6F33D317B695}" presName="diagram" presStyleCnt="0">
        <dgm:presLayoutVars>
          <dgm:dir/>
          <dgm:resizeHandles val="exact"/>
        </dgm:presLayoutVars>
      </dgm:prSet>
      <dgm:spPr/>
    </dgm:pt>
    <dgm:pt modelId="{8BDEA632-FB23-E04E-BC12-8B18D9BEF3E5}" type="pres">
      <dgm:prSet presAssocID="{06453F0B-7AA1-0F42-93D1-7C3D74C8DF88}" presName="node" presStyleLbl="node1" presStyleIdx="0" presStyleCnt="4" custScaleX="253465">
        <dgm:presLayoutVars>
          <dgm:bulletEnabled val="1"/>
        </dgm:presLayoutVars>
      </dgm:prSet>
      <dgm:spPr/>
    </dgm:pt>
    <dgm:pt modelId="{EA961E70-D269-EB4D-AB39-5989FDEC816E}" type="pres">
      <dgm:prSet presAssocID="{7168616C-15B6-164A-AE7F-FA9132A3FB8A}" presName="sibTrans" presStyleCnt="0"/>
      <dgm:spPr/>
    </dgm:pt>
    <dgm:pt modelId="{D6C72098-0DD1-C144-999B-1B940F551975}" type="pres">
      <dgm:prSet presAssocID="{7B12DC08-45C7-CB4C-B82D-614F2B1CB5D3}" presName="node" presStyleLbl="node1" presStyleIdx="1" presStyleCnt="4" custScaleX="253465">
        <dgm:presLayoutVars>
          <dgm:bulletEnabled val="1"/>
        </dgm:presLayoutVars>
      </dgm:prSet>
      <dgm:spPr/>
    </dgm:pt>
    <dgm:pt modelId="{89311E01-F20E-C04C-97CE-72C5690968AB}" type="pres">
      <dgm:prSet presAssocID="{C064CA81-7082-FC40-9644-E924AA0767D3}" presName="sibTrans" presStyleCnt="0"/>
      <dgm:spPr/>
    </dgm:pt>
    <dgm:pt modelId="{BE7539DC-8779-214F-B3AD-193C773724D4}" type="pres">
      <dgm:prSet presAssocID="{AD38490D-0D8B-8744-912C-D021B4379711}" presName="node" presStyleLbl="node1" presStyleIdx="2" presStyleCnt="4" custScaleX="253465">
        <dgm:presLayoutVars>
          <dgm:bulletEnabled val="1"/>
        </dgm:presLayoutVars>
      </dgm:prSet>
      <dgm:spPr/>
    </dgm:pt>
    <dgm:pt modelId="{3EDF328B-122E-0346-AAE5-236C77AF6010}" type="pres">
      <dgm:prSet presAssocID="{FFF18B69-9B98-9C47-8AD3-425C5D5628B5}" presName="sibTrans" presStyleCnt="0"/>
      <dgm:spPr/>
    </dgm:pt>
    <dgm:pt modelId="{2DD6BFCB-4B3C-0C4E-9628-8F7332EF1545}" type="pres">
      <dgm:prSet presAssocID="{35DEADA5-0100-D140-A52B-FA20C6733CBE}" presName="node" presStyleLbl="node1" presStyleIdx="3" presStyleCnt="4" custScaleX="253465">
        <dgm:presLayoutVars>
          <dgm:bulletEnabled val="1"/>
        </dgm:presLayoutVars>
      </dgm:prSet>
      <dgm:spPr/>
    </dgm:pt>
  </dgm:ptLst>
  <dgm:cxnLst>
    <dgm:cxn modelId="{F7468F03-A3AF-6243-A5B4-9DDD0E543C3D}" type="presOf" srcId="{35DEADA5-0100-D140-A52B-FA20C6733CBE}" destId="{2DD6BFCB-4B3C-0C4E-9628-8F7332EF1545}" srcOrd="0" destOrd="0" presId="urn:microsoft.com/office/officeart/2005/8/layout/default"/>
    <dgm:cxn modelId="{0FB31B20-4536-A04B-A2EA-CFADB918D73E}" srcId="{1A701197-4461-3E40-B385-6F33D317B695}" destId="{7B12DC08-45C7-CB4C-B82D-614F2B1CB5D3}" srcOrd="1" destOrd="0" parTransId="{1F775DAA-6A29-F546-978C-A8CB1B36DE0D}" sibTransId="{C064CA81-7082-FC40-9644-E924AA0767D3}"/>
    <dgm:cxn modelId="{C7A0C78F-AD87-E649-A061-D4F6C7E890BC}" srcId="{1A701197-4461-3E40-B385-6F33D317B695}" destId="{35DEADA5-0100-D140-A52B-FA20C6733CBE}" srcOrd="3" destOrd="0" parTransId="{1B6DEB9F-006F-1947-BC16-C47B739A7311}" sibTransId="{2B4CC738-B0A7-F542-A2BE-05B78D90F9C3}"/>
    <dgm:cxn modelId="{D0DA1DA0-DEF0-A948-B4CB-9910127F6293}" type="presOf" srcId="{7B12DC08-45C7-CB4C-B82D-614F2B1CB5D3}" destId="{D6C72098-0DD1-C144-999B-1B940F551975}" srcOrd="0" destOrd="0" presId="urn:microsoft.com/office/officeart/2005/8/layout/default"/>
    <dgm:cxn modelId="{D57CD2A3-6A98-3E4C-9A0F-93EABE83551A}" srcId="{1A701197-4461-3E40-B385-6F33D317B695}" destId="{06453F0B-7AA1-0F42-93D1-7C3D74C8DF88}" srcOrd="0" destOrd="0" parTransId="{C6698D17-C088-854C-9F07-333909320773}" sibTransId="{7168616C-15B6-164A-AE7F-FA9132A3FB8A}"/>
    <dgm:cxn modelId="{49392EB5-D26B-724E-BC43-F683AD7C4514}" type="presOf" srcId="{AD38490D-0D8B-8744-912C-D021B4379711}" destId="{BE7539DC-8779-214F-B3AD-193C773724D4}" srcOrd="0" destOrd="0" presId="urn:microsoft.com/office/officeart/2005/8/layout/default"/>
    <dgm:cxn modelId="{73B57CBB-0057-B941-9800-9DF09256E8E3}" srcId="{1A701197-4461-3E40-B385-6F33D317B695}" destId="{AD38490D-0D8B-8744-912C-D021B4379711}" srcOrd="2" destOrd="0" parTransId="{B814FBFE-56C0-F748-9BE7-82BC1DC96EFA}" sibTransId="{FFF18B69-9B98-9C47-8AD3-425C5D5628B5}"/>
    <dgm:cxn modelId="{3E6582CA-7FFE-AA43-9608-1F868C7A74FB}" type="presOf" srcId="{1A701197-4461-3E40-B385-6F33D317B695}" destId="{CE39AAC2-3C95-DA40-BC44-1A0B3FFA3CC0}" srcOrd="0" destOrd="0" presId="urn:microsoft.com/office/officeart/2005/8/layout/default"/>
    <dgm:cxn modelId="{B49462F8-B853-7C4E-86A2-D763107D49E1}" type="presOf" srcId="{06453F0B-7AA1-0F42-93D1-7C3D74C8DF88}" destId="{8BDEA632-FB23-E04E-BC12-8B18D9BEF3E5}" srcOrd="0" destOrd="0" presId="urn:microsoft.com/office/officeart/2005/8/layout/default"/>
    <dgm:cxn modelId="{1DC1AE22-CA3D-3046-B1B6-3A77EACB79C7}" type="presParOf" srcId="{CE39AAC2-3C95-DA40-BC44-1A0B3FFA3CC0}" destId="{8BDEA632-FB23-E04E-BC12-8B18D9BEF3E5}" srcOrd="0" destOrd="0" presId="urn:microsoft.com/office/officeart/2005/8/layout/default"/>
    <dgm:cxn modelId="{8F3D3D2D-6C54-034A-AE4D-7186F565EA1D}" type="presParOf" srcId="{CE39AAC2-3C95-DA40-BC44-1A0B3FFA3CC0}" destId="{EA961E70-D269-EB4D-AB39-5989FDEC816E}" srcOrd="1" destOrd="0" presId="urn:microsoft.com/office/officeart/2005/8/layout/default"/>
    <dgm:cxn modelId="{FAC46A85-741B-964D-9A6B-C180DEDAB497}" type="presParOf" srcId="{CE39AAC2-3C95-DA40-BC44-1A0B3FFA3CC0}" destId="{D6C72098-0DD1-C144-999B-1B940F551975}" srcOrd="2" destOrd="0" presId="urn:microsoft.com/office/officeart/2005/8/layout/default"/>
    <dgm:cxn modelId="{2001FD4C-4715-BE49-B98C-834C2534C078}" type="presParOf" srcId="{CE39AAC2-3C95-DA40-BC44-1A0B3FFA3CC0}" destId="{89311E01-F20E-C04C-97CE-72C5690968AB}" srcOrd="3" destOrd="0" presId="urn:microsoft.com/office/officeart/2005/8/layout/default"/>
    <dgm:cxn modelId="{3D6E343E-5177-E34B-90BA-2CF619413E45}" type="presParOf" srcId="{CE39AAC2-3C95-DA40-BC44-1A0B3FFA3CC0}" destId="{BE7539DC-8779-214F-B3AD-193C773724D4}" srcOrd="4" destOrd="0" presId="urn:microsoft.com/office/officeart/2005/8/layout/default"/>
    <dgm:cxn modelId="{5A18BA7E-5F56-5C43-97AB-5AB3F363E794}" type="presParOf" srcId="{CE39AAC2-3C95-DA40-BC44-1A0B3FFA3CC0}" destId="{3EDF328B-122E-0346-AAE5-236C77AF6010}" srcOrd="5" destOrd="0" presId="urn:microsoft.com/office/officeart/2005/8/layout/default"/>
    <dgm:cxn modelId="{9184F4A0-3E46-5C4D-B71D-CF67454C4C06}" type="presParOf" srcId="{CE39AAC2-3C95-DA40-BC44-1A0B3FFA3CC0}" destId="{2DD6BFCB-4B3C-0C4E-9628-8F7332EF1545}"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BF91F0-07A5-3D49-8654-6C0EF0FA39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87B5BF-5A03-6446-A4DF-C6CFB9A929F6}">
      <dgm:prSet custT="1"/>
      <dgm:spPr>
        <a:solidFill>
          <a:schemeClr val="accent4">
            <a:lumMod val="50000"/>
          </a:schemeClr>
        </a:solidFill>
      </dgm:spPr>
      <dgm:t>
        <a:bodyPr/>
        <a:lstStyle/>
        <a:p>
          <a:r>
            <a:rPr lang="en-US" sz="3100" b="1" dirty="0"/>
            <a:t>Measure and appraise artistic behaviors including acquiring artistic skills, applying art production methods to communicate ideas, and generating deep understandings about art’s meaning and its functions in society.</a:t>
          </a:r>
        </a:p>
      </dgm:t>
      <dgm:extLst>
        <a:ext uri="{E40237B7-FDA0-4F09-8148-C483321AD2D9}">
          <dgm14:cNvPr xmlns:dgm14="http://schemas.microsoft.com/office/drawing/2010/diagram" id="0" name="" descr="•Measure and appraise artistic behaviors including acquiring artistic skills, applying art production methods to communicate ideas, and generating deep understandings about art’s meaning and its functions in society.&#10;"/>
        </a:ext>
      </dgm:extLst>
    </dgm:pt>
    <dgm:pt modelId="{7078578C-C825-1340-8D51-88298007D646}" type="parTrans" cxnId="{3DF4A143-EEA7-5347-9419-020F6C5ABDC1}">
      <dgm:prSet/>
      <dgm:spPr/>
      <dgm:t>
        <a:bodyPr/>
        <a:lstStyle/>
        <a:p>
          <a:endParaRPr lang="en-US"/>
        </a:p>
      </dgm:t>
    </dgm:pt>
    <dgm:pt modelId="{17903287-4BB1-3448-A199-68FAF5CD1248}" type="sibTrans" cxnId="{3DF4A143-EEA7-5347-9419-020F6C5ABDC1}">
      <dgm:prSet/>
      <dgm:spPr/>
      <dgm:t>
        <a:bodyPr/>
        <a:lstStyle/>
        <a:p>
          <a:endParaRPr lang="en-US"/>
        </a:p>
      </dgm:t>
    </dgm:pt>
    <dgm:pt modelId="{8C40ACB5-D0DA-E041-9B2F-C6120C0B6AFF}" type="pres">
      <dgm:prSet presAssocID="{59BF91F0-07A5-3D49-8654-6C0EF0FA394B}" presName="linear" presStyleCnt="0">
        <dgm:presLayoutVars>
          <dgm:animLvl val="lvl"/>
          <dgm:resizeHandles val="exact"/>
        </dgm:presLayoutVars>
      </dgm:prSet>
      <dgm:spPr/>
    </dgm:pt>
    <dgm:pt modelId="{79A06B60-8BB1-A945-96B7-258B6AE1B452}" type="pres">
      <dgm:prSet presAssocID="{6287B5BF-5A03-6446-A4DF-C6CFB9A929F6}" presName="parentText" presStyleLbl="node1" presStyleIdx="0" presStyleCnt="1" custScaleY="1053301" custLinFactNeighborY="-68582">
        <dgm:presLayoutVars>
          <dgm:chMax val="0"/>
          <dgm:bulletEnabled val="1"/>
        </dgm:presLayoutVars>
      </dgm:prSet>
      <dgm:spPr/>
    </dgm:pt>
  </dgm:ptLst>
  <dgm:cxnLst>
    <dgm:cxn modelId="{5141193C-7533-8D48-80D2-3C25719C6AE9}" type="presOf" srcId="{6287B5BF-5A03-6446-A4DF-C6CFB9A929F6}" destId="{79A06B60-8BB1-A945-96B7-258B6AE1B452}" srcOrd="0" destOrd="0" presId="urn:microsoft.com/office/officeart/2005/8/layout/vList2"/>
    <dgm:cxn modelId="{3DF4A143-EEA7-5347-9419-020F6C5ABDC1}" srcId="{59BF91F0-07A5-3D49-8654-6C0EF0FA394B}" destId="{6287B5BF-5A03-6446-A4DF-C6CFB9A929F6}" srcOrd="0" destOrd="0" parTransId="{7078578C-C825-1340-8D51-88298007D646}" sibTransId="{17903287-4BB1-3448-A199-68FAF5CD1248}"/>
    <dgm:cxn modelId="{E34E5D51-28B2-8545-BE67-7BAABEB6BF10}" type="presOf" srcId="{59BF91F0-07A5-3D49-8654-6C0EF0FA394B}" destId="{8C40ACB5-D0DA-E041-9B2F-C6120C0B6AFF}" srcOrd="0" destOrd="0" presId="urn:microsoft.com/office/officeart/2005/8/layout/vList2"/>
    <dgm:cxn modelId="{0EB0E092-F5C0-1B46-9595-A4BE32089C61}" type="presParOf" srcId="{8C40ACB5-D0DA-E041-9B2F-C6120C0B6AFF}" destId="{79A06B60-8BB1-A945-96B7-258B6AE1B45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14AC701-F6E3-E54A-9F20-F1D076BCF8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A5E55F-D045-FA40-847C-432A1BA39D51}">
      <dgm:prSet/>
      <dgm:spPr>
        <a:solidFill>
          <a:srgbClr val="000000"/>
        </a:solidFill>
      </dgm:spPr>
      <dgm:t>
        <a:bodyPr/>
        <a:lstStyle/>
        <a:p>
          <a:r>
            <a:rPr lang="en-US" b="1" u="sng" dirty="0"/>
            <a:t>Elementary and Secondary Education Act:</a:t>
          </a:r>
          <a:r>
            <a:rPr lang="en-US" b="1" dirty="0"/>
            <a:t> The U.S. Government allocates funds to support children’s education. The law requires states to evaluate students through standardized tests. </a:t>
          </a:r>
          <a:endParaRPr lang="en-US" dirty="0"/>
        </a:p>
      </dgm:t>
      <dgm:extLst>
        <a:ext uri="{E40237B7-FDA0-4F09-8148-C483321AD2D9}">
          <dgm14:cNvPr xmlns:dgm14="http://schemas.microsoft.com/office/drawing/2010/diagram" id="0" name="" descr="•Elementary and Secondary Education Act: The U.S. Government allocates funds to support children’s education. The law requires states to evaluate students through standardized tests.&#10;"/>
        </a:ext>
      </dgm:extLst>
    </dgm:pt>
    <dgm:pt modelId="{2D47B235-A280-2943-8B2D-931D561675F4}" type="parTrans" cxnId="{9F26E6D5-938D-1740-B405-D83EF52CA1C7}">
      <dgm:prSet/>
      <dgm:spPr/>
      <dgm:t>
        <a:bodyPr/>
        <a:lstStyle/>
        <a:p>
          <a:endParaRPr lang="en-US"/>
        </a:p>
      </dgm:t>
    </dgm:pt>
    <dgm:pt modelId="{844D6ACA-6F28-FA41-8DE2-5624DD7EEEB1}" type="sibTrans" cxnId="{9F26E6D5-938D-1740-B405-D83EF52CA1C7}">
      <dgm:prSet/>
      <dgm:spPr/>
      <dgm:t>
        <a:bodyPr/>
        <a:lstStyle/>
        <a:p>
          <a:endParaRPr lang="en-US"/>
        </a:p>
      </dgm:t>
    </dgm:pt>
    <dgm:pt modelId="{C4237ED7-C2A2-F04C-8DBF-02A329B00BD8}" type="pres">
      <dgm:prSet presAssocID="{E14AC701-F6E3-E54A-9F20-F1D076BCF858}" presName="linear" presStyleCnt="0">
        <dgm:presLayoutVars>
          <dgm:animLvl val="lvl"/>
          <dgm:resizeHandles val="exact"/>
        </dgm:presLayoutVars>
      </dgm:prSet>
      <dgm:spPr/>
    </dgm:pt>
    <dgm:pt modelId="{F1486194-2777-4F40-918B-4CC245F257FE}" type="pres">
      <dgm:prSet presAssocID="{55A5E55F-D045-FA40-847C-432A1BA39D51}" presName="parentText" presStyleLbl="node1" presStyleIdx="0" presStyleCnt="1" custScaleY="137235">
        <dgm:presLayoutVars>
          <dgm:chMax val="0"/>
          <dgm:bulletEnabled val="1"/>
        </dgm:presLayoutVars>
      </dgm:prSet>
      <dgm:spPr/>
    </dgm:pt>
  </dgm:ptLst>
  <dgm:cxnLst>
    <dgm:cxn modelId="{5C48D800-57A7-8340-8D7E-7648BAFCD4CE}" type="presOf" srcId="{E14AC701-F6E3-E54A-9F20-F1D076BCF858}" destId="{C4237ED7-C2A2-F04C-8DBF-02A329B00BD8}" srcOrd="0" destOrd="0" presId="urn:microsoft.com/office/officeart/2005/8/layout/vList2"/>
    <dgm:cxn modelId="{BCB78E22-99E5-7444-8BBD-602F8A59B338}" type="presOf" srcId="{55A5E55F-D045-FA40-847C-432A1BA39D51}" destId="{F1486194-2777-4F40-918B-4CC245F257FE}" srcOrd="0" destOrd="0" presId="urn:microsoft.com/office/officeart/2005/8/layout/vList2"/>
    <dgm:cxn modelId="{9F26E6D5-938D-1740-B405-D83EF52CA1C7}" srcId="{E14AC701-F6E3-E54A-9F20-F1D076BCF858}" destId="{55A5E55F-D045-FA40-847C-432A1BA39D51}" srcOrd="0" destOrd="0" parTransId="{2D47B235-A280-2943-8B2D-931D561675F4}" sibTransId="{844D6ACA-6F28-FA41-8DE2-5624DD7EEEB1}"/>
    <dgm:cxn modelId="{AC54B9C9-8B40-0340-80A7-693E8B527640}" type="presParOf" srcId="{C4237ED7-C2A2-F04C-8DBF-02A329B00BD8}" destId="{F1486194-2777-4F40-918B-4CC245F257F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B5682F6-8270-FA4B-AC72-A67B169C57D5}"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8579CB23-2426-314E-B37F-43CD762DAF6D}">
      <dgm:prSet custT="1"/>
      <dgm:spPr>
        <a:solidFill>
          <a:srgbClr val="330033"/>
        </a:solidFill>
      </dgm:spPr>
      <dgm:t>
        <a:bodyPr/>
        <a:lstStyle/>
        <a:p>
          <a:pPr rtl="0"/>
          <a:r>
            <a:rPr lang="en-US" sz="2800" b="1" dirty="0">
              <a:solidFill>
                <a:schemeClr val="bg1"/>
              </a:solidFill>
            </a:rPr>
            <a:t>In 2015, Congress implemented the </a:t>
          </a:r>
          <a:r>
            <a:rPr lang="en-US" sz="2800" b="1" u="sng" dirty="0">
              <a:solidFill>
                <a:schemeClr val="bg1"/>
              </a:solidFill>
            </a:rPr>
            <a:t>Every Student Succeeds Act (ESSA) </a:t>
          </a:r>
          <a:r>
            <a:rPr lang="en-US" sz="2800" b="1" dirty="0">
              <a:solidFill>
                <a:schemeClr val="bg1"/>
              </a:solidFill>
            </a:rPr>
            <a:t>with the reauthorization of ESEA.</a:t>
          </a:r>
        </a:p>
      </dgm:t>
      <dgm:extLst>
        <a:ext uri="{E40237B7-FDA0-4F09-8148-C483321AD2D9}">
          <dgm14:cNvPr xmlns:dgm14="http://schemas.microsoft.com/office/drawing/2010/diagram" id="0" name="" descr="•In 2015, Congress implemented the Every Student Succeeds Act (ESSA) with the reauthorization of ESEA.&#10;•ESSA identifies the visual arts as part of a well-rounded education. ESSA’s evaluative measures include portfolios and project-based assessments.&#10;"/>
        </a:ext>
      </dgm:extLst>
    </dgm:pt>
    <dgm:pt modelId="{9061B7A9-A9E3-7040-A46C-EB0F8CC7AC29}" type="parTrans" cxnId="{18787C0D-BF69-A848-8AEC-CF70E0C81E90}">
      <dgm:prSet/>
      <dgm:spPr/>
      <dgm:t>
        <a:bodyPr/>
        <a:lstStyle/>
        <a:p>
          <a:endParaRPr lang="en-US"/>
        </a:p>
      </dgm:t>
    </dgm:pt>
    <dgm:pt modelId="{CD25CE3A-4F1E-364B-A602-466C3D15C15D}" type="sibTrans" cxnId="{18787C0D-BF69-A848-8AEC-CF70E0C81E90}">
      <dgm:prSet/>
      <dgm:spPr/>
      <dgm:t>
        <a:bodyPr/>
        <a:lstStyle/>
        <a:p>
          <a:endParaRPr lang="en-US"/>
        </a:p>
      </dgm:t>
    </dgm:pt>
    <dgm:pt modelId="{01A7671A-7FE7-7A42-961B-F72E0DDC932F}">
      <dgm:prSet custT="1"/>
      <dgm:spPr>
        <a:solidFill>
          <a:srgbClr val="660066"/>
        </a:solidFill>
      </dgm:spPr>
      <dgm:t>
        <a:bodyPr/>
        <a:lstStyle/>
        <a:p>
          <a:pPr rtl="0"/>
          <a:r>
            <a:rPr lang="en-US" sz="2800" b="1" dirty="0">
              <a:solidFill>
                <a:schemeClr val="bg1"/>
              </a:solidFill>
            </a:rPr>
            <a:t>ESSA identifies the visual arts as part of a </a:t>
          </a:r>
          <a:r>
            <a:rPr lang="en-US" sz="2800" b="1" u="none" dirty="0">
              <a:solidFill>
                <a:schemeClr val="bg1"/>
              </a:solidFill>
            </a:rPr>
            <a:t>well-rounded education</a:t>
          </a:r>
          <a:r>
            <a:rPr lang="en-US" sz="2800" b="1" dirty="0">
              <a:solidFill>
                <a:schemeClr val="bg1"/>
              </a:solidFill>
            </a:rPr>
            <a:t>. ESSA’s evaluative measures include portfolios and project-based assessments. </a:t>
          </a:r>
        </a:p>
      </dgm:t>
      <dgm:extLst>
        <a:ext uri="{E40237B7-FDA0-4F09-8148-C483321AD2D9}">
          <dgm14:cNvPr xmlns:dgm14="http://schemas.microsoft.com/office/drawing/2010/diagram" id="0" name="" descr="•In 2015, Congress implemented the Every Student Succeeds Act (ESSA) with the reauthorization of ESEA.&#10;•ESSA identifies the visual arts as part of a well-rounded education. ESSA’s evaluative measures include portfolios and project-based assessments.&#10;"/>
        </a:ext>
      </dgm:extLst>
    </dgm:pt>
    <dgm:pt modelId="{C29C1B7F-6443-924B-BC5A-0ABE86C0CE22}" type="parTrans" cxnId="{B69619DB-7045-3E4C-A21C-CAA2825F439B}">
      <dgm:prSet/>
      <dgm:spPr/>
      <dgm:t>
        <a:bodyPr/>
        <a:lstStyle/>
        <a:p>
          <a:endParaRPr lang="en-US"/>
        </a:p>
      </dgm:t>
    </dgm:pt>
    <dgm:pt modelId="{EBF80C41-D215-6E4A-B909-068194CBC0EF}" type="sibTrans" cxnId="{B69619DB-7045-3E4C-A21C-CAA2825F439B}">
      <dgm:prSet/>
      <dgm:spPr/>
      <dgm:t>
        <a:bodyPr/>
        <a:lstStyle/>
        <a:p>
          <a:endParaRPr lang="en-US"/>
        </a:p>
      </dgm:t>
    </dgm:pt>
    <dgm:pt modelId="{2EC6F4D8-7696-0D45-B672-CFAC1800F68B}" type="pres">
      <dgm:prSet presAssocID="{3B5682F6-8270-FA4B-AC72-A67B169C57D5}" presName="diagram" presStyleCnt="0">
        <dgm:presLayoutVars>
          <dgm:dir/>
          <dgm:resizeHandles val="exact"/>
        </dgm:presLayoutVars>
      </dgm:prSet>
      <dgm:spPr/>
    </dgm:pt>
    <dgm:pt modelId="{62DEDED1-6C02-1E4D-A873-33E1AF44A4F2}" type="pres">
      <dgm:prSet presAssocID="{8579CB23-2426-314E-B37F-43CD762DAF6D}" presName="node" presStyleLbl="node1" presStyleIdx="0" presStyleCnt="2" custScaleX="167594" custLinFactNeighborY="6165">
        <dgm:presLayoutVars>
          <dgm:bulletEnabled val="1"/>
        </dgm:presLayoutVars>
      </dgm:prSet>
      <dgm:spPr/>
    </dgm:pt>
    <dgm:pt modelId="{C5502CFE-F88C-2D49-BAFC-67524EDA9FBD}" type="pres">
      <dgm:prSet presAssocID="{CD25CE3A-4F1E-364B-A602-466C3D15C15D}" presName="sibTrans" presStyleCnt="0"/>
      <dgm:spPr/>
    </dgm:pt>
    <dgm:pt modelId="{C4348633-B8FB-C546-A1CD-20606F6EFC9D}" type="pres">
      <dgm:prSet presAssocID="{01A7671A-7FE7-7A42-961B-F72E0DDC932F}" presName="node" presStyleLbl="node1" presStyleIdx="1" presStyleCnt="2" custScaleX="167594">
        <dgm:presLayoutVars>
          <dgm:bulletEnabled val="1"/>
        </dgm:presLayoutVars>
      </dgm:prSet>
      <dgm:spPr/>
    </dgm:pt>
  </dgm:ptLst>
  <dgm:cxnLst>
    <dgm:cxn modelId="{FAB0FD08-D799-B445-BC97-31F0E4982C16}" type="presOf" srcId="{3B5682F6-8270-FA4B-AC72-A67B169C57D5}" destId="{2EC6F4D8-7696-0D45-B672-CFAC1800F68B}" srcOrd="0" destOrd="0" presId="urn:microsoft.com/office/officeart/2005/8/layout/default"/>
    <dgm:cxn modelId="{18787C0D-BF69-A848-8AEC-CF70E0C81E90}" srcId="{3B5682F6-8270-FA4B-AC72-A67B169C57D5}" destId="{8579CB23-2426-314E-B37F-43CD762DAF6D}" srcOrd="0" destOrd="0" parTransId="{9061B7A9-A9E3-7040-A46C-EB0F8CC7AC29}" sibTransId="{CD25CE3A-4F1E-364B-A602-466C3D15C15D}"/>
    <dgm:cxn modelId="{4E934985-001A-EA4B-90AD-F910D4BF913F}" type="presOf" srcId="{8579CB23-2426-314E-B37F-43CD762DAF6D}" destId="{62DEDED1-6C02-1E4D-A873-33E1AF44A4F2}" srcOrd="0" destOrd="0" presId="urn:microsoft.com/office/officeart/2005/8/layout/default"/>
    <dgm:cxn modelId="{536AA3D3-D66E-2D4C-99C9-DA68D3707AB7}" type="presOf" srcId="{01A7671A-7FE7-7A42-961B-F72E0DDC932F}" destId="{C4348633-B8FB-C546-A1CD-20606F6EFC9D}" srcOrd="0" destOrd="0" presId="urn:microsoft.com/office/officeart/2005/8/layout/default"/>
    <dgm:cxn modelId="{B69619DB-7045-3E4C-A21C-CAA2825F439B}" srcId="{3B5682F6-8270-FA4B-AC72-A67B169C57D5}" destId="{01A7671A-7FE7-7A42-961B-F72E0DDC932F}" srcOrd="1" destOrd="0" parTransId="{C29C1B7F-6443-924B-BC5A-0ABE86C0CE22}" sibTransId="{EBF80C41-D215-6E4A-B909-068194CBC0EF}"/>
    <dgm:cxn modelId="{713F1D92-C872-DA46-AB5D-1AA525BDACB9}" type="presParOf" srcId="{2EC6F4D8-7696-0D45-B672-CFAC1800F68B}" destId="{62DEDED1-6C02-1E4D-A873-33E1AF44A4F2}" srcOrd="0" destOrd="0" presId="urn:microsoft.com/office/officeart/2005/8/layout/default"/>
    <dgm:cxn modelId="{79D2C030-C723-394E-B272-E6C679A43E60}" type="presParOf" srcId="{2EC6F4D8-7696-0D45-B672-CFAC1800F68B}" destId="{C5502CFE-F88C-2D49-BAFC-67524EDA9FBD}" srcOrd="1" destOrd="0" presId="urn:microsoft.com/office/officeart/2005/8/layout/default"/>
    <dgm:cxn modelId="{28D2239F-29BE-3645-B340-F4750965370C}" type="presParOf" srcId="{2EC6F4D8-7696-0D45-B672-CFAC1800F68B}" destId="{C4348633-B8FB-C546-A1CD-20606F6EFC9D}"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A971655-C382-0141-AEDB-2DD18373534E}"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1B7AE18-8192-584E-B91B-D683EDA22B7A}">
      <dgm:prSet custT="1"/>
      <dgm:spPr>
        <a:solidFill>
          <a:srgbClr val="FF0033"/>
        </a:solidFill>
      </dgm:spPr>
      <dgm:t>
        <a:bodyPr/>
        <a:lstStyle/>
        <a:p>
          <a:pPr rtl="0"/>
          <a:r>
            <a:rPr lang="en-US" sz="3200" b="1" u="sng" dirty="0">
              <a:solidFill>
                <a:srgbClr val="FFFFFF"/>
              </a:solidFill>
            </a:rPr>
            <a:t>Model Cornerstone Assessments</a:t>
          </a:r>
          <a:r>
            <a:rPr lang="en-US" sz="3200" b="1" u="none" dirty="0">
              <a:solidFill>
                <a:srgbClr val="FFFFFF"/>
              </a:solidFill>
            </a:rPr>
            <a:t> </a:t>
          </a:r>
          <a:r>
            <a:rPr lang="en-US" sz="3200" b="1" dirty="0">
              <a:solidFill>
                <a:srgbClr val="FFFFFF"/>
              </a:solidFill>
            </a:rPr>
            <a:t>(MCAs) are embedded in the curriculum at second, fifth, eighth, and high school grades. </a:t>
          </a:r>
        </a:p>
      </dgm:t>
      <dgm:extLst>
        <a:ext uri="{E40237B7-FDA0-4F09-8148-C483321AD2D9}">
          <dgm14:cNvPr xmlns:dgm14="http://schemas.microsoft.com/office/drawing/2010/diagram" id="0" name="" descr="Model Cornerstone Assessments (MCAs) are embedded in the curriculum at second, fifth, eighth, and high school grades. &#13;&#10;They exemplify how learning in the arts reaches beyond what can be measured by standardized tests alone. &#13;&#10;"/>
        </a:ext>
      </dgm:extLst>
    </dgm:pt>
    <dgm:pt modelId="{104AC309-EA0B-FC45-AFDB-01DCB19618B3}" type="parTrans" cxnId="{AC82D822-38F1-044D-9E16-FC879E6C3827}">
      <dgm:prSet/>
      <dgm:spPr/>
      <dgm:t>
        <a:bodyPr/>
        <a:lstStyle/>
        <a:p>
          <a:endParaRPr lang="en-US"/>
        </a:p>
      </dgm:t>
    </dgm:pt>
    <dgm:pt modelId="{67839490-67C5-764F-8B89-2171644D7391}" type="sibTrans" cxnId="{AC82D822-38F1-044D-9E16-FC879E6C3827}">
      <dgm:prSet/>
      <dgm:spPr/>
      <dgm:t>
        <a:bodyPr/>
        <a:lstStyle/>
        <a:p>
          <a:endParaRPr lang="en-US"/>
        </a:p>
      </dgm:t>
    </dgm:pt>
    <dgm:pt modelId="{25DD5804-69F5-7C4B-A6DD-759455C95D7E}">
      <dgm:prSet custT="1"/>
      <dgm:spPr>
        <a:solidFill>
          <a:srgbClr val="3366FF"/>
        </a:solidFill>
      </dgm:spPr>
      <dgm:t>
        <a:bodyPr/>
        <a:lstStyle/>
        <a:p>
          <a:pPr rtl="0"/>
          <a:r>
            <a:rPr lang="en-US" sz="3200" b="1" dirty="0">
              <a:solidFill>
                <a:srgbClr val="FFFFFF"/>
              </a:solidFill>
            </a:rPr>
            <a:t>They exemplify how learning in the arts reaches beyond what can be measured by standardized tests alone</a:t>
          </a:r>
          <a:r>
            <a:rPr lang="en-US" sz="3200" dirty="0">
              <a:solidFill>
                <a:srgbClr val="FFFFFF"/>
              </a:solidFill>
            </a:rPr>
            <a:t>. </a:t>
          </a:r>
        </a:p>
      </dgm:t>
      <dgm:extLst>
        <a:ext uri="{E40237B7-FDA0-4F09-8148-C483321AD2D9}">
          <dgm14:cNvPr xmlns:dgm14="http://schemas.microsoft.com/office/drawing/2010/diagram" id="0" name="" descr="Model Cornerstone Assessments (MCAs) are embedded in the curriculum at second, fifth, eighth, and high school grades. &#13;&#10;They exemplify how learning in the arts reaches beyond what can be measured by standardized tests alone. &#13;&#10;"/>
        </a:ext>
      </dgm:extLst>
    </dgm:pt>
    <dgm:pt modelId="{D6923ABE-1960-FD4A-B993-CB0F4ADC2542}" type="parTrans" cxnId="{F32F35C0-86E6-D646-9CF9-F742852E89A2}">
      <dgm:prSet/>
      <dgm:spPr/>
      <dgm:t>
        <a:bodyPr/>
        <a:lstStyle/>
        <a:p>
          <a:endParaRPr lang="en-US"/>
        </a:p>
      </dgm:t>
    </dgm:pt>
    <dgm:pt modelId="{7892DA5F-CE6A-8841-9264-DA4DBBBEC645}" type="sibTrans" cxnId="{F32F35C0-86E6-D646-9CF9-F742852E89A2}">
      <dgm:prSet/>
      <dgm:spPr/>
      <dgm:t>
        <a:bodyPr/>
        <a:lstStyle/>
        <a:p>
          <a:endParaRPr lang="en-US"/>
        </a:p>
      </dgm:t>
    </dgm:pt>
    <dgm:pt modelId="{37034E7F-10F5-1343-9E80-6D7A896947C4}" type="pres">
      <dgm:prSet presAssocID="{5A971655-C382-0141-AEDB-2DD18373534E}" presName="linear" presStyleCnt="0">
        <dgm:presLayoutVars>
          <dgm:animLvl val="lvl"/>
          <dgm:resizeHandles val="exact"/>
        </dgm:presLayoutVars>
      </dgm:prSet>
      <dgm:spPr/>
    </dgm:pt>
    <dgm:pt modelId="{AECDF3CC-489E-0C46-B32E-479E8DA03FAB}" type="pres">
      <dgm:prSet presAssocID="{11B7AE18-8192-584E-B91B-D683EDA22B7A}" presName="parentText" presStyleLbl="node1" presStyleIdx="0" presStyleCnt="2">
        <dgm:presLayoutVars>
          <dgm:chMax val="0"/>
          <dgm:bulletEnabled val="1"/>
        </dgm:presLayoutVars>
      </dgm:prSet>
      <dgm:spPr/>
    </dgm:pt>
    <dgm:pt modelId="{202D581C-1114-4644-ABCF-FEC10F6D844B}" type="pres">
      <dgm:prSet presAssocID="{67839490-67C5-764F-8B89-2171644D7391}" presName="spacer" presStyleCnt="0"/>
      <dgm:spPr/>
    </dgm:pt>
    <dgm:pt modelId="{C43D9CC1-E82F-BD4C-A487-53144F6E36E1}" type="pres">
      <dgm:prSet presAssocID="{25DD5804-69F5-7C4B-A6DD-759455C95D7E}" presName="parentText" presStyleLbl="node1" presStyleIdx="1" presStyleCnt="2">
        <dgm:presLayoutVars>
          <dgm:chMax val="0"/>
          <dgm:bulletEnabled val="1"/>
        </dgm:presLayoutVars>
      </dgm:prSet>
      <dgm:spPr/>
    </dgm:pt>
  </dgm:ptLst>
  <dgm:cxnLst>
    <dgm:cxn modelId="{AC82D822-38F1-044D-9E16-FC879E6C3827}" srcId="{5A971655-C382-0141-AEDB-2DD18373534E}" destId="{11B7AE18-8192-584E-B91B-D683EDA22B7A}" srcOrd="0" destOrd="0" parTransId="{104AC309-EA0B-FC45-AFDB-01DCB19618B3}" sibTransId="{67839490-67C5-764F-8B89-2171644D7391}"/>
    <dgm:cxn modelId="{8ED4933C-C93C-7A43-9954-6079154222C3}" type="presOf" srcId="{25DD5804-69F5-7C4B-A6DD-759455C95D7E}" destId="{C43D9CC1-E82F-BD4C-A487-53144F6E36E1}" srcOrd="0" destOrd="0" presId="urn:microsoft.com/office/officeart/2005/8/layout/vList2"/>
    <dgm:cxn modelId="{C5824477-0143-4147-AFA7-D62AEDE6FCAE}" type="presOf" srcId="{11B7AE18-8192-584E-B91B-D683EDA22B7A}" destId="{AECDF3CC-489E-0C46-B32E-479E8DA03FAB}" srcOrd="0" destOrd="0" presId="urn:microsoft.com/office/officeart/2005/8/layout/vList2"/>
    <dgm:cxn modelId="{73FF8784-CC83-CC47-B142-0CD625F8D6A7}" type="presOf" srcId="{5A971655-C382-0141-AEDB-2DD18373534E}" destId="{37034E7F-10F5-1343-9E80-6D7A896947C4}" srcOrd="0" destOrd="0" presId="urn:microsoft.com/office/officeart/2005/8/layout/vList2"/>
    <dgm:cxn modelId="{F32F35C0-86E6-D646-9CF9-F742852E89A2}" srcId="{5A971655-C382-0141-AEDB-2DD18373534E}" destId="{25DD5804-69F5-7C4B-A6DD-759455C95D7E}" srcOrd="1" destOrd="0" parTransId="{D6923ABE-1960-FD4A-B993-CB0F4ADC2542}" sibTransId="{7892DA5F-CE6A-8841-9264-DA4DBBBEC645}"/>
    <dgm:cxn modelId="{C2CC5239-12BC-674D-A5A2-140E7FCDFD58}" type="presParOf" srcId="{37034E7F-10F5-1343-9E80-6D7A896947C4}" destId="{AECDF3CC-489E-0C46-B32E-479E8DA03FAB}" srcOrd="0" destOrd="0" presId="urn:microsoft.com/office/officeart/2005/8/layout/vList2"/>
    <dgm:cxn modelId="{C261C856-29FE-8948-BBDC-76B3AF2F07E0}" type="presParOf" srcId="{37034E7F-10F5-1343-9E80-6D7A896947C4}" destId="{202D581C-1114-4644-ABCF-FEC10F6D844B}" srcOrd="1" destOrd="0" presId="urn:microsoft.com/office/officeart/2005/8/layout/vList2"/>
    <dgm:cxn modelId="{95C4192D-099D-C947-9088-A30601BFC761}" type="presParOf" srcId="{37034E7F-10F5-1343-9E80-6D7A896947C4}" destId="{C43D9CC1-E82F-BD4C-A487-53144F6E36E1}"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CFDA11A-ABCC-224D-AE9B-B531528BE0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493E8C-18D5-AE45-AD04-CE5B82163E92}">
      <dgm:prSet custT="1"/>
      <dgm:spPr>
        <a:solidFill>
          <a:srgbClr val="002060"/>
        </a:solidFill>
        <a:ln>
          <a:solidFill>
            <a:schemeClr val="bg1"/>
          </a:solidFill>
        </a:ln>
      </dgm:spPr>
      <dgm:t>
        <a:bodyPr/>
        <a:lstStyle/>
        <a:p>
          <a:r>
            <a:rPr lang="en-US" sz="2400" b="1" u="sng" dirty="0"/>
            <a:t>Evaluative grading </a:t>
          </a:r>
          <a:r>
            <a:rPr lang="en-US" sz="2400" b="1" dirty="0"/>
            <a:t>reports summative judgments of student learning in art, often using qualitative descriptors, such as an  “A” for excellent. It limits evaluation grades to students’ achievements only. </a:t>
          </a:r>
          <a:endParaRPr lang="en-US" sz="2400" dirty="0"/>
        </a:p>
      </dgm:t>
      <dgm:extLst>
        <a:ext uri="{E40237B7-FDA0-4F09-8148-C483321AD2D9}">
          <dgm14:cNvPr xmlns:dgm14="http://schemas.microsoft.com/office/drawing/2010/diagram" id="0" name="" descr="•Evaluative grading reports summative judgments of student learning in art, often using qualitative descriptors, such as an  “A” for excellent. It limits evaluation grades to students’ achievements only.&#10;•Median scores can be the most accurate representation of student performances.&#10;"/>
        </a:ext>
      </dgm:extLst>
    </dgm:pt>
    <dgm:pt modelId="{E46238A0-8DA2-4649-A6EB-C8B79B01042F}" type="parTrans" cxnId="{F2BA8A00-FB01-AC41-BD5A-72FEB788DD35}">
      <dgm:prSet/>
      <dgm:spPr/>
      <dgm:t>
        <a:bodyPr/>
        <a:lstStyle/>
        <a:p>
          <a:endParaRPr lang="en-US"/>
        </a:p>
      </dgm:t>
    </dgm:pt>
    <dgm:pt modelId="{1ECE21A0-AD80-6648-B22A-122074D902A6}" type="sibTrans" cxnId="{F2BA8A00-FB01-AC41-BD5A-72FEB788DD35}">
      <dgm:prSet/>
      <dgm:spPr/>
      <dgm:t>
        <a:bodyPr/>
        <a:lstStyle/>
        <a:p>
          <a:endParaRPr lang="en-US"/>
        </a:p>
      </dgm:t>
    </dgm:pt>
    <dgm:pt modelId="{62EADD3E-2BB6-2147-BDF5-E47B6EC77964}">
      <dgm:prSet custT="1"/>
      <dgm:spPr>
        <a:solidFill>
          <a:schemeClr val="accent5">
            <a:lumMod val="50000"/>
          </a:schemeClr>
        </a:solidFill>
        <a:ln>
          <a:solidFill>
            <a:schemeClr val="bg1"/>
          </a:solidFill>
        </a:ln>
      </dgm:spPr>
      <dgm:t>
        <a:bodyPr/>
        <a:lstStyle/>
        <a:p>
          <a:r>
            <a:rPr lang="en-US" sz="2400" b="1" u="sng" dirty="0">
              <a:solidFill>
                <a:srgbClr val="FFFFFF"/>
              </a:solidFill>
            </a:rPr>
            <a:t>Median scores</a:t>
          </a:r>
          <a:r>
            <a:rPr lang="en-US" sz="2400" b="1" dirty="0">
              <a:solidFill>
                <a:srgbClr val="FFFFFF"/>
              </a:solidFill>
            </a:rPr>
            <a:t> can be the most accurate representation of student performances. </a:t>
          </a:r>
        </a:p>
      </dgm:t>
      <dgm:extLst>
        <a:ext uri="{E40237B7-FDA0-4F09-8148-C483321AD2D9}">
          <dgm14:cNvPr xmlns:dgm14="http://schemas.microsoft.com/office/drawing/2010/diagram" id="0" name="" descr="•Evaluative grading reports summative judgments of student learning in art, often using qualitative descriptors, such as an  “A” for excellent. It limits evaluation grades to students’ achievements only.&#10;•Median scores can be the most accurate representation of student performances.&#10;"/>
        </a:ext>
      </dgm:extLst>
    </dgm:pt>
    <dgm:pt modelId="{758C66FF-EFC6-814E-B276-1F4954140AC7}" type="parTrans" cxnId="{967FFCC7-ABB1-0C47-BAC6-B736B58E9EE0}">
      <dgm:prSet/>
      <dgm:spPr/>
      <dgm:t>
        <a:bodyPr/>
        <a:lstStyle/>
        <a:p>
          <a:endParaRPr lang="en-US"/>
        </a:p>
      </dgm:t>
    </dgm:pt>
    <dgm:pt modelId="{FC42AD21-8305-4E41-A015-8123AE687590}" type="sibTrans" cxnId="{967FFCC7-ABB1-0C47-BAC6-B736B58E9EE0}">
      <dgm:prSet/>
      <dgm:spPr/>
      <dgm:t>
        <a:bodyPr/>
        <a:lstStyle/>
        <a:p>
          <a:endParaRPr lang="en-US"/>
        </a:p>
      </dgm:t>
    </dgm:pt>
    <dgm:pt modelId="{26D3D119-43CA-2C49-AFD6-317E79ADF820}" type="pres">
      <dgm:prSet presAssocID="{9CFDA11A-ABCC-224D-AE9B-B531528BE07C}" presName="linear" presStyleCnt="0">
        <dgm:presLayoutVars>
          <dgm:animLvl val="lvl"/>
          <dgm:resizeHandles val="exact"/>
        </dgm:presLayoutVars>
      </dgm:prSet>
      <dgm:spPr/>
    </dgm:pt>
    <dgm:pt modelId="{F1255B40-404D-E043-83CA-8731812D620A}" type="pres">
      <dgm:prSet presAssocID="{4F493E8C-18D5-AE45-AD04-CE5B82163E92}" presName="parentText" presStyleLbl="node1" presStyleIdx="0" presStyleCnt="2" custScaleY="113928">
        <dgm:presLayoutVars>
          <dgm:chMax val="0"/>
          <dgm:bulletEnabled val="1"/>
        </dgm:presLayoutVars>
      </dgm:prSet>
      <dgm:spPr/>
    </dgm:pt>
    <dgm:pt modelId="{EEB10A30-0942-3447-AE6C-4E3B175CA6BD}" type="pres">
      <dgm:prSet presAssocID="{1ECE21A0-AD80-6648-B22A-122074D902A6}" presName="spacer" presStyleCnt="0"/>
      <dgm:spPr/>
    </dgm:pt>
    <dgm:pt modelId="{C55BD399-FC63-F145-80A9-CEFF1035C354}" type="pres">
      <dgm:prSet presAssocID="{62EADD3E-2BB6-2147-BDF5-E47B6EC77964}" presName="parentText" presStyleLbl="node1" presStyleIdx="1" presStyleCnt="2" custScaleY="113928">
        <dgm:presLayoutVars>
          <dgm:chMax val="0"/>
          <dgm:bulletEnabled val="1"/>
        </dgm:presLayoutVars>
      </dgm:prSet>
      <dgm:spPr/>
    </dgm:pt>
  </dgm:ptLst>
  <dgm:cxnLst>
    <dgm:cxn modelId="{F2BA8A00-FB01-AC41-BD5A-72FEB788DD35}" srcId="{9CFDA11A-ABCC-224D-AE9B-B531528BE07C}" destId="{4F493E8C-18D5-AE45-AD04-CE5B82163E92}" srcOrd="0" destOrd="0" parTransId="{E46238A0-8DA2-4649-A6EB-C8B79B01042F}" sibTransId="{1ECE21A0-AD80-6648-B22A-122074D902A6}"/>
    <dgm:cxn modelId="{56D58148-3217-6E43-B22C-1142E108DC8F}" type="presOf" srcId="{4F493E8C-18D5-AE45-AD04-CE5B82163E92}" destId="{F1255B40-404D-E043-83CA-8731812D620A}" srcOrd="0" destOrd="0" presId="urn:microsoft.com/office/officeart/2005/8/layout/vList2"/>
    <dgm:cxn modelId="{F53B306B-C979-6E4B-9237-69F99B8671CD}" type="presOf" srcId="{9CFDA11A-ABCC-224D-AE9B-B531528BE07C}" destId="{26D3D119-43CA-2C49-AFD6-317E79ADF820}" srcOrd="0" destOrd="0" presId="urn:microsoft.com/office/officeart/2005/8/layout/vList2"/>
    <dgm:cxn modelId="{D70FF49D-C1B4-AB40-B569-2325B055A186}" type="presOf" srcId="{62EADD3E-2BB6-2147-BDF5-E47B6EC77964}" destId="{C55BD399-FC63-F145-80A9-CEFF1035C354}" srcOrd="0" destOrd="0" presId="urn:microsoft.com/office/officeart/2005/8/layout/vList2"/>
    <dgm:cxn modelId="{967FFCC7-ABB1-0C47-BAC6-B736B58E9EE0}" srcId="{9CFDA11A-ABCC-224D-AE9B-B531528BE07C}" destId="{62EADD3E-2BB6-2147-BDF5-E47B6EC77964}" srcOrd="1" destOrd="0" parTransId="{758C66FF-EFC6-814E-B276-1F4954140AC7}" sibTransId="{FC42AD21-8305-4E41-A015-8123AE687590}"/>
    <dgm:cxn modelId="{EC35C20E-1CB8-854E-88AD-4966453520C5}" type="presParOf" srcId="{26D3D119-43CA-2C49-AFD6-317E79ADF820}" destId="{F1255B40-404D-E043-83CA-8731812D620A}" srcOrd="0" destOrd="0" presId="urn:microsoft.com/office/officeart/2005/8/layout/vList2"/>
    <dgm:cxn modelId="{1139C95B-5CFB-6A45-974E-02E8AC6A5F07}" type="presParOf" srcId="{26D3D119-43CA-2C49-AFD6-317E79ADF820}" destId="{EEB10A30-0942-3447-AE6C-4E3B175CA6BD}" srcOrd="1" destOrd="0" presId="urn:microsoft.com/office/officeart/2005/8/layout/vList2"/>
    <dgm:cxn modelId="{F9E9D83E-0911-6444-86EC-73BAB57B1A51}" type="presParOf" srcId="{26D3D119-43CA-2C49-AFD6-317E79ADF820}" destId="{C55BD399-FC63-F145-80A9-CEFF1035C35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390726B-8B47-6C4E-BE59-1D8C269A258F}"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B978A8E9-BC04-BF4F-9EAE-64991491322E}">
      <dgm:prSet custT="1"/>
      <dgm:spPr>
        <a:solidFill>
          <a:schemeClr val="accent2">
            <a:lumMod val="75000"/>
          </a:schemeClr>
        </a:solidFill>
      </dgm:spPr>
      <dgm:t>
        <a:bodyPr/>
        <a:lstStyle/>
        <a:p>
          <a:pPr rtl="0"/>
          <a:r>
            <a:rPr lang="en-US" sz="2800" b="1" dirty="0">
              <a:solidFill>
                <a:srgbClr val="FFFFFF"/>
              </a:solidFill>
            </a:rPr>
            <a:t>Students will not reach their fullest potential and many learning targets without exerting effort and appropriate conduct.</a:t>
          </a:r>
        </a:p>
      </dgm:t>
      <dgm:extLst>
        <a:ext uri="{E40237B7-FDA0-4F09-8148-C483321AD2D9}">
          <dgm14:cNvPr xmlns:dgm14="http://schemas.microsoft.com/office/drawing/2010/diagram" id="0" name="" descr="•Students will not reach their fullest potential and many learning targets without exerting effort and appropriate conduct.&#10;•Teachers can develop extra tasks and assess students to replace older assessments taken prior to a student’s proficiency.&#10;"/>
        </a:ext>
      </dgm:extLst>
    </dgm:pt>
    <dgm:pt modelId="{568FDEC3-C79A-7B48-A734-F626D946DC81}" type="parTrans" cxnId="{832613A2-158D-F34A-92D6-B2C06D92EDDB}">
      <dgm:prSet/>
      <dgm:spPr/>
      <dgm:t>
        <a:bodyPr/>
        <a:lstStyle/>
        <a:p>
          <a:endParaRPr lang="en-US"/>
        </a:p>
      </dgm:t>
    </dgm:pt>
    <dgm:pt modelId="{B28BB0AB-2774-0142-A427-62871B78103B}" type="sibTrans" cxnId="{832613A2-158D-F34A-92D6-B2C06D92EDDB}">
      <dgm:prSet/>
      <dgm:spPr/>
      <dgm:t>
        <a:bodyPr/>
        <a:lstStyle/>
        <a:p>
          <a:endParaRPr lang="en-US"/>
        </a:p>
      </dgm:t>
    </dgm:pt>
    <dgm:pt modelId="{D3FE7F14-1D94-CA47-A20D-6A1C4C42D5D5}">
      <dgm:prSet custT="1"/>
      <dgm:spPr>
        <a:solidFill>
          <a:srgbClr val="AB1500"/>
        </a:solidFill>
      </dgm:spPr>
      <dgm:t>
        <a:bodyPr/>
        <a:lstStyle/>
        <a:p>
          <a:pPr rtl="0"/>
          <a:r>
            <a:rPr lang="en-US" sz="2800" b="1" dirty="0">
              <a:solidFill>
                <a:srgbClr val="FFFFFF"/>
              </a:solidFill>
            </a:rPr>
            <a:t>Teachers can develop extra tasks and assess students to replace older assessments taken prior to a student’s proficiency. </a:t>
          </a:r>
        </a:p>
      </dgm:t>
      <dgm:extLst>
        <a:ext uri="{E40237B7-FDA0-4F09-8148-C483321AD2D9}">
          <dgm14:cNvPr xmlns:dgm14="http://schemas.microsoft.com/office/drawing/2010/diagram" id="0" name="" descr="•Students will not reach their fullest potential and many learning targets without exerting effort and appropriate conduct.&#10;•Teachers can develop extra tasks and assess students to replace older assessments taken prior to a student’s proficiency.&#10;"/>
        </a:ext>
      </dgm:extLst>
    </dgm:pt>
    <dgm:pt modelId="{7B22C6DE-BCDB-3E47-BFA9-E4A6773C6D7E}" type="parTrans" cxnId="{DAB2BEAD-7EB6-BE46-AFAE-2682FBF5549F}">
      <dgm:prSet/>
      <dgm:spPr/>
      <dgm:t>
        <a:bodyPr/>
        <a:lstStyle/>
        <a:p>
          <a:endParaRPr lang="en-US"/>
        </a:p>
      </dgm:t>
    </dgm:pt>
    <dgm:pt modelId="{046CE285-7A1E-3340-9FDA-3D8241A29630}" type="sibTrans" cxnId="{DAB2BEAD-7EB6-BE46-AFAE-2682FBF5549F}">
      <dgm:prSet/>
      <dgm:spPr/>
      <dgm:t>
        <a:bodyPr/>
        <a:lstStyle/>
        <a:p>
          <a:endParaRPr lang="en-US"/>
        </a:p>
      </dgm:t>
    </dgm:pt>
    <dgm:pt modelId="{EA2FE33D-C29E-6C43-B486-4FD44457C618}" type="pres">
      <dgm:prSet presAssocID="{9390726B-8B47-6C4E-BE59-1D8C269A258F}" presName="diagram" presStyleCnt="0">
        <dgm:presLayoutVars>
          <dgm:dir/>
          <dgm:resizeHandles val="exact"/>
        </dgm:presLayoutVars>
      </dgm:prSet>
      <dgm:spPr/>
    </dgm:pt>
    <dgm:pt modelId="{B679F0F4-EC5B-3740-A79D-41B27BAE3EAF}" type="pres">
      <dgm:prSet presAssocID="{B978A8E9-BC04-BF4F-9EAE-64991491322E}" presName="node" presStyleLbl="node1" presStyleIdx="0" presStyleCnt="2" custScaleX="318507" custScaleY="214237">
        <dgm:presLayoutVars>
          <dgm:bulletEnabled val="1"/>
        </dgm:presLayoutVars>
      </dgm:prSet>
      <dgm:spPr/>
    </dgm:pt>
    <dgm:pt modelId="{E41CB1D5-6968-AF41-98C3-AF48F3B89ABE}" type="pres">
      <dgm:prSet presAssocID="{B28BB0AB-2774-0142-A427-62871B78103B}" presName="sibTrans" presStyleCnt="0"/>
      <dgm:spPr/>
    </dgm:pt>
    <dgm:pt modelId="{695EE681-458A-CA49-A49B-5E65153777A4}" type="pres">
      <dgm:prSet presAssocID="{D3FE7F14-1D94-CA47-A20D-6A1C4C42D5D5}" presName="node" presStyleLbl="node1" presStyleIdx="1" presStyleCnt="2" custScaleX="318507" custScaleY="214237">
        <dgm:presLayoutVars>
          <dgm:bulletEnabled val="1"/>
        </dgm:presLayoutVars>
      </dgm:prSet>
      <dgm:spPr/>
    </dgm:pt>
  </dgm:ptLst>
  <dgm:cxnLst>
    <dgm:cxn modelId="{303F640A-D462-4141-87C3-C370F9547C3B}" type="presOf" srcId="{D3FE7F14-1D94-CA47-A20D-6A1C4C42D5D5}" destId="{695EE681-458A-CA49-A49B-5E65153777A4}" srcOrd="0" destOrd="0" presId="urn:microsoft.com/office/officeart/2005/8/layout/default"/>
    <dgm:cxn modelId="{66F3BE0A-9251-ED4C-9D84-1EF0A79ABAB0}" type="presOf" srcId="{9390726B-8B47-6C4E-BE59-1D8C269A258F}" destId="{EA2FE33D-C29E-6C43-B486-4FD44457C618}" srcOrd="0" destOrd="0" presId="urn:microsoft.com/office/officeart/2005/8/layout/default"/>
    <dgm:cxn modelId="{DCDE4030-596F-9F49-9B3E-0E770CD13CFE}" type="presOf" srcId="{B978A8E9-BC04-BF4F-9EAE-64991491322E}" destId="{B679F0F4-EC5B-3740-A79D-41B27BAE3EAF}" srcOrd="0" destOrd="0" presId="urn:microsoft.com/office/officeart/2005/8/layout/default"/>
    <dgm:cxn modelId="{832613A2-158D-F34A-92D6-B2C06D92EDDB}" srcId="{9390726B-8B47-6C4E-BE59-1D8C269A258F}" destId="{B978A8E9-BC04-BF4F-9EAE-64991491322E}" srcOrd="0" destOrd="0" parTransId="{568FDEC3-C79A-7B48-A734-F626D946DC81}" sibTransId="{B28BB0AB-2774-0142-A427-62871B78103B}"/>
    <dgm:cxn modelId="{DAB2BEAD-7EB6-BE46-AFAE-2682FBF5549F}" srcId="{9390726B-8B47-6C4E-BE59-1D8C269A258F}" destId="{D3FE7F14-1D94-CA47-A20D-6A1C4C42D5D5}" srcOrd="1" destOrd="0" parTransId="{7B22C6DE-BCDB-3E47-BFA9-E4A6773C6D7E}" sibTransId="{046CE285-7A1E-3340-9FDA-3D8241A29630}"/>
    <dgm:cxn modelId="{70F91171-C4DD-B646-9F04-9B9CFE15605B}" type="presParOf" srcId="{EA2FE33D-C29E-6C43-B486-4FD44457C618}" destId="{B679F0F4-EC5B-3740-A79D-41B27BAE3EAF}" srcOrd="0" destOrd="0" presId="urn:microsoft.com/office/officeart/2005/8/layout/default"/>
    <dgm:cxn modelId="{C4E6243B-A2B4-2A4F-964A-3BF119088795}" type="presParOf" srcId="{EA2FE33D-C29E-6C43-B486-4FD44457C618}" destId="{E41CB1D5-6968-AF41-98C3-AF48F3B89ABE}" srcOrd="1" destOrd="0" presId="urn:microsoft.com/office/officeart/2005/8/layout/default"/>
    <dgm:cxn modelId="{8E24F79E-0E6F-A847-B1DD-8979B7C8FD23}" type="presParOf" srcId="{EA2FE33D-C29E-6C43-B486-4FD44457C618}" destId="{695EE681-458A-CA49-A49B-5E65153777A4}"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64F80EF-6AA9-A946-BD79-C03C76BE1E96}"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C5514DDB-B2EC-4F46-BD7B-9C88F3F7F2A7}">
      <dgm:prSet custT="1"/>
      <dgm:spPr>
        <a:solidFill>
          <a:srgbClr val="000000"/>
        </a:solidFill>
        <a:ln>
          <a:solidFill>
            <a:srgbClr val="FF0000"/>
          </a:solidFill>
        </a:ln>
      </dgm:spPr>
      <dgm:t>
        <a:bodyPr/>
        <a:lstStyle/>
        <a:p>
          <a:pPr algn="l" rtl="0"/>
          <a:r>
            <a:rPr lang="en-US" sz="2600" b="1" dirty="0">
              <a:solidFill>
                <a:srgbClr val="FFFFFF"/>
              </a:solidFill>
            </a:rPr>
            <a:t>Quality </a:t>
          </a:r>
          <a:r>
            <a:rPr lang="en-US" sz="2600" b="1" u="sng" dirty="0">
              <a:solidFill>
                <a:srgbClr val="FFFFFF"/>
              </a:solidFill>
            </a:rPr>
            <a:t>teacher evaluations </a:t>
          </a:r>
          <a:r>
            <a:rPr lang="en-US" sz="2600" b="1" dirty="0">
              <a:solidFill>
                <a:srgbClr val="FFFFFF"/>
              </a:solidFill>
            </a:rPr>
            <a:t>improve instruction and student learning, evaluating planning, instruction, and assessments competencies. </a:t>
          </a:r>
        </a:p>
      </dgm:t>
      <dgm:extLst>
        <a:ext uri="{E40237B7-FDA0-4F09-8148-C483321AD2D9}">
          <dgm14:cNvPr xmlns:dgm14="http://schemas.microsoft.com/office/drawing/2010/diagram" id="0" name="" descr="•Quality teacher evaluations improve instruction and student learning, evaluating planning, instruction, and assessments competencies.&#10;•They identify student performances and the effectiveness of the learning environment.&#10;•The best teacher evaluations have merit beyond the evaluation period.&#10;•Teachers use student growth portfolios to show evidence of all learners’ progress.&#10;"/>
        </a:ext>
      </dgm:extLst>
    </dgm:pt>
    <dgm:pt modelId="{3D341356-39F9-5448-A325-4BD20BEEE648}" type="parTrans" cxnId="{B0B2683B-DEC3-1E43-BAA1-599BF34860B1}">
      <dgm:prSet/>
      <dgm:spPr/>
      <dgm:t>
        <a:bodyPr/>
        <a:lstStyle/>
        <a:p>
          <a:endParaRPr lang="en-US"/>
        </a:p>
      </dgm:t>
    </dgm:pt>
    <dgm:pt modelId="{47CFE9AB-8C67-534A-BFB5-EFE8F8C973FA}" type="sibTrans" cxnId="{B0B2683B-DEC3-1E43-BAA1-599BF34860B1}">
      <dgm:prSet/>
      <dgm:spPr/>
      <dgm:t>
        <a:bodyPr/>
        <a:lstStyle/>
        <a:p>
          <a:endParaRPr lang="en-US"/>
        </a:p>
      </dgm:t>
    </dgm:pt>
    <dgm:pt modelId="{D9129416-1DF5-8D41-8F7B-F034B316B48F}">
      <dgm:prSet custT="1"/>
      <dgm:spPr>
        <a:solidFill>
          <a:srgbClr val="000000"/>
        </a:solidFill>
        <a:ln>
          <a:solidFill>
            <a:srgbClr val="FF6600"/>
          </a:solidFill>
        </a:ln>
      </dgm:spPr>
      <dgm:t>
        <a:bodyPr/>
        <a:lstStyle/>
        <a:p>
          <a:pPr algn="l" rtl="0"/>
          <a:r>
            <a:rPr lang="en-US" sz="2800" b="1" dirty="0">
              <a:solidFill>
                <a:srgbClr val="FFFFFF"/>
              </a:solidFill>
            </a:rPr>
            <a:t>They identify student performances and the effectiveness of the learning environment. </a:t>
          </a:r>
        </a:p>
      </dgm:t>
      <dgm:extLst>
        <a:ext uri="{E40237B7-FDA0-4F09-8148-C483321AD2D9}">
          <dgm14:cNvPr xmlns:dgm14="http://schemas.microsoft.com/office/drawing/2010/diagram" id="0" name="" descr="•Quality teacher evaluations improve instruction and student learning, evaluating planning, instruction, and assessments competencies.&#10;•They identify student performances and the effectiveness of the learning environment.&#10;•The best teacher evaluations have merit beyond the evaluation period.&#10;•Teachers use student growth portfolios to show evidence of all learners’ progress.&#10;"/>
        </a:ext>
      </dgm:extLst>
    </dgm:pt>
    <dgm:pt modelId="{30966EC9-3B8D-3E43-A13C-B8DA7AE371BB}" type="parTrans" cxnId="{F8A8B361-05AF-F14E-BD46-567E72EB67FA}">
      <dgm:prSet/>
      <dgm:spPr/>
      <dgm:t>
        <a:bodyPr/>
        <a:lstStyle/>
        <a:p>
          <a:endParaRPr lang="en-US"/>
        </a:p>
      </dgm:t>
    </dgm:pt>
    <dgm:pt modelId="{2ACF1B8D-686C-DE48-9288-BED8E4FC7EF9}" type="sibTrans" cxnId="{F8A8B361-05AF-F14E-BD46-567E72EB67FA}">
      <dgm:prSet/>
      <dgm:spPr/>
      <dgm:t>
        <a:bodyPr/>
        <a:lstStyle/>
        <a:p>
          <a:endParaRPr lang="en-US"/>
        </a:p>
      </dgm:t>
    </dgm:pt>
    <dgm:pt modelId="{66C4DF84-AC35-2143-842B-3B9F96BA8C06}">
      <dgm:prSet custT="1"/>
      <dgm:spPr>
        <a:solidFill>
          <a:srgbClr val="000000"/>
        </a:solidFill>
        <a:ln>
          <a:solidFill>
            <a:srgbClr val="FFFF00"/>
          </a:solidFill>
        </a:ln>
      </dgm:spPr>
      <dgm:t>
        <a:bodyPr/>
        <a:lstStyle/>
        <a:p>
          <a:pPr algn="l" rtl="0"/>
          <a:r>
            <a:rPr lang="en-US" sz="2800" b="1" dirty="0">
              <a:solidFill>
                <a:srgbClr val="FFFFFF"/>
              </a:solidFill>
            </a:rPr>
            <a:t>The best teacher evaluations have </a:t>
          </a:r>
          <a:r>
            <a:rPr lang="en-US" sz="2800" b="1" u="none" dirty="0">
              <a:solidFill>
                <a:srgbClr val="FFFFFF"/>
              </a:solidFill>
            </a:rPr>
            <a:t>merit beyond the evaluation </a:t>
          </a:r>
          <a:r>
            <a:rPr lang="en-US" sz="2800" b="1" dirty="0">
              <a:solidFill>
                <a:srgbClr val="FFFFFF"/>
              </a:solidFill>
            </a:rPr>
            <a:t>period. </a:t>
          </a:r>
        </a:p>
      </dgm:t>
      <dgm:extLst>
        <a:ext uri="{E40237B7-FDA0-4F09-8148-C483321AD2D9}">
          <dgm14:cNvPr xmlns:dgm14="http://schemas.microsoft.com/office/drawing/2010/diagram" id="0" name="" descr="•Quality teacher evaluations improve instruction and student learning, evaluating planning, instruction, and assessments competencies.&#10;•They identify student performances and the effectiveness of the learning environment.&#10;•The best teacher evaluations have merit beyond the evaluation period.&#10;•Teachers use student growth portfolios to show evidence of all learners’ progress.&#10;"/>
        </a:ext>
      </dgm:extLst>
    </dgm:pt>
    <dgm:pt modelId="{A1860747-92F3-7542-8199-7305A7CEDDAD}" type="parTrans" cxnId="{F54E65C0-6777-2942-ADED-936F3AF0CF7A}">
      <dgm:prSet/>
      <dgm:spPr/>
      <dgm:t>
        <a:bodyPr/>
        <a:lstStyle/>
        <a:p>
          <a:endParaRPr lang="en-US"/>
        </a:p>
      </dgm:t>
    </dgm:pt>
    <dgm:pt modelId="{136F80C5-C2CC-D44C-A2FB-DD79EDA9C0FD}" type="sibTrans" cxnId="{F54E65C0-6777-2942-ADED-936F3AF0CF7A}">
      <dgm:prSet/>
      <dgm:spPr/>
      <dgm:t>
        <a:bodyPr/>
        <a:lstStyle/>
        <a:p>
          <a:endParaRPr lang="en-US"/>
        </a:p>
      </dgm:t>
    </dgm:pt>
    <dgm:pt modelId="{3DA6A6CD-754E-1D4B-B2B2-BC077AD5C412}">
      <dgm:prSet custT="1"/>
      <dgm:spPr>
        <a:solidFill>
          <a:srgbClr val="000000"/>
        </a:solidFill>
        <a:ln>
          <a:solidFill>
            <a:srgbClr val="008000"/>
          </a:solidFill>
        </a:ln>
      </dgm:spPr>
      <dgm:t>
        <a:bodyPr/>
        <a:lstStyle/>
        <a:p>
          <a:pPr algn="l" rtl="0"/>
          <a:r>
            <a:rPr lang="en-US" sz="2800" b="1" dirty="0">
              <a:solidFill>
                <a:srgbClr val="FFFFFF"/>
              </a:solidFill>
            </a:rPr>
            <a:t>Teachers use student growth portfolios to show evidence of all learners’ progress. </a:t>
          </a:r>
        </a:p>
      </dgm:t>
      <dgm:extLst>
        <a:ext uri="{E40237B7-FDA0-4F09-8148-C483321AD2D9}">
          <dgm14:cNvPr xmlns:dgm14="http://schemas.microsoft.com/office/drawing/2010/diagram" id="0" name="" descr="•Quality teacher evaluations improve instruction and student learning, evaluating planning, instruction, and assessments competencies.&#10;•They identify student performances and the effectiveness of the learning environment.&#10;•The best teacher evaluations have merit beyond the evaluation period.&#10;•Teachers use student growth portfolios to show evidence of all learners’ progress.&#10;"/>
        </a:ext>
      </dgm:extLst>
    </dgm:pt>
    <dgm:pt modelId="{E3957BC5-8278-744F-B5AD-7AEEBD3499C5}" type="parTrans" cxnId="{10387648-4C7D-3D42-B0B9-5CADE24F6BE1}">
      <dgm:prSet/>
      <dgm:spPr/>
      <dgm:t>
        <a:bodyPr/>
        <a:lstStyle/>
        <a:p>
          <a:endParaRPr lang="en-US"/>
        </a:p>
      </dgm:t>
    </dgm:pt>
    <dgm:pt modelId="{8C39BDC7-B962-5E43-9744-799DF3EE7706}" type="sibTrans" cxnId="{10387648-4C7D-3D42-B0B9-5CADE24F6BE1}">
      <dgm:prSet/>
      <dgm:spPr/>
      <dgm:t>
        <a:bodyPr/>
        <a:lstStyle/>
        <a:p>
          <a:endParaRPr lang="en-US"/>
        </a:p>
      </dgm:t>
    </dgm:pt>
    <dgm:pt modelId="{7B034AE9-5D73-AF46-9D8E-7D61E0D28830}" type="pres">
      <dgm:prSet presAssocID="{164F80EF-6AA9-A946-BD79-C03C76BE1E96}" presName="diagram" presStyleCnt="0">
        <dgm:presLayoutVars>
          <dgm:dir/>
          <dgm:resizeHandles val="exact"/>
        </dgm:presLayoutVars>
      </dgm:prSet>
      <dgm:spPr/>
    </dgm:pt>
    <dgm:pt modelId="{CCB04EFC-2085-044D-B44D-90ACDD8DE627}" type="pres">
      <dgm:prSet presAssocID="{C5514DDB-B2EC-4F46-BD7B-9C88F3F7F2A7}" presName="node" presStyleLbl="node1" presStyleIdx="0" presStyleCnt="4" custScaleX="653270" custScaleY="111588" custLinFactNeighborY="3975">
        <dgm:presLayoutVars>
          <dgm:bulletEnabled val="1"/>
        </dgm:presLayoutVars>
      </dgm:prSet>
      <dgm:spPr/>
    </dgm:pt>
    <dgm:pt modelId="{5CD2FB4F-901B-7B47-BF00-15A6C8C50C9C}" type="pres">
      <dgm:prSet presAssocID="{47CFE9AB-8C67-534A-BFB5-EFE8F8C973FA}" presName="sibTrans" presStyleCnt="0"/>
      <dgm:spPr/>
    </dgm:pt>
    <dgm:pt modelId="{4B13B00A-125D-9240-A109-B92DFD1BACFB}" type="pres">
      <dgm:prSet presAssocID="{D9129416-1DF5-8D41-8F7B-F034B316B48F}" presName="node" presStyleLbl="node1" presStyleIdx="1" presStyleCnt="4" custScaleX="653270" custScaleY="111588" custLinFactNeighborY="3975">
        <dgm:presLayoutVars>
          <dgm:bulletEnabled val="1"/>
        </dgm:presLayoutVars>
      </dgm:prSet>
      <dgm:spPr/>
    </dgm:pt>
    <dgm:pt modelId="{8A2277E9-6203-4E45-83A1-40642EE80F8A}" type="pres">
      <dgm:prSet presAssocID="{2ACF1B8D-686C-DE48-9288-BED8E4FC7EF9}" presName="sibTrans" presStyleCnt="0"/>
      <dgm:spPr/>
    </dgm:pt>
    <dgm:pt modelId="{2B23C054-5C1E-AB45-A82C-8626C723992D}" type="pres">
      <dgm:prSet presAssocID="{66C4DF84-AC35-2143-842B-3B9F96BA8C06}" presName="node" presStyleLbl="node1" presStyleIdx="2" presStyleCnt="4" custScaleX="653270" custScaleY="111588">
        <dgm:presLayoutVars>
          <dgm:bulletEnabled val="1"/>
        </dgm:presLayoutVars>
      </dgm:prSet>
      <dgm:spPr/>
    </dgm:pt>
    <dgm:pt modelId="{FA1A81C5-2425-7C44-AC67-EBBE3E12EA00}" type="pres">
      <dgm:prSet presAssocID="{136F80C5-C2CC-D44C-A2FB-DD79EDA9C0FD}" presName="sibTrans" presStyleCnt="0"/>
      <dgm:spPr/>
    </dgm:pt>
    <dgm:pt modelId="{D21A060E-83B8-EF42-87E8-A99D134A3D70}" type="pres">
      <dgm:prSet presAssocID="{3DA6A6CD-754E-1D4B-B2B2-BC077AD5C412}" presName="node" presStyleLbl="node1" presStyleIdx="3" presStyleCnt="4" custScaleX="653270" custScaleY="111588">
        <dgm:presLayoutVars>
          <dgm:bulletEnabled val="1"/>
        </dgm:presLayoutVars>
      </dgm:prSet>
      <dgm:spPr/>
    </dgm:pt>
  </dgm:ptLst>
  <dgm:cxnLst>
    <dgm:cxn modelId="{AFBB0D00-CDD3-8C4D-95F9-73D127B9659C}" type="presOf" srcId="{D9129416-1DF5-8D41-8F7B-F034B316B48F}" destId="{4B13B00A-125D-9240-A109-B92DFD1BACFB}" srcOrd="0" destOrd="0" presId="urn:microsoft.com/office/officeart/2005/8/layout/default"/>
    <dgm:cxn modelId="{B0B2683B-DEC3-1E43-BAA1-599BF34860B1}" srcId="{164F80EF-6AA9-A946-BD79-C03C76BE1E96}" destId="{C5514DDB-B2EC-4F46-BD7B-9C88F3F7F2A7}" srcOrd="0" destOrd="0" parTransId="{3D341356-39F9-5448-A325-4BD20BEEE648}" sibTransId="{47CFE9AB-8C67-534A-BFB5-EFE8F8C973FA}"/>
    <dgm:cxn modelId="{10387648-4C7D-3D42-B0B9-5CADE24F6BE1}" srcId="{164F80EF-6AA9-A946-BD79-C03C76BE1E96}" destId="{3DA6A6CD-754E-1D4B-B2B2-BC077AD5C412}" srcOrd="3" destOrd="0" parTransId="{E3957BC5-8278-744F-B5AD-7AEEBD3499C5}" sibTransId="{8C39BDC7-B962-5E43-9744-799DF3EE7706}"/>
    <dgm:cxn modelId="{E6044B5C-6C56-DC44-9605-6E451C7B9415}" type="presOf" srcId="{C5514DDB-B2EC-4F46-BD7B-9C88F3F7F2A7}" destId="{CCB04EFC-2085-044D-B44D-90ACDD8DE627}" srcOrd="0" destOrd="0" presId="urn:microsoft.com/office/officeart/2005/8/layout/default"/>
    <dgm:cxn modelId="{F8A8B361-05AF-F14E-BD46-567E72EB67FA}" srcId="{164F80EF-6AA9-A946-BD79-C03C76BE1E96}" destId="{D9129416-1DF5-8D41-8F7B-F034B316B48F}" srcOrd="1" destOrd="0" parTransId="{30966EC9-3B8D-3E43-A13C-B8DA7AE371BB}" sibTransId="{2ACF1B8D-686C-DE48-9288-BED8E4FC7EF9}"/>
    <dgm:cxn modelId="{93273668-1E2A-1549-BF26-B990E4F25CA7}" type="presOf" srcId="{164F80EF-6AA9-A946-BD79-C03C76BE1E96}" destId="{7B034AE9-5D73-AF46-9D8E-7D61E0D28830}" srcOrd="0" destOrd="0" presId="urn:microsoft.com/office/officeart/2005/8/layout/default"/>
    <dgm:cxn modelId="{337B486D-1920-DA46-8D58-721F9ADFBFB4}" type="presOf" srcId="{66C4DF84-AC35-2143-842B-3B9F96BA8C06}" destId="{2B23C054-5C1E-AB45-A82C-8626C723992D}" srcOrd="0" destOrd="0" presId="urn:microsoft.com/office/officeart/2005/8/layout/default"/>
    <dgm:cxn modelId="{F54E65C0-6777-2942-ADED-936F3AF0CF7A}" srcId="{164F80EF-6AA9-A946-BD79-C03C76BE1E96}" destId="{66C4DF84-AC35-2143-842B-3B9F96BA8C06}" srcOrd="2" destOrd="0" parTransId="{A1860747-92F3-7542-8199-7305A7CEDDAD}" sibTransId="{136F80C5-C2CC-D44C-A2FB-DD79EDA9C0FD}"/>
    <dgm:cxn modelId="{FA9878CB-4A64-CB4E-8F4B-A6964EAEA9DA}" type="presOf" srcId="{3DA6A6CD-754E-1D4B-B2B2-BC077AD5C412}" destId="{D21A060E-83B8-EF42-87E8-A99D134A3D70}" srcOrd="0" destOrd="0" presId="urn:microsoft.com/office/officeart/2005/8/layout/default"/>
    <dgm:cxn modelId="{D2510CE0-42AC-E146-9A54-B2518B6E3E16}" type="presParOf" srcId="{7B034AE9-5D73-AF46-9D8E-7D61E0D28830}" destId="{CCB04EFC-2085-044D-B44D-90ACDD8DE627}" srcOrd="0" destOrd="0" presId="urn:microsoft.com/office/officeart/2005/8/layout/default"/>
    <dgm:cxn modelId="{9D052681-80E1-DA4B-A41E-2E51513DC8B3}" type="presParOf" srcId="{7B034AE9-5D73-AF46-9D8E-7D61E0D28830}" destId="{5CD2FB4F-901B-7B47-BF00-15A6C8C50C9C}" srcOrd="1" destOrd="0" presId="urn:microsoft.com/office/officeart/2005/8/layout/default"/>
    <dgm:cxn modelId="{8410E310-6AE5-424F-B874-F8A2B88EDDEE}" type="presParOf" srcId="{7B034AE9-5D73-AF46-9D8E-7D61E0D28830}" destId="{4B13B00A-125D-9240-A109-B92DFD1BACFB}" srcOrd="2" destOrd="0" presId="urn:microsoft.com/office/officeart/2005/8/layout/default"/>
    <dgm:cxn modelId="{1A72E2AB-41F6-6845-BC9C-530D95216E56}" type="presParOf" srcId="{7B034AE9-5D73-AF46-9D8E-7D61E0D28830}" destId="{8A2277E9-6203-4E45-83A1-40642EE80F8A}" srcOrd="3" destOrd="0" presId="urn:microsoft.com/office/officeart/2005/8/layout/default"/>
    <dgm:cxn modelId="{FCA1CA22-D504-014E-977F-51950E43A6BE}" type="presParOf" srcId="{7B034AE9-5D73-AF46-9D8E-7D61E0D28830}" destId="{2B23C054-5C1E-AB45-A82C-8626C723992D}" srcOrd="4" destOrd="0" presId="urn:microsoft.com/office/officeart/2005/8/layout/default"/>
    <dgm:cxn modelId="{71A46D56-EBAE-434B-9CC3-887300A79660}" type="presParOf" srcId="{7B034AE9-5D73-AF46-9D8E-7D61E0D28830}" destId="{FA1A81C5-2425-7C44-AC67-EBBE3E12EA00}" srcOrd="5" destOrd="0" presId="urn:microsoft.com/office/officeart/2005/8/layout/default"/>
    <dgm:cxn modelId="{955D37FB-39CA-0A43-9F64-A929E22C1AB5}" type="presParOf" srcId="{7B034AE9-5D73-AF46-9D8E-7D61E0D28830}" destId="{D21A060E-83B8-EF42-87E8-A99D134A3D7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2AEABB4-CBB8-FC48-9FEB-B0E34780E420}"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n-US"/>
        </a:p>
      </dgm:t>
    </dgm:pt>
    <dgm:pt modelId="{6B7FA94A-B6D5-5241-B607-99DB730C44A0}">
      <dgm:prSet/>
      <dgm:spPr>
        <a:solidFill>
          <a:srgbClr val="1E1C11"/>
        </a:solidFill>
        <a:ln>
          <a:solidFill>
            <a:schemeClr val="lt1">
              <a:hueOff val="0"/>
              <a:satOff val="0"/>
              <a:lumOff val="0"/>
            </a:schemeClr>
          </a:solidFill>
        </a:ln>
      </dgm:spPr>
      <dgm:t>
        <a:bodyPr/>
        <a:lstStyle/>
        <a:p>
          <a:pPr rtl="0"/>
          <a:r>
            <a:rPr lang="en-US" b="1" dirty="0">
              <a:solidFill>
                <a:schemeClr val="tx1"/>
              </a:solidFill>
            </a:rPr>
            <a:t>Big Idea:</a:t>
          </a:r>
        </a:p>
      </dgm:t>
      <dgm:extLst>
        <a:ext uri="{E40237B7-FDA0-4F09-8148-C483321AD2D9}">
          <dgm14:cNvPr xmlns:dgm14="http://schemas.microsoft.com/office/drawing/2010/diagram" id="0" name="" descr="Big Idea:&#13;&#10;Courage&#13;&#10;"/>
        </a:ext>
      </dgm:extLst>
    </dgm:pt>
    <dgm:pt modelId="{56AE793B-8A23-8C4C-9239-7CB1FC5F4BD0}" type="parTrans" cxnId="{70398082-A664-BB4D-A749-B9C966A8C699}">
      <dgm:prSet/>
      <dgm:spPr/>
      <dgm:t>
        <a:bodyPr/>
        <a:lstStyle/>
        <a:p>
          <a:endParaRPr lang="en-US"/>
        </a:p>
      </dgm:t>
    </dgm:pt>
    <dgm:pt modelId="{7550FEDE-B28F-DF45-B6BB-A04EE649F19E}" type="sibTrans" cxnId="{70398082-A664-BB4D-A749-B9C966A8C699}">
      <dgm:prSet/>
      <dgm:spPr/>
      <dgm:t>
        <a:bodyPr/>
        <a:lstStyle/>
        <a:p>
          <a:endParaRPr lang="en-US"/>
        </a:p>
      </dgm:t>
    </dgm:pt>
    <dgm:pt modelId="{326CDEAA-0D87-4C47-AF0B-A889CCC867F5}">
      <dgm:prSet/>
      <dgm:spPr>
        <a:solidFill>
          <a:srgbClr val="0048AA"/>
        </a:solidFill>
        <a:ln>
          <a:solidFill>
            <a:schemeClr val="lt1">
              <a:hueOff val="0"/>
              <a:satOff val="0"/>
              <a:lumOff val="0"/>
            </a:schemeClr>
          </a:solidFill>
        </a:ln>
      </dgm:spPr>
      <dgm:t>
        <a:bodyPr/>
        <a:lstStyle/>
        <a:p>
          <a:pPr rtl="0"/>
          <a:r>
            <a:rPr lang="en-US" b="1" dirty="0">
              <a:solidFill>
                <a:schemeClr val="tx1"/>
              </a:solidFill>
            </a:rPr>
            <a:t>Courage</a:t>
          </a:r>
        </a:p>
      </dgm:t>
      <dgm:extLst>
        <a:ext uri="{E40237B7-FDA0-4F09-8148-C483321AD2D9}">
          <dgm14:cNvPr xmlns:dgm14="http://schemas.microsoft.com/office/drawing/2010/diagram" id="0" name="" descr="Big Idea:&#13;&#10;Courage&#13;&#10;"/>
        </a:ext>
      </dgm:extLst>
    </dgm:pt>
    <dgm:pt modelId="{B96A06F7-A708-864E-A2F6-C91D5996D31D}" type="parTrans" cxnId="{3807D264-8F95-4E48-B535-D68488F85DBE}">
      <dgm:prSet/>
      <dgm:spPr/>
      <dgm:t>
        <a:bodyPr/>
        <a:lstStyle/>
        <a:p>
          <a:endParaRPr lang="en-US"/>
        </a:p>
      </dgm:t>
    </dgm:pt>
    <dgm:pt modelId="{1D636D03-2B72-2D41-B41A-1E2C01B403F9}" type="sibTrans" cxnId="{3807D264-8F95-4E48-B535-D68488F85DBE}">
      <dgm:prSet/>
      <dgm:spPr/>
      <dgm:t>
        <a:bodyPr/>
        <a:lstStyle/>
        <a:p>
          <a:endParaRPr lang="en-US"/>
        </a:p>
      </dgm:t>
    </dgm:pt>
    <dgm:pt modelId="{DCA2FAB7-9E73-9649-9B5C-302A8A946F5A}" type="pres">
      <dgm:prSet presAssocID="{42AEABB4-CBB8-FC48-9FEB-B0E34780E420}" presName="diagram" presStyleCnt="0">
        <dgm:presLayoutVars>
          <dgm:dir/>
          <dgm:resizeHandles val="exact"/>
        </dgm:presLayoutVars>
      </dgm:prSet>
      <dgm:spPr/>
    </dgm:pt>
    <dgm:pt modelId="{A714A8CD-2850-7847-9465-58961BEB560E}" type="pres">
      <dgm:prSet presAssocID="{6B7FA94A-B6D5-5241-B607-99DB730C44A0}" presName="node" presStyleLbl="node1" presStyleIdx="0" presStyleCnt="2" custScaleX="152592" custScaleY="71216">
        <dgm:presLayoutVars>
          <dgm:bulletEnabled val="1"/>
        </dgm:presLayoutVars>
      </dgm:prSet>
      <dgm:spPr/>
    </dgm:pt>
    <dgm:pt modelId="{CD11A996-3C74-BA4A-ACE2-BEAF4C008D68}" type="pres">
      <dgm:prSet presAssocID="{7550FEDE-B28F-DF45-B6BB-A04EE649F19E}" presName="sibTrans" presStyleCnt="0"/>
      <dgm:spPr/>
    </dgm:pt>
    <dgm:pt modelId="{3F577E26-60DC-E149-B156-DF3E118A33DD}" type="pres">
      <dgm:prSet presAssocID="{326CDEAA-0D87-4C47-AF0B-A889CCC867F5}" presName="node" presStyleLbl="node1" presStyleIdx="1" presStyleCnt="2" custScaleX="152592" custScaleY="71216">
        <dgm:presLayoutVars>
          <dgm:bulletEnabled val="1"/>
        </dgm:presLayoutVars>
      </dgm:prSet>
      <dgm:spPr/>
    </dgm:pt>
  </dgm:ptLst>
  <dgm:cxnLst>
    <dgm:cxn modelId="{3807D264-8F95-4E48-B535-D68488F85DBE}" srcId="{42AEABB4-CBB8-FC48-9FEB-B0E34780E420}" destId="{326CDEAA-0D87-4C47-AF0B-A889CCC867F5}" srcOrd="1" destOrd="0" parTransId="{B96A06F7-A708-864E-A2F6-C91D5996D31D}" sibTransId="{1D636D03-2B72-2D41-B41A-1E2C01B403F9}"/>
    <dgm:cxn modelId="{D74DBF6C-8175-3740-B4CD-114C35B06A11}" type="presOf" srcId="{326CDEAA-0D87-4C47-AF0B-A889CCC867F5}" destId="{3F577E26-60DC-E149-B156-DF3E118A33DD}" srcOrd="0" destOrd="0" presId="urn:microsoft.com/office/officeart/2005/8/layout/default"/>
    <dgm:cxn modelId="{70398082-A664-BB4D-A749-B9C966A8C699}" srcId="{42AEABB4-CBB8-FC48-9FEB-B0E34780E420}" destId="{6B7FA94A-B6D5-5241-B607-99DB730C44A0}" srcOrd="0" destOrd="0" parTransId="{56AE793B-8A23-8C4C-9239-7CB1FC5F4BD0}" sibTransId="{7550FEDE-B28F-DF45-B6BB-A04EE649F19E}"/>
    <dgm:cxn modelId="{E34A40B9-BFFF-D74D-9B46-FED4B8EB80E3}" type="presOf" srcId="{6B7FA94A-B6D5-5241-B607-99DB730C44A0}" destId="{A714A8CD-2850-7847-9465-58961BEB560E}" srcOrd="0" destOrd="0" presId="urn:microsoft.com/office/officeart/2005/8/layout/default"/>
    <dgm:cxn modelId="{F85256C3-1FE0-1346-8C82-B807F48A7178}" type="presOf" srcId="{42AEABB4-CBB8-FC48-9FEB-B0E34780E420}" destId="{DCA2FAB7-9E73-9649-9B5C-302A8A946F5A}" srcOrd="0" destOrd="0" presId="urn:microsoft.com/office/officeart/2005/8/layout/default"/>
    <dgm:cxn modelId="{410D9752-7C82-274E-A8A8-25CE373A5027}" type="presParOf" srcId="{DCA2FAB7-9E73-9649-9B5C-302A8A946F5A}" destId="{A714A8CD-2850-7847-9465-58961BEB560E}" srcOrd="0" destOrd="0" presId="urn:microsoft.com/office/officeart/2005/8/layout/default"/>
    <dgm:cxn modelId="{EA9626EC-1DB4-5544-BBB3-F7D6A4CCF84C}" type="presParOf" srcId="{DCA2FAB7-9E73-9649-9B5C-302A8A946F5A}" destId="{CD11A996-3C74-BA4A-ACE2-BEAF4C008D68}" srcOrd="1" destOrd="0" presId="urn:microsoft.com/office/officeart/2005/8/layout/default"/>
    <dgm:cxn modelId="{398BB6F3-2AD4-6E45-A333-FC7D8F458188}" type="presParOf" srcId="{DCA2FAB7-9E73-9649-9B5C-302A8A946F5A}" destId="{3F577E26-60DC-E149-B156-DF3E118A33DD}"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E9B228F-9167-1443-B75B-A650709DD8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70029-79CF-A84C-ACA6-D90B9AAF1F9D}">
      <dgm:prSet custT="1"/>
      <dgm:spPr>
        <a:solidFill>
          <a:srgbClr val="C00000"/>
        </a:solidFill>
      </dgm:spPr>
      <dgm:t>
        <a:bodyPr/>
        <a:lstStyle/>
        <a:p>
          <a:r>
            <a:rPr lang="en-US" sz="2800" b="1" dirty="0"/>
            <a:t>Apply what you have learned about assessment to incorporate appropriate assessments to </a:t>
          </a:r>
          <a:r>
            <a:rPr lang="en-US" sz="2800" b="1" i="1" dirty="0"/>
            <a:t>TLAE’s</a:t>
          </a:r>
          <a:r>
            <a:rPr lang="en-US" sz="2800" b="1" dirty="0"/>
            <a:t> and </a:t>
          </a:r>
          <a:r>
            <a:rPr lang="en-US" sz="2800" b="1" i="1" dirty="0"/>
            <a:t>STEAM Teaching and Learning Through the Arts and Design’s Artists’ Lessons </a:t>
          </a:r>
          <a:r>
            <a:rPr lang="en-US" sz="2800" b="1" i="1"/>
            <a:t>to Thrive! </a:t>
          </a:r>
          <a:r>
            <a:rPr lang="en-US" sz="2800" b="1" i="0" dirty="0"/>
            <a:t>instructional resources.</a:t>
          </a:r>
        </a:p>
      </dgm:t>
      <dgm:extLst>
        <a:ext uri="{E40237B7-FDA0-4F09-8148-C483321AD2D9}">
          <dgm14:cNvPr xmlns:dgm14="http://schemas.microsoft.com/office/drawing/2010/diagram" id="0" name="" descr="•Apply what you have learned about assessment to incorporate appropriate assessments to TLAE’s and STEAM Teaching and Learning Through the Arts and Design’s Artists’ Lessons to Thrive instructional resources.&#10;"/>
        </a:ext>
      </dgm:extLst>
    </dgm:pt>
    <dgm:pt modelId="{5DF26BEB-946C-3345-A5FA-96B89E7644E7}" type="parTrans" cxnId="{19D0E131-5F08-F843-9025-2FC59AD56961}">
      <dgm:prSet/>
      <dgm:spPr/>
      <dgm:t>
        <a:bodyPr/>
        <a:lstStyle/>
        <a:p>
          <a:endParaRPr lang="en-US"/>
        </a:p>
      </dgm:t>
    </dgm:pt>
    <dgm:pt modelId="{4FAA568A-27AA-264B-8332-350D755C6090}" type="sibTrans" cxnId="{19D0E131-5F08-F843-9025-2FC59AD56961}">
      <dgm:prSet/>
      <dgm:spPr/>
      <dgm:t>
        <a:bodyPr/>
        <a:lstStyle/>
        <a:p>
          <a:endParaRPr lang="en-US"/>
        </a:p>
      </dgm:t>
    </dgm:pt>
    <dgm:pt modelId="{62B3462F-E640-2A48-83B2-2B3FD0575FCA}" type="pres">
      <dgm:prSet presAssocID="{5E9B228F-9167-1443-B75B-A650709DD88F}" presName="linear" presStyleCnt="0">
        <dgm:presLayoutVars>
          <dgm:animLvl val="lvl"/>
          <dgm:resizeHandles val="exact"/>
        </dgm:presLayoutVars>
      </dgm:prSet>
      <dgm:spPr/>
    </dgm:pt>
    <dgm:pt modelId="{2A01B8A2-C530-6B42-BE54-6597A2F89F97}" type="pres">
      <dgm:prSet presAssocID="{89170029-79CF-A84C-ACA6-D90B9AAF1F9D}" presName="parentText" presStyleLbl="node1" presStyleIdx="0" presStyleCnt="1" custScaleX="111609" custScaleY="1781911">
        <dgm:presLayoutVars>
          <dgm:chMax val="0"/>
          <dgm:bulletEnabled val="1"/>
        </dgm:presLayoutVars>
      </dgm:prSet>
      <dgm:spPr/>
    </dgm:pt>
  </dgm:ptLst>
  <dgm:cxnLst>
    <dgm:cxn modelId="{19D0E131-5F08-F843-9025-2FC59AD56961}" srcId="{5E9B228F-9167-1443-B75B-A650709DD88F}" destId="{89170029-79CF-A84C-ACA6-D90B9AAF1F9D}" srcOrd="0" destOrd="0" parTransId="{5DF26BEB-946C-3345-A5FA-96B89E7644E7}" sibTransId="{4FAA568A-27AA-264B-8332-350D755C6090}"/>
    <dgm:cxn modelId="{A2CF018C-4390-5748-8484-41393A99B36E}" type="presOf" srcId="{89170029-79CF-A84C-ACA6-D90B9AAF1F9D}" destId="{2A01B8A2-C530-6B42-BE54-6597A2F89F97}" srcOrd="0" destOrd="0" presId="urn:microsoft.com/office/officeart/2005/8/layout/vList2"/>
    <dgm:cxn modelId="{89A5AFF8-E10C-D74A-A096-92252E0C5EC1}" type="presOf" srcId="{5E9B228F-9167-1443-B75B-A650709DD88F}" destId="{62B3462F-E640-2A48-83B2-2B3FD0575FCA}" srcOrd="0" destOrd="0" presId="urn:microsoft.com/office/officeart/2005/8/layout/vList2"/>
    <dgm:cxn modelId="{0B658C5F-7B0D-6542-9FD2-AB3EF6BD1B5B}" type="presParOf" srcId="{62B3462F-E640-2A48-83B2-2B3FD0575FCA}" destId="{2A01B8A2-C530-6B42-BE54-6597A2F89F9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2841CF5-2661-DF43-9076-264AF7E4758F}"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7A8B2D1B-F961-EF4B-899A-F3328BD98224}">
      <dgm:prSet custT="1"/>
      <dgm:spPr>
        <a:solidFill>
          <a:srgbClr val="212121"/>
        </a:solidFill>
      </dgm:spPr>
      <dgm:t>
        <a:bodyPr/>
        <a:lstStyle/>
        <a:p>
          <a:pPr algn="l"/>
          <a:r>
            <a:rPr lang="en-GB" sz="2700" b="1" dirty="0"/>
            <a:t>Assessment beyond skills-based learning, requires curriculum that fosters empathy and encourages introspective risk-taking that is only possible when the art classroom is a safe environment in which to explore and share what to some may seem controversial.</a:t>
          </a:r>
          <a:r>
            <a:rPr lang="en-US" sz="2700" b="1" dirty="0"/>
            <a:t> </a:t>
          </a:r>
          <a:endParaRPr lang="en-US" sz="2700" dirty="0"/>
        </a:p>
      </dgm:t>
      <dgm:extLst>
        <a:ext uri="{E40237B7-FDA0-4F09-8148-C483321AD2D9}">
          <dgm14:cNvPr xmlns:dgm14="http://schemas.microsoft.com/office/drawing/2010/diagram" id="0" name="" descr="•Assessment beyond skills-based learning, requires curriculum that fosters empathy and encourages introspective risk-taking that is only possible when the art classroom is a safe environment in which to explore and share what to some may seem controversial.&#10;•“We establish criteria for individual self-expression and global understandings through practice with materials and processes”.&#10;"/>
        </a:ext>
      </dgm:extLst>
    </dgm:pt>
    <dgm:pt modelId="{45F44322-7059-1B44-ACC9-F453C1EFD6C0}" type="parTrans" cxnId="{6EAEED46-C854-3643-8C33-E06E6BF021B8}">
      <dgm:prSet/>
      <dgm:spPr/>
      <dgm:t>
        <a:bodyPr/>
        <a:lstStyle/>
        <a:p>
          <a:endParaRPr lang="en-US"/>
        </a:p>
      </dgm:t>
    </dgm:pt>
    <dgm:pt modelId="{B9674B0B-1E98-1B4E-B466-C7FD8F450338}" type="sibTrans" cxnId="{6EAEED46-C854-3643-8C33-E06E6BF021B8}">
      <dgm:prSet/>
      <dgm:spPr/>
      <dgm:t>
        <a:bodyPr/>
        <a:lstStyle/>
        <a:p>
          <a:endParaRPr lang="en-US"/>
        </a:p>
      </dgm:t>
    </dgm:pt>
    <dgm:pt modelId="{31027152-3914-1A46-829E-BFDC19CD84FE}">
      <dgm:prSet custT="1"/>
      <dgm:spPr>
        <a:solidFill>
          <a:srgbClr val="106233"/>
        </a:solidFill>
      </dgm:spPr>
      <dgm:t>
        <a:bodyPr/>
        <a:lstStyle/>
        <a:p>
          <a:pPr algn="l"/>
          <a:r>
            <a:rPr lang="en-GB" sz="2700" b="1" dirty="0"/>
            <a:t>“We establish criteria for individual self-expression and global understandings through practice with materials </a:t>
          </a:r>
          <a:r>
            <a:rPr lang="en-GB" sz="2700" b="1"/>
            <a:t>and processes.”</a:t>
          </a:r>
          <a:r>
            <a:rPr lang="en-US" sz="2700" b="1"/>
            <a:t> </a:t>
          </a:r>
          <a:endParaRPr lang="en-US" sz="2700" b="1" dirty="0"/>
        </a:p>
      </dgm:t>
      <dgm:extLst>
        <a:ext uri="{E40237B7-FDA0-4F09-8148-C483321AD2D9}">
          <dgm14:cNvPr xmlns:dgm14="http://schemas.microsoft.com/office/drawing/2010/diagram" id="0" name="" descr="•Assessment beyond skills-based learning, requires curriculum that fosters empathy and encourages introspective risk-taking that is only possible when the art classroom is a safe environment in which to explore and share what to some may seem controversial.&#10;•“We establish criteria for individual self-expression and global understandings through practice with materials and processes”.&#10;"/>
        </a:ext>
      </dgm:extLst>
    </dgm:pt>
    <dgm:pt modelId="{82265C41-2073-354A-8927-382C814B6049}" type="parTrans" cxnId="{5616738F-0AA0-0042-8A45-7FCF657EDD4D}">
      <dgm:prSet/>
      <dgm:spPr/>
      <dgm:t>
        <a:bodyPr/>
        <a:lstStyle/>
        <a:p>
          <a:endParaRPr lang="en-US"/>
        </a:p>
      </dgm:t>
    </dgm:pt>
    <dgm:pt modelId="{6D14375E-91A8-DE41-951D-A089D35469DB}" type="sibTrans" cxnId="{5616738F-0AA0-0042-8A45-7FCF657EDD4D}">
      <dgm:prSet/>
      <dgm:spPr/>
      <dgm:t>
        <a:bodyPr/>
        <a:lstStyle/>
        <a:p>
          <a:endParaRPr lang="en-US"/>
        </a:p>
      </dgm:t>
    </dgm:pt>
    <dgm:pt modelId="{06449D0D-70EE-AA47-866B-5EF32E877727}" type="pres">
      <dgm:prSet presAssocID="{52841CF5-2661-DF43-9076-264AF7E4758F}" presName="diagram" presStyleCnt="0">
        <dgm:presLayoutVars>
          <dgm:dir/>
          <dgm:resizeHandles val="exact"/>
        </dgm:presLayoutVars>
      </dgm:prSet>
      <dgm:spPr/>
    </dgm:pt>
    <dgm:pt modelId="{AE811B69-9F78-8044-AE0B-7C54B79ADB45}" type="pres">
      <dgm:prSet presAssocID="{7A8B2D1B-F961-EF4B-899A-F3328BD98224}" presName="node" presStyleLbl="node1" presStyleIdx="0" presStyleCnt="2" custScaleX="256927" custScaleY="140393" custLinFactNeighborY="3306">
        <dgm:presLayoutVars>
          <dgm:bulletEnabled val="1"/>
        </dgm:presLayoutVars>
      </dgm:prSet>
      <dgm:spPr/>
    </dgm:pt>
    <dgm:pt modelId="{85D29B26-F44E-314A-8CBB-352D4FA71260}" type="pres">
      <dgm:prSet presAssocID="{B9674B0B-1E98-1B4E-B466-C7FD8F450338}" presName="sibTrans" presStyleCnt="0"/>
      <dgm:spPr/>
    </dgm:pt>
    <dgm:pt modelId="{39B30B6F-CAAC-CC4D-B7C8-065A4CF2E323}" type="pres">
      <dgm:prSet presAssocID="{31027152-3914-1A46-829E-BFDC19CD84FE}" presName="node" presStyleLbl="node1" presStyleIdx="1" presStyleCnt="2" custScaleX="256927" custLinFactNeighborY="-1653">
        <dgm:presLayoutVars>
          <dgm:bulletEnabled val="1"/>
        </dgm:presLayoutVars>
      </dgm:prSet>
      <dgm:spPr/>
    </dgm:pt>
  </dgm:ptLst>
  <dgm:cxnLst>
    <dgm:cxn modelId="{6EAEED46-C854-3643-8C33-E06E6BF021B8}" srcId="{52841CF5-2661-DF43-9076-264AF7E4758F}" destId="{7A8B2D1B-F961-EF4B-899A-F3328BD98224}" srcOrd="0" destOrd="0" parTransId="{45F44322-7059-1B44-ACC9-F453C1EFD6C0}" sibTransId="{B9674B0B-1E98-1B4E-B466-C7FD8F450338}"/>
    <dgm:cxn modelId="{CE04625B-ABCF-4B4B-B75F-EAFBB8C68419}" type="presOf" srcId="{7A8B2D1B-F961-EF4B-899A-F3328BD98224}" destId="{AE811B69-9F78-8044-AE0B-7C54B79ADB45}" srcOrd="0" destOrd="0" presId="urn:microsoft.com/office/officeart/2005/8/layout/default"/>
    <dgm:cxn modelId="{5616738F-0AA0-0042-8A45-7FCF657EDD4D}" srcId="{52841CF5-2661-DF43-9076-264AF7E4758F}" destId="{31027152-3914-1A46-829E-BFDC19CD84FE}" srcOrd="1" destOrd="0" parTransId="{82265C41-2073-354A-8927-382C814B6049}" sibTransId="{6D14375E-91A8-DE41-951D-A089D35469DB}"/>
    <dgm:cxn modelId="{AE192099-CC5C-5843-AB11-653288302208}" type="presOf" srcId="{52841CF5-2661-DF43-9076-264AF7E4758F}" destId="{06449D0D-70EE-AA47-866B-5EF32E877727}" srcOrd="0" destOrd="0" presId="urn:microsoft.com/office/officeart/2005/8/layout/default"/>
    <dgm:cxn modelId="{A4D735EF-6DCA-4446-8402-02D632C58CF4}" type="presOf" srcId="{31027152-3914-1A46-829E-BFDC19CD84FE}" destId="{39B30B6F-CAAC-CC4D-B7C8-065A4CF2E323}" srcOrd="0" destOrd="0" presId="urn:microsoft.com/office/officeart/2005/8/layout/default"/>
    <dgm:cxn modelId="{051D83C8-9283-0A4A-B287-422B7AAE9CA8}" type="presParOf" srcId="{06449D0D-70EE-AA47-866B-5EF32E877727}" destId="{AE811B69-9F78-8044-AE0B-7C54B79ADB45}" srcOrd="0" destOrd="0" presId="urn:microsoft.com/office/officeart/2005/8/layout/default"/>
    <dgm:cxn modelId="{7822FCDA-7F28-8642-AAA0-329F31B8FEF1}" type="presParOf" srcId="{06449D0D-70EE-AA47-866B-5EF32E877727}" destId="{85D29B26-F44E-314A-8CBB-352D4FA71260}" srcOrd="1" destOrd="0" presId="urn:microsoft.com/office/officeart/2005/8/layout/default"/>
    <dgm:cxn modelId="{046BF21D-25C1-8649-96A4-5162F714AF72}" type="presParOf" srcId="{06449D0D-70EE-AA47-866B-5EF32E877727}" destId="{39B30B6F-CAAC-CC4D-B7C8-065A4CF2E323}"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800" b="1" dirty="0"/>
            <a:t>Teacher: </a:t>
          </a:r>
          <a:r>
            <a:rPr lang="en-GB" sz="2800" b="1" dirty="0"/>
            <a:t>Become an assessment literate educator who knows how to use, create, implement, and </a:t>
          </a:r>
          <a:r>
            <a:rPr lang="en-GB" sz="2800" b="1" dirty="0" err="1"/>
            <a:t>analyze</a:t>
          </a:r>
          <a:r>
            <a:rPr lang="en-GB" sz="2800" b="1" dirty="0"/>
            <a:t> the results of different assessments and evaluations to improve my teaching and student learning.</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800" b="1" dirty="0"/>
            <a:t>Student: </a:t>
          </a:r>
          <a:r>
            <a:rPr lang="en-GB" sz="2800" b="1" dirty="0"/>
            <a:t>Utilize assessments and evaluations to identify my growth and areas for improvement, reflect on my dispositions, and </a:t>
          </a:r>
          <a:r>
            <a:rPr lang="en-GB" sz="2800" b="1" dirty="0" err="1"/>
            <a:t>analyze</a:t>
          </a:r>
          <a:r>
            <a:rPr lang="en-GB" sz="2800" b="1" dirty="0"/>
            <a:t> how I demonstrated agency to solve artistic challenges and to achieve my curricular goals.</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000090"/>
        </a:solidFill>
        <a:ln>
          <a:solidFill>
            <a:schemeClr val="lt1">
              <a:hueOff val="0"/>
              <a:satOff val="0"/>
              <a:lumOff val="0"/>
            </a:schemeClr>
          </a:solidFill>
        </a:ln>
      </dgm:spPr>
      <dgm:t>
        <a:bodyPr/>
        <a:lstStyle/>
        <a:p>
          <a:pPr rtl="0"/>
          <a:r>
            <a:rPr lang="en-US" sz="3200" b="1" dirty="0">
              <a:solidFill>
                <a:srgbClr val="FFFFFF"/>
              </a:solidFill>
              <a:latin typeface="Arial"/>
              <a:cs typeface="Arial"/>
            </a:rPr>
            <a:t>A single assessment cannot measure or appraise all that students need to achieve. Assessments have different functions.</a:t>
          </a:r>
        </a:p>
      </dgm:t>
      <dgm:extLst>
        <a:ext uri="{E40237B7-FDA0-4F09-8148-C483321AD2D9}">
          <dgm14:cNvPr xmlns:dgm14="http://schemas.microsoft.com/office/drawing/2010/diagram" id="0" name="" descr="A single assessment cannot measure or appraise all that students need to achieve. Assessments have different functions.&#13;&#10;"/>
        </a:ext>
      </dgm:extLst>
    </dgm:pt>
    <dgm:pt modelId="{6CB9F8B6-A809-4E7B-851D-EBC1721A94EA}" type="sibTrans" cxnId="{2879E3B7-2E95-4422-84D2-E91317179D3A}">
      <dgm:prSet/>
      <dgm:spPr/>
      <dgm:t>
        <a:bodyPr/>
        <a:lstStyle/>
        <a:p>
          <a:endParaRPr lang="en-US"/>
        </a:p>
      </dgm:t>
    </dgm:pt>
    <dgm:pt modelId="{356DF678-EC2D-48DA-8573-B160FCD76A34}" type="parTrans" cxnId="{2879E3B7-2E95-4422-84D2-E91317179D3A}">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1" custScaleX="94285" custScaleY="1290709">
        <dgm:presLayoutVars>
          <dgm:chMax val="0"/>
          <dgm:bulletEnabled val="1"/>
        </dgm:presLayoutVars>
      </dgm:prSet>
      <dgm:spPr/>
    </dgm:pt>
  </dgm:ptLst>
  <dgm:cxnLst>
    <dgm:cxn modelId="{0214C224-F5CA-9B45-A2B0-6179C9CD0057}" type="presOf" srcId="{A0930849-EE48-442D-A4F7-F30B0DD9B25A}" destId="{9E493754-C814-45B7-8E1C-71B596D294D7}" srcOrd="0" destOrd="0" presId="urn:microsoft.com/office/officeart/2005/8/layout/vList2"/>
    <dgm:cxn modelId="{9945BD8C-A452-6A44-9F78-B31DFB60B778}" type="presOf" srcId="{1CB4A6C1-BC55-463C-A409-A01AC759398F}" destId="{33C7A6B8-9F84-4290-A5A5-049C3E93B9D4}"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74A4FFFE-B53C-664A-AE32-4CA93502D96E}" type="presParOf" srcId="{33C7A6B8-9F84-4290-A5A5-049C3E93B9D4}" destId="{9E493754-C814-45B7-8E1C-71B596D294D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B72027"/>
        </a:solidFill>
      </dgm:spPr>
      <dgm:t>
        <a:bodyPr/>
        <a:lstStyle/>
        <a:p>
          <a:pPr rtl="0"/>
          <a:r>
            <a:rPr lang="en-US" sz="1800" b="1" dirty="0">
              <a:solidFill>
                <a:schemeClr val="bg1"/>
              </a:solidFill>
              <a:latin typeface="Arial"/>
              <a:cs typeface="Arial"/>
            </a:rPr>
            <a:t>Assessment</a:t>
          </a:r>
          <a:endParaRPr lang="en-US" sz="1700" b="1" dirty="0">
            <a:solidFill>
              <a:schemeClr val="bg1"/>
            </a:solidFill>
            <a:latin typeface="Arial"/>
            <a:cs typeface="Arial"/>
          </a:endParaRPr>
        </a:p>
      </dgm:t>
      <dgm:extLst>
        <a:ext uri="{E40237B7-FDA0-4F09-8148-C483321AD2D9}">
          <dgm14:cNvPr xmlns:dgm14="http://schemas.microsoft.com/office/drawing/2010/diagram" id="0" name="" descr="Assessment&#13;&#10;Developing an Art Assessment Action Plan&#13;&#10;&#9;Setting Curricular Goals and Writing Objectives&#13;&#10;&#9;Selecting Assessments&#13;&#10;&#9;&#9;Informal Assessment; Formative Assessment; Summative Assessment; Simplified Numeric Scoring; Rubrics; Rating Scales and Checklists; Art Journals; Portfolios&#13;&#10;&#9;Managing and Analyzing Performance Data&#13;&#10;&#9;&#9;Validity and Reliability&#13;&#10;&#9;&#9;Quantitative and Qualitative Methods&#13;&#10;Evaluation&#13;&#10;&#9;Evaluative Grading&#13;&#10;&#9;Teacher Evaluations&#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800000"/>
        </a:solidFill>
      </dgm:spPr>
      <dgm:t>
        <a:bodyPr/>
        <a:lstStyle/>
        <a:p>
          <a:pPr rtl="0"/>
          <a:r>
            <a:rPr lang="en-US" sz="1800" b="1" dirty="0">
              <a:solidFill>
                <a:srgbClr val="FFFFFF"/>
              </a:solidFill>
            </a:rPr>
            <a:t>Developing an Art Assessment Action Plan</a:t>
          </a:r>
          <a:endParaRPr lang="en-US" sz="1800" b="1" dirty="0">
            <a:solidFill>
              <a:srgbClr val="FFFFFF"/>
            </a:solidFill>
            <a:latin typeface="Arial"/>
            <a:cs typeface="Arial"/>
          </a:endParaRPr>
        </a:p>
      </dgm:t>
      <dgm:extLst>
        <a:ext uri="{E40237B7-FDA0-4F09-8148-C483321AD2D9}">
          <dgm14:cNvPr xmlns:dgm14="http://schemas.microsoft.com/office/drawing/2010/diagram" id="0" name="" descr="Assessment&#13;&#10;Developing an Art Assessment Action Plan&#13;&#10;&#9;Setting Curricular Goals and Writing Objectives&#13;&#10;&#9;Selecting Assessments&#13;&#10;&#9;&#9;Informal Assessment; Formative Assessment; Summative Assessment; Simplified Numeric Scoring; Rubrics; Rating Scales and Checklists; Art Journals; Portfolios&#13;&#10;&#9;Managing and Analyzing Performance Data&#13;&#10;&#9;&#9;Validity and Reliability&#13;&#10;&#9;&#9;Quantitative and Qualitative Methods&#13;&#10;Evaluation&#13;&#10;&#9;Evaluative Grading&#13;&#10;&#9;Teacher Evaluations&#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rgbClr val="000000"/>
        </a:solidFill>
      </dgm:spPr>
      <dgm:t>
        <a:bodyPr/>
        <a:lstStyle/>
        <a:p>
          <a:pPr rtl="0"/>
          <a:r>
            <a:rPr lang="en-US" sz="1800" b="1" dirty="0">
              <a:solidFill>
                <a:srgbClr val="FFFFFF"/>
              </a:solidFill>
            </a:rPr>
            <a:t>Evaluation</a:t>
          </a:r>
          <a:endParaRPr lang="en-US" sz="1700" b="1" dirty="0">
            <a:solidFill>
              <a:srgbClr val="FFFFFF"/>
            </a:solidFill>
            <a:latin typeface="Arial"/>
            <a:cs typeface="Arial"/>
          </a:endParaRPr>
        </a:p>
      </dgm:t>
      <dgm:extLst>
        <a:ext uri="{E40237B7-FDA0-4F09-8148-C483321AD2D9}">
          <dgm14:cNvPr xmlns:dgm14="http://schemas.microsoft.com/office/drawing/2010/diagram" id="0" name="" descr="Assessment&#13;&#10;Developing an Art Assessment Action Plan&#13;&#10;&#9;Setting Curricular Goals and Writing Objectives&#13;&#10;&#9;Selecting Assessments&#13;&#10;&#9;&#9;Informal Assessment; Formative Assessment; Summative Assessment; Simplified Numeric Scoring; Rubrics; Rating Scales and Checklists; Art Journals; Portfolios&#13;&#10;&#9;Managing and Analyzing Performance Data&#13;&#10;&#9;&#9;Validity and Reliability&#13;&#10;&#9;&#9;Quantitative and Qualitative Methods&#13;&#10;Evaluation&#13;&#10;&#9;Evaluative Grading&#13;&#10;&#9;Teacher Evaluations&#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1105516D-C055-2149-826C-A336FE864DD6}">
      <dgm:prSet/>
      <dgm:spPr>
        <a:solidFill>
          <a:srgbClr val="202020"/>
        </a:solidFill>
      </dgm:spPr>
      <dgm:t>
        <a:bodyPr/>
        <a:lstStyle/>
        <a:p>
          <a:pPr rtl="0"/>
          <a:r>
            <a:rPr lang="en-US" b="1" dirty="0">
              <a:solidFill>
                <a:schemeClr val="tx1"/>
              </a:solidFill>
            </a:rPr>
            <a:t>Setting Curricular Goals and Writing Objectives</a:t>
          </a:r>
          <a:endParaRPr lang="en-US" b="1" dirty="0">
            <a:solidFill>
              <a:schemeClr val="tx1"/>
            </a:solidFill>
            <a:latin typeface="Arial"/>
            <a:cs typeface="Arial"/>
          </a:endParaRPr>
        </a:p>
      </dgm:t>
      <dgm:extLst>
        <a:ext uri="{E40237B7-FDA0-4F09-8148-C483321AD2D9}">
          <dgm14:cNvPr xmlns:dgm14="http://schemas.microsoft.com/office/drawing/2010/diagram" id="0" name="" descr="Assessment&#13;&#10;Developing an Art Assessment Action Plan&#13;&#10;&#9;Setting Curricular Goals and Writing Objectives&#13;&#10;&#9;Selecting Assessments&#13;&#10;&#9;&#9;Informal Assessment; Formative Assessment; Summative Assessment; Simplified Numeric Scoring; Rubrics; Rating Scales and Checklists; Art Journals; Portfolios&#13;&#10;&#9;Managing and Analyzing Performance Data&#13;&#10;&#9;&#9;Validity and Reliability&#13;&#10;&#9;&#9;Quantitative and Qualitative Methods&#13;&#10;Evaluation&#13;&#10;&#9;Evaluative Grading&#13;&#10;&#9;Teacher Evaluations&#13;&#10;"/>
        </a:ext>
      </dgm:extLst>
    </dgm:pt>
    <dgm:pt modelId="{06358650-90E7-F646-8B8C-5B6778F91CDF}" type="parTrans" cxnId="{7A971EFF-ECC0-9B45-A9C2-DE6907D94E99}">
      <dgm:prSet/>
      <dgm:spPr/>
      <dgm:t>
        <a:bodyPr/>
        <a:lstStyle/>
        <a:p>
          <a:endParaRPr lang="en-US"/>
        </a:p>
      </dgm:t>
    </dgm:pt>
    <dgm:pt modelId="{69FBC5E5-E01F-C14D-8FFE-D5E30CFBD8E4}" type="sibTrans" cxnId="{7A971EFF-ECC0-9B45-A9C2-DE6907D94E99}">
      <dgm:prSet/>
      <dgm:spPr/>
      <dgm:t>
        <a:bodyPr/>
        <a:lstStyle/>
        <a:p>
          <a:endParaRPr lang="en-US"/>
        </a:p>
      </dgm:t>
    </dgm:pt>
    <dgm:pt modelId="{48668488-9C36-1F48-B479-27F514B25FD9}">
      <dgm:prSet/>
      <dgm:spPr>
        <a:solidFill>
          <a:srgbClr val="202020"/>
        </a:solidFill>
      </dgm:spPr>
      <dgm:t>
        <a:bodyPr/>
        <a:lstStyle/>
        <a:p>
          <a:r>
            <a:rPr lang="en-US" b="1" dirty="0">
              <a:solidFill>
                <a:schemeClr val="tx1"/>
              </a:solidFill>
            </a:rPr>
            <a:t>Selecting Assessments</a:t>
          </a:r>
        </a:p>
      </dgm:t>
    </dgm:pt>
    <dgm:pt modelId="{3C6FB5A7-B941-A24E-9A90-297F27BB389D}" type="parTrans" cxnId="{C2DFC022-BE82-484E-A137-01BFFCD510E3}">
      <dgm:prSet/>
      <dgm:spPr/>
      <dgm:t>
        <a:bodyPr/>
        <a:lstStyle/>
        <a:p>
          <a:endParaRPr lang="en-US"/>
        </a:p>
      </dgm:t>
    </dgm:pt>
    <dgm:pt modelId="{C08F38D2-72EA-B142-B151-9EE2296E2179}" type="sibTrans" cxnId="{C2DFC022-BE82-484E-A137-01BFFCD510E3}">
      <dgm:prSet/>
      <dgm:spPr/>
      <dgm:t>
        <a:bodyPr/>
        <a:lstStyle/>
        <a:p>
          <a:endParaRPr lang="en-US"/>
        </a:p>
      </dgm:t>
    </dgm:pt>
    <dgm:pt modelId="{BB0A9781-B2C8-C345-B46E-D416DFDBEE89}">
      <dgm:prSet/>
      <dgm:spPr>
        <a:solidFill>
          <a:srgbClr val="202020"/>
        </a:solidFill>
      </dgm:spPr>
      <dgm:t>
        <a:bodyPr/>
        <a:lstStyle/>
        <a:p>
          <a:r>
            <a:rPr lang="en-US" b="1" dirty="0"/>
            <a:t>Informal Assessment; Formative Assessment; Summative Assessment; Simplified Numeric Scoring; Rubrics; Rating Scales and Checklists; Art Journals; Portfolios</a:t>
          </a:r>
          <a:endParaRPr lang="en-US" b="1" dirty="0">
            <a:solidFill>
              <a:schemeClr val="tx1"/>
            </a:solidFill>
          </a:endParaRPr>
        </a:p>
      </dgm:t>
    </dgm:pt>
    <dgm:pt modelId="{5488D3EC-FD67-0841-9CE7-5CFECCC7BF9F}" type="parTrans" cxnId="{56434114-8EB2-0641-A0F6-3359D6D67F2F}">
      <dgm:prSet/>
      <dgm:spPr/>
      <dgm:t>
        <a:bodyPr/>
        <a:lstStyle/>
        <a:p>
          <a:endParaRPr lang="en-US"/>
        </a:p>
      </dgm:t>
    </dgm:pt>
    <dgm:pt modelId="{563971ED-8407-F140-9ACC-433306611A64}" type="sibTrans" cxnId="{56434114-8EB2-0641-A0F6-3359D6D67F2F}">
      <dgm:prSet/>
      <dgm:spPr/>
      <dgm:t>
        <a:bodyPr/>
        <a:lstStyle/>
        <a:p>
          <a:endParaRPr lang="en-US"/>
        </a:p>
      </dgm:t>
    </dgm:pt>
    <dgm:pt modelId="{EC2981DA-5EAE-8D4A-ADB2-D7B0433777F5}">
      <dgm:prSet/>
      <dgm:spPr>
        <a:solidFill>
          <a:srgbClr val="202020"/>
        </a:solidFill>
      </dgm:spPr>
      <dgm:t>
        <a:bodyPr/>
        <a:lstStyle/>
        <a:p>
          <a:r>
            <a:rPr lang="en-US" b="1" dirty="0">
              <a:solidFill>
                <a:schemeClr val="tx1"/>
              </a:solidFill>
            </a:rPr>
            <a:t>Managing and Analyzing Performance Data</a:t>
          </a:r>
        </a:p>
      </dgm:t>
    </dgm:pt>
    <dgm:pt modelId="{D1DE9EF7-7F17-F941-8A05-4FFE9E16114E}" type="parTrans" cxnId="{7124CE9E-A26F-254F-B65C-A6015D6A6B2E}">
      <dgm:prSet/>
      <dgm:spPr/>
      <dgm:t>
        <a:bodyPr/>
        <a:lstStyle/>
        <a:p>
          <a:endParaRPr lang="en-US"/>
        </a:p>
      </dgm:t>
    </dgm:pt>
    <dgm:pt modelId="{6FA0F6B2-F26A-444A-8543-DE5B643B3017}" type="sibTrans" cxnId="{7124CE9E-A26F-254F-B65C-A6015D6A6B2E}">
      <dgm:prSet/>
      <dgm:spPr/>
      <dgm:t>
        <a:bodyPr/>
        <a:lstStyle/>
        <a:p>
          <a:endParaRPr lang="en-US"/>
        </a:p>
      </dgm:t>
    </dgm:pt>
    <dgm:pt modelId="{15FE4FDB-8E97-9849-91F6-6747302F3E1D}">
      <dgm:prSet/>
      <dgm:spPr>
        <a:solidFill>
          <a:srgbClr val="202020"/>
        </a:solidFill>
      </dgm:spPr>
      <dgm:t>
        <a:bodyPr/>
        <a:lstStyle/>
        <a:p>
          <a:r>
            <a:rPr lang="en-US" b="1" dirty="0">
              <a:solidFill>
                <a:schemeClr val="tx1"/>
              </a:solidFill>
            </a:rPr>
            <a:t>Validity and Reliability</a:t>
          </a:r>
        </a:p>
      </dgm:t>
    </dgm:pt>
    <dgm:pt modelId="{39CFDC19-898C-6D42-80CA-B19A8E2E23E6}" type="parTrans" cxnId="{EA48ECE6-1CD9-FA48-B038-7A442A986F06}">
      <dgm:prSet/>
      <dgm:spPr/>
      <dgm:t>
        <a:bodyPr/>
        <a:lstStyle/>
        <a:p>
          <a:endParaRPr lang="en-US"/>
        </a:p>
      </dgm:t>
    </dgm:pt>
    <dgm:pt modelId="{10F7FDC6-A850-5446-9871-3B793E447535}" type="sibTrans" cxnId="{EA48ECE6-1CD9-FA48-B038-7A442A986F06}">
      <dgm:prSet/>
      <dgm:spPr/>
      <dgm:t>
        <a:bodyPr/>
        <a:lstStyle/>
        <a:p>
          <a:endParaRPr lang="en-US"/>
        </a:p>
      </dgm:t>
    </dgm:pt>
    <dgm:pt modelId="{67CADAAB-90A8-2C4D-94AF-AD6CAA16DB84}">
      <dgm:prSet/>
      <dgm:spPr>
        <a:solidFill>
          <a:srgbClr val="202020"/>
        </a:solidFill>
      </dgm:spPr>
      <dgm:t>
        <a:bodyPr/>
        <a:lstStyle/>
        <a:p>
          <a:r>
            <a:rPr lang="en-US" b="1" dirty="0">
              <a:solidFill>
                <a:schemeClr val="tx1"/>
              </a:solidFill>
            </a:rPr>
            <a:t>Quantitative and Qualitative Methods</a:t>
          </a:r>
        </a:p>
      </dgm:t>
    </dgm:pt>
    <dgm:pt modelId="{054B9C76-6C2E-B14B-8152-DAD644AA1423}" type="parTrans" cxnId="{2A718176-BA63-F84C-A236-0F5969F819A7}">
      <dgm:prSet/>
      <dgm:spPr/>
      <dgm:t>
        <a:bodyPr/>
        <a:lstStyle/>
        <a:p>
          <a:endParaRPr lang="en-US"/>
        </a:p>
      </dgm:t>
    </dgm:pt>
    <dgm:pt modelId="{EB77FA70-0BAC-564F-A5F3-019DC87FD0B7}" type="sibTrans" cxnId="{2A718176-BA63-F84C-A236-0F5969F819A7}">
      <dgm:prSet/>
      <dgm:spPr/>
      <dgm:t>
        <a:bodyPr/>
        <a:lstStyle/>
        <a:p>
          <a:endParaRPr lang="en-US"/>
        </a:p>
      </dgm:t>
    </dgm:pt>
    <dgm:pt modelId="{6FC08DFF-5600-9246-B1C1-FFD7600407D0}">
      <dgm:prSet/>
      <dgm:spPr>
        <a:solidFill>
          <a:srgbClr val="212121"/>
        </a:solidFill>
      </dgm:spPr>
      <dgm:t>
        <a:bodyPr/>
        <a:lstStyle/>
        <a:p>
          <a:r>
            <a:rPr lang="en-US" b="1" dirty="0">
              <a:solidFill>
                <a:schemeClr val="bg1"/>
              </a:solidFill>
            </a:rPr>
            <a:t>Evaluative Grading</a:t>
          </a:r>
        </a:p>
      </dgm:t>
      <dgm:extLst>
        <a:ext uri="{E40237B7-FDA0-4F09-8148-C483321AD2D9}">
          <dgm14:cNvPr xmlns:dgm14="http://schemas.microsoft.com/office/drawing/2010/diagram" id="0" name="" descr="Assessment&#13;&#10;Developing an Art Assessment Action Plan&#13;&#10;&#9;Setting Curricular Goals and Writing Objectives&#13;&#10;&#9;Selecting Assessments&#13;&#10;&#9;&#9;Informal Assessment; Formative Assessment; Summative Assessment; Simplified Numeric Scoring; Rubrics; Rating Scales and Checklists; Art Journals; Portfolios&#13;&#10;&#9;Managing and Analyzing Performance Data&#13;&#10;&#9;&#9;Validity and Reliability&#13;&#10;&#9;&#9;Quantitative and Qualitative Methods&#13;&#10;Evaluation&#13;&#10;&#9;Evaluative Grading&#13;&#10;&#9;Teacher Evaluations&#13;&#10;"/>
        </a:ext>
      </dgm:extLst>
    </dgm:pt>
    <dgm:pt modelId="{13858C2B-F04D-1B43-B58C-656FAB81C4F3}" type="parTrans" cxnId="{0E6895A8-888D-1D49-BC1A-9E8B2014911F}">
      <dgm:prSet/>
      <dgm:spPr/>
      <dgm:t>
        <a:bodyPr/>
        <a:lstStyle/>
        <a:p>
          <a:endParaRPr lang="en-US"/>
        </a:p>
      </dgm:t>
    </dgm:pt>
    <dgm:pt modelId="{AD07DDE9-CD35-DC42-B424-B1CA68445E5B}" type="sibTrans" cxnId="{0E6895A8-888D-1D49-BC1A-9E8B2014911F}">
      <dgm:prSet/>
      <dgm:spPr/>
      <dgm:t>
        <a:bodyPr/>
        <a:lstStyle/>
        <a:p>
          <a:endParaRPr lang="en-US"/>
        </a:p>
      </dgm:t>
    </dgm:pt>
    <dgm:pt modelId="{3AEF5F4A-F63F-A843-9417-4AB10FD0FC4E}">
      <dgm:prSet/>
      <dgm:spPr>
        <a:solidFill>
          <a:srgbClr val="212121"/>
        </a:solidFill>
      </dgm:spPr>
      <dgm:t>
        <a:bodyPr/>
        <a:lstStyle/>
        <a:p>
          <a:r>
            <a:rPr lang="en-US" b="1" dirty="0">
              <a:solidFill>
                <a:schemeClr val="bg1"/>
              </a:solidFill>
            </a:rPr>
            <a:t>Teacher Evaluations</a:t>
          </a:r>
        </a:p>
      </dgm:t>
    </dgm:pt>
    <dgm:pt modelId="{B88D485A-D77F-5844-8B30-25F9793C9797}" type="parTrans" cxnId="{6D58ABE0-F90E-F249-8880-434CF4135CA1}">
      <dgm:prSet/>
      <dgm:spPr/>
      <dgm:t>
        <a:bodyPr/>
        <a:lstStyle/>
        <a:p>
          <a:endParaRPr lang="en-US"/>
        </a:p>
      </dgm:t>
    </dgm:pt>
    <dgm:pt modelId="{022E5A03-B87E-B747-94DA-1F860FCB4A42}" type="sibTrans" cxnId="{6D58ABE0-F90E-F249-8880-434CF4135CA1}">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3">
        <dgm:presLayoutVars>
          <dgm:chMax val="0"/>
          <dgm:bulletEnabled val="1"/>
        </dgm:presLayoutVars>
      </dgm:prSet>
      <dgm:spPr/>
    </dgm:pt>
    <dgm:pt modelId="{8E317465-46C7-40B9-8DB7-6C5076F5EC9F}" type="pres">
      <dgm:prSet presAssocID="{6CB9F8B6-A809-4E7B-851D-EBC1721A94EA}" presName="spacer" presStyleCnt="0"/>
      <dgm:spPr/>
    </dgm:pt>
    <dgm:pt modelId="{C93B7E74-9B3E-44B2-9046-B6A526B9E61F}" type="pres">
      <dgm:prSet presAssocID="{CF8CB8DE-37BB-4F27-BA0C-EA730A4D717F}" presName="parentText" presStyleLbl="node1" presStyleIdx="1" presStyleCnt="3">
        <dgm:presLayoutVars>
          <dgm:chMax val="0"/>
          <dgm:bulletEnabled val="1"/>
        </dgm:presLayoutVars>
      </dgm:prSet>
      <dgm:spPr/>
    </dgm:pt>
    <dgm:pt modelId="{CC3807BB-2D45-B148-A06B-9DB6D22D09DD}" type="pres">
      <dgm:prSet presAssocID="{CF8CB8DE-37BB-4F27-BA0C-EA730A4D717F}" presName="childText" presStyleLbl="revTx" presStyleIdx="0" presStyleCnt="2">
        <dgm:presLayoutVars>
          <dgm:bulletEnabled val="1"/>
        </dgm:presLayoutVars>
      </dgm:prSet>
      <dgm:spPr/>
    </dgm:pt>
    <dgm:pt modelId="{64601F41-4D65-45BD-846A-1C7E16337B35}" type="pres">
      <dgm:prSet presAssocID="{15F39A1B-435D-4AE7-9F90-59BED1693829}" presName="parentText" presStyleLbl="node1" presStyleIdx="2" presStyleCnt="3">
        <dgm:presLayoutVars>
          <dgm:chMax val="0"/>
          <dgm:bulletEnabled val="1"/>
        </dgm:presLayoutVars>
      </dgm:prSet>
      <dgm:spPr/>
    </dgm:pt>
    <dgm:pt modelId="{0F9B58BF-2EE9-934C-92A3-229BE6699B40}" type="pres">
      <dgm:prSet presAssocID="{15F39A1B-435D-4AE7-9F90-59BED1693829}" presName="childText" presStyleLbl="revTx" presStyleIdx="1" presStyleCnt="2">
        <dgm:presLayoutVars>
          <dgm:bulletEnabled val="1"/>
        </dgm:presLayoutVars>
      </dgm:prSet>
      <dgm:spPr/>
    </dgm:pt>
  </dgm:ptLst>
  <dgm:cxnLst>
    <dgm:cxn modelId="{56434114-8EB2-0641-A0F6-3359D6D67F2F}" srcId="{48668488-9C36-1F48-B479-27F514B25FD9}" destId="{BB0A9781-B2C8-C345-B46E-D416DFDBEE89}" srcOrd="0" destOrd="0" parTransId="{5488D3EC-FD67-0841-9CE7-5CFECCC7BF9F}" sibTransId="{563971ED-8407-F140-9ACC-433306611A64}"/>
    <dgm:cxn modelId="{37F33C1B-6843-4546-9D13-A49C90D4569A}" type="presOf" srcId="{A0930849-EE48-442D-A4F7-F30B0DD9B25A}" destId="{9E493754-C814-45B7-8E1C-71B596D294D7}" srcOrd="0" destOrd="0" presId="urn:microsoft.com/office/officeart/2005/8/layout/vList2"/>
    <dgm:cxn modelId="{0C5CFC1F-D63A-4348-AEBE-1ECFD47F4D76}" type="presOf" srcId="{BB0A9781-B2C8-C345-B46E-D416DFDBEE89}" destId="{CC3807BB-2D45-B148-A06B-9DB6D22D09DD}" srcOrd="0" destOrd="2" presId="urn:microsoft.com/office/officeart/2005/8/layout/vList2"/>
    <dgm:cxn modelId="{C2DFC022-BE82-484E-A137-01BFFCD510E3}" srcId="{CF8CB8DE-37BB-4F27-BA0C-EA730A4D717F}" destId="{48668488-9C36-1F48-B479-27F514B25FD9}" srcOrd="1" destOrd="0" parTransId="{3C6FB5A7-B941-A24E-9A90-297F27BB389D}" sibTransId="{C08F38D2-72EA-B142-B151-9EE2296E2179}"/>
    <dgm:cxn modelId="{5B251233-46C3-B547-BD2D-D318A443BA69}" type="presOf" srcId="{CF8CB8DE-37BB-4F27-BA0C-EA730A4D717F}" destId="{C93B7E74-9B3E-44B2-9046-B6A526B9E61F}" srcOrd="0" destOrd="0" presId="urn:microsoft.com/office/officeart/2005/8/layout/vList2"/>
    <dgm:cxn modelId="{9970A462-F621-46A0-994B-EAB3C6F16400}" srcId="{1CB4A6C1-BC55-463C-A409-A01AC759398F}" destId="{CF8CB8DE-37BB-4F27-BA0C-EA730A4D717F}" srcOrd="1" destOrd="0" parTransId="{19EF7A20-93A9-4350-95A0-C307006314C7}" sibTransId="{796B79BD-D9E9-4B24-A57C-CE9A38659035}"/>
    <dgm:cxn modelId="{49D6CF6F-19A3-D04D-84BB-C6568C5BB2A1}" type="presOf" srcId="{48668488-9C36-1F48-B479-27F514B25FD9}" destId="{CC3807BB-2D45-B148-A06B-9DB6D22D09DD}" srcOrd="0" destOrd="1" presId="urn:microsoft.com/office/officeart/2005/8/layout/vList2"/>
    <dgm:cxn modelId="{2A718176-BA63-F84C-A236-0F5969F819A7}" srcId="{EC2981DA-5EAE-8D4A-ADB2-D7B0433777F5}" destId="{67CADAAB-90A8-2C4D-94AF-AD6CAA16DB84}" srcOrd="1" destOrd="0" parTransId="{054B9C76-6C2E-B14B-8152-DAD644AA1423}" sibTransId="{EB77FA70-0BAC-564F-A5F3-019DC87FD0B7}"/>
    <dgm:cxn modelId="{0FD76977-7B68-4178-B1D0-C7DF7B1C4670}" srcId="{1CB4A6C1-BC55-463C-A409-A01AC759398F}" destId="{15F39A1B-435D-4AE7-9F90-59BED1693829}" srcOrd="2" destOrd="0" parTransId="{B10A2564-F46A-4924-B27D-D4EF32290C91}" sibTransId="{7DEF36AC-AFBE-4AFF-84C4-EA587017AA73}"/>
    <dgm:cxn modelId="{FEF72187-3692-1643-819C-0786EF04798B}" type="presOf" srcId="{1CB4A6C1-BC55-463C-A409-A01AC759398F}" destId="{33C7A6B8-9F84-4290-A5A5-049C3E93B9D4}" srcOrd="0" destOrd="0" presId="urn:microsoft.com/office/officeart/2005/8/layout/vList2"/>
    <dgm:cxn modelId="{C08F8E8B-09D5-AB49-B38C-78B9D0188DEC}" type="presOf" srcId="{15FE4FDB-8E97-9849-91F6-6747302F3E1D}" destId="{CC3807BB-2D45-B148-A06B-9DB6D22D09DD}" srcOrd="0" destOrd="4" presId="urn:microsoft.com/office/officeart/2005/8/layout/vList2"/>
    <dgm:cxn modelId="{7124CE9E-A26F-254F-B65C-A6015D6A6B2E}" srcId="{CF8CB8DE-37BB-4F27-BA0C-EA730A4D717F}" destId="{EC2981DA-5EAE-8D4A-ADB2-D7B0433777F5}" srcOrd="2" destOrd="0" parTransId="{D1DE9EF7-7F17-F941-8A05-4FFE9E16114E}" sibTransId="{6FA0F6B2-F26A-444A-8543-DE5B643B3017}"/>
    <dgm:cxn modelId="{B519C1A5-E8A8-5849-B0E3-8CE038CE3F7B}" type="presOf" srcId="{3AEF5F4A-F63F-A843-9417-4AB10FD0FC4E}" destId="{0F9B58BF-2EE9-934C-92A3-229BE6699B40}" srcOrd="0" destOrd="1" presId="urn:microsoft.com/office/officeart/2005/8/layout/vList2"/>
    <dgm:cxn modelId="{72E50DA6-293B-8F4F-9561-58942E986ACE}" type="presOf" srcId="{15F39A1B-435D-4AE7-9F90-59BED1693829}" destId="{64601F41-4D65-45BD-846A-1C7E16337B35}" srcOrd="0" destOrd="0" presId="urn:microsoft.com/office/officeart/2005/8/layout/vList2"/>
    <dgm:cxn modelId="{0E6895A8-888D-1D49-BC1A-9E8B2014911F}" srcId="{15F39A1B-435D-4AE7-9F90-59BED1693829}" destId="{6FC08DFF-5600-9246-B1C1-FFD7600407D0}" srcOrd="0" destOrd="0" parTransId="{13858C2B-F04D-1B43-B58C-656FAB81C4F3}" sibTransId="{AD07DDE9-CD35-DC42-B424-B1CA68445E5B}"/>
    <dgm:cxn modelId="{2879E3B7-2E95-4422-84D2-E91317179D3A}" srcId="{1CB4A6C1-BC55-463C-A409-A01AC759398F}" destId="{A0930849-EE48-442D-A4F7-F30B0DD9B25A}" srcOrd="0" destOrd="0" parTransId="{356DF678-EC2D-48DA-8573-B160FCD76A34}" sibTransId="{6CB9F8B6-A809-4E7B-851D-EBC1721A94EA}"/>
    <dgm:cxn modelId="{FA922BD1-7D58-1A4F-84D7-22A1B742D2D7}" type="presOf" srcId="{1105516D-C055-2149-826C-A336FE864DD6}" destId="{CC3807BB-2D45-B148-A06B-9DB6D22D09DD}" srcOrd="0" destOrd="0" presId="urn:microsoft.com/office/officeart/2005/8/layout/vList2"/>
    <dgm:cxn modelId="{6FE6AFD8-24D1-DA46-BDB4-65447E988559}" type="presOf" srcId="{6FC08DFF-5600-9246-B1C1-FFD7600407D0}" destId="{0F9B58BF-2EE9-934C-92A3-229BE6699B40}" srcOrd="0" destOrd="0" presId="urn:microsoft.com/office/officeart/2005/8/layout/vList2"/>
    <dgm:cxn modelId="{A70D83DD-D569-284C-AFF1-32ACBA6A969D}" type="presOf" srcId="{67CADAAB-90A8-2C4D-94AF-AD6CAA16DB84}" destId="{CC3807BB-2D45-B148-A06B-9DB6D22D09DD}" srcOrd="0" destOrd="5" presId="urn:microsoft.com/office/officeart/2005/8/layout/vList2"/>
    <dgm:cxn modelId="{6D58ABE0-F90E-F249-8880-434CF4135CA1}" srcId="{15F39A1B-435D-4AE7-9F90-59BED1693829}" destId="{3AEF5F4A-F63F-A843-9417-4AB10FD0FC4E}" srcOrd="1" destOrd="0" parTransId="{B88D485A-D77F-5844-8B30-25F9793C9797}" sibTransId="{022E5A03-B87E-B747-94DA-1F860FCB4A42}"/>
    <dgm:cxn modelId="{EA48ECE6-1CD9-FA48-B038-7A442A986F06}" srcId="{EC2981DA-5EAE-8D4A-ADB2-D7B0433777F5}" destId="{15FE4FDB-8E97-9849-91F6-6747302F3E1D}" srcOrd="0" destOrd="0" parTransId="{39CFDC19-898C-6D42-80CA-B19A8E2E23E6}" sibTransId="{10F7FDC6-A850-5446-9871-3B793E447535}"/>
    <dgm:cxn modelId="{520C01FA-1593-D545-B6D6-38ACE2A0BD17}" type="presOf" srcId="{EC2981DA-5EAE-8D4A-ADB2-D7B0433777F5}" destId="{CC3807BB-2D45-B148-A06B-9DB6D22D09DD}" srcOrd="0" destOrd="3" presId="urn:microsoft.com/office/officeart/2005/8/layout/vList2"/>
    <dgm:cxn modelId="{7A971EFF-ECC0-9B45-A9C2-DE6907D94E99}" srcId="{CF8CB8DE-37BB-4F27-BA0C-EA730A4D717F}" destId="{1105516D-C055-2149-826C-A336FE864DD6}" srcOrd="0" destOrd="0" parTransId="{06358650-90E7-F646-8B8C-5B6778F91CDF}" sibTransId="{69FBC5E5-E01F-C14D-8FFE-D5E30CFBD8E4}"/>
    <dgm:cxn modelId="{FA85C26B-B579-5E4D-84AE-F509461216BC}" type="presParOf" srcId="{33C7A6B8-9F84-4290-A5A5-049C3E93B9D4}" destId="{9E493754-C814-45B7-8E1C-71B596D294D7}" srcOrd="0" destOrd="0" presId="urn:microsoft.com/office/officeart/2005/8/layout/vList2"/>
    <dgm:cxn modelId="{7FBE1611-865A-6545-8B5A-5AA4BEF23D44}" type="presParOf" srcId="{33C7A6B8-9F84-4290-A5A5-049C3E93B9D4}" destId="{8E317465-46C7-40B9-8DB7-6C5076F5EC9F}" srcOrd="1" destOrd="0" presId="urn:microsoft.com/office/officeart/2005/8/layout/vList2"/>
    <dgm:cxn modelId="{8D4DDEA2-BE14-D64A-8952-181774E26672}" type="presParOf" srcId="{33C7A6B8-9F84-4290-A5A5-049C3E93B9D4}" destId="{C93B7E74-9B3E-44B2-9046-B6A526B9E61F}" srcOrd="2" destOrd="0" presId="urn:microsoft.com/office/officeart/2005/8/layout/vList2"/>
    <dgm:cxn modelId="{A6CD0266-16BA-A24D-92AD-B4ACD7D7A8B6}" type="presParOf" srcId="{33C7A6B8-9F84-4290-A5A5-049C3E93B9D4}" destId="{CC3807BB-2D45-B148-A06B-9DB6D22D09DD}" srcOrd="3" destOrd="0" presId="urn:microsoft.com/office/officeart/2005/8/layout/vList2"/>
    <dgm:cxn modelId="{AF105BBB-ACC7-7448-AC93-389E47ABA043}" type="presParOf" srcId="{33C7A6B8-9F84-4290-A5A5-049C3E93B9D4}" destId="{64601F41-4D65-45BD-846A-1C7E16337B35}" srcOrd="4" destOrd="0" presId="urn:microsoft.com/office/officeart/2005/8/layout/vList2"/>
    <dgm:cxn modelId="{47B2E44D-8D14-4E45-96BA-034F475113F0}" type="presParOf" srcId="{33C7A6B8-9F84-4290-A5A5-049C3E93B9D4}" destId="{0F9B58BF-2EE9-934C-92A3-229BE6699B40}"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18A378-CEA2-044F-BC80-55D77491E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71FDCC-6130-1A45-A483-9D9DC407E62C}">
      <dgm:prSet custT="1"/>
      <dgm:spPr>
        <a:solidFill>
          <a:srgbClr val="077373"/>
        </a:solidFill>
      </dgm:spPr>
      <dgm:t>
        <a:bodyPr/>
        <a:lstStyle/>
        <a:p>
          <a:r>
            <a:rPr lang="en-US" sz="3200" b="1" u="sng" dirty="0"/>
            <a:t>Assessment literate teachers</a:t>
          </a:r>
          <a:r>
            <a:rPr lang="en-US" sz="3200" b="1" dirty="0"/>
            <a:t> know how to use, create, and implement different assessments.</a:t>
          </a:r>
          <a:endParaRPr lang="en-US" sz="3200" dirty="0"/>
        </a:p>
      </dgm:t>
      <dgm:extLst>
        <a:ext uri="{E40237B7-FDA0-4F09-8148-C483321AD2D9}">
          <dgm14:cNvPr xmlns:dgm14="http://schemas.microsoft.com/office/drawing/2010/diagram" id="0" name="" descr="•Assessment literate teachers know how to use, create, and implement different assessments.&#10;•They select assessments that produce the most accurate results to inform instruction, accommodate students’ needs, and improve teaching and learning&#10;"/>
        </a:ext>
      </dgm:extLst>
    </dgm:pt>
    <dgm:pt modelId="{6C1D21C2-BA7E-1E4A-871F-946E92870E48}" type="parTrans" cxnId="{78BE8070-ED3C-6441-88DC-BD4A45D8F5AA}">
      <dgm:prSet/>
      <dgm:spPr/>
      <dgm:t>
        <a:bodyPr/>
        <a:lstStyle/>
        <a:p>
          <a:endParaRPr lang="en-US"/>
        </a:p>
      </dgm:t>
    </dgm:pt>
    <dgm:pt modelId="{9A0ABBA0-341C-8649-AFAF-913FF7F3D537}" type="sibTrans" cxnId="{78BE8070-ED3C-6441-88DC-BD4A45D8F5AA}">
      <dgm:prSet/>
      <dgm:spPr/>
      <dgm:t>
        <a:bodyPr/>
        <a:lstStyle/>
        <a:p>
          <a:endParaRPr lang="en-US"/>
        </a:p>
      </dgm:t>
    </dgm:pt>
    <dgm:pt modelId="{C7388F19-9807-E641-B8BA-FFCE4F497B1D}">
      <dgm:prSet custT="1"/>
      <dgm:spPr>
        <a:solidFill>
          <a:schemeClr val="bg2">
            <a:lumMod val="75000"/>
          </a:schemeClr>
        </a:solidFill>
      </dgm:spPr>
      <dgm:t>
        <a:bodyPr/>
        <a:lstStyle/>
        <a:p>
          <a:r>
            <a:rPr lang="en-US" sz="3200" b="1" dirty="0"/>
            <a:t>They select assessments that produce the most accurate results to inform instruction, accommodate students’ needs, and improve teaching and learning.</a:t>
          </a:r>
          <a:endParaRPr lang="en-US" sz="3200" dirty="0"/>
        </a:p>
      </dgm:t>
      <dgm:extLst>
        <a:ext uri="{E40237B7-FDA0-4F09-8148-C483321AD2D9}">
          <dgm14:cNvPr xmlns:dgm14="http://schemas.microsoft.com/office/drawing/2010/diagram" id="0" name="" descr="•Assessment literate teachers know how to use, create, and implement different assessments.&#10;•They select assessments that produce the most accurate results to inform instruction, accommodate students’ needs, and improve teaching and learning&#10;"/>
        </a:ext>
      </dgm:extLst>
    </dgm:pt>
    <dgm:pt modelId="{F36E2CE5-A5BE-6342-9688-18621A9038AF}" type="parTrans" cxnId="{F966113A-D99B-EE44-ABB0-B5837CAF1945}">
      <dgm:prSet/>
      <dgm:spPr/>
      <dgm:t>
        <a:bodyPr/>
        <a:lstStyle/>
        <a:p>
          <a:endParaRPr lang="en-US"/>
        </a:p>
      </dgm:t>
    </dgm:pt>
    <dgm:pt modelId="{7B8213A0-5DA0-E94A-8979-D06A1D06984F}" type="sibTrans" cxnId="{F966113A-D99B-EE44-ABB0-B5837CAF1945}">
      <dgm:prSet/>
      <dgm:spPr/>
      <dgm:t>
        <a:bodyPr/>
        <a:lstStyle/>
        <a:p>
          <a:endParaRPr lang="en-US"/>
        </a:p>
      </dgm:t>
    </dgm:pt>
    <dgm:pt modelId="{2187A579-2A5C-5A4B-880B-798419A4574A}" type="pres">
      <dgm:prSet presAssocID="{7718A378-CEA2-044F-BC80-55D77491E8D4}" presName="linear" presStyleCnt="0">
        <dgm:presLayoutVars>
          <dgm:animLvl val="lvl"/>
          <dgm:resizeHandles val="exact"/>
        </dgm:presLayoutVars>
      </dgm:prSet>
      <dgm:spPr/>
    </dgm:pt>
    <dgm:pt modelId="{30303F99-2E01-3A46-AA95-87BDCB6FB17C}" type="pres">
      <dgm:prSet presAssocID="{3C71FDCC-6130-1A45-A483-9D9DC407E62C}" presName="parentText" presStyleLbl="node1" presStyleIdx="0" presStyleCnt="2">
        <dgm:presLayoutVars>
          <dgm:chMax val="0"/>
          <dgm:bulletEnabled val="1"/>
        </dgm:presLayoutVars>
      </dgm:prSet>
      <dgm:spPr/>
    </dgm:pt>
    <dgm:pt modelId="{C3FDBB1E-9968-B346-8E4A-A5282A7E00FA}" type="pres">
      <dgm:prSet presAssocID="{9A0ABBA0-341C-8649-AFAF-913FF7F3D537}" presName="spacer" presStyleCnt="0"/>
      <dgm:spPr/>
    </dgm:pt>
    <dgm:pt modelId="{AA82DD78-DB74-8643-AEF2-E2AA5EBDE344}" type="pres">
      <dgm:prSet presAssocID="{C7388F19-9807-E641-B8BA-FFCE4F497B1D}" presName="parentText" presStyleLbl="node1" presStyleIdx="1" presStyleCnt="2">
        <dgm:presLayoutVars>
          <dgm:chMax val="0"/>
          <dgm:bulletEnabled val="1"/>
        </dgm:presLayoutVars>
      </dgm:prSet>
      <dgm:spPr/>
    </dgm:pt>
  </dgm:ptLst>
  <dgm:cxnLst>
    <dgm:cxn modelId="{5C5D1903-D163-2B45-8205-AACA16F5CB68}" type="presOf" srcId="{C7388F19-9807-E641-B8BA-FFCE4F497B1D}" destId="{AA82DD78-DB74-8643-AEF2-E2AA5EBDE344}" srcOrd="0" destOrd="0" presId="urn:microsoft.com/office/officeart/2005/8/layout/vList2"/>
    <dgm:cxn modelId="{F966113A-D99B-EE44-ABB0-B5837CAF1945}" srcId="{7718A378-CEA2-044F-BC80-55D77491E8D4}" destId="{C7388F19-9807-E641-B8BA-FFCE4F497B1D}" srcOrd="1" destOrd="0" parTransId="{F36E2CE5-A5BE-6342-9688-18621A9038AF}" sibTransId="{7B8213A0-5DA0-E94A-8979-D06A1D06984F}"/>
    <dgm:cxn modelId="{78BE8070-ED3C-6441-88DC-BD4A45D8F5AA}" srcId="{7718A378-CEA2-044F-BC80-55D77491E8D4}" destId="{3C71FDCC-6130-1A45-A483-9D9DC407E62C}" srcOrd="0" destOrd="0" parTransId="{6C1D21C2-BA7E-1E4A-871F-946E92870E48}" sibTransId="{9A0ABBA0-341C-8649-AFAF-913FF7F3D537}"/>
    <dgm:cxn modelId="{95BED982-0A67-DC4D-9D78-20A985223C74}" type="presOf" srcId="{7718A378-CEA2-044F-BC80-55D77491E8D4}" destId="{2187A579-2A5C-5A4B-880B-798419A4574A}" srcOrd="0" destOrd="0" presId="urn:microsoft.com/office/officeart/2005/8/layout/vList2"/>
    <dgm:cxn modelId="{8E3CC0FB-868B-0B47-BA7E-0DDF65E5C6AE}" type="presOf" srcId="{3C71FDCC-6130-1A45-A483-9D9DC407E62C}" destId="{30303F99-2E01-3A46-AA95-87BDCB6FB17C}" srcOrd="0" destOrd="0" presId="urn:microsoft.com/office/officeart/2005/8/layout/vList2"/>
    <dgm:cxn modelId="{B992FDB9-5A64-6A41-AA2E-22EC0870BFD6}" type="presParOf" srcId="{2187A579-2A5C-5A4B-880B-798419A4574A}" destId="{30303F99-2E01-3A46-AA95-87BDCB6FB17C}" srcOrd="0" destOrd="0" presId="urn:microsoft.com/office/officeart/2005/8/layout/vList2"/>
    <dgm:cxn modelId="{6DB7C131-E3C6-3B42-A29E-7C2ABEB767E2}" type="presParOf" srcId="{2187A579-2A5C-5A4B-880B-798419A4574A}" destId="{C3FDBB1E-9968-B346-8E4A-A5282A7E00FA}" srcOrd="1" destOrd="0" presId="urn:microsoft.com/office/officeart/2005/8/layout/vList2"/>
    <dgm:cxn modelId="{C250C26D-B012-9247-8F73-952136786C89}" type="presParOf" srcId="{2187A579-2A5C-5A4B-880B-798419A4574A}" destId="{AA82DD78-DB74-8643-AEF2-E2AA5EBDE344}"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023C9D"/>
        </a:solidFill>
        <a:ln w="38100">
          <a:solidFill>
            <a:schemeClr val="lt1">
              <a:hueOff val="0"/>
              <a:satOff val="0"/>
              <a:lumOff val="0"/>
            </a:schemeClr>
          </a:solidFill>
        </a:ln>
      </dgm:spPr>
      <dgm:t>
        <a:bodyPr/>
        <a:lstStyle/>
        <a:p>
          <a:pPr rtl="0"/>
          <a:r>
            <a:rPr lang="en-US" sz="2800" b="1" dirty="0">
              <a:solidFill>
                <a:srgbClr val="FFFFFF"/>
              </a:solidFill>
              <a:latin typeface="+mn-lt"/>
              <a:cs typeface="Arial"/>
            </a:rPr>
            <a:t>Apply knowledge and professional intuitions to design and implement assessments.</a:t>
          </a:r>
        </a:p>
      </dgm: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F383E686-B038-3249-B83B-B78EB00460DC}">
      <dgm:prSet custT="1"/>
      <dgm:spPr>
        <a:solidFill>
          <a:srgbClr val="034EC8"/>
        </a:solidFill>
        <a:ln>
          <a:solidFill>
            <a:schemeClr val="lt1">
              <a:hueOff val="0"/>
              <a:satOff val="0"/>
              <a:lumOff val="0"/>
            </a:schemeClr>
          </a:solidFill>
        </a:ln>
      </dgm:spPr>
      <dgm:t>
        <a:bodyPr/>
        <a:lstStyle/>
        <a:p>
          <a:r>
            <a:rPr lang="en-US" sz="2800" b="1" dirty="0">
              <a:solidFill>
                <a:srgbClr val="FFFFFF"/>
              </a:solidFill>
              <a:latin typeface="+mn-lt"/>
            </a:rPr>
            <a:t>Analyze assessment results and reflect on ways to continue to augment students’ development and attainment of learning targets.</a:t>
          </a:r>
          <a:endParaRPr lang="en-US" sz="2800" dirty="0">
            <a:latin typeface="+mn-lt"/>
          </a:endParaRPr>
        </a:p>
      </dgm:t>
    </dgm:pt>
    <dgm:pt modelId="{60F837A4-E85A-B34A-8372-A11392D9F13D}" type="parTrans" cxnId="{94FD46D0-A273-0448-9872-8C5656759DC7}">
      <dgm:prSet/>
      <dgm:spPr/>
      <dgm:t>
        <a:bodyPr/>
        <a:lstStyle/>
        <a:p>
          <a:endParaRPr lang="en-US"/>
        </a:p>
      </dgm:t>
    </dgm:pt>
    <dgm:pt modelId="{920AAF26-8CD7-E544-91A5-30881E8C5087}" type="sibTrans" cxnId="{94FD46D0-A273-0448-9872-8C5656759DC7}">
      <dgm:prSet/>
      <dgm:spPr/>
      <dgm:t>
        <a:bodyPr/>
        <a:lstStyle/>
        <a:p>
          <a:endParaRPr lang="en-US"/>
        </a:p>
      </dgm:t>
    </dgm:pt>
    <dgm:pt modelId="{4BC10BC2-CE94-BE4C-940D-EE64E012C906}" type="pres">
      <dgm:prSet presAssocID="{1CB4A6C1-BC55-463C-A409-A01AC759398F}" presName="linear" presStyleCnt="0">
        <dgm:presLayoutVars>
          <dgm:animLvl val="lvl"/>
          <dgm:resizeHandles val="exact"/>
        </dgm:presLayoutVars>
      </dgm:prSet>
      <dgm:spPr/>
    </dgm:pt>
    <dgm:pt modelId="{58BB9EA0-EDA7-C248-BD31-84CC4F0F406C}" type="pres">
      <dgm:prSet presAssocID="{A0930849-EE48-442D-A4F7-F30B0DD9B25A}" presName="parentText" presStyleLbl="node1" presStyleIdx="0" presStyleCnt="2">
        <dgm:presLayoutVars>
          <dgm:chMax val="0"/>
          <dgm:bulletEnabled val="1"/>
        </dgm:presLayoutVars>
      </dgm:prSet>
      <dgm:spPr/>
    </dgm:pt>
    <dgm:pt modelId="{A30B8FF6-2CB0-F340-BCE9-01675536A225}" type="pres">
      <dgm:prSet presAssocID="{6CB9F8B6-A809-4E7B-851D-EBC1721A94EA}" presName="spacer" presStyleCnt="0"/>
      <dgm:spPr/>
    </dgm:pt>
    <dgm:pt modelId="{D8C1AD36-3571-C047-AE6E-F06B381A5149}" type="pres">
      <dgm:prSet presAssocID="{F383E686-B038-3249-B83B-B78EB00460DC}" presName="parentText" presStyleLbl="node1" presStyleIdx="1" presStyleCnt="2" custLinFactNeighborY="5685">
        <dgm:presLayoutVars>
          <dgm:chMax val="0"/>
          <dgm:bulletEnabled val="1"/>
        </dgm:presLayoutVars>
      </dgm:prSet>
      <dgm:spPr/>
    </dgm:pt>
  </dgm:ptLst>
  <dgm:cxnLst>
    <dgm:cxn modelId="{0611B863-EF4F-C843-AEA3-92452AA031EF}" type="presOf" srcId="{1CB4A6C1-BC55-463C-A409-A01AC759398F}" destId="{4BC10BC2-CE94-BE4C-940D-EE64E012C906}" srcOrd="0" destOrd="0" presId="urn:microsoft.com/office/officeart/2005/8/layout/vList2"/>
    <dgm:cxn modelId="{BA8C1CAE-DC3C-A241-8F18-BFA50D1C2C6B}" type="presOf" srcId="{A0930849-EE48-442D-A4F7-F30B0DD9B25A}" destId="{58BB9EA0-EDA7-C248-BD31-84CC4F0F406C}"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96DA78B9-F515-AC44-972C-C0EBD8E50BCB}" type="presOf" srcId="{F383E686-B038-3249-B83B-B78EB00460DC}" destId="{D8C1AD36-3571-C047-AE6E-F06B381A5149}" srcOrd="0" destOrd="0" presId="urn:microsoft.com/office/officeart/2005/8/layout/vList2"/>
    <dgm:cxn modelId="{94FD46D0-A273-0448-9872-8C5656759DC7}" srcId="{1CB4A6C1-BC55-463C-A409-A01AC759398F}" destId="{F383E686-B038-3249-B83B-B78EB00460DC}" srcOrd="1" destOrd="0" parTransId="{60F837A4-E85A-B34A-8372-A11392D9F13D}" sibTransId="{920AAF26-8CD7-E544-91A5-30881E8C5087}"/>
    <dgm:cxn modelId="{965B1E16-F102-C04B-A4F5-2F58ED714D70}" type="presParOf" srcId="{4BC10BC2-CE94-BE4C-940D-EE64E012C906}" destId="{58BB9EA0-EDA7-C248-BD31-84CC4F0F406C}" srcOrd="0" destOrd="0" presId="urn:microsoft.com/office/officeart/2005/8/layout/vList2"/>
    <dgm:cxn modelId="{1EC1680A-CBEF-BE49-9065-1BF688258D6B}" type="presParOf" srcId="{4BC10BC2-CE94-BE4C-940D-EE64E012C906}" destId="{A30B8FF6-2CB0-F340-BCE9-01675536A225}" srcOrd="1" destOrd="0" presId="urn:microsoft.com/office/officeart/2005/8/layout/vList2"/>
    <dgm:cxn modelId="{5DEF1C21-94BD-0140-9A81-F0F269C85B1A}" type="presParOf" srcId="{4BC10BC2-CE94-BE4C-940D-EE64E012C906}" destId="{D8C1AD36-3571-C047-AE6E-F06B381A514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15FBE9-FF84-A44A-A3D8-A6A3D1D4DD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F7B60F4-A5D3-9146-9135-9BA07CB7F6C2}">
      <dgm:prSet/>
      <dgm:spPr>
        <a:solidFill>
          <a:srgbClr val="0070C0"/>
        </a:solidFill>
        <a:ln>
          <a:solidFill>
            <a:schemeClr val="lt1">
              <a:hueOff val="0"/>
              <a:satOff val="0"/>
              <a:lumOff val="0"/>
            </a:schemeClr>
          </a:solidFill>
        </a:ln>
      </dgm:spPr>
      <dgm:t>
        <a:bodyPr/>
        <a:lstStyle/>
        <a:p>
          <a:r>
            <a:rPr lang="en-US" b="1" dirty="0"/>
            <a:t>Measure learning targets resulting in students’ creative products and performances derived from lesson objectives, student learning outcomes, and curricular goals.</a:t>
          </a:r>
          <a:endParaRPr lang="en-US" dirty="0"/>
        </a:p>
      </dgm:t>
      <dgm:extLst>
        <a:ext uri="{E40237B7-FDA0-4F09-8148-C483321AD2D9}">
          <dgm14:cNvPr xmlns:dgm14="http://schemas.microsoft.com/office/drawing/2010/diagram" id="0" name="" descr="•Measure learning targets resulting in students’ creative products and performances derived from lesson objectives, student learning outcomes, and curricular goals.&#10;"/>
        </a:ext>
      </dgm:extLst>
    </dgm:pt>
    <dgm:pt modelId="{3D062665-D433-3D4C-A2DF-0C437DBFB736}" type="parTrans" cxnId="{0CB7BAFF-EB54-8E4F-A684-C8895971E625}">
      <dgm:prSet/>
      <dgm:spPr/>
      <dgm:t>
        <a:bodyPr/>
        <a:lstStyle/>
        <a:p>
          <a:endParaRPr lang="en-US"/>
        </a:p>
      </dgm:t>
    </dgm:pt>
    <dgm:pt modelId="{B56E7AEB-3D5C-CC4C-B422-D619D435695A}" type="sibTrans" cxnId="{0CB7BAFF-EB54-8E4F-A684-C8895971E625}">
      <dgm:prSet/>
      <dgm:spPr/>
      <dgm:t>
        <a:bodyPr/>
        <a:lstStyle/>
        <a:p>
          <a:endParaRPr lang="en-US"/>
        </a:p>
      </dgm:t>
    </dgm:pt>
    <dgm:pt modelId="{16E39421-2B63-F04E-8D1F-AE5F5FAEDE67}" type="pres">
      <dgm:prSet presAssocID="{3D15FBE9-FF84-A44A-A3D8-A6A3D1D4DD85}" presName="linear" presStyleCnt="0">
        <dgm:presLayoutVars>
          <dgm:animLvl val="lvl"/>
          <dgm:resizeHandles val="exact"/>
        </dgm:presLayoutVars>
      </dgm:prSet>
      <dgm:spPr/>
    </dgm:pt>
    <dgm:pt modelId="{FFFFBDE8-DF02-6C4E-8CE5-1C75BE800989}" type="pres">
      <dgm:prSet presAssocID="{AF7B60F4-A5D3-9146-9135-9BA07CB7F6C2}" presName="parentText" presStyleLbl="node1" presStyleIdx="0" presStyleCnt="1">
        <dgm:presLayoutVars>
          <dgm:chMax val="0"/>
          <dgm:bulletEnabled val="1"/>
        </dgm:presLayoutVars>
      </dgm:prSet>
      <dgm:spPr/>
    </dgm:pt>
  </dgm:ptLst>
  <dgm:cxnLst>
    <dgm:cxn modelId="{FD74AB21-8688-3344-80EF-D1E33CC9149F}" type="presOf" srcId="{AF7B60F4-A5D3-9146-9135-9BA07CB7F6C2}" destId="{FFFFBDE8-DF02-6C4E-8CE5-1C75BE800989}" srcOrd="0" destOrd="0" presId="urn:microsoft.com/office/officeart/2005/8/layout/vList2"/>
    <dgm:cxn modelId="{E4B7D2AC-C46D-5540-A4B7-D81D6D497316}" type="presOf" srcId="{3D15FBE9-FF84-A44A-A3D8-A6A3D1D4DD85}" destId="{16E39421-2B63-F04E-8D1F-AE5F5FAEDE67}" srcOrd="0" destOrd="0" presId="urn:microsoft.com/office/officeart/2005/8/layout/vList2"/>
    <dgm:cxn modelId="{0CB7BAFF-EB54-8E4F-A684-C8895971E625}" srcId="{3D15FBE9-FF84-A44A-A3D8-A6A3D1D4DD85}" destId="{AF7B60F4-A5D3-9146-9135-9BA07CB7F6C2}" srcOrd="0" destOrd="0" parTransId="{3D062665-D433-3D4C-A2DF-0C437DBFB736}" sibTransId="{B56E7AEB-3D5C-CC4C-B422-D619D435695A}"/>
    <dgm:cxn modelId="{8818475A-1CEB-774E-A1F0-3CB7BEEE67E1}" type="presParOf" srcId="{16E39421-2B63-F04E-8D1F-AE5F5FAEDE67}" destId="{FFFFBDE8-DF02-6C4E-8CE5-1C75BE80098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BF855C-B0E2-B44D-8458-80A3ED4D43B7}" type="doc">
      <dgm:prSet loTypeId="urn:microsoft.com/office/officeart/2005/8/layout/default" loCatId="" qsTypeId="urn:microsoft.com/office/officeart/2005/8/quickstyle/3D3" qsCatId="3D" csTypeId="urn:microsoft.com/office/officeart/2005/8/colors/accent1_2" csCatId="accent1" phldr="1"/>
      <dgm:spPr/>
      <dgm:t>
        <a:bodyPr/>
        <a:lstStyle/>
        <a:p>
          <a:endParaRPr lang="en-US"/>
        </a:p>
      </dgm:t>
    </dgm:pt>
    <dgm:pt modelId="{9E1C0AF2-E89F-4840-8D6A-0CEE4AFD6865}">
      <dgm:prSet>
        <dgm:style>
          <a:lnRef idx="2">
            <a:schemeClr val="dk1"/>
          </a:lnRef>
          <a:fillRef idx="1">
            <a:schemeClr val="lt1"/>
          </a:fillRef>
          <a:effectRef idx="0">
            <a:schemeClr val="dk1"/>
          </a:effectRef>
          <a:fontRef idx="minor">
            <a:schemeClr val="dk1"/>
          </a:fontRef>
        </dgm:style>
      </dgm:prSet>
      <dgm:spPr>
        <a:solidFill>
          <a:srgbClr val="124792"/>
        </a:solidFill>
        <a:ln>
          <a:solidFill>
            <a:schemeClr val="lt1">
              <a:hueOff val="0"/>
              <a:satOff val="0"/>
              <a:lumOff val="0"/>
            </a:schemeClr>
          </a:solidFill>
        </a:ln>
      </dgm:spPr>
      <dgm:t>
        <a:bodyPr/>
        <a:lstStyle/>
        <a:p>
          <a:pPr rtl="0"/>
          <a:r>
            <a:rPr lang="en-US" b="1" dirty="0">
              <a:solidFill>
                <a:schemeClr val="bg1"/>
              </a:solidFill>
            </a:rPr>
            <a:t>Artworks</a:t>
          </a:r>
        </a:p>
      </dgm:t>
      <dgm:extLst>
        <a:ext uri="{E40237B7-FDA0-4F09-8148-C483321AD2D9}">
          <dgm14:cNvPr xmlns:dgm14="http://schemas.microsoft.com/office/drawing/2010/diagram" id="0" name="" descr="Artworks&#13;&#10;Critiques&#13;&#10;Presentations&#13;&#10;Inquiry Methods&#13;&#10;Tests &#13;&#10;"/>
        </a:ext>
      </dgm:extLst>
    </dgm:pt>
    <dgm:pt modelId="{F68FBAA9-31C8-BC43-A9EA-13925D170075}" type="parTrans" cxnId="{EA83C195-BBE9-F84E-BCF5-58254BDF3250}">
      <dgm:prSet/>
      <dgm:spPr/>
      <dgm:t>
        <a:bodyPr/>
        <a:lstStyle/>
        <a:p>
          <a:endParaRPr lang="en-US"/>
        </a:p>
      </dgm:t>
    </dgm:pt>
    <dgm:pt modelId="{F40B73EC-7F01-1645-920B-A91E72D8BCD8}" type="sibTrans" cxnId="{EA83C195-BBE9-F84E-BCF5-58254BDF3250}">
      <dgm:prSet/>
      <dgm:spPr/>
      <dgm:t>
        <a:bodyPr/>
        <a:lstStyle/>
        <a:p>
          <a:endParaRPr lang="en-US"/>
        </a:p>
      </dgm:t>
    </dgm:pt>
    <dgm:pt modelId="{3FD04273-4F06-AA4A-8F3C-7ABA9FD9ACF1}">
      <dgm:prSet>
        <dgm:style>
          <a:lnRef idx="2">
            <a:schemeClr val="dk1"/>
          </a:lnRef>
          <a:fillRef idx="1">
            <a:schemeClr val="lt1"/>
          </a:fillRef>
          <a:effectRef idx="0">
            <a:schemeClr val="dk1"/>
          </a:effectRef>
          <a:fontRef idx="minor">
            <a:schemeClr val="dk1"/>
          </a:fontRef>
        </dgm:style>
      </dgm:prSet>
      <dgm:spPr>
        <a:solidFill>
          <a:srgbClr val="3EB7D6"/>
        </a:solidFill>
        <a:ln>
          <a:solidFill>
            <a:schemeClr val="lt1">
              <a:hueOff val="0"/>
              <a:satOff val="0"/>
              <a:lumOff val="0"/>
            </a:schemeClr>
          </a:solidFill>
        </a:ln>
      </dgm:spPr>
      <dgm:t>
        <a:bodyPr/>
        <a:lstStyle/>
        <a:p>
          <a:pPr rtl="0"/>
          <a:r>
            <a:rPr lang="en-US" b="1" dirty="0">
              <a:solidFill>
                <a:schemeClr val="bg1"/>
              </a:solidFill>
            </a:rPr>
            <a:t>Critiques</a:t>
          </a:r>
        </a:p>
      </dgm:t>
      <dgm:extLst>
        <a:ext uri="{E40237B7-FDA0-4F09-8148-C483321AD2D9}">
          <dgm14:cNvPr xmlns:dgm14="http://schemas.microsoft.com/office/drawing/2010/diagram" id="0" name="" descr="Artworks&#13;&#10;Critiques&#13;&#10;Presentations&#13;&#10;Inquiry Methods&#13;&#10;Tests &#13;&#10;"/>
        </a:ext>
      </dgm:extLst>
    </dgm:pt>
    <dgm:pt modelId="{5D084E8A-7551-A44C-95DB-6227DBE90045}" type="parTrans" cxnId="{7D8ABE5F-DEE2-7748-BFAB-EA73C04B1F83}">
      <dgm:prSet/>
      <dgm:spPr/>
      <dgm:t>
        <a:bodyPr/>
        <a:lstStyle/>
        <a:p>
          <a:endParaRPr lang="en-US"/>
        </a:p>
      </dgm:t>
    </dgm:pt>
    <dgm:pt modelId="{7B65D0BF-B483-C948-B063-C16F3AD02EAB}" type="sibTrans" cxnId="{7D8ABE5F-DEE2-7748-BFAB-EA73C04B1F83}">
      <dgm:prSet/>
      <dgm:spPr/>
      <dgm:t>
        <a:bodyPr/>
        <a:lstStyle/>
        <a:p>
          <a:endParaRPr lang="en-US"/>
        </a:p>
      </dgm:t>
    </dgm:pt>
    <dgm:pt modelId="{EA92B65A-01A1-B94F-AB98-17B5490DEED9}">
      <dgm:prSet>
        <dgm:style>
          <a:lnRef idx="2">
            <a:schemeClr val="dk1"/>
          </a:lnRef>
          <a:fillRef idx="1">
            <a:schemeClr val="lt1"/>
          </a:fillRef>
          <a:effectRef idx="0">
            <a:schemeClr val="dk1"/>
          </a:effectRef>
          <a:fontRef idx="minor">
            <a:schemeClr val="dk1"/>
          </a:fontRef>
        </dgm:style>
      </dgm:prSet>
      <dgm:spPr>
        <a:solidFill>
          <a:srgbClr val="3366FF"/>
        </a:solidFill>
        <a:ln>
          <a:solidFill>
            <a:schemeClr val="lt1">
              <a:hueOff val="0"/>
              <a:satOff val="0"/>
              <a:lumOff val="0"/>
            </a:schemeClr>
          </a:solidFill>
        </a:ln>
      </dgm:spPr>
      <dgm:t>
        <a:bodyPr/>
        <a:lstStyle/>
        <a:p>
          <a:pPr rtl="0"/>
          <a:r>
            <a:rPr lang="en-US" b="1" dirty="0">
              <a:solidFill>
                <a:schemeClr val="bg1"/>
              </a:solidFill>
            </a:rPr>
            <a:t>Presentations</a:t>
          </a:r>
        </a:p>
      </dgm:t>
      <dgm:extLst>
        <a:ext uri="{E40237B7-FDA0-4F09-8148-C483321AD2D9}">
          <dgm14:cNvPr xmlns:dgm14="http://schemas.microsoft.com/office/drawing/2010/diagram" id="0" name="" descr="Artworks&#13;&#10;Critiques&#13;&#10;Presentations&#13;&#10;Inquiry Methods&#13;&#10;Tests &#13;&#10;"/>
        </a:ext>
      </dgm:extLst>
    </dgm:pt>
    <dgm:pt modelId="{EB4008B4-A98B-304F-A655-DF360548D7E8}" type="parTrans" cxnId="{9584A4EB-6F1C-884E-8F30-B2FED239AE91}">
      <dgm:prSet/>
      <dgm:spPr/>
      <dgm:t>
        <a:bodyPr/>
        <a:lstStyle/>
        <a:p>
          <a:endParaRPr lang="en-US"/>
        </a:p>
      </dgm:t>
    </dgm:pt>
    <dgm:pt modelId="{B974D5D3-9D7C-9049-91F6-3A56B2176075}" type="sibTrans" cxnId="{9584A4EB-6F1C-884E-8F30-B2FED239AE91}">
      <dgm:prSet/>
      <dgm:spPr/>
      <dgm:t>
        <a:bodyPr/>
        <a:lstStyle/>
        <a:p>
          <a:endParaRPr lang="en-US"/>
        </a:p>
      </dgm:t>
    </dgm:pt>
    <dgm:pt modelId="{5256EF0F-B94F-174D-B556-2B4B67467AD1}">
      <dgm:prSet>
        <dgm:style>
          <a:lnRef idx="2">
            <a:schemeClr val="dk1"/>
          </a:lnRef>
          <a:fillRef idx="1">
            <a:schemeClr val="lt1"/>
          </a:fillRef>
          <a:effectRef idx="0">
            <a:schemeClr val="dk1"/>
          </a:effectRef>
          <a:fontRef idx="minor">
            <a:schemeClr val="dk1"/>
          </a:fontRef>
        </dgm:style>
      </dgm:prSet>
      <dgm:spPr>
        <a:solidFill>
          <a:srgbClr val="3EB7D6"/>
        </a:solidFill>
        <a:ln>
          <a:solidFill>
            <a:schemeClr val="lt1">
              <a:hueOff val="0"/>
              <a:satOff val="0"/>
              <a:lumOff val="0"/>
            </a:schemeClr>
          </a:solidFill>
        </a:ln>
      </dgm:spPr>
      <dgm:t>
        <a:bodyPr/>
        <a:lstStyle/>
        <a:p>
          <a:pPr rtl="0"/>
          <a:r>
            <a:rPr lang="en-US" b="1" dirty="0">
              <a:solidFill>
                <a:schemeClr val="bg1"/>
              </a:solidFill>
            </a:rPr>
            <a:t>Inquiry Methods</a:t>
          </a:r>
        </a:p>
      </dgm:t>
      <dgm:extLst>
        <a:ext uri="{E40237B7-FDA0-4F09-8148-C483321AD2D9}">
          <dgm14:cNvPr xmlns:dgm14="http://schemas.microsoft.com/office/drawing/2010/diagram" id="0" name="" descr="Artworks&#13;&#10;Critiques&#13;&#10;Presentations&#13;&#10;Inquiry Methods&#13;&#10;Tests &#13;&#10;"/>
        </a:ext>
      </dgm:extLst>
    </dgm:pt>
    <dgm:pt modelId="{04AB3092-D4C0-5444-AA4B-3137266ED271}" type="parTrans" cxnId="{5A802B13-8F26-C246-945B-7F6D38449112}">
      <dgm:prSet/>
      <dgm:spPr/>
      <dgm:t>
        <a:bodyPr/>
        <a:lstStyle/>
        <a:p>
          <a:endParaRPr lang="en-US"/>
        </a:p>
      </dgm:t>
    </dgm:pt>
    <dgm:pt modelId="{B748B26C-EDB7-244B-B195-24B7B90439AC}" type="sibTrans" cxnId="{5A802B13-8F26-C246-945B-7F6D38449112}">
      <dgm:prSet/>
      <dgm:spPr/>
      <dgm:t>
        <a:bodyPr/>
        <a:lstStyle/>
        <a:p>
          <a:endParaRPr lang="en-US"/>
        </a:p>
      </dgm:t>
    </dgm:pt>
    <dgm:pt modelId="{D68A3E8D-6768-244A-818B-4D665BF827F0}">
      <dgm:prSet>
        <dgm:style>
          <a:lnRef idx="2">
            <a:schemeClr val="dk1"/>
          </a:lnRef>
          <a:fillRef idx="1">
            <a:schemeClr val="lt1"/>
          </a:fillRef>
          <a:effectRef idx="0">
            <a:schemeClr val="dk1"/>
          </a:effectRef>
          <a:fontRef idx="minor">
            <a:schemeClr val="dk1"/>
          </a:fontRef>
        </dgm:style>
      </dgm:prSet>
      <dgm:spPr>
        <a:solidFill>
          <a:srgbClr val="124792"/>
        </a:solidFill>
        <a:ln>
          <a:solidFill>
            <a:schemeClr val="lt1">
              <a:hueOff val="0"/>
              <a:satOff val="0"/>
              <a:lumOff val="0"/>
            </a:schemeClr>
          </a:solidFill>
        </a:ln>
      </dgm:spPr>
      <dgm:t>
        <a:bodyPr/>
        <a:lstStyle/>
        <a:p>
          <a:pPr rtl="0"/>
          <a:r>
            <a:rPr lang="en-US" b="1" dirty="0">
              <a:solidFill>
                <a:schemeClr val="bg1"/>
              </a:solidFill>
            </a:rPr>
            <a:t>Tests </a:t>
          </a:r>
        </a:p>
      </dgm:t>
      <dgm:extLst>
        <a:ext uri="{E40237B7-FDA0-4F09-8148-C483321AD2D9}">
          <dgm14:cNvPr xmlns:dgm14="http://schemas.microsoft.com/office/drawing/2010/diagram" id="0" name="" descr="Artworks&#13;&#10;Critiques&#13;&#10;Presentations&#13;&#10;Inquiry Methods&#13;&#10;Tests &#13;&#10;"/>
        </a:ext>
      </dgm:extLst>
    </dgm:pt>
    <dgm:pt modelId="{FA462A4C-D49F-5A48-B8E8-15E5FC22FBFE}" type="parTrans" cxnId="{9CA1FBE5-6084-F14E-BBB6-C9BFD122960D}">
      <dgm:prSet/>
      <dgm:spPr/>
      <dgm:t>
        <a:bodyPr/>
        <a:lstStyle/>
        <a:p>
          <a:endParaRPr lang="en-US"/>
        </a:p>
      </dgm:t>
    </dgm:pt>
    <dgm:pt modelId="{8AFAB982-D2CB-DE42-9AA2-B5AEF85E8A73}" type="sibTrans" cxnId="{9CA1FBE5-6084-F14E-BBB6-C9BFD122960D}">
      <dgm:prSet/>
      <dgm:spPr/>
      <dgm:t>
        <a:bodyPr/>
        <a:lstStyle/>
        <a:p>
          <a:endParaRPr lang="en-US"/>
        </a:p>
      </dgm:t>
    </dgm:pt>
    <dgm:pt modelId="{C2AF7D5E-4D71-E847-A3D8-FBE276EE8499}" type="pres">
      <dgm:prSet presAssocID="{5DBF855C-B0E2-B44D-8458-80A3ED4D43B7}" presName="diagram" presStyleCnt="0">
        <dgm:presLayoutVars>
          <dgm:dir/>
          <dgm:resizeHandles val="exact"/>
        </dgm:presLayoutVars>
      </dgm:prSet>
      <dgm:spPr/>
    </dgm:pt>
    <dgm:pt modelId="{9FC704BE-AD0C-9948-9466-BAEE6FE8A0B1}" type="pres">
      <dgm:prSet presAssocID="{9E1C0AF2-E89F-4840-8D6A-0CEE4AFD6865}" presName="node" presStyleLbl="node1" presStyleIdx="0" presStyleCnt="5">
        <dgm:presLayoutVars>
          <dgm:bulletEnabled val="1"/>
        </dgm:presLayoutVars>
      </dgm:prSet>
      <dgm:spPr/>
    </dgm:pt>
    <dgm:pt modelId="{B4253B16-938D-3C41-9CFB-BCAADDF4806F}" type="pres">
      <dgm:prSet presAssocID="{F40B73EC-7F01-1645-920B-A91E72D8BCD8}" presName="sibTrans" presStyleCnt="0"/>
      <dgm:spPr/>
    </dgm:pt>
    <dgm:pt modelId="{2F6E111F-4C58-5E4A-872B-557CAC1007A4}" type="pres">
      <dgm:prSet presAssocID="{3FD04273-4F06-AA4A-8F3C-7ABA9FD9ACF1}" presName="node" presStyleLbl="node1" presStyleIdx="1" presStyleCnt="5">
        <dgm:presLayoutVars>
          <dgm:bulletEnabled val="1"/>
        </dgm:presLayoutVars>
      </dgm:prSet>
      <dgm:spPr/>
    </dgm:pt>
    <dgm:pt modelId="{1B2EAEDE-4FB5-174E-9853-035502D230C7}" type="pres">
      <dgm:prSet presAssocID="{7B65D0BF-B483-C948-B063-C16F3AD02EAB}" presName="sibTrans" presStyleCnt="0"/>
      <dgm:spPr/>
    </dgm:pt>
    <dgm:pt modelId="{4168BE0E-2B9B-664E-9EE3-2ACC84544F46}" type="pres">
      <dgm:prSet presAssocID="{EA92B65A-01A1-B94F-AB98-17B5490DEED9}" presName="node" presStyleLbl="node1" presStyleIdx="2" presStyleCnt="5">
        <dgm:presLayoutVars>
          <dgm:bulletEnabled val="1"/>
        </dgm:presLayoutVars>
      </dgm:prSet>
      <dgm:spPr/>
    </dgm:pt>
    <dgm:pt modelId="{ED59D9B1-7D0A-BE44-B75B-1DD40E5BA6B1}" type="pres">
      <dgm:prSet presAssocID="{B974D5D3-9D7C-9049-91F6-3A56B2176075}" presName="sibTrans" presStyleCnt="0"/>
      <dgm:spPr/>
    </dgm:pt>
    <dgm:pt modelId="{DDFCDADA-3641-5546-948B-BA68EB6EEE05}" type="pres">
      <dgm:prSet presAssocID="{5256EF0F-B94F-174D-B556-2B4B67467AD1}" presName="node" presStyleLbl="node1" presStyleIdx="3" presStyleCnt="5">
        <dgm:presLayoutVars>
          <dgm:bulletEnabled val="1"/>
        </dgm:presLayoutVars>
      </dgm:prSet>
      <dgm:spPr/>
    </dgm:pt>
    <dgm:pt modelId="{4A80483A-C355-A54C-8A67-9012B098FE6F}" type="pres">
      <dgm:prSet presAssocID="{B748B26C-EDB7-244B-B195-24B7B90439AC}" presName="sibTrans" presStyleCnt="0"/>
      <dgm:spPr/>
    </dgm:pt>
    <dgm:pt modelId="{D93057B3-6835-0D4C-9699-398150D3BC39}" type="pres">
      <dgm:prSet presAssocID="{D68A3E8D-6768-244A-818B-4D665BF827F0}" presName="node" presStyleLbl="node1" presStyleIdx="4" presStyleCnt="5">
        <dgm:presLayoutVars>
          <dgm:bulletEnabled val="1"/>
        </dgm:presLayoutVars>
      </dgm:prSet>
      <dgm:spPr/>
    </dgm:pt>
  </dgm:ptLst>
  <dgm:cxnLst>
    <dgm:cxn modelId="{5A802B13-8F26-C246-945B-7F6D38449112}" srcId="{5DBF855C-B0E2-B44D-8458-80A3ED4D43B7}" destId="{5256EF0F-B94F-174D-B556-2B4B67467AD1}" srcOrd="3" destOrd="0" parTransId="{04AB3092-D4C0-5444-AA4B-3137266ED271}" sibTransId="{B748B26C-EDB7-244B-B195-24B7B90439AC}"/>
    <dgm:cxn modelId="{15016D1F-189B-5843-901C-879FFA31EDB1}" type="presOf" srcId="{3FD04273-4F06-AA4A-8F3C-7ABA9FD9ACF1}" destId="{2F6E111F-4C58-5E4A-872B-557CAC1007A4}" srcOrd="0" destOrd="0" presId="urn:microsoft.com/office/officeart/2005/8/layout/default"/>
    <dgm:cxn modelId="{1D221520-45F1-6E46-908A-20F47F3ED329}" type="presOf" srcId="{5256EF0F-B94F-174D-B556-2B4B67467AD1}" destId="{DDFCDADA-3641-5546-948B-BA68EB6EEE05}" srcOrd="0" destOrd="0" presId="urn:microsoft.com/office/officeart/2005/8/layout/default"/>
    <dgm:cxn modelId="{4605762C-36A6-A248-B211-ADE377DFF779}" type="presOf" srcId="{9E1C0AF2-E89F-4840-8D6A-0CEE4AFD6865}" destId="{9FC704BE-AD0C-9948-9466-BAEE6FE8A0B1}" srcOrd="0" destOrd="0" presId="urn:microsoft.com/office/officeart/2005/8/layout/default"/>
    <dgm:cxn modelId="{FC080037-F413-3346-A7BD-DB18A257A3FC}" type="presOf" srcId="{D68A3E8D-6768-244A-818B-4D665BF827F0}" destId="{D93057B3-6835-0D4C-9699-398150D3BC39}" srcOrd="0" destOrd="0" presId="urn:microsoft.com/office/officeart/2005/8/layout/default"/>
    <dgm:cxn modelId="{7D8ABE5F-DEE2-7748-BFAB-EA73C04B1F83}" srcId="{5DBF855C-B0E2-B44D-8458-80A3ED4D43B7}" destId="{3FD04273-4F06-AA4A-8F3C-7ABA9FD9ACF1}" srcOrd="1" destOrd="0" parTransId="{5D084E8A-7551-A44C-95DB-6227DBE90045}" sibTransId="{7B65D0BF-B483-C948-B063-C16F3AD02EAB}"/>
    <dgm:cxn modelId="{EA83C195-BBE9-F84E-BCF5-58254BDF3250}" srcId="{5DBF855C-B0E2-B44D-8458-80A3ED4D43B7}" destId="{9E1C0AF2-E89F-4840-8D6A-0CEE4AFD6865}" srcOrd="0" destOrd="0" parTransId="{F68FBAA9-31C8-BC43-A9EA-13925D170075}" sibTransId="{F40B73EC-7F01-1645-920B-A91E72D8BCD8}"/>
    <dgm:cxn modelId="{918087C6-499D-6744-8D61-0A8CEF091AE4}" type="presOf" srcId="{5DBF855C-B0E2-B44D-8458-80A3ED4D43B7}" destId="{C2AF7D5E-4D71-E847-A3D8-FBE276EE8499}" srcOrd="0" destOrd="0" presId="urn:microsoft.com/office/officeart/2005/8/layout/default"/>
    <dgm:cxn modelId="{F3CDD9CA-B5CC-B441-BC58-6A89CF615577}" type="presOf" srcId="{EA92B65A-01A1-B94F-AB98-17B5490DEED9}" destId="{4168BE0E-2B9B-664E-9EE3-2ACC84544F46}" srcOrd="0" destOrd="0" presId="urn:microsoft.com/office/officeart/2005/8/layout/default"/>
    <dgm:cxn modelId="{9CA1FBE5-6084-F14E-BBB6-C9BFD122960D}" srcId="{5DBF855C-B0E2-B44D-8458-80A3ED4D43B7}" destId="{D68A3E8D-6768-244A-818B-4D665BF827F0}" srcOrd="4" destOrd="0" parTransId="{FA462A4C-D49F-5A48-B8E8-15E5FC22FBFE}" sibTransId="{8AFAB982-D2CB-DE42-9AA2-B5AEF85E8A73}"/>
    <dgm:cxn modelId="{9584A4EB-6F1C-884E-8F30-B2FED239AE91}" srcId="{5DBF855C-B0E2-B44D-8458-80A3ED4D43B7}" destId="{EA92B65A-01A1-B94F-AB98-17B5490DEED9}" srcOrd="2" destOrd="0" parTransId="{EB4008B4-A98B-304F-A655-DF360548D7E8}" sibTransId="{B974D5D3-9D7C-9049-91F6-3A56B2176075}"/>
    <dgm:cxn modelId="{83542B95-F322-3E4B-80A0-ADB8A62C74E9}" type="presParOf" srcId="{C2AF7D5E-4D71-E847-A3D8-FBE276EE8499}" destId="{9FC704BE-AD0C-9948-9466-BAEE6FE8A0B1}" srcOrd="0" destOrd="0" presId="urn:microsoft.com/office/officeart/2005/8/layout/default"/>
    <dgm:cxn modelId="{246065DB-8D3B-364D-BAFA-C193CD247725}" type="presParOf" srcId="{C2AF7D5E-4D71-E847-A3D8-FBE276EE8499}" destId="{B4253B16-938D-3C41-9CFB-BCAADDF4806F}" srcOrd="1" destOrd="0" presId="urn:microsoft.com/office/officeart/2005/8/layout/default"/>
    <dgm:cxn modelId="{BFEADDED-8171-4F4A-9786-86A546E52D11}" type="presParOf" srcId="{C2AF7D5E-4D71-E847-A3D8-FBE276EE8499}" destId="{2F6E111F-4C58-5E4A-872B-557CAC1007A4}" srcOrd="2" destOrd="0" presId="urn:microsoft.com/office/officeart/2005/8/layout/default"/>
    <dgm:cxn modelId="{F4A7627D-2883-DE4D-A2A2-2AE3054280F5}" type="presParOf" srcId="{C2AF7D5E-4D71-E847-A3D8-FBE276EE8499}" destId="{1B2EAEDE-4FB5-174E-9853-035502D230C7}" srcOrd="3" destOrd="0" presId="urn:microsoft.com/office/officeart/2005/8/layout/default"/>
    <dgm:cxn modelId="{198B4A2B-F616-E942-B970-3734E6D7C2E7}" type="presParOf" srcId="{C2AF7D5E-4D71-E847-A3D8-FBE276EE8499}" destId="{4168BE0E-2B9B-664E-9EE3-2ACC84544F46}" srcOrd="4" destOrd="0" presId="urn:microsoft.com/office/officeart/2005/8/layout/default"/>
    <dgm:cxn modelId="{D53C9A59-5F29-6B48-A597-A94F38F01210}" type="presParOf" srcId="{C2AF7D5E-4D71-E847-A3D8-FBE276EE8499}" destId="{ED59D9B1-7D0A-BE44-B75B-1DD40E5BA6B1}" srcOrd="5" destOrd="0" presId="urn:microsoft.com/office/officeart/2005/8/layout/default"/>
    <dgm:cxn modelId="{F9E25639-B392-A142-8EE5-3B14477921DB}" type="presParOf" srcId="{C2AF7D5E-4D71-E847-A3D8-FBE276EE8499}" destId="{DDFCDADA-3641-5546-948B-BA68EB6EEE05}" srcOrd="6" destOrd="0" presId="urn:microsoft.com/office/officeart/2005/8/layout/default"/>
    <dgm:cxn modelId="{92AC23DA-1728-0F43-B323-5137B7FB2D99}" type="presParOf" srcId="{C2AF7D5E-4D71-E847-A3D8-FBE276EE8499}" destId="{4A80483A-C355-A54C-8A67-9012B098FE6F}" srcOrd="7" destOrd="0" presId="urn:microsoft.com/office/officeart/2005/8/layout/default"/>
    <dgm:cxn modelId="{79B1D170-B731-0E40-8C4A-6E2BBF6A02B8}" type="presParOf" srcId="{C2AF7D5E-4D71-E847-A3D8-FBE276EE8499}" destId="{D93057B3-6835-0D4C-9699-398150D3BC39}" srcOrd="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5B12B8-446C-E040-8830-F5417A02BD55}" type="doc">
      <dgm:prSet loTypeId="urn:microsoft.com/office/officeart/2005/8/layout/orgChart1" loCatId="" qsTypeId="urn:microsoft.com/office/officeart/2005/8/quickstyle/3D2" qsCatId="3D" csTypeId="urn:microsoft.com/office/officeart/2005/8/colors/accent1_2" csCatId="accent1" phldr="1"/>
      <dgm:spPr/>
      <dgm:t>
        <a:bodyPr/>
        <a:lstStyle/>
        <a:p>
          <a:endParaRPr lang="en-US"/>
        </a:p>
      </dgm:t>
    </dgm:pt>
    <dgm:pt modelId="{1B8FAC3A-D0B3-3443-8ACF-DFAA131D7910}">
      <dgm:prSet custT="1"/>
      <dgm:spPr>
        <a:solidFill>
          <a:srgbClr val="000000"/>
        </a:solidFill>
        <a:ln w="38100">
          <a:solidFill>
            <a:schemeClr val="tx1"/>
          </a:solidFill>
        </a:ln>
      </dgm:spPr>
      <dgm:t>
        <a:bodyPr/>
        <a:lstStyle/>
        <a:p>
          <a:pPr rtl="0"/>
          <a:r>
            <a:rPr lang="en-US" sz="3600" b="1" dirty="0"/>
            <a:t>Numeric Scores</a:t>
          </a:r>
        </a:p>
        <a:p>
          <a:pPr rtl="0"/>
          <a:r>
            <a:rPr lang="en-US" sz="3600" b="1" dirty="0">
              <a:solidFill>
                <a:srgbClr val="FFFFFF"/>
              </a:solidFill>
              <a:latin typeface="Chalkduster"/>
              <a:cs typeface="Chalkduster"/>
            </a:rPr>
            <a:t>(100%</a:t>
          </a:r>
          <a:r>
            <a:rPr lang="en-US" sz="3600" dirty="0"/>
            <a:t> )</a:t>
          </a:r>
        </a:p>
      </dgm:t>
      <dgm:extLst>
        <a:ext uri="{E40237B7-FDA0-4F09-8148-C483321AD2D9}">
          <dgm14:cNvPr xmlns:dgm14="http://schemas.microsoft.com/office/drawing/2010/diagram" id="0" name="" descr="Numeric Scores&#13;(100% )&#13;&#10;&#9;Grading Scales&#13;&#10;&#9;Tests&#13;&#10;&#9;Rubrics&#13;&#10;"/>
        </a:ext>
      </dgm:extLst>
    </dgm:pt>
    <dgm:pt modelId="{2C4FFF1A-8363-9645-A33D-41F3A9B90777}" type="parTrans" cxnId="{5182FE4A-E153-AE4F-B6ED-CA9E84E3ED4E}">
      <dgm:prSet/>
      <dgm:spPr/>
      <dgm:t>
        <a:bodyPr/>
        <a:lstStyle/>
        <a:p>
          <a:endParaRPr lang="en-US"/>
        </a:p>
      </dgm:t>
    </dgm:pt>
    <dgm:pt modelId="{F2C98C02-1C4E-9F4F-B561-EA3530608639}" type="sibTrans" cxnId="{5182FE4A-E153-AE4F-B6ED-CA9E84E3ED4E}">
      <dgm:prSet/>
      <dgm:spPr/>
      <dgm:t>
        <a:bodyPr/>
        <a:lstStyle/>
        <a:p>
          <a:endParaRPr lang="en-US"/>
        </a:p>
      </dgm:t>
    </dgm:pt>
    <dgm:pt modelId="{D364BE72-9C2C-9F43-B75C-5C3FA177F914}">
      <dgm:prSet>
        <dgm:style>
          <a:lnRef idx="2">
            <a:schemeClr val="dk1"/>
          </a:lnRef>
          <a:fillRef idx="1">
            <a:schemeClr val="lt1"/>
          </a:fillRef>
          <a:effectRef idx="0">
            <a:schemeClr val="dk1"/>
          </a:effectRef>
          <a:fontRef idx="minor">
            <a:schemeClr val="dk1"/>
          </a:fontRef>
        </dgm:style>
      </dgm:prSet>
      <dgm:spPr>
        <a:solidFill>
          <a:srgbClr val="FC0D3C"/>
        </a:solidFill>
        <a:ln/>
      </dgm:spPr>
      <dgm:t>
        <a:bodyPr/>
        <a:lstStyle/>
        <a:p>
          <a:pPr rtl="0"/>
          <a:r>
            <a:rPr lang="en-US" b="1" dirty="0">
              <a:solidFill>
                <a:srgbClr val="FFFFFF"/>
              </a:solidFill>
            </a:rPr>
            <a:t>Grading Scales</a:t>
          </a:r>
        </a:p>
      </dgm:t>
      <dgm:extLst>
        <a:ext uri="{E40237B7-FDA0-4F09-8148-C483321AD2D9}">
          <dgm14:cNvPr xmlns:dgm14="http://schemas.microsoft.com/office/drawing/2010/diagram" id="0" name="" descr="Numeric Scores&#13;(100% )&#13;&#10;&#9;Grading Scales&#13;&#10;&#9;Tests&#13;&#10;&#9;Rubrics&#13;&#10;"/>
        </a:ext>
      </dgm:extLst>
    </dgm:pt>
    <dgm:pt modelId="{DEB56955-8EFE-E042-ACF8-6A3D7D98DA5D}" type="parTrans" cxnId="{A57C6E97-CFD0-744D-839B-065BA918241B}">
      <dgm:prSet/>
      <dgm:spPr>
        <a:solidFill>
          <a:srgbClr val="000000"/>
        </a:solidFill>
        <a:ln>
          <a:solidFill>
            <a:schemeClr val="tx1"/>
          </a:solidFill>
        </a:ln>
      </dgm:spPr>
      <dgm:t>
        <a:bodyPr/>
        <a:lstStyle/>
        <a:p>
          <a:endParaRPr lang="en-US"/>
        </a:p>
      </dgm:t>
    </dgm:pt>
    <dgm:pt modelId="{B6808444-D3CB-4D40-9877-B4A5B09C0853}" type="sibTrans" cxnId="{A57C6E97-CFD0-744D-839B-065BA918241B}">
      <dgm:prSet/>
      <dgm:spPr/>
      <dgm:t>
        <a:bodyPr/>
        <a:lstStyle/>
        <a:p>
          <a:endParaRPr lang="en-US"/>
        </a:p>
      </dgm:t>
    </dgm:pt>
    <dgm:pt modelId="{AC7B4FF3-5764-F842-BA60-82B58DDCB23C}">
      <dgm:prSet>
        <dgm:style>
          <a:lnRef idx="2">
            <a:schemeClr val="dk1"/>
          </a:lnRef>
          <a:fillRef idx="1">
            <a:schemeClr val="lt1"/>
          </a:fillRef>
          <a:effectRef idx="0">
            <a:schemeClr val="dk1"/>
          </a:effectRef>
          <a:fontRef idx="minor">
            <a:schemeClr val="dk1"/>
          </a:fontRef>
        </dgm:style>
      </dgm:prSet>
      <dgm:spPr>
        <a:solidFill>
          <a:srgbClr val="FC0D3C"/>
        </a:solidFill>
        <a:ln/>
      </dgm:spPr>
      <dgm:t>
        <a:bodyPr/>
        <a:lstStyle/>
        <a:p>
          <a:pPr rtl="0"/>
          <a:r>
            <a:rPr lang="en-US" b="1" dirty="0">
              <a:solidFill>
                <a:srgbClr val="FFFFFF"/>
              </a:solidFill>
            </a:rPr>
            <a:t>Tests</a:t>
          </a:r>
        </a:p>
      </dgm:t>
      <dgm:extLst>
        <a:ext uri="{E40237B7-FDA0-4F09-8148-C483321AD2D9}">
          <dgm14:cNvPr xmlns:dgm14="http://schemas.microsoft.com/office/drawing/2010/diagram" id="0" name="" descr="Numeric Scores&#13;(100% )&#13;&#10;&#9;Grading Scales&#13;&#10;&#9;Tests&#13;&#10;&#9;Rubrics&#13;&#10;"/>
        </a:ext>
      </dgm:extLst>
    </dgm:pt>
    <dgm:pt modelId="{2231E6E4-43C8-2B40-A194-B3081976927A}" type="parTrans" cxnId="{8C550FE6-9144-2B4F-8819-6772A00F7BE1}">
      <dgm:prSet/>
      <dgm:spPr>
        <a:ln>
          <a:solidFill>
            <a:schemeClr val="tx1"/>
          </a:solidFill>
        </a:ln>
      </dgm:spPr>
      <dgm:t>
        <a:bodyPr/>
        <a:lstStyle/>
        <a:p>
          <a:endParaRPr lang="en-US"/>
        </a:p>
      </dgm:t>
    </dgm:pt>
    <dgm:pt modelId="{1F8D6816-E1D8-4048-92CB-F24C3D7DF772}" type="sibTrans" cxnId="{8C550FE6-9144-2B4F-8819-6772A00F7BE1}">
      <dgm:prSet/>
      <dgm:spPr/>
      <dgm:t>
        <a:bodyPr/>
        <a:lstStyle/>
        <a:p>
          <a:endParaRPr lang="en-US"/>
        </a:p>
      </dgm:t>
    </dgm:pt>
    <dgm:pt modelId="{B4861059-AA83-A94B-917F-3016013A70BB}">
      <dgm:prSet>
        <dgm:style>
          <a:lnRef idx="2">
            <a:schemeClr val="dk1"/>
          </a:lnRef>
          <a:fillRef idx="1">
            <a:schemeClr val="lt1"/>
          </a:fillRef>
          <a:effectRef idx="0">
            <a:schemeClr val="dk1"/>
          </a:effectRef>
          <a:fontRef idx="minor">
            <a:schemeClr val="dk1"/>
          </a:fontRef>
        </dgm:style>
      </dgm:prSet>
      <dgm:spPr>
        <a:solidFill>
          <a:srgbClr val="FC0D3C"/>
        </a:solidFill>
        <a:ln/>
      </dgm:spPr>
      <dgm:t>
        <a:bodyPr/>
        <a:lstStyle/>
        <a:p>
          <a:pPr rtl="0"/>
          <a:r>
            <a:rPr lang="en-US" b="1" dirty="0">
              <a:solidFill>
                <a:srgbClr val="FFFFFF"/>
              </a:solidFill>
            </a:rPr>
            <a:t>Rubrics</a:t>
          </a:r>
        </a:p>
      </dgm:t>
      <dgm:extLst>
        <a:ext uri="{E40237B7-FDA0-4F09-8148-C483321AD2D9}">
          <dgm14:cNvPr xmlns:dgm14="http://schemas.microsoft.com/office/drawing/2010/diagram" id="0" name="" descr="Numeric Scores&#13;(100% )&#13;&#10;&#9;Grading Scales&#13;&#10;&#9;Tests&#13;&#10;&#9;Rubrics&#13;&#10;"/>
        </a:ext>
      </dgm:extLst>
    </dgm:pt>
    <dgm:pt modelId="{9D13AE49-6A44-FD4B-80B2-43583D1B27B9}" type="parTrans" cxnId="{BE339881-1C71-8346-BE51-1450C0CB5239}">
      <dgm:prSet/>
      <dgm:spPr>
        <a:solidFill>
          <a:srgbClr val="000000"/>
        </a:solidFill>
        <a:ln>
          <a:solidFill>
            <a:schemeClr val="tx1"/>
          </a:solidFill>
        </a:ln>
      </dgm:spPr>
      <dgm:t>
        <a:bodyPr/>
        <a:lstStyle/>
        <a:p>
          <a:endParaRPr lang="en-US"/>
        </a:p>
      </dgm:t>
    </dgm:pt>
    <dgm:pt modelId="{DAD974BD-57EB-9549-994F-52C7CC1713BF}" type="sibTrans" cxnId="{BE339881-1C71-8346-BE51-1450C0CB5239}">
      <dgm:prSet/>
      <dgm:spPr/>
      <dgm:t>
        <a:bodyPr/>
        <a:lstStyle/>
        <a:p>
          <a:endParaRPr lang="en-US"/>
        </a:p>
      </dgm:t>
    </dgm:pt>
    <dgm:pt modelId="{CA343079-AAC6-5842-9FE0-C8FD011D42FA}" type="pres">
      <dgm:prSet presAssocID="{F95B12B8-446C-E040-8830-F5417A02BD55}" presName="hierChild1" presStyleCnt="0">
        <dgm:presLayoutVars>
          <dgm:orgChart val="1"/>
          <dgm:chPref val="1"/>
          <dgm:dir/>
          <dgm:animOne val="branch"/>
          <dgm:animLvl val="lvl"/>
          <dgm:resizeHandles/>
        </dgm:presLayoutVars>
      </dgm:prSet>
      <dgm:spPr/>
    </dgm:pt>
    <dgm:pt modelId="{A8072AEA-E8D8-314B-8148-BE189857077B}" type="pres">
      <dgm:prSet presAssocID="{1B8FAC3A-D0B3-3443-8ACF-DFAA131D7910}" presName="hierRoot1" presStyleCnt="0">
        <dgm:presLayoutVars>
          <dgm:hierBranch val="init"/>
        </dgm:presLayoutVars>
      </dgm:prSet>
      <dgm:spPr/>
    </dgm:pt>
    <dgm:pt modelId="{49885241-DD29-6044-9EE9-2EDA7CF96DA4}" type="pres">
      <dgm:prSet presAssocID="{1B8FAC3A-D0B3-3443-8ACF-DFAA131D7910}" presName="rootComposite1" presStyleCnt="0"/>
      <dgm:spPr/>
    </dgm:pt>
    <dgm:pt modelId="{9FCD26E8-F7E7-7144-BA6A-55860589B31E}" type="pres">
      <dgm:prSet presAssocID="{1B8FAC3A-D0B3-3443-8ACF-DFAA131D7910}" presName="rootText1" presStyleLbl="node0" presStyleIdx="0" presStyleCnt="1" custScaleX="345780" custScaleY="384121">
        <dgm:presLayoutVars>
          <dgm:chPref val="3"/>
        </dgm:presLayoutVars>
      </dgm:prSet>
      <dgm:spPr/>
    </dgm:pt>
    <dgm:pt modelId="{C112461C-290F-7945-86EF-12CAC114A667}" type="pres">
      <dgm:prSet presAssocID="{1B8FAC3A-D0B3-3443-8ACF-DFAA131D7910}" presName="rootConnector1" presStyleLbl="node1" presStyleIdx="0" presStyleCnt="0"/>
      <dgm:spPr/>
    </dgm:pt>
    <dgm:pt modelId="{647FC63C-F676-7D4C-961B-C5DCCBA90780}" type="pres">
      <dgm:prSet presAssocID="{1B8FAC3A-D0B3-3443-8ACF-DFAA131D7910}" presName="hierChild2" presStyleCnt="0"/>
      <dgm:spPr/>
    </dgm:pt>
    <dgm:pt modelId="{CD6B2ABF-B7B2-3746-81F0-2036FFD33A49}" type="pres">
      <dgm:prSet presAssocID="{DEB56955-8EFE-E042-ACF8-6A3D7D98DA5D}" presName="Name37" presStyleLbl="parChTrans1D2" presStyleIdx="0" presStyleCnt="3"/>
      <dgm:spPr/>
    </dgm:pt>
    <dgm:pt modelId="{1F6D9107-51D6-5649-BA4A-2025CA5D1411}" type="pres">
      <dgm:prSet presAssocID="{D364BE72-9C2C-9F43-B75C-5C3FA177F914}" presName="hierRoot2" presStyleCnt="0">
        <dgm:presLayoutVars>
          <dgm:hierBranch val="init"/>
        </dgm:presLayoutVars>
      </dgm:prSet>
      <dgm:spPr/>
    </dgm:pt>
    <dgm:pt modelId="{E5082931-2CF2-9E4C-8568-6B1D03D74DD3}" type="pres">
      <dgm:prSet presAssocID="{D364BE72-9C2C-9F43-B75C-5C3FA177F914}" presName="rootComposite" presStyleCnt="0"/>
      <dgm:spPr/>
    </dgm:pt>
    <dgm:pt modelId="{C3743AFC-EE55-F248-A25B-637530231CC3}" type="pres">
      <dgm:prSet presAssocID="{D364BE72-9C2C-9F43-B75C-5C3FA177F914}" presName="rootText" presStyleLbl="node2" presStyleIdx="0" presStyleCnt="3">
        <dgm:presLayoutVars>
          <dgm:chPref val="3"/>
        </dgm:presLayoutVars>
      </dgm:prSet>
      <dgm:spPr/>
    </dgm:pt>
    <dgm:pt modelId="{305F8FF3-DB61-1F40-B180-CFAAEF7C0933}" type="pres">
      <dgm:prSet presAssocID="{D364BE72-9C2C-9F43-B75C-5C3FA177F914}" presName="rootConnector" presStyleLbl="node2" presStyleIdx="0" presStyleCnt="3"/>
      <dgm:spPr/>
    </dgm:pt>
    <dgm:pt modelId="{FF80A460-97B1-F444-8043-48E38C0CBE51}" type="pres">
      <dgm:prSet presAssocID="{D364BE72-9C2C-9F43-B75C-5C3FA177F914}" presName="hierChild4" presStyleCnt="0"/>
      <dgm:spPr/>
    </dgm:pt>
    <dgm:pt modelId="{25F5D9B2-ADE6-D447-B124-AA6BC24ED5B0}" type="pres">
      <dgm:prSet presAssocID="{D364BE72-9C2C-9F43-B75C-5C3FA177F914}" presName="hierChild5" presStyleCnt="0"/>
      <dgm:spPr/>
    </dgm:pt>
    <dgm:pt modelId="{FBC37752-40FF-A443-8F9C-50377D72889C}" type="pres">
      <dgm:prSet presAssocID="{2231E6E4-43C8-2B40-A194-B3081976927A}" presName="Name37" presStyleLbl="parChTrans1D2" presStyleIdx="1" presStyleCnt="3"/>
      <dgm:spPr/>
    </dgm:pt>
    <dgm:pt modelId="{636271D0-A243-ED4D-93B4-63D391E4BB17}" type="pres">
      <dgm:prSet presAssocID="{AC7B4FF3-5764-F842-BA60-82B58DDCB23C}" presName="hierRoot2" presStyleCnt="0">
        <dgm:presLayoutVars>
          <dgm:hierBranch val="init"/>
        </dgm:presLayoutVars>
      </dgm:prSet>
      <dgm:spPr/>
    </dgm:pt>
    <dgm:pt modelId="{6463317E-6BCD-1941-9789-B77A11423657}" type="pres">
      <dgm:prSet presAssocID="{AC7B4FF3-5764-F842-BA60-82B58DDCB23C}" presName="rootComposite" presStyleCnt="0"/>
      <dgm:spPr/>
    </dgm:pt>
    <dgm:pt modelId="{DA0A09EC-BB13-6F4F-9AC3-87E626818BB4}" type="pres">
      <dgm:prSet presAssocID="{AC7B4FF3-5764-F842-BA60-82B58DDCB23C}" presName="rootText" presStyleLbl="node2" presStyleIdx="1" presStyleCnt="3">
        <dgm:presLayoutVars>
          <dgm:chPref val="3"/>
        </dgm:presLayoutVars>
      </dgm:prSet>
      <dgm:spPr/>
    </dgm:pt>
    <dgm:pt modelId="{E6DECD8B-9880-9644-BEA7-0864AB39ACF9}" type="pres">
      <dgm:prSet presAssocID="{AC7B4FF3-5764-F842-BA60-82B58DDCB23C}" presName="rootConnector" presStyleLbl="node2" presStyleIdx="1" presStyleCnt="3"/>
      <dgm:spPr/>
    </dgm:pt>
    <dgm:pt modelId="{7F14424C-E0D1-BD49-B185-080BCE6C4DE9}" type="pres">
      <dgm:prSet presAssocID="{AC7B4FF3-5764-F842-BA60-82B58DDCB23C}" presName="hierChild4" presStyleCnt="0"/>
      <dgm:spPr/>
    </dgm:pt>
    <dgm:pt modelId="{F398896E-7E4C-D343-9A90-82F1A12F87F2}" type="pres">
      <dgm:prSet presAssocID="{AC7B4FF3-5764-F842-BA60-82B58DDCB23C}" presName="hierChild5" presStyleCnt="0"/>
      <dgm:spPr/>
    </dgm:pt>
    <dgm:pt modelId="{1BC65BC5-413E-E54A-956F-0CFFAFD6A9E8}" type="pres">
      <dgm:prSet presAssocID="{9D13AE49-6A44-FD4B-80B2-43583D1B27B9}" presName="Name37" presStyleLbl="parChTrans1D2" presStyleIdx="2" presStyleCnt="3"/>
      <dgm:spPr/>
    </dgm:pt>
    <dgm:pt modelId="{A7026AA9-C25D-2B42-A8A4-1C80A598BDB7}" type="pres">
      <dgm:prSet presAssocID="{B4861059-AA83-A94B-917F-3016013A70BB}" presName="hierRoot2" presStyleCnt="0">
        <dgm:presLayoutVars>
          <dgm:hierBranch val="init"/>
        </dgm:presLayoutVars>
      </dgm:prSet>
      <dgm:spPr/>
    </dgm:pt>
    <dgm:pt modelId="{7AEB2B81-C868-D34A-B3FD-2072DD5FCE45}" type="pres">
      <dgm:prSet presAssocID="{B4861059-AA83-A94B-917F-3016013A70BB}" presName="rootComposite" presStyleCnt="0"/>
      <dgm:spPr/>
    </dgm:pt>
    <dgm:pt modelId="{827840F5-D585-9247-AE89-01AAC2FE326B}" type="pres">
      <dgm:prSet presAssocID="{B4861059-AA83-A94B-917F-3016013A70BB}" presName="rootText" presStyleLbl="node2" presStyleIdx="2" presStyleCnt="3">
        <dgm:presLayoutVars>
          <dgm:chPref val="3"/>
        </dgm:presLayoutVars>
      </dgm:prSet>
      <dgm:spPr/>
    </dgm:pt>
    <dgm:pt modelId="{355245B1-982F-C047-908B-918B7A3B95E3}" type="pres">
      <dgm:prSet presAssocID="{B4861059-AA83-A94B-917F-3016013A70BB}" presName="rootConnector" presStyleLbl="node2" presStyleIdx="2" presStyleCnt="3"/>
      <dgm:spPr/>
    </dgm:pt>
    <dgm:pt modelId="{8B565842-CD34-E140-8748-79FE95F8300C}" type="pres">
      <dgm:prSet presAssocID="{B4861059-AA83-A94B-917F-3016013A70BB}" presName="hierChild4" presStyleCnt="0"/>
      <dgm:spPr/>
    </dgm:pt>
    <dgm:pt modelId="{DF6AB66D-F9A3-4C4A-AF6E-65C6EB72E343}" type="pres">
      <dgm:prSet presAssocID="{B4861059-AA83-A94B-917F-3016013A70BB}" presName="hierChild5" presStyleCnt="0"/>
      <dgm:spPr/>
    </dgm:pt>
    <dgm:pt modelId="{2BEEB4C5-B0B1-2847-ADC8-085DED7016F0}" type="pres">
      <dgm:prSet presAssocID="{1B8FAC3A-D0B3-3443-8ACF-DFAA131D7910}" presName="hierChild3" presStyleCnt="0"/>
      <dgm:spPr/>
    </dgm:pt>
  </dgm:ptLst>
  <dgm:cxnLst>
    <dgm:cxn modelId="{68E93F03-2030-B945-B22C-E669EA1C0FE4}" type="presOf" srcId="{1B8FAC3A-D0B3-3443-8ACF-DFAA131D7910}" destId="{9FCD26E8-F7E7-7144-BA6A-55860589B31E}" srcOrd="0" destOrd="0" presId="urn:microsoft.com/office/officeart/2005/8/layout/orgChart1"/>
    <dgm:cxn modelId="{40750810-C662-2846-81D3-562C4973782E}" type="presOf" srcId="{B4861059-AA83-A94B-917F-3016013A70BB}" destId="{827840F5-D585-9247-AE89-01AAC2FE326B}" srcOrd="0" destOrd="0" presId="urn:microsoft.com/office/officeart/2005/8/layout/orgChart1"/>
    <dgm:cxn modelId="{67236E2B-F1CE-C148-B300-A89317D8C0F7}" type="presOf" srcId="{D364BE72-9C2C-9F43-B75C-5C3FA177F914}" destId="{305F8FF3-DB61-1F40-B180-CFAAEF7C0933}" srcOrd="1" destOrd="0" presId="urn:microsoft.com/office/officeart/2005/8/layout/orgChart1"/>
    <dgm:cxn modelId="{4C2CC535-0D72-154B-9442-FDBFED6CBD1B}" type="presOf" srcId="{1B8FAC3A-D0B3-3443-8ACF-DFAA131D7910}" destId="{C112461C-290F-7945-86EF-12CAC114A667}" srcOrd="1" destOrd="0" presId="urn:microsoft.com/office/officeart/2005/8/layout/orgChart1"/>
    <dgm:cxn modelId="{053D773A-2266-7D46-B5CE-2F02AAA93539}" type="presOf" srcId="{F95B12B8-446C-E040-8830-F5417A02BD55}" destId="{CA343079-AAC6-5842-9FE0-C8FD011D42FA}" srcOrd="0" destOrd="0" presId="urn:microsoft.com/office/officeart/2005/8/layout/orgChart1"/>
    <dgm:cxn modelId="{6A97CE47-8DDB-DA4F-8825-BEA1F6FD7CA6}" type="presOf" srcId="{B4861059-AA83-A94B-917F-3016013A70BB}" destId="{355245B1-982F-C047-908B-918B7A3B95E3}" srcOrd="1" destOrd="0" presId="urn:microsoft.com/office/officeart/2005/8/layout/orgChart1"/>
    <dgm:cxn modelId="{5182FE4A-E153-AE4F-B6ED-CA9E84E3ED4E}" srcId="{F95B12B8-446C-E040-8830-F5417A02BD55}" destId="{1B8FAC3A-D0B3-3443-8ACF-DFAA131D7910}" srcOrd="0" destOrd="0" parTransId="{2C4FFF1A-8363-9645-A33D-41F3A9B90777}" sibTransId="{F2C98C02-1C4E-9F4F-B561-EA3530608639}"/>
    <dgm:cxn modelId="{80885960-CAB4-914C-B365-6BA913BC8C5F}" type="presOf" srcId="{AC7B4FF3-5764-F842-BA60-82B58DDCB23C}" destId="{E6DECD8B-9880-9644-BEA7-0864AB39ACF9}" srcOrd="1" destOrd="0" presId="urn:microsoft.com/office/officeart/2005/8/layout/orgChart1"/>
    <dgm:cxn modelId="{BE339881-1C71-8346-BE51-1450C0CB5239}" srcId="{1B8FAC3A-D0B3-3443-8ACF-DFAA131D7910}" destId="{B4861059-AA83-A94B-917F-3016013A70BB}" srcOrd="2" destOrd="0" parTransId="{9D13AE49-6A44-FD4B-80B2-43583D1B27B9}" sibTransId="{DAD974BD-57EB-9549-994F-52C7CC1713BF}"/>
    <dgm:cxn modelId="{A57C6E97-CFD0-744D-839B-065BA918241B}" srcId="{1B8FAC3A-D0B3-3443-8ACF-DFAA131D7910}" destId="{D364BE72-9C2C-9F43-B75C-5C3FA177F914}" srcOrd="0" destOrd="0" parTransId="{DEB56955-8EFE-E042-ACF8-6A3D7D98DA5D}" sibTransId="{B6808444-D3CB-4D40-9877-B4A5B09C0853}"/>
    <dgm:cxn modelId="{0296E1A8-05B8-F046-9CBB-0A1A2DEBD03A}" type="presOf" srcId="{DEB56955-8EFE-E042-ACF8-6A3D7D98DA5D}" destId="{CD6B2ABF-B7B2-3746-81F0-2036FFD33A49}" srcOrd="0" destOrd="0" presId="urn:microsoft.com/office/officeart/2005/8/layout/orgChart1"/>
    <dgm:cxn modelId="{33096DB8-C7A4-FC46-8DB5-73C070DE3694}" type="presOf" srcId="{2231E6E4-43C8-2B40-A194-B3081976927A}" destId="{FBC37752-40FF-A443-8F9C-50377D72889C}" srcOrd="0" destOrd="0" presId="urn:microsoft.com/office/officeart/2005/8/layout/orgChart1"/>
    <dgm:cxn modelId="{C7FB2BC5-B5E3-674F-A796-F49853D958A2}" type="presOf" srcId="{AC7B4FF3-5764-F842-BA60-82B58DDCB23C}" destId="{DA0A09EC-BB13-6F4F-9AC3-87E626818BB4}" srcOrd="0" destOrd="0" presId="urn:microsoft.com/office/officeart/2005/8/layout/orgChart1"/>
    <dgm:cxn modelId="{580EC7C5-02DF-8C47-9E1E-A58B3E09C0DF}" type="presOf" srcId="{9D13AE49-6A44-FD4B-80B2-43583D1B27B9}" destId="{1BC65BC5-413E-E54A-956F-0CFFAFD6A9E8}" srcOrd="0" destOrd="0" presId="urn:microsoft.com/office/officeart/2005/8/layout/orgChart1"/>
    <dgm:cxn modelId="{EEE879C8-CAF0-6646-8620-E48C7C592C9B}" type="presOf" srcId="{D364BE72-9C2C-9F43-B75C-5C3FA177F914}" destId="{C3743AFC-EE55-F248-A25B-637530231CC3}" srcOrd="0" destOrd="0" presId="urn:microsoft.com/office/officeart/2005/8/layout/orgChart1"/>
    <dgm:cxn modelId="{8C550FE6-9144-2B4F-8819-6772A00F7BE1}" srcId="{1B8FAC3A-D0B3-3443-8ACF-DFAA131D7910}" destId="{AC7B4FF3-5764-F842-BA60-82B58DDCB23C}" srcOrd="1" destOrd="0" parTransId="{2231E6E4-43C8-2B40-A194-B3081976927A}" sibTransId="{1F8D6816-E1D8-4048-92CB-F24C3D7DF772}"/>
    <dgm:cxn modelId="{3483EB9C-6214-2C41-A49B-0D293C5AFEBD}" type="presParOf" srcId="{CA343079-AAC6-5842-9FE0-C8FD011D42FA}" destId="{A8072AEA-E8D8-314B-8148-BE189857077B}" srcOrd="0" destOrd="0" presId="urn:microsoft.com/office/officeart/2005/8/layout/orgChart1"/>
    <dgm:cxn modelId="{01FC7C45-B943-4247-8E8E-336C9DDBE34A}" type="presParOf" srcId="{A8072AEA-E8D8-314B-8148-BE189857077B}" destId="{49885241-DD29-6044-9EE9-2EDA7CF96DA4}" srcOrd="0" destOrd="0" presId="urn:microsoft.com/office/officeart/2005/8/layout/orgChart1"/>
    <dgm:cxn modelId="{F3C50B35-3044-9D48-A8FE-0404E00CA0C4}" type="presParOf" srcId="{49885241-DD29-6044-9EE9-2EDA7CF96DA4}" destId="{9FCD26E8-F7E7-7144-BA6A-55860589B31E}" srcOrd="0" destOrd="0" presId="urn:microsoft.com/office/officeart/2005/8/layout/orgChart1"/>
    <dgm:cxn modelId="{6756467F-4376-794B-BCDD-F7B354F7CBBE}" type="presParOf" srcId="{49885241-DD29-6044-9EE9-2EDA7CF96DA4}" destId="{C112461C-290F-7945-86EF-12CAC114A667}" srcOrd="1" destOrd="0" presId="urn:microsoft.com/office/officeart/2005/8/layout/orgChart1"/>
    <dgm:cxn modelId="{82A7A6B1-803B-EB44-ADAF-B5C5330DC226}" type="presParOf" srcId="{A8072AEA-E8D8-314B-8148-BE189857077B}" destId="{647FC63C-F676-7D4C-961B-C5DCCBA90780}" srcOrd="1" destOrd="0" presId="urn:microsoft.com/office/officeart/2005/8/layout/orgChart1"/>
    <dgm:cxn modelId="{E1F8DABC-FFF5-6A4B-BE7C-61091AC1E6C7}" type="presParOf" srcId="{647FC63C-F676-7D4C-961B-C5DCCBA90780}" destId="{CD6B2ABF-B7B2-3746-81F0-2036FFD33A49}" srcOrd="0" destOrd="0" presId="urn:microsoft.com/office/officeart/2005/8/layout/orgChart1"/>
    <dgm:cxn modelId="{E85BC5DF-15C4-9040-AD3C-9C0B1A3B9E54}" type="presParOf" srcId="{647FC63C-F676-7D4C-961B-C5DCCBA90780}" destId="{1F6D9107-51D6-5649-BA4A-2025CA5D1411}" srcOrd="1" destOrd="0" presId="urn:microsoft.com/office/officeart/2005/8/layout/orgChart1"/>
    <dgm:cxn modelId="{C77AF7BB-A569-A245-8BC9-41DBCEFDCEE6}" type="presParOf" srcId="{1F6D9107-51D6-5649-BA4A-2025CA5D1411}" destId="{E5082931-2CF2-9E4C-8568-6B1D03D74DD3}" srcOrd="0" destOrd="0" presId="urn:microsoft.com/office/officeart/2005/8/layout/orgChart1"/>
    <dgm:cxn modelId="{088866D6-B652-7945-8E97-424A23AAC50D}" type="presParOf" srcId="{E5082931-2CF2-9E4C-8568-6B1D03D74DD3}" destId="{C3743AFC-EE55-F248-A25B-637530231CC3}" srcOrd="0" destOrd="0" presId="urn:microsoft.com/office/officeart/2005/8/layout/orgChart1"/>
    <dgm:cxn modelId="{4D8A4EF5-71EB-B44E-B71F-7E889AD0585B}" type="presParOf" srcId="{E5082931-2CF2-9E4C-8568-6B1D03D74DD3}" destId="{305F8FF3-DB61-1F40-B180-CFAAEF7C0933}" srcOrd="1" destOrd="0" presId="urn:microsoft.com/office/officeart/2005/8/layout/orgChart1"/>
    <dgm:cxn modelId="{0E649B80-BD41-B842-9633-B76F82A098D8}" type="presParOf" srcId="{1F6D9107-51D6-5649-BA4A-2025CA5D1411}" destId="{FF80A460-97B1-F444-8043-48E38C0CBE51}" srcOrd="1" destOrd="0" presId="urn:microsoft.com/office/officeart/2005/8/layout/orgChart1"/>
    <dgm:cxn modelId="{BD90FD76-9666-9641-BEF3-43F1D190F782}" type="presParOf" srcId="{1F6D9107-51D6-5649-BA4A-2025CA5D1411}" destId="{25F5D9B2-ADE6-D447-B124-AA6BC24ED5B0}" srcOrd="2" destOrd="0" presId="urn:microsoft.com/office/officeart/2005/8/layout/orgChart1"/>
    <dgm:cxn modelId="{5D0004BB-7550-294C-BF9A-B0534CE87F7F}" type="presParOf" srcId="{647FC63C-F676-7D4C-961B-C5DCCBA90780}" destId="{FBC37752-40FF-A443-8F9C-50377D72889C}" srcOrd="2" destOrd="0" presId="urn:microsoft.com/office/officeart/2005/8/layout/orgChart1"/>
    <dgm:cxn modelId="{43FE4C31-3DA2-914E-9A67-4AC77CB34FEC}" type="presParOf" srcId="{647FC63C-F676-7D4C-961B-C5DCCBA90780}" destId="{636271D0-A243-ED4D-93B4-63D391E4BB17}" srcOrd="3" destOrd="0" presId="urn:microsoft.com/office/officeart/2005/8/layout/orgChart1"/>
    <dgm:cxn modelId="{14127CB6-44A9-7444-876A-5590A341DC28}" type="presParOf" srcId="{636271D0-A243-ED4D-93B4-63D391E4BB17}" destId="{6463317E-6BCD-1941-9789-B77A11423657}" srcOrd="0" destOrd="0" presId="urn:microsoft.com/office/officeart/2005/8/layout/orgChart1"/>
    <dgm:cxn modelId="{5390A42D-34C3-8448-B521-383D45F206F1}" type="presParOf" srcId="{6463317E-6BCD-1941-9789-B77A11423657}" destId="{DA0A09EC-BB13-6F4F-9AC3-87E626818BB4}" srcOrd="0" destOrd="0" presId="urn:microsoft.com/office/officeart/2005/8/layout/orgChart1"/>
    <dgm:cxn modelId="{86870294-7926-E148-8A7F-45A4FBF32E0A}" type="presParOf" srcId="{6463317E-6BCD-1941-9789-B77A11423657}" destId="{E6DECD8B-9880-9644-BEA7-0864AB39ACF9}" srcOrd="1" destOrd="0" presId="urn:microsoft.com/office/officeart/2005/8/layout/orgChart1"/>
    <dgm:cxn modelId="{29CB5ACD-45A0-D145-B4EA-0848C359A8AD}" type="presParOf" srcId="{636271D0-A243-ED4D-93B4-63D391E4BB17}" destId="{7F14424C-E0D1-BD49-B185-080BCE6C4DE9}" srcOrd="1" destOrd="0" presId="urn:microsoft.com/office/officeart/2005/8/layout/orgChart1"/>
    <dgm:cxn modelId="{0335256D-93BC-2A49-89A2-45D91AAF63B8}" type="presParOf" srcId="{636271D0-A243-ED4D-93B4-63D391E4BB17}" destId="{F398896E-7E4C-D343-9A90-82F1A12F87F2}" srcOrd="2" destOrd="0" presId="urn:microsoft.com/office/officeart/2005/8/layout/orgChart1"/>
    <dgm:cxn modelId="{381B437F-093E-D946-B785-693934096678}" type="presParOf" srcId="{647FC63C-F676-7D4C-961B-C5DCCBA90780}" destId="{1BC65BC5-413E-E54A-956F-0CFFAFD6A9E8}" srcOrd="4" destOrd="0" presId="urn:microsoft.com/office/officeart/2005/8/layout/orgChart1"/>
    <dgm:cxn modelId="{3C74CEB2-AE34-694D-9DDB-AC6E54CFEC87}" type="presParOf" srcId="{647FC63C-F676-7D4C-961B-C5DCCBA90780}" destId="{A7026AA9-C25D-2B42-A8A4-1C80A598BDB7}" srcOrd="5" destOrd="0" presId="urn:microsoft.com/office/officeart/2005/8/layout/orgChart1"/>
    <dgm:cxn modelId="{AFA5BFB9-CA2F-C348-935D-4267417643F2}" type="presParOf" srcId="{A7026AA9-C25D-2B42-A8A4-1C80A598BDB7}" destId="{7AEB2B81-C868-D34A-B3FD-2072DD5FCE45}" srcOrd="0" destOrd="0" presId="urn:microsoft.com/office/officeart/2005/8/layout/orgChart1"/>
    <dgm:cxn modelId="{D6863F1F-3DB9-F944-B646-0FBE0CD62352}" type="presParOf" srcId="{7AEB2B81-C868-D34A-B3FD-2072DD5FCE45}" destId="{827840F5-D585-9247-AE89-01AAC2FE326B}" srcOrd="0" destOrd="0" presId="urn:microsoft.com/office/officeart/2005/8/layout/orgChart1"/>
    <dgm:cxn modelId="{F86711A0-B3E5-514C-B624-8781EECDCA36}" type="presParOf" srcId="{7AEB2B81-C868-D34A-B3FD-2072DD5FCE45}" destId="{355245B1-982F-C047-908B-918B7A3B95E3}" srcOrd="1" destOrd="0" presId="urn:microsoft.com/office/officeart/2005/8/layout/orgChart1"/>
    <dgm:cxn modelId="{1EFCF3AE-CE6D-534E-B4E7-891CDC55DA64}" type="presParOf" srcId="{A7026AA9-C25D-2B42-A8A4-1C80A598BDB7}" destId="{8B565842-CD34-E140-8748-79FE95F8300C}" srcOrd="1" destOrd="0" presId="urn:microsoft.com/office/officeart/2005/8/layout/orgChart1"/>
    <dgm:cxn modelId="{3BF91772-FEBA-1C42-AA2E-4C0935719B36}" type="presParOf" srcId="{A7026AA9-C25D-2B42-A8A4-1C80A598BDB7}" destId="{DF6AB66D-F9A3-4C4A-AF6E-65C6EB72E343}" srcOrd="2" destOrd="0" presId="urn:microsoft.com/office/officeart/2005/8/layout/orgChart1"/>
    <dgm:cxn modelId="{41DFDCB1-9240-7243-BAD3-7D1EB0484AA9}" type="presParOf" srcId="{A8072AEA-E8D8-314B-8148-BE189857077B}" destId="{2BEEB4C5-B0B1-2847-ADC8-085DED7016F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50E58-3B9C-4049-96AB-EBE89A231FE7}">
      <dsp:nvSpPr>
        <dsp:cNvPr id="0" name=""/>
        <dsp:cNvSpPr/>
      </dsp:nvSpPr>
      <dsp:spPr>
        <a:xfrm>
          <a:off x="564163" y="2331"/>
          <a:ext cx="4053273" cy="1304002"/>
        </a:xfrm>
        <a:prstGeom prst="rect">
          <a:avLst/>
        </a:prstGeom>
        <a:solidFill>
          <a:srgbClr val="B72027"/>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chemeClr val="bg1"/>
              </a:solidFill>
              <a:latin typeface="+mn-lt"/>
              <a:cs typeface="Arial"/>
            </a:rPr>
            <a:t>Assessment</a:t>
          </a:r>
        </a:p>
      </dsp:txBody>
      <dsp:txXfrm>
        <a:off x="564163" y="2331"/>
        <a:ext cx="4053273" cy="1304002"/>
      </dsp:txXfrm>
    </dsp:sp>
    <dsp:sp modelId="{331E147A-F2D5-F043-A24E-63EBE5BC22E4}">
      <dsp:nvSpPr>
        <dsp:cNvPr id="0" name=""/>
        <dsp:cNvSpPr/>
      </dsp:nvSpPr>
      <dsp:spPr>
        <a:xfrm>
          <a:off x="564163" y="1523667"/>
          <a:ext cx="4053273" cy="1304002"/>
        </a:xfrm>
        <a:prstGeom prst="rect">
          <a:avLst/>
        </a:prstGeom>
        <a:solidFill>
          <a:srgbClr val="80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latin typeface="+mn-lt"/>
            </a:rPr>
            <a:t>Developing an Art Assessment Action Plan</a:t>
          </a:r>
          <a:endParaRPr lang="en-US" sz="2600" b="1" kern="1200" dirty="0">
            <a:solidFill>
              <a:srgbClr val="FFFFFF"/>
            </a:solidFill>
            <a:latin typeface="+mn-lt"/>
            <a:cs typeface="Arial"/>
          </a:endParaRPr>
        </a:p>
      </dsp:txBody>
      <dsp:txXfrm>
        <a:off x="564163" y="1523667"/>
        <a:ext cx="4053273" cy="1304002"/>
      </dsp:txXfrm>
    </dsp:sp>
    <dsp:sp modelId="{FD852A34-3446-014A-B33D-8694DE508321}">
      <dsp:nvSpPr>
        <dsp:cNvPr id="0" name=""/>
        <dsp:cNvSpPr/>
      </dsp:nvSpPr>
      <dsp:spPr>
        <a:xfrm>
          <a:off x="564163" y="3045003"/>
          <a:ext cx="4053273" cy="1304002"/>
        </a:xfrm>
        <a:prstGeom prst="rect">
          <a:avLst/>
        </a:prstGeom>
        <a:solidFill>
          <a:srgbClr val="424242"/>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latin typeface="+mn-lt"/>
            </a:rPr>
            <a:t>Evaluation</a:t>
          </a:r>
          <a:endParaRPr lang="en-US" sz="2600" b="1" kern="1200" dirty="0">
            <a:solidFill>
              <a:srgbClr val="FFFFFF"/>
            </a:solidFill>
            <a:latin typeface="+mn-lt"/>
            <a:cs typeface="Arial"/>
          </a:endParaRPr>
        </a:p>
      </dsp:txBody>
      <dsp:txXfrm>
        <a:off x="564163" y="3045003"/>
        <a:ext cx="4053273" cy="1304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D8904-CFE9-344F-ABDA-6B48C1414A2F}">
      <dsp:nvSpPr>
        <dsp:cNvPr id="0" name=""/>
        <dsp:cNvSpPr/>
      </dsp:nvSpPr>
      <dsp:spPr>
        <a:xfrm>
          <a:off x="0" y="2457"/>
          <a:ext cx="4631473" cy="5027460"/>
        </a:xfrm>
        <a:prstGeom prst="roundRect">
          <a:avLst/>
        </a:prstGeom>
        <a:solidFill>
          <a:srgbClr val="0033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Qualitative assessments </a:t>
          </a:r>
          <a:r>
            <a:rPr lang="en-US" sz="2800" b="1" kern="1200" dirty="0">
              <a:solidFill>
                <a:srgbClr val="FFFFFF"/>
              </a:solidFill>
            </a:rPr>
            <a:t>appraise students’ expressive outcomes resulting from participating in comprehensive learning tasks. They include artistic behaviors, dispositions, inquiries, and experiences.</a:t>
          </a:r>
        </a:p>
      </dsp:txBody>
      <dsp:txXfrm>
        <a:off x="226090" y="228547"/>
        <a:ext cx="4179293" cy="4575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4A1B6-C6D5-5F4E-B604-A406DEDD7533}">
      <dsp:nvSpPr>
        <dsp:cNvPr id="0" name=""/>
        <dsp:cNvSpPr/>
      </dsp:nvSpPr>
      <dsp:spPr>
        <a:xfrm>
          <a:off x="2" y="185756"/>
          <a:ext cx="3699468" cy="884405"/>
        </a:xfrm>
        <a:prstGeom prst="rect">
          <a:avLst/>
        </a:prstGeom>
        <a:solidFill>
          <a:srgbClr val="006633"/>
        </a:solidFill>
        <a:ln w="38100">
          <a:solidFill>
            <a:schemeClr val="tx1"/>
          </a:solidFill>
        </a:ln>
        <a:effectLst/>
        <a:scene3d>
          <a:camera prst="orthographicFront"/>
          <a:lightRig rig="threePt" dir="t">
            <a:rot lat="0" lon="0" rev="0"/>
          </a:lightRig>
        </a:scene3d>
        <a:sp3d prstMaterial="plastic">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t>Reflective Communications</a:t>
          </a:r>
        </a:p>
      </dsp:txBody>
      <dsp:txXfrm>
        <a:off x="2" y="185756"/>
        <a:ext cx="3699468" cy="884405"/>
      </dsp:txXfrm>
    </dsp:sp>
    <dsp:sp modelId="{78EA11DD-30D6-9B47-A5E8-D69330F96269}">
      <dsp:nvSpPr>
        <dsp:cNvPr id="0" name=""/>
        <dsp:cNvSpPr/>
      </dsp:nvSpPr>
      <dsp:spPr>
        <a:xfrm>
          <a:off x="2" y="1217563"/>
          <a:ext cx="3699468" cy="884405"/>
        </a:xfrm>
        <a:prstGeom prst="rect">
          <a:avLst/>
        </a:prstGeom>
        <a:solidFill>
          <a:srgbClr val="108040"/>
        </a:solidFill>
        <a:ln w="38100">
          <a:solidFill>
            <a:schemeClr val="tx1"/>
          </a:solidFill>
        </a:ln>
        <a:effectLst/>
        <a:scene3d>
          <a:camera prst="orthographicFront"/>
          <a:lightRig rig="threePt" dir="t">
            <a:rot lat="0" lon="0" rev="0"/>
          </a:lightRig>
        </a:scene3d>
        <a:sp3d prstMaterial="plastic">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t>Observations</a:t>
          </a:r>
        </a:p>
      </dsp:txBody>
      <dsp:txXfrm>
        <a:off x="2" y="1217563"/>
        <a:ext cx="3699468" cy="884405"/>
      </dsp:txXfrm>
    </dsp:sp>
    <dsp:sp modelId="{362974E0-E8AA-1A47-8C58-509D93F5A3A3}">
      <dsp:nvSpPr>
        <dsp:cNvPr id="0" name=""/>
        <dsp:cNvSpPr/>
      </dsp:nvSpPr>
      <dsp:spPr>
        <a:xfrm>
          <a:off x="2" y="2249369"/>
          <a:ext cx="3699468" cy="884405"/>
        </a:xfrm>
        <a:prstGeom prst="rect">
          <a:avLst/>
        </a:prstGeom>
        <a:solidFill>
          <a:srgbClr val="B5222B"/>
        </a:solidFill>
        <a:ln w="38100">
          <a:solidFill>
            <a:schemeClr val="tx1"/>
          </a:solidFill>
        </a:ln>
        <a:effectLst/>
        <a:scene3d>
          <a:camera prst="orthographicFront"/>
          <a:lightRig rig="threePt" dir="t">
            <a:rot lat="0" lon="0" rev="0"/>
          </a:lightRig>
        </a:scene3d>
        <a:sp3d prstMaterial="plastic">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t>Anecdotal Evidence</a:t>
          </a:r>
        </a:p>
      </dsp:txBody>
      <dsp:txXfrm>
        <a:off x="2" y="2249369"/>
        <a:ext cx="3699468" cy="884405"/>
      </dsp:txXfrm>
    </dsp:sp>
    <dsp:sp modelId="{540B915E-AAB7-8E4F-B340-DA4D3ADAF93B}">
      <dsp:nvSpPr>
        <dsp:cNvPr id="0" name=""/>
        <dsp:cNvSpPr/>
      </dsp:nvSpPr>
      <dsp:spPr>
        <a:xfrm>
          <a:off x="2" y="3281175"/>
          <a:ext cx="3699468" cy="884405"/>
        </a:xfrm>
        <a:prstGeom prst="rect">
          <a:avLst/>
        </a:prstGeom>
        <a:solidFill>
          <a:srgbClr val="800000"/>
        </a:solidFill>
        <a:ln w="38100">
          <a:solidFill>
            <a:schemeClr val="tx1"/>
          </a:solidFill>
        </a:ln>
        <a:effectLst/>
        <a:scene3d>
          <a:camera prst="orthographicFront"/>
          <a:lightRig rig="threePt" dir="t">
            <a:rot lat="0" lon="0" rev="0"/>
          </a:lightRig>
        </a:scene3d>
        <a:sp3d prstMaterial="plastic">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t>Focused Revisions</a:t>
          </a:r>
        </a:p>
      </dsp:txBody>
      <dsp:txXfrm>
        <a:off x="2" y="3281175"/>
        <a:ext cx="3699468" cy="8844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977"/>
          <a:ext cx="5619750" cy="4349383"/>
        </a:xfrm>
        <a:prstGeom prst="roundRect">
          <a:avLst/>
        </a:prstGeom>
        <a:solidFill>
          <a:srgbClr val="00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u="sng" kern="1200" dirty="0">
              <a:solidFill>
                <a:srgbClr val="FFFFFF"/>
              </a:solidFill>
            </a:rPr>
            <a:t>Authentic assessment </a:t>
          </a:r>
          <a:r>
            <a:rPr lang="en-US" sz="3600" b="1" kern="1200" dirty="0">
              <a:solidFill>
                <a:srgbClr val="FFFFFF"/>
              </a:solidFill>
            </a:rPr>
            <a:t>appraises student learning outcomes and expressive outcomes that reach beyond the classroom with transformative, real world applications. </a:t>
          </a:r>
        </a:p>
      </dsp:txBody>
      <dsp:txXfrm>
        <a:off x="212319" y="213296"/>
        <a:ext cx="5195112" cy="39247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407454"/>
          <a:ext cx="8870847" cy="1482974"/>
        </a:xfrm>
        <a:prstGeom prst="roundRect">
          <a:avLst/>
        </a:prstGeom>
        <a:solidFill>
          <a:srgbClr val="B72027"/>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latin typeface="Arial"/>
              <a:cs typeface="Arial"/>
            </a:rPr>
            <a:t>Teachers and students collaborate to make curricular decisions and assess performances, work samples, and dispositions. </a:t>
          </a:r>
        </a:p>
      </dsp:txBody>
      <dsp:txXfrm>
        <a:off x="72393" y="479847"/>
        <a:ext cx="8726061" cy="1338188"/>
      </dsp:txXfrm>
    </dsp:sp>
    <dsp:sp modelId="{C93B7E74-9B3E-44B2-9046-B6A526B9E61F}">
      <dsp:nvSpPr>
        <dsp:cNvPr id="0" name=""/>
        <dsp:cNvSpPr/>
      </dsp:nvSpPr>
      <dsp:spPr>
        <a:xfrm>
          <a:off x="0" y="2077629"/>
          <a:ext cx="8870847" cy="1482974"/>
        </a:xfrm>
        <a:prstGeom prst="roundRect">
          <a:avLst/>
        </a:prstGeom>
        <a:solidFill>
          <a:srgbClr val="009999"/>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latin typeface="Arial"/>
              <a:cs typeface="Arial"/>
            </a:rPr>
            <a:t>Students value learning knowledge for itself, not just for the sake of earning a grade.  </a:t>
          </a:r>
        </a:p>
      </dsp:txBody>
      <dsp:txXfrm>
        <a:off x="72393" y="2150022"/>
        <a:ext cx="8726061" cy="13381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37923-FDA5-1C42-95FC-6FF21261B74D}">
      <dsp:nvSpPr>
        <dsp:cNvPr id="0" name=""/>
        <dsp:cNvSpPr/>
      </dsp:nvSpPr>
      <dsp:spPr>
        <a:xfrm>
          <a:off x="105508" y="969"/>
          <a:ext cx="1998933" cy="1199359"/>
        </a:xfrm>
        <a:prstGeom prst="rect">
          <a:avLst/>
        </a:prstGeom>
        <a:solidFill>
          <a:srgbClr val="000000"/>
        </a:solidFill>
        <a:ln w="25400" cap="flat" cmpd="sng" algn="ctr">
          <a:solidFill>
            <a:srgbClr val="B5222B"/>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Observations</a:t>
          </a:r>
        </a:p>
      </dsp:txBody>
      <dsp:txXfrm>
        <a:off x="105508" y="969"/>
        <a:ext cx="1998933" cy="1199359"/>
      </dsp:txXfrm>
    </dsp:sp>
    <dsp:sp modelId="{8BDDFC35-E4A7-F149-93BC-466FA19F73B9}">
      <dsp:nvSpPr>
        <dsp:cNvPr id="0" name=""/>
        <dsp:cNvSpPr/>
      </dsp:nvSpPr>
      <dsp:spPr>
        <a:xfrm>
          <a:off x="2298438" y="969"/>
          <a:ext cx="1998933" cy="1199359"/>
        </a:xfrm>
        <a:prstGeom prst="rect">
          <a:avLst/>
        </a:prstGeom>
        <a:solidFill>
          <a:srgbClr val="000000"/>
        </a:solidFill>
        <a:ln w="25400" cap="flat" cmpd="sng" algn="ctr">
          <a:solidFill>
            <a:srgbClr val="139999"/>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Teacher-Student Conferences</a:t>
          </a:r>
        </a:p>
      </dsp:txBody>
      <dsp:txXfrm>
        <a:off x="2298438" y="969"/>
        <a:ext cx="1998933" cy="1199359"/>
      </dsp:txXfrm>
    </dsp:sp>
    <dsp:sp modelId="{3EB9EF45-81FA-8C49-B65B-CB003442E496}">
      <dsp:nvSpPr>
        <dsp:cNvPr id="0" name=""/>
        <dsp:cNvSpPr/>
      </dsp:nvSpPr>
      <dsp:spPr>
        <a:xfrm>
          <a:off x="4480023" y="969"/>
          <a:ext cx="1998933" cy="1199359"/>
        </a:xfrm>
        <a:prstGeom prst="rect">
          <a:avLst/>
        </a:prstGeom>
        <a:solidFill>
          <a:srgbClr val="000000"/>
        </a:solidFill>
        <a:ln w="25400" cap="flat" cmpd="sng" algn="ctr">
          <a:solidFill>
            <a:srgbClr val="B5222B"/>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Anecdotal Records</a:t>
          </a:r>
        </a:p>
      </dsp:txBody>
      <dsp:txXfrm>
        <a:off x="4480023" y="969"/>
        <a:ext cx="1998933" cy="1199359"/>
      </dsp:txXfrm>
    </dsp:sp>
    <dsp:sp modelId="{F94E91D5-A7A8-AB46-80B8-54C34E069D6D}">
      <dsp:nvSpPr>
        <dsp:cNvPr id="0" name=""/>
        <dsp:cNvSpPr/>
      </dsp:nvSpPr>
      <dsp:spPr>
        <a:xfrm>
          <a:off x="6650401" y="484"/>
          <a:ext cx="1998933" cy="1199359"/>
        </a:xfrm>
        <a:prstGeom prst="rect">
          <a:avLst/>
        </a:prstGeom>
        <a:solidFill>
          <a:srgbClr val="000000"/>
        </a:solidFill>
        <a:ln w="25400" cap="flat" cmpd="sng" algn="ctr">
          <a:solidFill>
            <a:srgbClr val="139999"/>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Journals and Portfolios</a:t>
          </a:r>
        </a:p>
      </dsp:txBody>
      <dsp:txXfrm>
        <a:off x="6650401" y="484"/>
        <a:ext cx="1998933" cy="11993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9DFF5-C9E4-474D-8D68-C692EB211D7D}">
      <dsp:nvSpPr>
        <dsp:cNvPr id="0" name=""/>
        <dsp:cNvSpPr/>
      </dsp:nvSpPr>
      <dsp:spPr>
        <a:xfrm>
          <a:off x="136921" y="3664"/>
          <a:ext cx="2652861" cy="2275104"/>
        </a:xfrm>
        <a:prstGeom prst="rect">
          <a:avLst/>
        </a:prstGeom>
        <a:solidFill>
          <a:srgbClr val="000000"/>
        </a:solidFill>
        <a:ln w="25400" cap="flat" cmpd="sng" algn="ctr">
          <a:solidFill>
            <a:srgbClr val="B72027"/>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Arial"/>
              <a:cs typeface="Arial"/>
            </a:rPr>
            <a:t>Integrates best practices and contemporary research.</a:t>
          </a:r>
        </a:p>
      </dsp:txBody>
      <dsp:txXfrm>
        <a:off x="136921" y="3664"/>
        <a:ext cx="2652861" cy="2275104"/>
      </dsp:txXfrm>
    </dsp:sp>
    <dsp:sp modelId="{A7501821-C808-2144-A203-82BE40DA9EB6}">
      <dsp:nvSpPr>
        <dsp:cNvPr id="0" name=""/>
        <dsp:cNvSpPr/>
      </dsp:nvSpPr>
      <dsp:spPr>
        <a:xfrm>
          <a:off x="3055069" y="3664"/>
          <a:ext cx="2652861" cy="2275104"/>
        </a:xfrm>
        <a:prstGeom prst="rect">
          <a:avLst/>
        </a:prstGeom>
        <a:solidFill>
          <a:srgbClr val="000000"/>
        </a:solidFill>
        <a:ln w="25400" cap="flat" cmpd="sng" algn="ctr">
          <a:solidFill>
            <a:srgbClr val="E46520"/>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Arial"/>
              <a:cs typeface="Arial"/>
            </a:rPr>
            <a:t>Utilizes quantitative and qualitative assessment methods. </a:t>
          </a:r>
        </a:p>
      </dsp:txBody>
      <dsp:txXfrm>
        <a:off x="3055069" y="3664"/>
        <a:ext cx="2652861" cy="2275104"/>
      </dsp:txXfrm>
    </dsp:sp>
    <dsp:sp modelId="{7A57C53E-1D8C-B54B-812D-6695E2729794}">
      <dsp:nvSpPr>
        <dsp:cNvPr id="0" name=""/>
        <dsp:cNvSpPr/>
      </dsp:nvSpPr>
      <dsp:spPr>
        <a:xfrm>
          <a:off x="5973216" y="3664"/>
          <a:ext cx="2652861" cy="2275104"/>
        </a:xfrm>
        <a:prstGeom prst="rect">
          <a:avLst/>
        </a:prstGeom>
        <a:solidFill>
          <a:srgbClr val="000000"/>
        </a:solidFill>
        <a:ln w="25400" cap="flat" cmpd="sng" algn="ctr">
          <a:solidFill>
            <a:srgbClr val="FCC625"/>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Arial"/>
              <a:cs typeface="Arial"/>
            </a:rPr>
            <a:t>Identifies and explains relationships.</a:t>
          </a:r>
        </a:p>
      </dsp:txBody>
      <dsp:txXfrm>
        <a:off x="5973216" y="3664"/>
        <a:ext cx="2652861" cy="2275104"/>
      </dsp:txXfrm>
    </dsp:sp>
    <dsp:sp modelId="{06F92ED1-3489-2F45-A8E3-92C9E390118B}">
      <dsp:nvSpPr>
        <dsp:cNvPr id="0" name=""/>
        <dsp:cNvSpPr/>
      </dsp:nvSpPr>
      <dsp:spPr>
        <a:xfrm>
          <a:off x="136921" y="2544055"/>
          <a:ext cx="2652861" cy="2275104"/>
        </a:xfrm>
        <a:prstGeom prst="rect">
          <a:avLst/>
        </a:prstGeom>
        <a:solidFill>
          <a:srgbClr val="000000"/>
        </a:solidFill>
        <a:ln w="25400" cap="flat" cmpd="sng" algn="ctr">
          <a:solidFill>
            <a:srgbClr val="008000"/>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Arial"/>
              <a:cs typeface="Arial"/>
            </a:rPr>
            <a:t>Informs administrators and policy makers. </a:t>
          </a:r>
        </a:p>
      </dsp:txBody>
      <dsp:txXfrm>
        <a:off x="136921" y="2544055"/>
        <a:ext cx="2652861" cy="2275104"/>
      </dsp:txXfrm>
    </dsp:sp>
    <dsp:sp modelId="{B228D042-5EC6-FC45-BFFB-330D97D08843}">
      <dsp:nvSpPr>
        <dsp:cNvPr id="0" name=""/>
        <dsp:cNvSpPr/>
      </dsp:nvSpPr>
      <dsp:spPr>
        <a:xfrm>
          <a:off x="3055069" y="2544055"/>
          <a:ext cx="2652861" cy="2275104"/>
        </a:xfrm>
        <a:prstGeom prst="rect">
          <a:avLst/>
        </a:prstGeom>
        <a:solidFill>
          <a:srgbClr val="000000"/>
        </a:solidFill>
        <a:ln w="25400" cap="flat" cmpd="sng" algn="ctr">
          <a:solidFill>
            <a:srgbClr val="0E4594"/>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Arial"/>
              <a:cs typeface="Arial"/>
            </a:rPr>
            <a:t>Substantiates teaching and assessment methodologies. </a:t>
          </a:r>
        </a:p>
      </dsp:txBody>
      <dsp:txXfrm>
        <a:off x="3055069" y="2544055"/>
        <a:ext cx="2652861" cy="2275104"/>
      </dsp:txXfrm>
    </dsp:sp>
    <dsp:sp modelId="{03FEC7FE-0073-0E43-8700-747F84A9B440}">
      <dsp:nvSpPr>
        <dsp:cNvPr id="0" name=""/>
        <dsp:cNvSpPr/>
      </dsp:nvSpPr>
      <dsp:spPr>
        <a:xfrm>
          <a:off x="5973216" y="2544055"/>
          <a:ext cx="2652861" cy="2275104"/>
        </a:xfrm>
        <a:prstGeom prst="rect">
          <a:avLst/>
        </a:prstGeom>
        <a:solidFill>
          <a:srgbClr val="000000"/>
        </a:solidFill>
        <a:ln w="25400" cap="flat" cmpd="sng" algn="ctr">
          <a:solidFill>
            <a:srgbClr val="660066"/>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Arial"/>
              <a:cs typeface="Arial"/>
            </a:rPr>
            <a:t>Summarizes findings.</a:t>
          </a:r>
        </a:p>
      </dsp:txBody>
      <dsp:txXfrm>
        <a:off x="5973216" y="2544055"/>
        <a:ext cx="2652861" cy="227510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408537"/>
          <a:ext cx="5181600" cy="1216800"/>
        </a:xfrm>
        <a:prstGeom prst="roundRect">
          <a:avLst/>
        </a:prstGeom>
        <a:solidFill>
          <a:srgbClr val="CC0033"/>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rgbClr val="FFFFFF"/>
              </a:solidFill>
              <a:latin typeface="Arial"/>
              <a:cs typeface="Arial"/>
            </a:rPr>
            <a:t>(1) Setting Goals and Writing Objectives</a:t>
          </a:r>
        </a:p>
      </dsp:txBody>
      <dsp:txXfrm>
        <a:off x="59399" y="467936"/>
        <a:ext cx="5062802" cy="1098002"/>
      </dsp:txXfrm>
    </dsp:sp>
    <dsp:sp modelId="{C93B7E74-9B3E-44B2-9046-B6A526B9E61F}">
      <dsp:nvSpPr>
        <dsp:cNvPr id="0" name=""/>
        <dsp:cNvSpPr/>
      </dsp:nvSpPr>
      <dsp:spPr>
        <a:xfrm>
          <a:off x="0" y="1812537"/>
          <a:ext cx="5181600" cy="1216800"/>
        </a:xfrm>
        <a:prstGeom prst="roundRect">
          <a:avLst/>
        </a:prstGeom>
        <a:solidFill>
          <a:srgbClr val="000000"/>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rgbClr val="FFFFFF"/>
              </a:solidFill>
              <a:latin typeface="Arial"/>
              <a:cs typeface="Arial"/>
            </a:rPr>
            <a:t>(2) Selecting Assessments</a:t>
          </a:r>
        </a:p>
      </dsp:txBody>
      <dsp:txXfrm>
        <a:off x="59399" y="1871936"/>
        <a:ext cx="5062802" cy="1098002"/>
      </dsp:txXfrm>
    </dsp:sp>
    <dsp:sp modelId="{64601F41-4D65-45BD-846A-1C7E16337B35}">
      <dsp:nvSpPr>
        <dsp:cNvPr id="0" name=""/>
        <dsp:cNvSpPr/>
      </dsp:nvSpPr>
      <dsp:spPr>
        <a:xfrm>
          <a:off x="0" y="3216537"/>
          <a:ext cx="5181600" cy="1216800"/>
        </a:xfrm>
        <a:prstGeom prst="roundRect">
          <a:avLst/>
        </a:prstGeom>
        <a:solidFill>
          <a:srgbClr val="00CC00"/>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rgbClr val="FFFFFF"/>
              </a:solidFill>
              <a:latin typeface="Arial"/>
              <a:cs typeface="Arial"/>
            </a:rPr>
            <a:t>(3) Managing and Analyzing Performance Data</a:t>
          </a:r>
        </a:p>
      </dsp:txBody>
      <dsp:txXfrm>
        <a:off x="59399" y="3275936"/>
        <a:ext cx="5062802"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D9B87-88FF-CA41-A3AD-C764BC34DB59}">
      <dsp:nvSpPr>
        <dsp:cNvPr id="0" name=""/>
        <dsp:cNvSpPr/>
      </dsp:nvSpPr>
      <dsp:spPr>
        <a:xfrm>
          <a:off x="0" y="310"/>
          <a:ext cx="9710857" cy="769826"/>
        </a:xfrm>
        <a:prstGeom prst="roundRect">
          <a:avLst/>
        </a:prstGeom>
        <a:solidFill>
          <a:srgbClr val="B72027"/>
        </a:solidFill>
        <a:ln w="15875">
          <a:solidFill>
            <a:srgbClr val="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t>Identify learning goals through backwards design. </a:t>
          </a:r>
        </a:p>
      </dsp:txBody>
      <dsp:txXfrm>
        <a:off x="37580" y="37890"/>
        <a:ext cx="9635697" cy="694666"/>
      </dsp:txXfrm>
    </dsp:sp>
    <dsp:sp modelId="{CC039778-132B-DE48-8900-ABBF4C94FCF6}">
      <dsp:nvSpPr>
        <dsp:cNvPr id="0" name=""/>
        <dsp:cNvSpPr/>
      </dsp:nvSpPr>
      <dsp:spPr>
        <a:xfrm>
          <a:off x="0" y="779670"/>
          <a:ext cx="9710857" cy="769826"/>
        </a:xfrm>
        <a:prstGeom prst="roundRect">
          <a:avLst/>
        </a:prstGeom>
        <a:solidFill>
          <a:srgbClr val="E4651F"/>
        </a:solidFill>
        <a:ln w="15875">
          <a:solidFill>
            <a:srgbClr val="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GB" sz="2900" b="1" kern="1200" dirty="0">
              <a:solidFill>
                <a:schemeClr val="tx1"/>
              </a:solidFill>
              <a:effectLst/>
              <a:latin typeface="+mn-lt"/>
              <a:ea typeface="+mn-ea"/>
              <a:cs typeface="+mn-cs"/>
            </a:rPr>
            <a:t>Align with benchmarks, grade level performance descriptors, and objectives unpacked from standards</a:t>
          </a:r>
          <a:r>
            <a:rPr lang="en-US" sz="2900" b="1" kern="1200" dirty="0"/>
            <a:t>. </a:t>
          </a:r>
        </a:p>
      </dsp:txBody>
      <dsp:txXfrm>
        <a:off x="37580" y="817250"/>
        <a:ext cx="9635697" cy="694666"/>
      </dsp:txXfrm>
    </dsp:sp>
    <dsp:sp modelId="{224B085C-82ED-2740-9BF4-0012C08442DE}">
      <dsp:nvSpPr>
        <dsp:cNvPr id="0" name=""/>
        <dsp:cNvSpPr/>
      </dsp:nvSpPr>
      <dsp:spPr>
        <a:xfrm>
          <a:off x="0" y="1559031"/>
          <a:ext cx="9710857" cy="769826"/>
        </a:xfrm>
        <a:prstGeom prst="roundRect">
          <a:avLst/>
        </a:prstGeom>
        <a:solidFill>
          <a:srgbClr val="FCC625"/>
        </a:solidFill>
        <a:ln w="15875">
          <a:solidFill>
            <a:srgbClr val="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t>Set achievable short- and long-term goals. </a:t>
          </a:r>
        </a:p>
      </dsp:txBody>
      <dsp:txXfrm>
        <a:off x="37580" y="1596611"/>
        <a:ext cx="9635697" cy="694666"/>
      </dsp:txXfrm>
    </dsp:sp>
    <dsp:sp modelId="{66F754A6-031A-044F-8B4F-E26603A28FDB}">
      <dsp:nvSpPr>
        <dsp:cNvPr id="0" name=""/>
        <dsp:cNvSpPr/>
      </dsp:nvSpPr>
      <dsp:spPr>
        <a:xfrm>
          <a:off x="0" y="2338392"/>
          <a:ext cx="9710857" cy="769826"/>
        </a:xfrm>
        <a:prstGeom prst="roundRect">
          <a:avLst/>
        </a:prstGeom>
        <a:solidFill>
          <a:srgbClr val="008000"/>
        </a:solidFill>
        <a:ln w="15875">
          <a:solidFill>
            <a:srgbClr val="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t>Develop age-appropriate goals.</a:t>
          </a:r>
        </a:p>
      </dsp:txBody>
      <dsp:txXfrm>
        <a:off x="37580" y="2375972"/>
        <a:ext cx="9635697" cy="694666"/>
      </dsp:txXfrm>
    </dsp:sp>
    <dsp:sp modelId="{928CD9B3-56C9-5A4C-9875-82E6B6288A54}">
      <dsp:nvSpPr>
        <dsp:cNvPr id="0" name=""/>
        <dsp:cNvSpPr/>
      </dsp:nvSpPr>
      <dsp:spPr>
        <a:xfrm>
          <a:off x="0" y="3117752"/>
          <a:ext cx="9710857" cy="769826"/>
        </a:xfrm>
        <a:prstGeom prst="roundRect">
          <a:avLst/>
        </a:prstGeom>
        <a:solidFill>
          <a:srgbClr val="0E4594"/>
        </a:solidFill>
        <a:ln w="15875">
          <a:solidFill>
            <a:srgbClr val="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t>Build on students’ prior knowledge. </a:t>
          </a:r>
        </a:p>
      </dsp:txBody>
      <dsp:txXfrm>
        <a:off x="37580" y="3155332"/>
        <a:ext cx="9635697" cy="694666"/>
      </dsp:txXfrm>
    </dsp:sp>
    <dsp:sp modelId="{851F57F9-5241-4E41-B5D5-BA2F9FEDC702}">
      <dsp:nvSpPr>
        <dsp:cNvPr id="0" name=""/>
        <dsp:cNvSpPr/>
      </dsp:nvSpPr>
      <dsp:spPr>
        <a:xfrm>
          <a:off x="0" y="3897113"/>
          <a:ext cx="9710857" cy="769826"/>
        </a:xfrm>
        <a:prstGeom prst="roundRect">
          <a:avLst/>
        </a:prstGeom>
        <a:solidFill>
          <a:srgbClr val="660066"/>
        </a:solidFill>
        <a:ln w="15875">
          <a:solidFill>
            <a:srgbClr val="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t>Foster student agency</a:t>
          </a:r>
        </a:p>
      </dsp:txBody>
      <dsp:txXfrm>
        <a:off x="37580" y="3934693"/>
        <a:ext cx="9635697" cy="6946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56703-FE81-F548-9FA9-2A470A584FFB}">
      <dsp:nvSpPr>
        <dsp:cNvPr id="0" name=""/>
        <dsp:cNvSpPr/>
      </dsp:nvSpPr>
      <dsp:spPr>
        <a:xfrm>
          <a:off x="427131" y="1922"/>
          <a:ext cx="4079687" cy="1462839"/>
        </a:xfrm>
        <a:prstGeom prst="rect">
          <a:avLst/>
        </a:prstGeom>
        <a:solidFill>
          <a:srgbClr val="B72027">
            <a:alpha val="95000"/>
          </a:srgbClr>
        </a:solidFill>
        <a:ln w="254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b="1" kern="1200" dirty="0">
              <a:solidFill>
                <a:srgbClr val="FFFFFF"/>
              </a:solidFill>
            </a:rPr>
            <a:t>Informal Assessment </a:t>
          </a:r>
        </a:p>
      </dsp:txBody>
      <dsp:txXfrm>
        <a:off x="427131" y="1922"/>
        <a:ext cx="4079687" cy="1462839"/>
      </dsp:txXfrm>
    </dsp:sp>
    <dsp:sp modelId="{7A51CA64-C992-314B-A9A0-1632D827C552}">
      <dsp:nvSpPr>
        <dsp:cNvPr id="0" name=""/>
        <dsp:cNvSpPr/>
      </dsp:nvSpPr>
      <dsp:spPr>
        <a:xfrm>
          <a:off x="427131" y="1708567"/>
          <a:ext cx="4079687" cy="1462839"/>
        </a:xfrm>
        <a:prstGeom prst="rect">
          <a:avLst/>
        </a:prstGeom>
        <a:solidFill>
          <a:srgbClr val="E46520">
            <a:alpha val="95000"/>
          </a:srgbClr>
        </a:solidFill>
        <a:ln w="254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b="1" kern="1200" dirty="0">
              <a:solidFill>
                <a:srgbClr val="FFFFFF"/>
              </a:solidFill>
            </a:rPr>
            <a:t>Formative Assessment</a:t>
          </a:r>
          <a:r>
            <a:rPr lang="en-US" sz="4100" kern="1200" dirty="0">
              <a:solidFill>
                <a:srgbClr val="FFFFFF"/>
              </a:solidFill>
            </a:rPr>
            <a:t> </a:t>
          </a:r>
        </a:p>
      </dsp:txBody>
      <dsp:txXfrm>
        <a:off x="427131" y="1708567"/>
        <a:ext cx="4079687" cy="1462839"/>
      </dsp:txXfrm>
    </dsp:sp>
    <dsp:sp modelId="{8F8F4DD3-1C83-314E-8E61-C8E2F085E05E}">
      <dsp:nvSpPr>
        <dsp:cNvPr id="0" name=""/>
        <dsp:cNvSpPr/>
      </dsp:nvSpPr>
      <dsp:spPr>
        <a:xfrm>
          <a:off x="427131" y="3415213"/>
          <a:ext cx="4079687" cy="1462839"/>
        </a:xfrm>
        <a:prstGeom prst="rect">
          <a:avLst/>
        </a:prstGeom>
        <a:solidFill>
          <a:srgbClr val="009999">
            <a:alpha val="95000"/>
          </a:srgbClr>
        </a:solidFill>
        <a:ln w="254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b="1" kern="1200" dirty="0">
              <a:solidFill>
                <a:srgbClr val="FFFFFF"/>
              </a:solidFill>
            </a:rPr>
            <a:t>Summative Assessment</a:t>
          </a:r>
          <a:r>
            <a:rPr lang="en-US" sz="4100" kern="1200" dirty="0">
              <a:solidFill>
                <a:srgbClr val="FFFFFF"/>
              </a:solidFill>
            </a:rPr>
            <a:t> </a:t>
          </a:r>
        </a:p>
      </dsp:txBody>
      <dsp:txXfrm>
        <a:off x="427131" y="3415213"/>
        <a:ext cx="4079687" cy="14628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95866-61F2-D144-B733-C75813FD6FF8}">
      <dsp:nvSpPr>
        <dsp:cNvPr id="0" name=""/>
        <dsp:cNvSpPr/>
      </dsp:nvSpPr>
      <dsp:spPr>
        <a:xfrm>
          <a:off x="0" y="251487"/>
          <a:ext cx="6724650" cy="1216800"/>
        </a:xfrm>
        <a:prstGeom prst="roundRect">
          <a:avLst/>
        </a:prstGeom>
        <a:solidFill>
          <a:srgbClr val="B72027"/>
        </a:solidFill>
        <a:ln w="381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70 points—the minimum grade of “C” for completing the assignment</a:t>
          </a:r>
        </a:p>
      </dsp:txBody>
      <dsp:txXfrm>
        <a:off x="59399" y="310886"/>
        <a:ext cx="6605852" cy="1098002"/>
      </dsp:txXfrm>
    </dsp:sp>
    <dsp:sp modelId="{9F831030-564F-9F47-BFB3-C7E64743AF92}">
      <dsp:nvSpPr>
        <dsp:cNvPr id="0" name=""/>
        <dsp:cNvSpPr/>
      </dsp:nvSpPr>
      <dsp:spPr>
        <a:xfrm>
          <a:off x="0" y="1734373"/>
          <a:ext cx="6724650" cy="1216800"/>
        </a:xfrm>
        <a:prstGeom prst="roundRect">
          <a:avLst/>
        </a:prstGeom>
        <a:solidFill>
          <a:srgbClr val="E46520"/>
        </a:soli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15 points for learning outcomes of design skills </a:t>
          </a:r>
        </a:p>
      </dsp:txBody>
      <dsp:txXfrm>
        <a:off x="59399" y="1793772"/>
        <a:ext cx="6605852" cy="1098002"/>
      </dsp:txXfrm>
    </dsp:sp>
    <dsp:sp modelId="{7C669DD3-E414-DF45-A432-92E7AEF2914F}">
      <dsp:nvSpPr>
        <dsp:cNvPr id="0" name=""/>
        <dsp:cNvSpPr/>
      </dsp:nvSpPr>
      <dsp:spPr>
        <a:xfrm>
          <a:off x="0" y="3238641"/>
          <a:ext cx="6724650" cy="1216800"/>
        </a:xfrm>
        <a:prstGeom prst="roundRect">
          <a:avLst/>
        </a:prstGeom>
        <a:solidFill>
          <a:schemeClr val="accent2">
            <a:lumMod val="50000"/>
          </a:schemeClr>
        </a:soli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15 points for learning outcomes of media application</a:t>
          </a:r>
        </a:p>
      </dsp:txBody>
      <dsp:txXfrm>
        <a:off x="59399" y="3298040"/>
        <a:ext cx="660585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CC957-124D-DA48-A19C-53AF0FA9F6DF}">
      <dsp:nvSpPr>
        <dsp:cNvPr id="0" name=""/>
        <dsp:cNvSpPr/>
      </dsp:nvSpPr>
      <dsp:spPr>
        <a:xfrm>
          <a:off x="133710" y="2230"/>
          <a:ext cx="7568479" cy="1064044"/>
        </a:xfrm>
        <a:prstGeom prst="rect">
          <a:avLst/>
        </a:prstGeom>
        <a:solidFill>
          <a:srgbClr val="00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latin typeface="Arial"/>
              <a:cs typeface="Arial"/>
            </a:rPr>
            <a:t>Measures anticipated and unanticipated student learning outcomes.</a:t>
          </a:r>
        </a:p>
      </dsp:txBody>
      <dsp:txXfrm>
        <a:off x="133710" y="2230"/>
        <a:ext cx="7568479" cy="1064044"/>
      </dsp:txXfrm>
    </dsp:sp>
    <dsp:sp modelId="{89BAAD33-1411-4A43-9DC8-ED993FFEDF1E}">
      <dsp:nvSpPr>
        <dsp:cNvPr id="0" name=""/>
        <dsp:cNvSpPr/>
      </dsp:nvSpPr>
      <dsp:spPr>
        <a:xfrm>
          <a:off x="133710" y="1243616"/>
          <a:ext cx="7568479" cy="1064044"/>
        </a:xfrm>
        <a:prstGeom prst="rect">
          <a:avLst/>
        </a:prstGeom>
        <a:solidFill>
          <a:schemeClr val="accent1">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latin typeface="Arial"/>
              <a:cs typeface="Arial"/>
            </a:rPr>
            <a:t>Appraises expressive outcomes.</a:t>
          </a:r>
        </a:p>
      </dsp:txBody>
      <dsp:txXfrm>
        <a:off x="133710" y="1243616"/>
        <a:ext cx="7568479" cy="1064044"/>
      </dsp:txXfrm>
    </dsp:sp>
    <dsp:sp modelId="{033063BF-8DC1-624D-A6D5-D1061DF07C3A}">
      <dsp:nvSpPr>
        <dsp:cNvPr id="0" name=""/>
        <dsp:cNvSpPr/>
      </dsp:nvSpPr>
      <dsp:spPr>
        <a:xfrm>
          <a:off x="133710" y="2485001"/>
          <a:ext cx="7568479" cy="1064044"/>
        </a:xfrm>
        <a:prstGeom prst="rect">
          <a:avLst/>
        </a:prstGeom>
        <a:solidFill>
          <a:srgbClr val="CC0033"/>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latin typeface="Arial"/>
              <a:cs typeface="Arial"/>
            </a:rPr>
            <a:t>Directs teaching and learning practices.</a:t>
          </a:r>
        </a:p>
      </dsp:txBody>
      <dsp:txXfrm>
        <a:off x="133710" y="2485001"/>
        <a:ext cx="7568479" cy="1064044"/>
      </dsp:txXfrm>
    </dsp:sp>
    <dsp:sp modelId="{0539316D-1A43-FC4B-B56C-1D09299D4D54}">
      <dsp:nvSpPr>
        <dsp:cNvPr id="0" name=""/>
        <dsp:cNvSpPr/>
      </dsp:nvSpPr>
      <dsp:spPr>
        <a:xfrm>
          <a:off x="133710" y="3726387"/>
          <a:ext cx="7568479" cy="1064044"/>
        </a:xfrm>
        <a:prstGeom prst="rect">
          <a:avLst/>
        </a:prstGeom>
        <a:solidFill>
          <a:schemeClr val="accent2">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FFFF"/>
              </a:solidFill>
              <a:latin typeface="Arial"/>
              <a:cs typeface="Arial"/>
            </a:rPr>
            <a:t>Is ongoing.</a:t>
          </a:r>
          <a:endParaRPr lang="en-US" sz="2800" b="1" kern="1200" dirty="0">
            <a:latin typeface="Arial"/>
            <a:cs typeface="Arial"/>
          </a:endParaRPr>
        </a:p>
      </dsp:txBody>
      <dsp:txXfrm>
        <a:off x="133710" y="3726387"/>
        <a:ext cx="7568479" cy="10640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1B567-E737-944C-AA3B-EFE91DBB1A3C}">
      <dsp:nvSpPr>
        <dsp:cNvPr id="0" name=""/>
        <dsp:cNvSpPr/>
      </dsp:nvSpPr>
      <dsp:spPr>
        <a:xfrm>
          <a:off x="323853" y="135590"/>
          <a:ext cx="4533893" cy="2006857"/>
        </a:xfrm>
        <a:prstGeom prst="rect">
          <a:avLst/>
        </a:prstGeom>
        <a:solidFill>
          <a:srgbClr val="330033"/>
        </a:solidFill>
        <a:ln w="381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t>A </a:t>
          </a:r>
          <a:r>
            <a:rPr lang="en-US" sz="2800" b="1" u="sng" kern="1200" dirty="0"/>
            <a:t>rubric</a:t>
          </a:r>
          <a:r>
            <a:rPr lang="en-US" sz="2800" b="1" kern="1200" dirty="0"/>
            <a:t> is a </a:t>
          </a:r>
          <a:r>
            <a:rPr lang="en-US" sz="2800" b="1" u="none" kern="1200" dirty="0"/>
            <a:t>scoring device in table format. It contains measurable objectives or “I can” statements. </a:t>
          </a:r>
        </a:p>
      </dsp:txBody>
      <dsp:txXfrm>
        <a:off x="323853" y="135590"/>
        <a:ext cx="4533893" cy="2006857"/>
      </dsp:txXfrm>
    </dsp:sp>
    <dsp:sp modelId="{630A5BE5-CE54-5446-984B-C4BF4D86495A}">
      <dsp:nvSpPr>
        <dsp:cNvPr id="0" name=""/>
        <dsp:cNvSpPr/>
      </dsp:nvSpPr>
      <dsp:spPr>
        <a:xfrm>
          <a:off x="323853" y="2283343"/>
          <a:ext cx="4533893" cy="2006857"/>
        </a:xfrm>
        <a:prstGeom prst="rect">
          <a:avLst/>
        </a:prstGeom>
        <a:solidFill>
          <a:srgbClr val="660066"/>
        </a:solidFill>
        <a:ln w="38100">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It defines levels and qualities of student performances through </a:t>
          </a:r>
          <a:r>
            <a:rPr lang="en-US" sz="2800" b="1" u="sng" kern="1200" dirty="0"/>
            <a:t>performance descriptors</a:t>
          </a:r>
          <a:r>
            <a:rPr lang="en-US" sz="2800" b="1" kern="1200" dirty="0"/>
            <a:t>.</a:t>
          </a:r>
        </a:p>
      </dsp:txBody>
      <dsp:txXfrm>
        <a:off x="323853" y="2283343"/>
        <a:ext cx="4533893" cy="200685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4D41C-68E3-EB4C-A949-C08699FFEFD4}">
      <dsp:nvSpPr>
        <dsp:cNvPr id="0" name=""/>
        <dsp:cNvSpPr/>
      </dsp:nvSpPr>
      <dsp:spPr>
        <a:xfrm>
          <a:off x="0" y="0"/>
          <a:ext cx="5715001" cy="654742"/>
        </a:xfrm>
        <a:prstGeom prst="roundRect">
          <a:avLst/>
        </a:prstGeom>
        <a:solidFill>
          <a:srgbClr val="660066"/>
        </a:solidFill>
        <a:ln w="25400" cap="flat" cmpd="sng" algn="ctr">
          <a:solidFill>
            <a:srgbClr val="0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spc="300" dirty="0">
              <a:solidFill>
                <a:srgbClr val="FFFFFF"/>
              </a:solidFill>
            </a:rPr>
            <a:t>Create art. </a:t>
          </a:r>
        </a:p>
      </dsp:txBody>
      <dsp:txXfrm>
        <a:off x="31962" y="31962"/>
        <a:ext cx="5651077" cy="590818"/>
      </dsp:txXfrm>
    </dsp:sp>
    <dsp:sp modelId="{D86A3E50-6641-374F-B9C6-480AA50D5C4D}">
      <dsp:nvSpPr>
        <dsp:cNvPr id="0" name=""/>
        <dsp:cNvSpPr/>
      </dsp:nvSpPr>
      <dsp:spPr>
        <a:xfrm>
          <a:off x="0" y="668980"/>
          <a:ext cx="5715001" cy="654742"/>
        </a:xfrm>
        <a:prstGeom prst="roundRect">
          <a:avLst/>
        </a:prstGeom>
        <a:solidFill>
          <a:schemeClr val="accent1">
            <a:lumMod val="50000"/>
          </a:schemeClr>
        </a:solidFill>
        <a:ln w="25400" cap="flat" cmpd="sng" algn="ctr">
          <a:solidFill>
            <a:srgbClr val="0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spc="300" dirty="0">
              <a:solidFill>
                <a:srgbClr val="FFFFFF"/>
              </a:solidFill>
            </a:rPr>
            <a:t>Write. </a:t>
          </a:r>
        </a:p>
      </dsp:txBody>
      <dsp:txXfrm>
        <a:off x="31962" y="700942"/>
        <a:ext cx="5651077" cy="590818"/>
      </dsp:txXfrm>
    </dsp:sp>
    <dsp:sp modelId="{D6A92175-91FF-3048-8629-597BB3E284F9}">
      <dsp:nvSpPr>
        <dsp:cNvPr id="0" name=""/>
        <dsp:cNvSpPr/>
      </dsp:nvSpPr>
      <dsp:spPr>
        <a:xfrm>
          <a:off x="0" y="1337616"/>
          <a:ext cx="5715001" cy="654742"/>
        </a:xfrm>
        <a:prstGeom prst="roundRect">
          <a:avLst/>
        </a:prstGeom>
        <a:solidFill>
          <a:srgbClr val="000090"/>
        </a:solidFill>
        <a:ln w="25400" cap="flat" cmpd="sng" algn="ctr">
          <a:solidFill>
            <a:srgbClr val="0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spc="300" dirty="0">
              <a:solidFill>
                <a:srgbClr val="FFFFFF"/>
              </a:solidFill>
            </a:rPr>
            <a:t>Make interpretations.</a:t>
          </a:r>
        </a:p>
      </dsp:txBody>
      <dsp:txXfrm>
        <a:off x="31962" y="1369578"/>
        <a:ext cx="5651077" cy="590818"/>
      </dsp:txXfrm>
    </dsp:sp>
    <dsp:sp modelId="{79CC08E2-6D4C-9249-9475-FC8FB433FC30}">
      <dsp:nvSpPr>
        <dsp:cNvPr id="0" name=""/>
        <dsp:cNvSpPr/>
      </dsp:nvSpPr>
      <dsp:spPr>
        <a:xfrm>
          <a:off x="0" y="2006253"/>
          <a:ext cx="5715001" cy="654742"/>
        </a:xfrm>
        <a:prstGeom prst="roundRect">
          <a:avLst/>
        </a:prstGeom>
        <a:solidFill>
          <a:srgbClr val="0000FF"/>
        </a:solidFill>
        <a:ln w="25400" cap="flat" cmpd="sng" algn="ctr">
          <a:solidFill>
            <a:srgbClr val="0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spc="300" dirty="0">
              <a:solidFill>
                <a:srgbClr val="FFFFFF"/>
              </a:solidFill>
            </a:rPr>
            <a:t>Present ideas.</a:t>
          </a:r>
        </a:p>
      </dsp:txBody>
      <dsp:txXfrm>
        <a:off x="31962" y="2038215"/>
        <a:ext cx="5651077" cy="590818"/>
      </dsp:txXfrm>
    </dsp:sp>
    <dsp:sp modelId="{33CCE179-7186-8A45-8212-E34ACC8EA0D6}">
      <dsp:nvSpPr>
        <dsp:cNvPr id="0" name=""/>
        <dsp:cNvSpPr/>
      </dsp:nvSpPr>
      <dsp:spPr>
        <a:xfrm>
          <a:off x="0" y="2674890"/>
          <a:ext cx="5715001" cy="654742"/>
        </a:xfrm>
        <a:prstGeom prst="roundRect">
          <a:avLst/>
        </a:prstGeom>
        <a:solidFill>
          <a:srgbClr val="3366FF"/>
        </a:solidFill>
        <a:ln w="25400" cap="flat" cmpd="sng" algn="ctr">
          <a:solidFill>
            <a:srgbClr val="0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spc="300" dirty="0">
              <a:solidFill>
                <a:srgbClr val="FFFFFF"/>
              </a:solidFill>
            </a:rPr>
            <a:t>Record observations. </a:t>
          </a:r>
        </a:p>
      </dsp:txBody>
      <dsp:txXfrm>
        <a:off x="31962" y="2706852"/>
        <a:ext cx="5651077" cy="590818"/>
      </dsp:txXfrm>
    </dsp:sp>
    <dsp:sp modelId="{FD221AC4-1F16-6842-9B94-DF9526B88C98}">
      <dsp:nvSpPr>
        <dsp:cNvPr id="0" name=""/>
        <dsp:cNvSpPr/>
      </dsp:nvSpPr>
      <dsp:spPr>
        <a:xfrm>
          <a:off x="0" y="3343526"/>
          <a:ext cx="5715001" cy="654742"/>
        </a:xfrm>
        <a:prstGeom prst="roundRect">
          <a:avLst/>
        </a:prstGeom>
        <a:solidFill>
          <a:srgbClr val="139999"/>
        </a:solidFill>
        <a:ln w="25400" cap="flat" cmpd="sng" algn="ctr">
          <a:solidFill>
            <a:srgbClr val="0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spc="300" dirty="0">
              <a:solidFill>
                <a:srgbClr val="FFFFFF"/>
              </a:solidFill>
            </a:rPr>
            <a:t>Reflect.</a:t>
          </a:r>
        </a:p>
      </dsp:txBody>
      <dsp:txXfrm>
        <a:off x="31962" y="3375488"/>
        <a:ext cx="5651077" cy="590818"/>
      </dsp:txXfrm>
    </dsp:sp>
    <dsp:sp modelId="{BD89A980-39D0-6B4E-8AD0-BFC77221C6EF}">
      <dsp:nvSpPr>
        <dsp:cNvPr id="0" name=""/>
        <dsp:cNvSpPr/>
      </dsp:nvSpPr>
      <dsp:spPr>
        <a:xfrm>
          <a:off x="0" y="4012163"/>
          <a:ext cx="5715001" cy="654742"/>
        </a:xfrm>
        <a:prstGeom prst="roundRect">
          <a:avLst/>
        </a:prstGeom>
        <a:solidFill>
          <a:srgbClr val="008000"/>
        </a:solidFill>
        <a:ln w="25400" cap="flat" cmpd="sng" algn="ctr">
          <a:solidFill>
            <a:srgbClr val="0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spc="300" dirty="0">
              <a:solidFill>
                <a:srgbClr val="FFFFFF"/>
              </a:solidFill>
            </a:rPr>
            <a:t>Build ideas and content.</a:t>
          </a:r>
        </a:p>
      </dsp:txBody>
      <dsp:txXfrm>
        <a:off x="31962" y="4044125"/>
        <a:ext cx="5651077" cy="5908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F2995-D7C4-234B-8FD8-9576140F6C88}">
      <dsp:nvSpPr>
        <dsp:cNvPr id="0" name=""/>
        <dsp:cNvSpPr/>
      </dsp:nvSpPr>
      <dsp:spPr>
        <a:xfrm>
          <a:off x="0" y="9"/>
          <a:ext cx="4424063" cy="4798094"/>
        </a:xfrm>
        <a:prstGeom prst="roundRect">
          <a:avLst/>
        </a:prstGeom>
        <a:solidFill>
          <a:srgbClr val="0000FF"/>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solidFill>
                <a:srgbClr val="FFFFFF"/>
              </a:solidFill>
            </a:rPr>
            <a:t>Portfolios</a:t>
          </a:r>
          <a:r>
            <a:rPr lang="en-US" sz="3200" b="1" kern="1200" dirty="0">
              <a:solidFill>
                <a:srgbClr val="FFFFFF"/>
              </a:solidFill>
            </a:rPr>
            <a:t> are assessment instruments that contain a collection of student selected artifacts created over an extended time.</a:t>
          </a:r>
        </a:p>
      </dsp:txBody>
      <dsp:txXfrm>
        <a:off x="215965" y="215974"/>
        <a:ext cx="3992133" cy="436616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B36B9-B539-3F40-88DE-21E18BD7DEA0}">
      <dsp:nvSpPr>
        <dsp:cNvPr id="0" name=""/>
        <dsp:cNvSpPr/>
      </dsp:nvSpPr>
      <dsp:spPr>
        <a:xfrm>
          <a:off x="0" y="1072"/>
          <a:ext cx="7497687" cy="2167790"/>
        </a:xfrm>
        <a:prstGeom prst="roundRect">
          <a:avLst/>
        </a:prstGeom>
        <a:solidFill>
          <a:srgbClr val="106233"/>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Teachers document how they manage and analyze performance data and dispositions based on assessments and appraisals. </a:t>
          </a:r>
        </a:p>
      </dsp:txBody>
      <dsp:txXfrm>
        <a:off x="105823" y="106895"/>
        <a:ext cx="7286041" cy="1956144"/>
      </dsp:txXfrm>
    </dsp:sp>
    <dsp:sp modelId="{13A3FAAB-28B4-D740-BA84-9E25A87B86DA}">
      <dsp:nvSpPr>
        <dsp:cNvPr id="0" name=""/>
        <dsp:cNvSpPr/>
      </dsp:nvSpPr>
      <dsp:spPr>
        <a:xfrm>
          <a:off x="0" y="2182475"/>
          <a:ext cx="7497687" cy="2167790"/>
        </a:xfrm>
        <a:prstGeom prst="roundRect">
          <a:avLst/>
        </a:prstGeom>
        <a:solidFill>
          <a:schemeClr val="tx2">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They maintain physical and/or virtual spaces to collect, organize, and store assessment results. </a:t>
          </a:r>
        </a:p>
      </dsp:txBody>
      <dsp:txXfrm>
        <a:off x="105823" y="2288298"/>
        <a:ext cx="7286041" cy="195614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A2C88-9C43-9848-88A6-132F31A1AF2C}">
      <dsp:nvSpPr>
        <dsp:cNvPr id="0" name=""/>
        <dsp:cNvSpPr/>
      </dsp:nvSpPr>
      <dsp:spPr>
        <a:xfrm>
          <a:off x="0" y="1581"/>
          <a:ext cx="5714994" cy="966080"/>
        </a:xfrm>
        <a:prstGeom prst="rect">
          <a:avLst/>
        </a:prstGeom>
        <a:solidFill>
          <a:srgbClr val="409A6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Preselect intervals to analyze data.</a:t>
          </a:r>
        </a:p>
      </dsp:txBody>
      <dsp:txXfrm>
        <a:off x="0" y="1581"/>
        <a:ext cx="5714994" cy="966080"/>
      </dsp:txXfrm>
    </dsp:sp>
    <dsp:sp modelId="{B211F4CB-0E04-B046-A2D8-2AF1569CE6D3}">
      <dsp:nvSpPr>
        <dsp:cNvPr id="0" name=""/>
        <dsp:cNvSpPr/>
      </dsp:nvSpPr>
      <dsp:spPr>
        <a:xfrm>
          <a:off x="0" y="1128675"/>
          <a:ext cx="5714994" cy="966080"/>
        </a:xfrm>
        <a:prstGeom prst="rect">
          <a:avLst/>
        </a:prstGeom>
        <a:solidFill>
          <a:srgbClr val="667C3A"/>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Use analysis to identify patterns and draw inferences. </a:t>
          </a:r>
        </a:p>
      </dsp:txBody>
      <dsp:txXfrm>
        <a:off x="0" y="1128675"/>
        <a:ext cx="5714994" cy="966080"/>
      </dsp:txXfrm>
    </dsp:sp>
    <dsp:sp modelId="{AC787ABC-0F11-5343-AFB4-642B1C7F1495}">
      <dsp:nvSpPr>
        <dsp:cNvPr id="0" name=""/>
        <dsp:cNvSpPr/>
      </dsp:nvSpPr>
      <dsp:spPr>
        <a:xfrm>
          <a:off x="0" y="2255769"/>
          <a:ext cx="5714994" cy="966080"/>
        </a:xfrm>
        <a:prstGeom prst="rect">
          <a:avLst/>
        </a:prstGeom>
        <a:solidFill>
          <a:srgbClr val="FF66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Find trends in student achievement and learning gaps.</a:t>
          </a:r>
        </a:p>
      </dsp:txBody>
      <dsp:txXfrm>
        <a:off x="0" y="2255769"/>
        <a:ext cx="5714994" cy="966080"/>
      </dsp:txXfrm>
    </dsp:sp>
    <dsp:sp modelId="{8A1D0694-62F3-1C40-859C-6D7AA678C170}">
      <dsp:nvSpPr>
        <dsp:cNvPr id="0" name=""/>
        <dsp:cNvSpPr/>
      </dsp:nvSpPr>
      <dsp:spPr>
        <a:xfrm>
          <a:off x="0" y="3382863"/>
          <a:ext cx="5714994" cy="966080"/>
        </a:xfrm>
        <a:prstGeom prst="rect">
          <a:avLst/>
        </a:prstGeom>
        <a:solidFill>
          <a:srgbClr val="139999"/>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Categorize assessment data and code data into relevant themes. </a:t>
          </a:r>
        </a:p>
      </dsp:txBody>
      <dsp:txXfrm>
        <a:off x="0" y="3382863"/>
        <a:ext cx="5714994" cy="96608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C8ECB-096F-9641-867C-700ECF3D6B97}">
      <dsp:nvSpPr>
        <dsp:cNvPr id="0" name=""/>
        <dsp:cNvSpPr/>
      </dsp:nvSpPr>
      <dsp:spPr>
        <a:xfrm>
          <a:off x="4" y="2164"/>
          <a:ext cx="5619740" cy="1445548"/>
        </a:xfrm>
        <a:prstGeom prst="rect">
          <a:avLst/>
        </a:prstGeom>
        <a:solidFill>
          <a:srgbClr val="139999"/>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Make informed interpretations and judgments based on careful analyses. </a:t>
          </a:r>
        </a:p>
      </dsp:txBody>
      <dsp:txXfrm>
        <a:off x="4" y="2164"/>
        <a:ext cx="5619740" cy="1445548"/>
      </dsp:txXfrm>
    </dsp:sp>
    <dsp:sp modelId="{F90FF1DC-9ECE-5C4B-9ADB-AF11439D6943}">
      <dsp:nvSpPr>
        <dsp:cNvPr id="0" name=""/>
        <dsp:cNvSpPr/>
      </dsp:nvSpPr>
      <dsp:spPr>
        <a:xfrm>
          <a:off x="4" y="1688638"/>
          <a:ext cx="5619740" cy="1445548"/>
        </a:xfrm>
        <a:prstGeom prst="rect">
          <a:avLst/>
        </a:prstGeom>
        <a:solidFill>
          <a:srgbClr val="B5222B"/>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Identify where students were before/during instruction and after summative assessments. </a:t>
          </a:r>
        </a:p>
      </dsp:txBody>
      <dsp:txXfrm>
        <a:off x="4" y="1688638"/>
        <a:ext cx="5619740" cy="1445548"/>
      </dsp:txXfrm>
    </dsp:sp>
    <dsp:sp modelId="{C70B21B4-C487-6143-B1D9-8156B4BC3737}">
      <dsp:nvSpPr>
        <dsp:cNvPr id="0" name=""/>
        <dsp:cNvSpPr/>
      </dsp:nvSpPr>
      <dsp:spPr>
        <a:xfrm>
          <a:off x="4" y="3375111"/>
          <a:ext cx="5619740" cy="1445548"/>
        </a:xfrm>
        <a:prstGeom prst="rect">
          <a:avLst/>
        </a:prstGeom>
        <a:solidFill>
          <a:srgbClr val="00009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Clarify how planning, instruction, and assessment impacted target attainment and dispositions. </a:t>
          </a:r>
        </a:p>
      </dsp:txBody>
      <dsp:txXfrm>
        <a:off x="4" y="3375111"/>
        <a:ext cx="5619740" cy="144554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795C8-97FE-C54F-BB3D-C3282C77B1C9}">
      <dsp:nvSpPr>
        <dsp:cNvPr id="0" name=""/>
        <dsp:cNvSpPr/>
      </dsp:nvSpPr>
      <dsp:spPr>
        <a:xfrm>
          <a:off x="14" y="133356"/>
          <a:ext cx="6838921" cy="2121936"/>
        </a:xfrm>
        <a:prstGeom prst="rect">
          <a:avLst/>
        </a:prstGeom>
        <a:solidFill>
          <a:srgbClr val="000000"/>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Validity</a:t>
          </a:r>
          <a:r>
            <a:rPr lang="en-US" sz="2800" b="1" kern="1200" dirty="0">
              <a:solidFill>
                <a:srgbClr val="FFFFFF"/>
              </a:solidFill>
            </a:rPr>
            <a:t> refers to the ability of an assessment to measure or appraise what it intends to. </a:t>
          </a:r>
        </a:p>
      </dsp:txBody>
      <dsp:txXfrm>
        <a:off x="14" y="133356"/>
        <a:ext cx="6838921" cy="2121936"/>
      </dsp:txXfrm>
    </dsp:sp>
    <dsp:sp modelId="{93CCD840-0828-AA49-8AC0-8E274113D156}">
      <dsp:nvSpPr>
        <dsp:cNvPr id="0" name=""/>
        <dsp:cNvSpPr/>
      </dsp:nvSpPr>
      <dsp:spPr>
        <a:xfrm>
          <a:off x="14" y="2469129"/>
          <a:ext cx="6838921" cy="2121936"/>
        </a:xfrm>
        <a:prstGeom prst="rect">
          <a:avLst/>
        </a:prstGeom>
        <a:solidFill>
          <a:schemeClr val="tx2">
            <a:lumMod val="90000"/>
            <a:lumOff val="10000"/>
          </a:scheme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Reliability</a:t>
          </a:r>
          <a:r>
            <a:rPr lang="en-US" sz="2800" b="1" kern="1200" dirty="0">
              <a:solidFill>
                <a:srgbClr val="FFFFFF"/>
              </a:solidFill>
            </a:rPr>
            <a:t> refers to an assessment’s ability to produce similar results, given comparable circumstances and students’ unchanged knowledge. </a:t>
          </a:r>
        </a:p>
      </dsp:txBody>
      <dsp:txXfrm>
        <a:off x="14" y="2469129"/>
        <a:ext cx="6838921" cy="212193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05E41-B1BA-3049-9E6D-8DB89D8812A4}">
      <dsp:nvSpPr>
        <dsp:cNvPr id="0" name=""/>
        <dsp:cNvSpPr/>
      </dsp:nvSpPr>
      <dsp:spPr>
        <a:xfrm>
          <a:off x="0" y="12041"/>
          <a:ext cx="5181600" cy="4563000"/>
        </a:xfrm>
        <a:prstGeom prst="roundRect">
          <a:avLst/>
        </a:prstGeom>
        <a:solidFill>
          <a:srgbClr val="10623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We will collect and interpret qualitative data to understand concepts and student dispositions that cannot be measured by quantitative methods alone, such as students’ applications of the artistic behaviors, life skills through art competencies, and transformative actions driven by best practices and needs. </a:t>
          </a:r>
          <a:endParaRPr lang="en-US" sz="2500" kern="1200" dirty="0"/>
        </a:p>
      </dsp:txBody>
      <dsp:txXfrm>
        <a:off x="222747" y="234788"/>
        <a:ext cx="4736106" cy="411750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7B179-DE1E-694A-ACA1-E5205B0B8821}">
      <dsp:nvSpPr>
        <dsp:cNvPr id="0" name=""/>
        <dsp:cNvSpPr/>
      </dsp:nvSpPr>
      <dsp:spPr>
        <a:xfrm>
          <a:off x="0" y="117535"/>
          <a:ext cx="3600450" cy="4606804"/>
        </a:xfrm>
        <a:prstGeom prst="roundRect">
          <a:avLst/>
        </a:prstGeom>
        <a:solidFill>
          <a:srgbClr val="804002"/>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solidFill>
                <a:schemeClr val="bg1"/>
              </a:solidFill>
            </a:rPr>
            <a:t>Evaluation</a:t>
          </a:r>
          <a:r>
            <a:rPr lang="en-US" sz="3200" b="1" kern="1200" dirty="0">
              <a:solidFill>
                <a:schemeClr val="bg1"/>
              </a:solidFill>
            </a:rPr>
            <a:t> is a summative judgment of student, teacher, and program effectiveness. </a:t>
          </a:r>
        </a:p>
      </dsp:txBody>
      <dsp:txXfrm>
        <a:off x="175759" y="293294"/>
        <a:ext cx="3248932" cy="425528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EA632-FB23-E04E-BC12-8B18D9BEF3E5}">
      <dsp:nvSpPr>
        <dsp:cNvPr id="0" name=""/>
        <dsp:cNvSpPr/>
      </dsp:nvSpPr>
      <dsp:spPr>
        <a:xfrm>
          <a:off x="44543" y="2563"/>
          <a:ext cx="4409535" cy="1043821"/>
        </a:xfrm>
        <a:prstGeom prst="rect">
          <a:avLst/>
        </a:prstGeom>
        <a:solidFill>
          <a:srgbClr val="0033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Report Card Grades</a:t>
          </a:r>
        </a:p>
      </dsp:txBody>
      <dsp:txXfrm>
        <a:off x="44543" y="2563"/>
        <a:ext cx="4409535" cy="1043821"/>
      </dsp:txXfrm>
    </dsp:sp>
    <dsp:sp modelId="{D6C72098-0DD1-C144-999B-1B940F551975}">
      <dsp:nvSpPr>
        <dsp:cNvPr id="0" name=""/>
        <dsp:cNvSpPr/>
      </dsp:nvSpPr>
      <dsp:spPr>
        <a:xfrm>
          <a:off x="44543" y="1220354"/>
          <a:ext cx="4409535" cy="1043821"/>
        </a:xfrm>
        <a:prstGeom prst="rect">
          <a:avLst/>
        </a:prstGeom>
        <a:solidFill>
          <a:srgbClr val="0033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Standardized Test Results </a:t>
          </a:r>
        </a:p>
      </dsp:txBody>
      <dsp:txXfrm>
        <a:off x="44543" y="1220354"/>
        <a:ext cx="4409535" cy="1043821"/>
      </dsp:txXfrm>
    </dsp:sp>
    <dsp:sp modelId="{BE7539DC-8779-214F-B3AD-193C773724D4}">
      <dsp:nvSpPr>
        <dsp:cNvPr id="0" name=""/>
        <dsp:cNvSpPr/>
      </dsp:nvSpPr>
      <dsp:spPr>
        <a:xfrm>
          <a:off x="44543" y="2438146"/>
          <a:ext cx="4409535" cy="1043821"/>
        </a:xfrm>
        <a:prstGeom prst="rect">
          <a:avLst/>
        </a:prstGeom>
        <a:solidFill>
          <a:srgbClr val="008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Summative Results of Combined Performances</a:t>
          </a:r>
        </a:p>
      </dsp:txBody>
      <dsp:txXfrm>
        <a:off x="44543" y="2438146"/>
        <a:ext cx="4409535" cy="1043821"/>
      </dsp:txXfrm>
    </dsp:sp>
    <dsp:sp modelId="{2DD6BFCB-4B3C-0C4E-9628-8F7332EF1545}">
      <dsp:nvSpPr>
        <dsp:cNvPr id="0" name=""/>
        <dsp:cNvSpPr/>
      </dsp:nvSpPr>
      <dsp:spPr>
        <a:xfrm>
          <a:off x="44543" y="3655937"/>
          <a:ext cx="4409535" cy="1043821"/>
        </a:xfrm>
        <a:prstGeom prst="rect">
          <a:avLst/>
        </a:prstGeom>
        <a:solidFill>
          <a:srgbClr val="008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Measurement of Overall Progress </a:t>
          </a:r>
        </a:p>
      </dsp:txBody>
      <dsp:txXfrm>
        <a:off x="44543" y="3655937"/>
        <a:ext cx="4409535" cy="10438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06B60-8BB1-A945-96B7-258B6AE1B452}">
      <dsp:nvSpPr>
        <dsp:cNvPr id="0" name=""/>
        <dsp:cNvSpPr/>
      </dsp:nvSpPr>
      <dsp:spPr>
        <a:xfrm>
          <a:off x="0" y="0"/>
          <a:ext cx="6432416" cy="4206567"/>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Measure and appraise artistic behaviors including acquiring artistic skills, applying art production methods to communicate ideas, and generating deep understandings about art’s meaning and its functions in society.</a:t>
          </a:r>
        </a:p>
      </dsp:txBody>
      <dsp:txXfrm>
        <a:off x="205348" y="205348"/>
        <a:ext cx="6021720" cy="379587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86194-2777-4F40-918B-4CC245F257FE}">
      <dsp:nvSpPr>
        <dsp:cNvPr id="0" name=""/>
        <dsp:cNvSpPr/>
      </dsp:nvSpPr>
      <dsp:spPr>
        <a:xfrm>
          <a:off x="0" y="85715"/>
          <a:ext cx="5181600" cy="4495818"/>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Elementary and Secondary Education Act:</a:t>
          </a:r>
          <a:r>
            <a:rPr lang="en-US" sz="2800" b="1" kern="1200" dirty="0"/>
            <a:t> The U.S. Government allocates funds to support children’s education. The law requires states to evaluate students through standardized tests. </a:t>
          </a:r>
          <a:endParaRPr lang="en-US" sz="2800" kern="1200" dirty="0"/>
        </a:p>
      </dsp:txBody>
      <dsp:txXfrm>
        <a:off x="219468" y="305183"/>
        <a:ext cx="4742664" cy="405688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EDED1-6C02-1E4D-A873-33E1AF44A4F2}">
      <dsp:nvSpPr>
        <dsp:cNvPr id="0" name=""/>
        <dsp:cNvSpPr/>
      </dsp:nvSpPr>
      <dsp:spPr>
        <a:xfrm>
          <a:off x="159993" y="125683"/>
          <a:ext cx="5604562" cy="2006478"/>
        </a:xfrm>
        <a:prstGeom prst="rect">
          <a:avLst/>
        </a:prstGeom>
        <a:solidFill>
          <a:srgbClr val="330033"/>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In 2015, Congress implemented the </a:t>
          </a:r>
          <a:r>
            <a:rPr lang="en-US" sz="2800" b="1" u="sng" kern="1200" dirty="0">
              <a:solidFill>
                <a:schemeClr val="bg1"/>
              </a:solidFill>
            </a:rPr>
            <a:t>Every Student Succeeds Act (ESSA) </a:t>
          </a:r>
          <a:r>
            <a:rPr lang="en-US" sz="2800" b="1" kern="1200" dirty="0">
              <a:solidFill>
                <a:schemeClr val="bg1"/>
              </a:solidFill>
            </a:rPr>
            <a:t>with the reauthorization of ESEA.</a:t>
          </a:r>
        </a:p>
      </dsp:txBody>
      <dsp:txXfrm>
        <a:off x="159993" y="125683"/>
        <a:ext cx="5604562" cy="2006478"/>
      </dsp:txXfrm>
    </dsp:sp>
    <dsp:sp modelId="{C4348633-B8FB-C546-A1CD-20606F6EFC9D}">
      <dsp:nvSpPr>
        <dsp:cNvPr id="0" name=""/>
        <dsp:cNvSpPr/>
      </dsp:nvSpPr>
      <dsp:spPr>
        <a:xfrm>
          <a:off x="159993" y="2342875"/>
          <a:ext cx="5604562" cy="2006478"/>
        </a:xfrm>
        <a:prstGeom prst="rect">
          <a:avLst/>
        </a:prstGeom>
        <a:solidFill>
          <a:srgbClr val="66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ESSA identifies the visual arts as part of a </a:t>
          </a:r>
          <a:r>
            <a:rPr lang="en-US" sz="2800" b="1" u="none" kern="1200" dirty="0">
              <a:solidFill>
                <a:schemeClr val="bg1"/>
              </a:solidFill>
            </a:rPr>
            <a:t>well-rounded education</a:t>
          </a:r>
          <a:r>
            <a:rPr lang="en-US" sz="2800" b="1" kern="1200" dirty="0">
              <a:solidFill>
                <a:schemeClr val="bg1"/>
              </a:solidFill>
            </a:rPr>
            <a:t>. ESSA’s evaluative measures include portfolios and project-based assessments. </a:t>
          </a:r>
        </a:p>
      </dsp:txBody>
      <dsp:txXfrm>
        <a:off x="159993" y="2342875"/>
        <a:ext cx="5604562" cy="200647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DF3CC-489E-0C46-B32E-479E8DA03FAB}">
      <dsp:nvSpPr>
        <dsp:cNvPr id="0" name=""/>
        <dsp:cNvSpPr/>
      </dsp:nvSpPr>
      <dsp:spPr>
        <a:xfrm>
          <a:off x="0" y="17204"/>
          <a:ext cx="6964294" cy="2267460"/>
        </a:xfrm>
        <a:prstGeom prst="roundRect">
          <a:avLst/>
        </a:prstGeom>
        <a:solidFill>
          <a:srgbClr val="FF0033"/>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solidFill>
                <a:srgbClr val="FFFFFF"/>
              </a:solidFill>
            </a:rPr>
            <a:t>Model Cornerstone Assessments</a:t>
          </a:r>
          <a:r>
            <a:rPr lang="en-US" sz="3200" b="1" u="none" kern="1200" dirty="0">
              <a:solidFill>
                <a:srgbClr val="FFFFFF"/>
              </a:solidFill>
            </a:rPr>
            <a:t> </a:t>
          </a:r>
          <a:r>
            <a:rPr lang="en-US" sz="3200" b="1" kern="1200" dirty="0">
              <a:solidFill>
                <a:srgbClr val="FFFFFF"/>
              </a:solidFill>
            </a:rPr>
            <a:t>(MCAs) are embedded in the curriculum at second, fifth, eighth, and high school grades. </a:t>
          </a:r>
        </a:p>
      </dsp:txBody>
      <dsp:txXfrm>
        <a:off x="110688" y="127892"/>
        <a:ext cx="6742918" cy="2046084"/>
      </dsp:txXfrm>
    </dsp:sp>
    <dsp:sp modelId="{C43D9CC1-E82F-BD4C-A487-53144F6E36E1}">
      <dsp:nvSpPr>
        <dsp:cNvPr id="0" name=""/>
        <dsp:cNvSpPr/>
      </dsp:nvSpPr>
      <dsp:spPr>
        <a:xfrm>
          <a:off x="0" y="2382585"/>
          <a:ext cx="6964294" cy="2267460"/>
        </a:xfrm>
        <a:prstGeom prst="roundRect">
          <a:avLst/>
        </a:prstGeom>
        <a:solidFill>
          <a:srgbClr val="3366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They exemplify how learning in the arts reaches beyond what can be measured by standardized tests alone</a:t>
          </a:r>
          <a:r>
            <a:rPr lang="en-US" sz="3200" kern="1200" dirty="0">
              <a:solidFill>
                <a:srgbClr val="FFFFFF"/>
              </a:solidFill>
            </a:rPr>
            <a:t>. </a:t>
          </a:r>
        </a:p>
      </dsp:txBody>
      <dsp:txXfrm>
        <a:off x="110688" y="2493273"/>
        <a:ext cx="6742918" cy="204608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55B40-404D-E043-83CA-8731812D620A}">
      <dsp:nvSpPr>
        <dsp:cNvPr id="0" name=""/>
        <dsp:cNvSpPr/>
      </dsp:nvSpPr>
      <dsp:spPr>
        <a:xfrm>
          <a:off x="0" y="28063"/>
          <a:ext cx="6683727" cy="2350004"/>
        </a:xfrm>
        <a:prstGeom prst="roundRect">
          <a:avLst/>
        </a:prstGeom>
        <a:solidFill>
          <a:srgbClr val="002060"/>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dirty="0"/>
            <a:t>Evaluative grading </a:t>
          </a:r>
          <a:r>
            <a:rPr lang="en-US" sz="2400" b="1" kern="1200" dirty="0"/>
            <a:t>reports summative judgments of student learning in art, often using qualitative descriptors, such as an  “A” for excellent. It limits evaluation grades to students’ achievements only. </a:t>
          </a:r>
          <a:endParaRPr lang="en-US" sz="2400" kern="1200" dirty="0"/>
        </a:p>
      </dsp:txBody>
      <dsp:txXfrm>
        <a:off x="114718" y="142781"/>
        <a:ext cx="6454291" cy="2120568"/>
      </dsp:txXfrm>
    </dsp:sp>
    <dsp:sp modelId="{C55BD399-FC63-F145-80A9-CEFF1035C354}">
      <dsp:nvSpPr>
        <dsp:cNvPr id="0" name=""/>
        <dsp:cNvSpPr/>
      </dsp:nvSpPr>
      <dsp:spPr>
        <a:xfrm>
          <a:off x="0" y="2501907"/>
          <a:ext cx="6683727" cy="2350004"/>
        </a:xfrm>
        <a:prstGeom prst="roundRect">
          <a:avLst/>
        </a:prstGeom>
        <a:solidFill>
          <a:schemeClr val="accent5">
            <a:lumMod val="50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rgbClr val="FFFFFF"/>
              </a:solidFill>
            </a:rPr>
            <a:t>Median scores</a:t>
          </a:r>
          <a:r>
            <a:rPr lang="en-US" sz="2400" b="1" kern="1200" dirty="0">
              <a:solidFill>
                <a:srgbClr val="FFFFFF"/>
              </a:solidFill>
            </a:rPr>
            <a:t> can be the most accurate representation of student performances. </a:t>
          </a:r>
        </a:p>
      </dsp:txBody>
      <dsp:txXfrm>
        <a:off x="114718" y="2616625"/>
        <a:ext cx="6454291" cy="212056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9F0F4-EC5B-3740-A79D-41B27BAE3EAF}">
      <dsp:nvSpPr>
        <dsp:cNvPr id="0" name=""/>
        <dsp:cNvSpPr/>
      </dsp:nvSpPr>
      <dsp:spPr>
        <a:xfrm>
          <a:off x="44291" y="91"/>
          <a:ext cx="5607367" cy="2263006"/>
        </a:xfrm>
        <a:prstGeom prst="rect">
          <a:avLst/>
        </a:prstGeom>
        <a:solidFill>
          <a:schemeClr val="accent2">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Students will not reach their fullest potential and many learning targets without exerting effort and appropriate conduct.</a:t>
          </a:r>
        </a:p>
      </dsp:txBody>
      <dsp:txXfrm>
        <a:off x="44291" y="91"/>
        <a:ext cx="5607367" cy="2263006"/>
      </dsp:txXfrm>
    </dsp:sp>
    <dsp:sp modelId="{695EE681-458A-CA49-A49B-5E65153777A4}">
      <dsp:nvSpPr>
        <dsp:cNvPr id="0" name=""/>
        <dsp:cNvSpPr/>
      </dsp:nvSpPr>
      <dsp:spPr>
        <a:xfrm>
          <a:off x="44291" y="2439149"/>
          <a:ext cx="5607367" cy="2263006"/>
        </a:xfrm>
        <a:prstGeom prst="rect">
          <a:avLst/>
        </a:prstGeom>
        <a:solidFill>
          <a:srgbClr val="AB15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Teachers can develop extra tasks and assess students to replace older assessments taken prior to a student’s proficiency. </a:t>
          </a:r>
        </a:p>
      </dsp:txBody>
      <dsp:txXfrm>
        <a:off x="44291" y="2439149"/>
        <a:ext cx="5607367" cy="226300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04EFC-2085-044D-B44D-90ACDD8DE627}">
      <dsp:nvSpPr>
        <dsp:cNvPr id="0" name=""/>
        <dsp:cNvSpPr/>
      </dsp:nvSpPr>
      <dsp:spPr>
        <a:xfrm>
          <a:off x="8530" y="43419"/>
          <a:ext cx="10685229" cy="1095115"/>
        </a:xfrm>
        <a:prstGeom prst="rect">
          <a:avLst/>
        </a:prstGeom>
        <a:solidFill>
          <a:srgbClr val="000000"/>
        </a:solidFill>
        <a:ln w="2540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rgbClr val="FFFFFF"/>
              </a:solidFill>
            </a:rPr>
            <a:t>Quality </a:t>
          </a:r>
          <a:r>
            <a:rPr lang="en-US" sz="2600" b="1" u="sng" kern="1200" dirty="0">
              <a:solidFill>
                <a:srgbClr val="FFFFFF"/>
              </a:solidFill>
            </a:rPr>
            <a:t>teacher evaluations </a:t>
          </a:r>
          <a:r>
            <a:rPr lang="en-US" sz="2600" b="1" kern="1200" dirty="0">
              <a:solidFill>
                <a:srgbClr val="FFFFFF"/>
              </a:solidFill>
            </a:rPr>
            <a:t>improve instruction and student learning, evaluating planning, instruction, and assessments competencies. </a:t>
          </a:r>
        </a:p>
      </dsp:txBody>
      <dsp:txXfrm>
        <a:off x="8530" y="43419"/>
        <a:ext cx="10685229" cy="1095115"/>
      </dsp:txXfrm>
    </dsp:sp>
    <dsp:sp modelId="{4B13B00A-125D-9240-A109-B92DFD1BACFB}">
      <dsp:nvSpPr>
        <dsp:cNvPr id="0" name=""/>
        <dsp:cNvSpPr/>
      </dsp:nvSpPr>
      <dsp:spPr>
        <a:xfrm>
          <a:off x="8530" y="1302099"/>
          <a:ext cx="10685229" cy="1095115"/>
        </a:xfrm>
        <a:prstGeom prst="rect">
          <a:avLst/>
        </a:prstGeom>
        <a:solidFill>
          <a:srgbClr val="000000"/>
        </a:solidFill>
        <a:ln w="25400" cap="flat" cmpd="sng" algn="ctr">
          <a:solidFill>
            <a:srgbClr val="FF66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They identify student performances and the effectiveness of the learning environment. </a:t>
          </a:r>
        </a:p>
      </dsp:txBody>
      <dsp:txXfrm>
        <a:off x="8530" y="1302099"/>
        <a:ext cx="10685229" cy="1095115"/>
      </dsp:txXfrm>
    </dsp:sp>
    <dsp:sp modelId="{2B23C054-5C1E-AB45-A82C-8626C723992D}">
      <dsp:nvSpPr>
        <dsp:cNvPr id="0" name=""/>
        <dsp:cNvSpPr/>
      </dsp:nvSpPr>
      <dsp:spPr>
        <a:xfrm>
          <a:off x="8530" y="2521770"/>
          <a:ext cx="10685229" cy="1095115"/>
        </a:xfrm>
        <a:prstGeom prst="rect">
          <a:avLst/>
        </a:prstGeom>
        <a:solidFill>
          <a:srgbClr val="000000"/>
        </a:solidFill>
        <a:ln w="25400" cap="flat" cmpd="sng" algn="ctr">
          <a:solidFill>
            <a:srgbClr val="FFFF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The best teacher evaluations have </a:t>
          </a:r>
          <a:r>
            <a:rPr lang="en-US" sz="2800" b="1" u="none" kern="1200" dirty="0">
              <a:solidFill>
                <a:srgbClr val="FFFFFF"/>
              </a:solidFill>
            </a:rPr>
            <a:t>merit beyond the evaluation </a:t>
          </a:r>
          <a:r>
            <a:rPr lang="en-US" sz="2800" b="1" kern="1200" dirty="0">
              <a:solidFill>
                <a:srgbClr val="FFFFFF"/>
              </a:solidFill>
            </a:rPr>
            <a:t>period. </a:t>
          </a:r>
        </a:p>
      </dsp:txBody>
      <dsp:txXfrm>
        <a:off x="8530" y="2521770"/>
        <a:ext cx="10685229" cy="1095115"/>
      </dsp:txXfrm>
    </dsp:sp>
    <dsp:sp modelId="{D21A060E-83B8-EF42-87E8-A99D134A3D70}">
      <dsp:nvSpPr>
        <dsp:cNvPr id="0" name=""/>
        <dsp:cNvSpPr/>
      </dsp:nvSpPr>
      <dsp:spPr>
        <a:xfrm>
          <a:off x="8530" y="3780450"/>
          <a:ext cx="10685229" cy="1095115"/>
        </a:xfrm>
        <a:prstGeom prst="rect">
          <a:avLst/>
        </a:prstGeom>
        <a:solidFill>
          <a:srgbClr val="000000"/>
        </a:solidFill>
        <a:ln w="25400" cap="flat" cmpd="sng" algn="ctr">
          <a:solidFill>
            <a:srgbClr val="008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Teachers use student growth portfolios to show evidence of all learners’ progress. </a:t>
          </a:r>
        </a:p>
      </dsp:txBody>
      <dsp:txXfrm>
        <a:off x="8530" y="3780450"/>
        <a:ext cx="10685229" cy="109511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A8CD-2850-7847-9465-58961BEB560E}">
      <dsp:nvSpPr>
        <dsp:cNvPr id="0" name=""/>
        <dsp:cNvSpPr/>
      </dsp:nvSpPr>
      <dsp:spPr>
        <a:xfrm>
          <a:off x="229" y="809534"/>
          <a:ext cx="4367546" cy="1223022"/>
        </a:xfrm>
        <a:prstGeom prst="rect">
          <a:avLst/>
        </a:prstGeom>
        <a:solidFill>
          <a:srgbClr val="1E1C11"/>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r>
            <a:rPr lang="en-US" sz="5600" b="1" kern="1200" dirty="0">
              <a:solidFill>
                <a:schemeClr val="tx1"/>
              </a:solidFill>
            </a:rPr>
            <a:t>Big Idea:</a:t>
          </a:r>
        </a:p>
      </dsp:txBody>
      <dsp:txXfrm>
        <a:off x="229" y="809534"/>
        <a:ext cx="4367546" cy="1223022"/>
      </dsp:txXfrm>
    </dsp:sp>
    <dsp:sp modelId="{3F577E26-60DC-E149-B156-DF3E118A33DD}">
      <dsp:nvSpPr>
        <dsp:cNvPr id="0" name=""/>
        <dsp:cNvSpPr/>
      </dsp:nvSpPr>
      <dsp:spPr>
        <a:xfrm>
          <a:off x="229" y="2318780"/>
          <a:ext cx="4367546" cy="1223022"/>
        </a:xfrm>
        <a:prstGeom prst="rect">
          <a:avLst/>
        </a:prstGeom>
        <a:solidFill>
          <a:srgbClr val="0048AA"/>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r>
            <a:rPr lang="en-US" sz="5600" b="1" kern="1200" dirty="0">
              <a:solidFill>
                <a:schemeClr val="tx1"/>
              </a:solidFill>
            </a:rPr>
            <a:t>Courage</a:t>
          </a:r>
        </a:p>
      </dsp:txBody>
      <dsp:txXfrm>
        <a:off x="229" y="2318780"/>
        <a:ext cx="4367546" cy="122302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1B8A2-C530-6B42-BE54-6597A2F89F97}">
      <dsp:nvSpPr>
        <dsp:cNvPr id="0" name=""/>
        <dsp:cNvSpPr/>
      </dsp:nvSpPr>
      <dsp:spPr>
        <a:xfrm>
          <a:off x="0" y="4763"/>
          <a:ext cx="4542176" cy="4870448"/>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Apply what you have learned about assessment to incorporate appropriate assessments to </a:t>
          </a:r>
          <a:r>
            <a:rPr lang="en-US" sz="2800" b="1" i="1" kern="1200" dirty="0"/>
            <a:t>TLAE’s</a:t>
          </a:r>
          <a:r>
            <a:rPr lang="en-US" sz="2800" b="1" kern="1200" dirty="0"/>
            <a:t> and </a:t>
          </a:r>
          <a:r>
            <a:rPr lang="en-US" sz="2800" b="1" i="1" kern="1200" dirty="0"/>
            <a:t>STEAM Teaching and Learning Through the Arts and Design’s Artists’ Lessons </a:t>
          </a:r>
          <a:r>
            <a:rPr lang="en-US" sz="2800" b="1" i="1" kern="1200"/>
            <a:t>to Thrive! </a:t>
          </a:r>
          <a:r>
            <a:rPr lang="en-US" sz="2800" b="1" i="0" kern="1200" dirty="0"/>
            <a:t>instructional resources.</a:t>
          </a:r>
        </a:p>
      </dsp:txBody>
      <dsp:txXfrm>
        <a:off x="221731" y="226494"/>
        <a:ext cx="4098714" cy="442698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11B69-9F78-8044-AE0B-7C54B79ADB45}">
      <dsp:nvSpPr>
        <dsp:cNvPr id="0" name=""/>
        <dsp:cNvSpPr/>
      </dsp:nvSpPr>
      <dsp:spPr>
        <a:xfrm>
          <a:off x="298967" y="61307"/>
          <a:ext cx="7895949" cy="2588757"/>
        </a:xfrm>
        <a:prstGeom prst="rect">
          <a:avLst/>
        </a:prstGeom>
        <a:solidFill>
          <a:srgbClr val="2121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b="1" kern="1200" dirty="0"/>
            <a:t>Assessment beyond skills-based learning, requires curriculum that fosters empathy and encourages introspective risk-taking that is only possible when the art classroom is a safe environment in which to explore and share what to some may seem controversial.</a:t>
          </a:r>
          <a:r>
            <a:rPr lang="en-US" sz="2700" b="1" kern="1200" dirty="0"/>
            <a:t> </a:t>
          </a:r>
          <a:endParaRPr lang="en-US" sz="2700" kern="1200" dirty="0"/>
        </a:p>
      </dsp:txBody>
      <dsp:txXfrm>
        <a:off x="298967" y="61307"/>
        <a:ext cx="7895949" cy="2588757"/>
      </dsp:txXfrm>
    </dsp:sp>
    <dsp:sp modelId="{39B30B6F-CAAC-CC4D-B7C8-065A4CF2E323}">
      <dsp:nvSpPr>
        <dsp:cNvPr id="0" name=""/>
        <dsp:cNvSpPr/>
      </dsp:nvSpPr>
      <dsp:spPr>
        <a:xfrm>
          <a:off x="298967" y="2865947"/>
          <a:ext cx="7895949" cy="1843936"/>
        </a:xfrm>
        <a:prstGeom prst="rect">
          <a:avLst/>
        </a:prstGeom>
        <a:solidFill>
          <a:srgbClr val="10623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b="1" kern="1200" dirty="0"/>
            <a:t>“We establish criteria for individual self-expression and global understandings through practice with materials </a:t>
          </a:r>
          <a:r>
            <a:rPr lang="en-GB" sz="2700" b="1" kern="1200"/>
            <a:t>and processes.”</a:t>
          </a:r>
          <a:r>
            <a:rPr lang="en-US" sz="2700" b="1" kern="1200"/>
            <a:t> </a:t>
          </a:r>
          <a:endParaRPr lang="en-US" sz="2700" b="1" kern="1200" dirty="0"/>
        </a:p>
      </dsp:txBody>
      <dsp:txXfrm>
        <a:off x="298967" y="2865947"/>
        <a:ext cx="7895949" cy="184393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1632"/>
          <a:ext cx="7886700" cy="2336755"/>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 </a:t>
          </a:r>
          <a:r>
            <a:rPr lang="en-GB" sz="2800" b="1" kern="1200" dirty="0"/>
            <a:t>Become an assessment literate educator who knows how to use, create, implement, and </a:t>
          </a:r>
          <a:r>
            <a:rPr lang="en-GB" sz="2800" b="1" kern="1200" dirty="0" err="1"/>
            <a:t>analyze</a:t>
          </a:r>
          <a:r>
            <a:rPr lang="en-GB" sz="2800" b="1" kern="1200" dirty="0"/>
            <a:t> the results of different assessments and evaluations to improve my teaching and student learning.</a:t>
          </a:r>
          <a:endParaRPr lang="en-US" sz="2800" b="1" kern="1200" dirty="0"/>
        </a:p>
      </dsp:txBody>
      <dsp:txXfrm>
        <a:off x="114071" y="115703"/>
        <a:ext cx="7658558" cy="2108613"/>
      </dsp:txXfrm>
    </dsp:sp>
    <dsp:sp modelId="{8FEAD02C-4E15-E24C-BEF7-DBEB707FF8B5}">
      <dsp:nvSpPr>
        <dsp:cNvPr id="0" name=""/>
        <dsp:cNvSpPr/>
      </dsp:nvSpPr>
      <dsp:spPr>
        <a:xfrm>
          <a:off x="0" y="2350030"/>
          <a:ext cx="7886700" cy="2336755"/>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 </a:t>
          </a:r>
          <a:r>
            <a:rPr lang="en-GB" sz="2800" b="1" kern="1200" dirty="0"/>
            <a:t>Utilize assessments and evaluations to identify my growth and areas for improvement, reflect on my dispositions, and </a:t>
          </a:r>
          <a:r>
            <a:rPr lang="en-GB" sz="2800" b="1" kern="1200" dirty="0" err="1"/>
            <a:t>analyze</a:t>
          </a:r>
          <a:r>
            <a:rPr lang="en-GB" sz="2800" b="1" kern="1200" dirty="0"/>
            <a:t> how I demonstrated agency to solve artistic challenges and to achieve my curricular goals.</a:t>
          </a:r>
          <a:endParaRPr lang="en-US" sz="2800" b="1" kern="1200" dirty="0"/>
        </a:p>
      </dsp:txBody>
      <dsp:txXfrm>
        <a:off x="114071" y="2464101"/>
        <a:ext cx="7658558" cy="21086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244305" y="176621"/>
          <a:ext cx="3911939" cy="4450531"/>
        </a:xfrm>
        <a:prstGeom prst="roundRect">
          <a:avLst/>
        </a:prstGeom>
        <a:solidFill>
          <a:srgbClr val="00009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latin typeface="Arial"/>
              <a:cs typeface="Arial"/>
            </a:rPr>
            <a:t>A single assessment cannot measure or appraise all that students need to achieve. Assessments have different functions.</a:t>
          </a:r>
        </a:p>
      </dsp:txBody>
      <dsp:txXfrm>
        <a:off x="435270" y="367586"/>
        <a:ext cx="3530009" cy="406860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25556"/>
          <a:ext cx="7532211" cy="468000"/>
        </a:xfrm>
        <a:prstGeom prst="roundRect">
          <a:avLst/>
        </a:prstGeom>
        <a:solidFill>
          <a:srgbClr val="B72027"/>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solidFill>
                <a:schemeClr val="bg1"/>
              </a:solidFill>
              <a:latin typeface="Arial"/>
              <a:cs typeface="Arial"/>
            </a:rPr>
            <a:t>Assessment</a:t>
          </a:r>
          <a:endParaRPr lang="en-US" sz="1700" b="1" kern="1200" dirty="0">
            <a:solidFill>
              <a:schemeClr val="bg1"/>
            </a:solidFill>
            <a:latin typeface="Arial"/>
            <a:cs typeface="Arial"/>
          </a:endParaRPr>
        </a:p>
      </dsp:txBody>
      <dsp:txXfrm>
        <a:off x="22846" y="48402"/>
        <a:ext cx="7486519" cy="422308"/>
      </dsp:txXfrm>
    </dsp:sp>
    <dsp:sp modelId="{C93B7E74-9B3E-44B2-9046-B6A526B9E61F}">
      <dsp:nvSpPr>
        <dsp:cNvPr id="0" name=""/>
        <dsp:cNvSpPr/>
      </dsp:nvSpPr>
      <dsp:spPr>
        <a:xfrm>
          <a:off x="0" y="565556"/>
          <a:ext cx="7532211" cy="468000"/>
        </a:xfrm>
        <a:prstGeom prst="roundRect">
          <a:avLst/>
        </a:prstGeom>
        <a:solidFill>
          <a:srgbClr val="8000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solidFill>
                <a:srgbClr val="FFFFFF"/>
              </a:solidFill>
            </a:rPr>
            <a:t>Developing an Art Assessment Action Plan</a:t>
          </a:r>
          <a:endParaRPr lang="en-US" sz="1800" b="1" kern="1200" dirty="0">
            <a:solidFill>
              <a:srgbClr val="FFFFFF"/>
            </a:solidFill>
            <a:latin typeface="Arial"/>
            <a:cs typeface="Arial"/>
          </a:endParaRPr>
        </a:p>
      </dsp:txBody>
      <dsp:txXfrm>
        <a:off x="22846" y="588402"/>
        <a:ext cx="7486519" cy="422308"/>
      </dsp:txXfrm>
    </dsp:sp>
    <dsp:sp modelId="{CC3807BB-2D45-B148-A06B-9DB6D22D09DD}">
      <dsp:nvSpPr>
        <dsp:cNvPr id="0" name=""/>
        <dsp:cNvSpPr/>
      </dsp:nvSpPr>
      <dsp:spPr>
        <a:xfrm>
          <a:off x="0" y="1033556"/>
          <a:ext cx="7532211" cy="2898000"/>
        </a:xfrm>
        <a:prstGeom prst="rect">
          <a:avLst/>
        </a:prstGeom>
        <a:solidFill>
          <a:srgbClr val="202020"/>
        </a:solidFill>
        <a:ln>
          <a:noFill/>
        </a:ln>
        <a:effectLst/>
      </dsp:spPr>
      <dsp:style>
        <a:lnRef idx="0">
          <a:scrgbClr r="0" g="0" b="0"/>
        </a:lnRef>
        <a:fillRef idx="0">
          <a:scrgbClr r="0" g="0" b="0"/>
        </a:fillRef>
        <a:effectRef idx="0">
          <a:scrgbClr r="0" g="0" b="0"/>
        </a:effectRef>
        <a:fontRef idx="minor"/>
      </dsp:style>
      <dsp:txBody>
        <a:bodyPr spcFirstLastPara="0" vert="horz" wrap="square" lIns="239148"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lang="en-US" sz="2000" b="1" kern="1200" dirty="0">
              <a:solidFill>
                <a:schemeClr val="tx1"/>
              </a:solidFill>
            </a:rPr>
            <a:t>Setting Curricular Goals and Writing Objectives</a:t>
          </a:r>
          <a:endParaRPr lang="en-US" sz="2000" b="1" kern="1200" dirty="0">
            <a:solidFill>
              <a:schemeClr val="tx1"/>
            </a:solidFill>
            <a:latin typeface="Arial"/>
            <a:cs typeface="Arial"/>
          </a:endParaRPr>
        </a:p>
        <a:p>
          <a:pPr marL="228600" lvl="1" indent="-228600" algn="l" defTabSz="889000">
            <a:lnSpc>
              <a:spcPct val="90000"/>
            </a:lnSpc>
            <a:spcBef>
              <a:spcPct val="0"/>
            </a:spcBef>
            <a:spcAft>
              <a:spcPct val="20000"/>
            </a:spcAft>
            <a:buChar char="•"/>
          </a:pPr>
          <a:r>
            <a:rPr lang="en-US" sz="2000" b="1" kern="1200" dirty="0">
              <a:solidFill>
                <a:schemeClr val="tx1"/>
              </a:solidFill>
            </a:rPr>
            <a:t>Selecting Assessments</a:t>
          </a:r>
        </a:p>
        <a:p>
          <a:pPr marL="457200" lvl="2" indent="-228600" algn="l" defTabSz="889000">
            <a:lnSpc>
              <a:spcPct val="90000"/>
            </a:lnSpc>
            <a:spcBef>
              <a:spcPct val="0"/>
            </a:spcBef>
            <a:spcAft>
              <a:spcPct val="20000"/>
            </a:spcAft>
            <a:buChar char="•"/>
          </a:pPr>
          <a:r>
            <a:rPr lang="en-US" sz="2000" b="1" kern="1200" dirty="0"/>
            <a:t>Informal Assessment; Formative Assessment; Summative Assessment; Simplified Numeric Scoring; Rubrics; Rating Scales and Checklists; Art Journals; Portfolios</a:t>
          </a:r>
          <a:endParaRPr lang="en-US" sz="2000" b="1" kern="1200" dirty="0">
            <a:solidFill>
              <a:schemeClr val="tx1"/>
            </a:solidFill>
          </a:endParaRPr>
        </a:p>
        <a:p>
          <a:pPr marL="228600" lvl="1" indent="-228600" algn="l" defTabSz="889000">
            <a:lnSpc>
              <a:spcPct val="90000"/>
            </a:lnSpc>
            <a:spcBef>
              <a:spcPct val="0"/>
            </a:spcBef>
            <a:spcAft>
              <a:spcPct val="20000"/>
            </a:spcAft>
            <a:buChar char="•"/>
          </a:pPr>
          <a:r>
            <a:rPr lang="en-US" sz="2000" b="1" kern="1200" dirty="0">
              <a:solidFill>
                <a:schemeClr val="tx1"/>
              </a:solidFill>
            </a:rPr>
            <a:t>Managing and Analyzing Performance Data</a:t>
          </a:r>
        </a:p>
        <a:p>
          <a:pPr marL="457200" lvl="2" indent="-228600" algn="l" defTabSz="889000">
            <a:lnSpc>
              <a:spcPct val="90000"/>
            </a:lnSpc>
            <a:spcBef>
              <a:spcPct val="0"/>
            </a:spcBef>
            <a:spcAft>
              <a:spcPct val="20000"/>
            </a:spcAft>
            <a:buChar char="•"/>
          </a:pPr>
          <a:r>
            <a:rPr lang="en-US" sz="2000" b="1" kern="1200" dirty="0">
              <a:solidFill>
                <a:schemeClr val="tx1"/>
              </a:solidFill>
            </a:rPr>
            <a:t>Validity and Reliability</a:t>
          </a:r>
        </a:p>
        <a:p>
          <a:pPr marL="457200" lvl="2" indent="-228600" algn="l" defTabSz="889000">
            <a:lnSpc>
              <a:spcPct val="90000"/>
            </a:lnSpc>
            <a:spcBef>
              <a:spcPct val="0"/>
            </a:spcBef>
            <a:spcAft>
              <a:spcPct val="20000"/>
            </a:spcAft>
            <a:buChar char="•"/>
          </a:pPr>
          <a:r>
            <a:rPr lang="en-US" sz="2000" b="1" kern="1200" dirty="0">
              <a:solidFill>
                <a:schemeClr val="tx1"/>
              </a:solidFill>
            </a:rPr>
            <a:t>Quantitative and Qualitative Methods</a:t>
          </a:r>
        </a:p>
      </dsp:txBody>
      <dsp:txXfrm>
        <a:off x="0" y="1033556"/>
        <a:ext cx="7532211" cy="2898000"/>
      </dsp:txXfrm>
    </dsp:sp>
    <dsp:sp modelId="{64601F41-4D65-45BD-846A-1C7E16337B35}">
      <dsp:nvSpPr>
        <dsp:cNvPr id="0" name=""/>
        <dsp:cNvSpPr/>
      </dsp:nvSpPr>
      <dsp:spPr>
        <a:xfrm>
          <a:off x="0" y="3931556"/>
          <a:ext cx="7532211" cy="468000"/>
        </a:xfrm>
        <a:prstGeom prst="roundRect">
          <a:avLst/>
        </a:prstGeom>
        <a:solidFill>
          <a:srgbClr val="0000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solidFill>
                <a:srgbClr val="FFFFFF"/>
              </a:solidFill>
            </a:rPr>
            <a:t>Evaluation</a:t>
          </a:r>
          <a:endParaRPr lang="en-US" sz="1700" b="1" kern="1200" dirty="0">
            <a:solidFill>
              <a:srgbClr val="FFFFFF"/>
            </a:solidFill>
            <a:latin typeface="Arial"/>
            <a:cs typeface="Arial"/>
          </a:endParaRPr>
        </a:p>
      </dsp:txBody>
      <dsp:txXfrm>
        <a:off x="22846" y="3954402"/>
        <a:ext cx="7486519" cy="422308"/>
      </dsp:txXfrm>
    </dsp:sp>
    <dsp:sp modelId="{0F9B58BF-2EE9-934C-92A3-229BE6699B40}">
      <dsp:nvSpPr>
        <dsp:cNvPr id="0" name=""/>
        <dsp:cNvSpPr/>
      </dsp:nvSpPr>
      <dsp:spPr>
        <a:xfrm>
          <a:off x="0" y="4399556"/>
          <a:ext cx="7532211" cy="685687"/>
        </a:xfrm>
        <a:prstGeom prst="rect">
          <a:avLst/>
        </a:prstGeom>
        <a:solidFill>
          <a:srgbClr val="212121"/>
        </a:solidFill>
        <a:ln>
          <a:noFill/>
        </a:ln>
        <a:effectLst/>
      </dsp:spPr>
      <dsp:style>
        <a:lnRef idx="0">
          <a:scrgbClr r="0" g="0" b="0"/>
        </a:lnRef>
        <a:fillRef idx="0">
          <a:scrgbClr r="0" g="0" b="0"/>
        </a:fillRef>
        <a:effectRef idx="0">
          <a:scrgbClr r="0" g="0" b="0"/>
        </a:effectRef>
        <a:fontRef idx="minor"/>
      </dsp:style>
      <dsp:txBody>
        <a:bodyPr spcFirstLastPara="0" vert="horz" wrap="square" lIns="23914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chemeClr val="bg1"/>
              </a:solidFill>
            </a:rPr>
            <a:t>Evaluative Grading</a:t>
          </a:r>
        </a:p>
        <a:p>
          <a:pPr marL="228600" lvl="1" indent="-228600" algn="l" defTabSz="889000">
            <a:lnSpc>
              <a:spcPct val="90000"/>
            </a:lnSpc>
            <a:spcBef>
              <a:spcPct val="0"/>
            </a:spcBef>
            <a:spcAft>
              <a:spcPct val="20000"/>
            </a:spcAft>
            <a:buChar char="•"/>
          </a:pPr>
          <a:r>
            <a:rPr lang="en-US" sz="2000" b="1" kern="1200" dirty="0">
              <a:solidFill>
                <a:schemeClr val="bg1"/>
              </a:solidFill>
            </a:rPr>
            <a:t>Teacher Evaluations</a:t>
          </a:r>
        </a:p>
      </dsp:txBody>
      <dsp:txXfrm>
        <a:off x="0" y="4399556"/>
        <a:ext cx="7532211" cy="685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03F99-2E01-3A46-AA95-87BDCB6FB17C}">
      <dsp:nvSpPr>
        <dsp:cNvPr id="0" name=""/>
        <dsp:cNvSpPr/>
      </dsp:nvSpPr>
      <dsp:spPr>
        <a:xfrm>
          <a:off x="0" y="78"/>
          <a:ext cx="7813323" cy="2382723"/>
        </a:xfrm>
        <a:prstGeom prst="roundRect">
          <a:avLst/>
        </a:prstGeom>
        <a:solidFill>
          <a:srgbClr val="0773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dirty="0"/>
            <a:t>Assessment literate teachers</a:t>
          </a:r>
          <a:r>
            <a:rPr lang="en-US" sz="3200" b="1" kern="1200" dirty="0"/>
            <a:t> know how to use, create, and implement different assessments.</a:t>
          </a:r>
          <a:endParaRPr lang="en-US" sz="3200" kern="1200" dirty="0"/>
        </a:p>
      </dsp:txBody>
      <dsp:txXfrm>
        <a:off x="116315" y="116393"/>
        <a:ext cx="7580693" cy="2150093"/>
      </dsp:txXfrm>
    </dsp:sp>
    <dsp:sp modelId="{AA82DD78-DB74-8643-AEF2-E2AA5EBDE344}">
      <dsp:nvSpPr>
        <dsp:cNvPr id="0" name=""/>
        <dsp:cNvSpPr/>
      </dsp:nvSpPr>
      <dsp:spPr>
        <a:xfrm>
          <a:off x="0" y="2397160"/>
          <a:ext cx="7813323" cy="2382723"/>
        </a:xfrm>
        <a:prstGeom prst="roundRect">
          <a:avLst/>
        </a:prstGeom>
        <a:solidFill>
          <a:schemeClr val="bg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They select assessments that produce the most accurate results to inform instruction, accommodate students’ needs, and improve teaching and learning.</a:t>
          </a:r>
          <a:endParaRPr lang="en-US" sz="3200" kern="1200" dirty="0"/>
        </a:p>
      </dsp:txBody>
      <dsp:txXfrm>
        <a:off x="116315" y="2513475"/>
        <a:ext cx="7580693" cy="21500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B9EA0-EDA7-C248-BD31-84CC4F0F406C}">
      <dsp:nvSpPr>
        <dsp:cNvPr id="0" name=""/>
        <dsp:cNvSpPr/>
      </dsp:nvSpPr>
      <dsp:spPr>
        <a:xfrm>
          <a:off x="0" y="10686"/>
          <a:ext cx="5770801" cy="2407860"/>
        </a:xfrm>
        <a:prstGeom prst="roundRect">
          <a:avLst/>
        </a:prstGeom>
        <a:solidFill>
          <a:srgbClr val="023C9D"/>
        </a:solidFill>
        <a:ln w="381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latin typeface="+mn-lt"/>
              <a:cs typeface="Arial"/>
            </a:rPr>
            <a:t>Apply knowledge and professional intuitions to design and implement assessments.</a:t>
          </a:r>
        </a:p>
      </dsp:txBody>
      <dsp:txXfrm>
        <a:off x="117542" y="128228"/>
        <a:ext cx="5535717" cy="2172776"/>
      </dsp:txXfrm>
    </dsp:sp>
    <dsp:sp modelId="{D8C1AD36-3571-C047-AE6E-F06B381A5149}">
      <dsp:nvSpPr>
        <dsp:cNvPr id="0" name=""/>
        <dsp:cNvSpPr/>
      </dsp:nvSpPr>
      <dsp:spPr>
        <a:xfrm>
          <a:off x="0" y="2442896"/>
          <a:ext cx="5770801" cy="2407860"/>
        </a:xfrm>
        <a:prstGeom prst="roundRect">
          <a:avLst/>
        </a:prstGeom>
        <a:solidFill>
          <a:srgbClr val="034EC8"/>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latin typeface="+mn-lt"/>
            </a:rPr>
            <a:t>Analyze assessment results and reflect on ways to continue to augment students’ development and attainment of learning targets.</a:t>
          </a:r>
          <a:endParaRPr lang="en-US" sz="2800" kern="1200" dirty="0">
            <a:latin typeface="+mn-lt"/>
          </a:endParaRPr>
        </a:p>
      </dsp:txBody>
      <dsp:txXfrm>
        <a:off x="117542" y="2560438"/>
        <a:ext cx="5535717" cy="2172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FBDE8-DF02-6C4E-8CE5-1C75BE800989}">
      <dsp:nvSpPr>
        <dsp:cNvPr id="0" name=""/>
        <dsp:cNvSpPr/>
      </dsp:nvSpPr>
      <dsp:spPr>
        <a:xfrm>
          <a:off x="0" y="43225"/>
          <a:ext cx="5734050" cy="3510000"/>
        </a:xfrm>
        <a:prstGeom prst="roundRect">
          <a:avLst/>
        </a:prstGeom>
        <a:solidFill>
          <a:srgbClr val="0070C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Measure learning targets resulting in students’ creative products and performances derived from lesson objectives, student learning outcomes, and curricular goals.</a:t>
          </a:r>
          <a:endParaRPr lang="en-US" sz="3000" kern="1200" dirty="0"/>
        </a:p>
      </dsp:txBody>
      <dsp:txXfrm>
        <a:off x="171344" y="214569"/>
        <a:ext cx="5391362" cy="31673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704BE-AD0C-9948-9466-BAEE6FE8A0B1}">
      <dsp:nvSpPr>
        <dsp:cNvPr id="0" name=""/>
        <dsp:cNvSpPr/>
      </dsp:nvSpPr>
      <dsp:spPr>
        <a:xfrm>
          <a:off x="3816" y="118741"/>
          <a:ext cx="2066407" cy="1239844"/>
        </a:xfrm>
        <a:prstGeom prst="rect">
          <a:avLst/>
        </a:prstGeom>
        <a:solidFill>
          <a:srgbClr val="124792"/>
        </a:solidFill>
        <a:ln w="19050" cap="flat" cmpd="sng" algn="ctr">
          <a:solidFill>
            <a:schemeClr val="lt1">
              <a:hueOff val="0"/>
              <a:satOff val="0"/>
              <a:lumOff val="0"/>
            </a:schemeClr>
          </a:solidFill>
          <a:prstDash val="solid"/>
          <a:miter lim="800000"/>
        </a:ln>
        <a:effectLst/>
        <a:scene3d>
          <a:camera prst="orthographicFront">
            <a:rot lat="0" lon="0" rev="0"/>
          </a:camera>
          <a:lightRig rig="contrasting" dir="t">
            <a:rot lat="0" lon="0" rev="1200000"/>
          </a:lightRig>
        </a:scene3d>
      </dsp:spPr>
      <dsp:style>
        <a:lnRef idx="2">
          <a:schemeClr val="dk1"/>
        </a:lnRef>
        <a:fillRef idx="1">
          <a:schemeClr val="lt1"/>
        </a:fillRef>
        <a:effectRef idx="0">
          <a:schemeClr val="dk1"/>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bg1"/>
              </a:solidFill>
            </a:rPr>
            <a:t>Artworks</a:t>
          </a:r>
        </a:p>
      </dsp:txBody>
      <dsp:txXfrm>
        <a:off x="3816" y="118741"/>
        <a:ext cx="2066407" cy="1239844"/>
      </dsp:txXfrm>
    </dsp:sp>
    <dsp:sp modelId="{2F6E111F-4C58-5E4A-872B-557CAC1007A4}">
      <dsp:nvSpPr>
        <dsp:cNvPr id="0" name=""/>
        <dsp:cNvSpPr/>
      </dsp:nvSpPr>
      <dsp:spPr>
        <a:xfrm>
          <a:off x="2276864" y="118741"/>
          <a:ext cx="2066407" cy="1239844"/>
        </a:xfrm>
        <a:prstGeom prst="rect">
          <a:avLst/>
        </a:prstGeom>
        <a:solidFill>
          <a:srgbClr val="3EB7D6"/>
        </a:solidFill>
        <a:ln w="19050" cap="flat" cmpd="sng" algn="ctr">
          <a:solidFill>
            <a:schemeClr val="lt1">
              <a:hueOff val="0"/>
              <a:satOff val="0"/>
              <a:lumOff val="0"/>
            </a:schemeClr>
          </a:solidFill>
          <a:prstDash val="solid"/>
          <a:miter lim="800000"/>
        </a:ln>
        <a:effectLst/>
        <a:scene3d>
          <a:camera prst="orthographicFront">
            <a:rot lat="0" lon="0" rev="0"/>
          </a:camera>
          <a:lightRig rig="contrasting" dir="t">
            <a:rot lat="0" lon="0" rev="1200000"/>
          </a:lightRig>
        </a:scene3d>
      </dsp:spPr>
      <dsp:style>
        <a:lnRef idx="2">
          <a:schemeClr val="dk1"/>
        </a:lnRef>
        <a:fillRef idx="1">
          <a:schemeClr val="lt1"/>
        </a:fillRef>
        <a:effectRef idx="0">
          <a:schemeClr val="dk1"/>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bg1"/>
              </a:solidFill>
            </a:rPr>
            <a:t>Critiques</a:t>
          </a:r>
        </a:p>
      </dsp:txBody>
      <dsp:txXfrm>
        <a:off x="2276864" y="118741"/>
        <a:ext cx="2066407" cy="1239844"/>
      </dsp:txXfrm>
    </dsp:sp>
    <dsp:sp modelId="{4168BE0E-2B9B-664E-9EE3-2ACC84544F46}">
      <dsp:nvSpPr>
        <dsp:cNvPr id="0" name=""/>
        <dsp:cNvSpPr/>
      </dsp:nvSpPr>
      <dsp:spPr>
        <a:xfrm>
          <a:off x="4549911" y="118741"/>
          <a:ext cx="2066407" cy="1239844"/>
        </a:xfrm>
        <a:prstGeom prst="rect">
          <a:avLst/>
        </a:prstGeom>
        <a:solidFill>
          <a:srgbClr val="3366FF"/>
        </a:solidFill>
        <a:ln w="19050" cap="flat" cmpd="sng" algn="ctr">
          <a:solidFill>
            <a:schemeClr val="lt1">
              <a:hueOff val="0"/>
              <a:satOff val="0"/>
              <a:lumOff val="0"/>
            </a:schemeClr>
          </a:solidFill>
          <a:prstDash val="solid"/>
          <a:miter lim="800000"/>
        </a:ln>
        <a:effectLst/>
        <a:scene3d>
          <a:camera prst="orthographicFront">
            <a:rot lat="0" lon="0" rev="0"/>
          </a:camera>
          <a:lightRig rig="contrasting" dir="t">
            <a:rot lat="0" lon="0" rev="1200000"/>
          </a:lightRig>
        </a:scene3d>
      </dsp:spPr>
      <dsp:style>
        <a:lnRef idx="2">
          <a:schemeClr val="dk1"/>
        </a:lnRef>
        <a:fillRef idx="1">
          <a:schemeClr val="lt1"/>
        </a:fillRef>
        <a:effectRef idx="0">
          <a:schemeClr val="dk1"/>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bg1"/>
              </a:solidFill>
            </a:rPr>
            <a:t>Presentations</a:t>
          </a:r>
        </a:p>
      </dsp:txBody>
      <dsp:txXfrm>
        <a:off x="4549911" y="118741"/>
        <a:ext cx="2066407" cy="1239844"/>
      </dsp:txXfrm>
    </dsp:sp>
    <dsp:sp modelId="{DDFCDADA-3641-5546-948B-BA68EB6EEE05}">
      <dsp:nvSpPr>
        <dsp:cNvPr id="0" name=""/>
        <dsp:cNvSpPr/>
      </dsp:nvSpPr>
      <dsp:spPr>
        <a:xfrm>
          <a:off x="6822959" y="118741"/>
          <a:ext cx="2066407" cy="1239844"/>
        </a:xfrm>
        <a:prstGeom prst="rect">
          <a:avLst/>
        </a:prstGeom>
        <a:solidFill>
          <a:srgbClr val="3EB7D6"/>
        </a:solidFill>
        <a:ln w="19050" cap="flat" cmpd="sng" algn="ctr">
          <a:solidFill>
            <a:schemeClr val="lt1">
              <a:hueOff val="0"/>
              <a:satOff val="0"/>
              <a:lumOff val="0"/>
            </a:schemeClr>
          </a:solidFill>
          <a:prstDash val="solid"/>
          <a:miter lim="800000"/>
        </a:ln>
        <a:effectLst/>
        <a:scene3d>
          <a:camera prst="orthographicFront">
            <a:rot lat="0" lon="0" rev="0"/>
          </a:camera>
          <a:lightRig rig="contrasting" dir="t">
            <a:rot lat="0" lon="0" rev="1200000"/>
          </a:lightRig>
        </a:scene3d>
      </dsp:spPr>
      <dsp:style>
        <a:lnRef idx="2">
          <a:schemeClr val="dk1"/>
        </a:lnRef>
        <a:fillRef idx="1">
          <a:schemeClr val="lt1"/>
        </a:fillRef>
        <a:effectRef idx="0">
          <a:schemeClr val="dk1"/>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bg1"/>
              </a:solidFill>
            </a:rPr>
            <a:t>Inquiry Methods</a:t>
          </a:r>
        </a:p>
      </dsp:txBody>
      <dsp:txXfrm>
        <a:off x="6822959" y="118741"/>
        <a:ext cx="2066407" cy="1239844"/>
      </dsp:txXfrm>
    </dsp:sp>
    <dsp:sp modelId="{D93057B3-6835-0D4C-9699-398150D3BC39}">
      <dsp:nvSpPr>
        <dsp:cNvPr id="0" name=""/>
        <dsp:cNvSpPr/>
      </dsp:nvSpPr>
      <dsp:spPr>
        <a:xfrm>
          <a:off x="9096007" y="118741"/>
          <a:ext cx="2066407" cy="1239844"/>
        </a:xfrm>
        <a:prstGeom prst="rect">
          <a:avLst/>
        </a:prstGeom>
        <a:solidFill>
          <a:srgbClr val="124792"/>
        </a:solidFill>
        <a:ln w="19050" cap="flat" cmpd="sng" algn="ctr">
          <a:solidFill>
            <a:schemeClr val="lt1">
              <a:hueOff val="0"/>
              <a:satOff val="0"/>
              <a:lumOff val="0"/>
            </a:schemeClr>
          </a:solidFill>
          <a:prstDash val="solid"/>
          <a:miter lim="800000"/>
        </a:ln>
        <a:effectLst/>
        <a:scene3d>
          <a:camera prst="orthographicFront">
            <a:rot lat="0" lon="0" rev="0"/>
          </a:camera>
          <a:lightRig rig="contrasting" dir="t">
            <a:rot lat="0" lon="0" rev="1200000"/>
          </a:lightRig>
        </a:scene3d>
      </dsp:spPr>
      <dsp:style>
        <a:lnRef idx="2">
          <a:schemeClr val="dk1"/>
        </a:lnRef>
        <a:fillRef idx="1">
          <a:schemeClr val="lt1"/>
        </a:fillRef>
        <a:effectRef idx="0">
          <a:schemeClr val="dk1"/>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bg1"/>
              </a:solidFill>
            </a:rPr>
            <a:t>Tests </a:t>
          </a:r>
        </a:p>
      </dsp:txBody>
      <dsp:txXfrm>
        <a:off x="9096007" y="118741"/>
        <a:ext cx="2066407" cy="12398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65BC5-413E-E54A-956F-0CFFAFD6A9E8}">
      <dsp:nvSpPr>
        <dsp:cNvPr id="0" name=""/>
        <dsp:cNvSpPr/>
      </dsp:nvSpPr>
      <dsp:spPr>
        <a:xfrm>
          <a:off x="2590800" y="2797660"/>
          <a:ext cx="1762215" cy="305839"/>
        </a:xfrm>
        <a:custGeom>
          <a:avLst/>
          <a:gdLst/>
          <a:ahLst/>
          <a:cxnLst/>
          <a:rect l="0" t="0" r="0" b="0"/>
          <a:pathLst>
            <a:path>
              <a:moveTo>
                <a:pt x="0" y="0"/>
              </a:moveTo>
              <a:lnTo>
                <a:pt x="0" y="152919"/>
              </a:lnTo>
              <a:lnTo>
                <a:pt x="1762215" y="152919"/>
              </a:lnTo>
              <a:lnTo>
                <a:pt x="1762215" y="305839"/>
              </a:lnTo>
            </a:path>
          </a:pathLst>
        </a:custGeom>
        <a:noFill/>
        <a:ln w="19050" cap="flat" cmpd="sng" algn="ctr">
          <a:solidFill>
            <a:schemeClr val="tx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BC37752-40FF-A443-8F9C-50377D72889C}">
      <dsp:nvSpPr>
        <dsp:cNvPr id="0" name=""/>
        <dsp:cNvSpPr/>
      </dsp:nvSpPr>
      <dsp:spPr>
        <a:xfrm>
          <a:off x="2545080" y="2797660"/>
          <a:ext cx="91440" cy="305839"/>
        </a:xfrm>
        <a:custGeom>
          <a:avLst/>
          <a:gdLst/>
          <a:ahLst/>
          <a:cxnLst/>
          <a:rect l="0" t="0" r="0" b="0"/>
          <a:pathLst>
            <a:path>
              <a:moveTo>
                <a:pt x="45720" y="0"/>
              </a:moveTo>
              <a:lnTo>
                <a:pt x="45720" y="305839"/>
              </a:lnTo>
            </a:path>
          </a:pathLst>
        </a:custGeom>
        <a:noFill/>
        <a:ln w="19050" cap="flat" cmpd="sng" algn="ctr">
          <a:solidFill>
            <a:schemeClr val="tx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D6B2ABF-B7B2-3746-81F0-2036FFD33A49}">
      <dsp:nvSpPr>
        <dsp:cNvPr id="0" name=""/>
        <dsp:cNvSpPr/>
      </dsp:nvSpPr>
      <dsp:spPr>
        <a:xfrm>
          <a:off x="828584" y="2797660"/>
          <a:ext cx="1762215" cy="305839"/>
        </a:xfrm>
        <a:custGeom>
          <a:avLst/>
          <a:gdLst/>
          <a:ahLst/>
          <a:cxnLst/>
          <a:rect l="0" t="0" r="0" b="0"/>
          <a:pathLst>
            <a:path>
              <a:moveTo>
                <a:pt x="1762215" y="0"/>
              </a:moveTo>
              <a:lnTo>
                <a:pt x="1762215" y="152919"/>
              </a:lnTo>
              <a:lnTo>
                <a:pt x="0" y="152919"/>
              </a:lnTo>
              <a:lnTo>
                <a:pt x="0" y="305839"/>
              </a:lnTo>
            </a:path>
          </a:pathLst>
        </a:custGeom>
        <a:noFill/>
        <a:ln w="19050" cap="flat" cmpd="sng" algn="ctr">
          <a:solidFill>
            <a:schemeClr val="tx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CD26E8-F7E7-7144-BA6A-55860589B31E}">
      <dsp:nvSpPr>
        <dsp:cNvPr id="0" name=""/>
        <dsp:cNvSpPr/>
      </dsp:nvSpPr>
      <dsp:spPr>
        <a:xfrm>
          <a:off x="72871" y="537"/>
          <a:ext cx="5035857" cy="2797123"/>
        </a:xfrm>
        <a:prstGeom prst="rect">
          <a:avLst/>
        </a:prstGeom>
        <a:solidFill>
          <a:srgbClr val="000000"/>
        </a:solidFill>
        <a:ln w="38100">
          <a:solidFill>
            <a:schemeClr val="tx1"/>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dirty="0"/>
            <a:t>Numeric Scores</a:t>
          </a:r>
        </a:p>
        <a:p>
          <a:pPr marL="0" lvl="0" indent="0" algn="ctr" defTabSz="1600200" rtl="0">
            <a:lnSpc>
              <a:spcPct val="90000"/>
            </a:lnSpc>
            <a:spcBef>
              <a:spcPct val="0"/>
            </a:spcBef>
            <a:spcAft>
              <a:spcPct val="35000"/>
            </a:spcAft>
            <a:buNone/>
          </a:pPr>
          <a:r>
            <a:rPr lang="en-US" sz="3600" b="1" kern="1200" dirty="0">
              <a:solidFill>
                <a:srgbClr val="FFFFFF"/>
              </a:solidFill>
              <a:latin typeface="Chalkduster"/>
              <a:cs typeface="Chalkduster"/>
            </a:rPr>
            <a:t>(100%</a:t>
          </a:r>
          <a:r>
            <a:rPr lang="en-US" sz="3600" kern="1200" dirty="0"/>
            <a:t> )</a:t>
          </a:r>
        </a:p>
      </dsp:txBody>
      <dsp:txXfrm>
        <a:off x="72871" y="537"/>
        <a:ext cx="5035857" cy="2797123"/>
      </dsp:txXfrm>
    </dsp:sp>
    <dsp:sp modelId="{C3743AFC-EE55-F248-A25B-637530231CC3}">
      <dsp:nvSpPr>
        <dsp:cNvPr id="0" name=""/>
        <dsp:cNvSpPr/>
      </dsp:nvSpPr>
      <dsp:spPr>
        <a:xfrm>
          <a:off x="100396" y="3103499"/>
          <a:ext cx="1456376" cy="728188"/>
        </a:xfrm>
        <a:prstGeom prst="rect">
          <a:avLst/>
        </a:prstGeom>
        <a:solidFill>
          <a:srgbClr val="FC0D3C"/>
        </a:solidFill>
        <a:ln w="19050" cap="flat" cmpd="sng" algn="ctr">
          <a:solidFill>
            <a:schemeClr val="dk1"/>
          </a:solidFill>
          <a:prstDash val="solid"/>
          <a:miter lim="800000"/>
        </a:ln>
        <a:effectLst/>
        <a:scene3d>
          <a:camera prst="orthographicFront"/>
          <a:lightRig rig="threePt" dir="t">
            <a:rot lat="0" lon="0" rev="7500000"/>
          </a:lightRig>
        </a:scene3d>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Grading Scales</a:t>
          </a:r>
        </a:p>
      </dsp:txBody>
      <dsp:txXfrm>
        <a:off x="100396" y="3103499"/>
        <a:ext cx="1456376" cy="728188"/>
      </dsp:txXfrm>
    </dsp:sp>
    <dsp:sp modelId="{DA0A09EC-BB13-6F4F-9AC3-87E626818BB4}">
      <dsp:nvSpPr>
        <dsp:cNvPr id="0" name=""/>
        <dsp:cNvSpPr/>
      </dsp:nvSpPr>
      <dsp:spPr>
        <a:xfrm>
          <a:off x="1862611" y="3103499"/>
          <a:ext cx="1456376" cy="728188"/>
        </a:xfrm>
        <a:prstGeom prst="rect">
          <a:avLst/>
        </a:prstGeom>
        <a:solidFill>
          <a:srgbClr val="FC0D3C"/>
        </a:solidFill>
        <a:ln w="19050" cap="flat" cmpd="sng" algn="ctr">
          <a:solidFill>
            <a:schemeClr val="dk1"/>
          </a:solidFill>
          <a:prstDash val="solid"/>
          <a:miter lim="800000"/>
        </a:ln>
        <a:effectLst/>
        <a:scene3d>
          <a:camera prst="orthographicFront"/>
          <a:lightRig rig="threePt" dir="t">
            <a:rot lat="0" lon="0" rev="7500000"/>
          </a:lightRig>
        </a:scene3d>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Tests</a:t>
          </a:r>
        </a:p>
      </dsp:txBody>
      <dsp:txXfrm>
        <a:off x="1862611" y="3103499"/>
        <a:ext cx="1456376" cy="728188"/>
      </dsp:txXfrm>
    </dsp:sp>
    <dsp:sp modelId="{827840F5-D585-9247-AE89-01AAC2FE326B}">
      <dsp:nvSpPr>
        <dsp:cNvPr id="0" name=""/>
        <dsp:cNvSpPr/>
      </dsp:nvSpPr>
      <dsp:spPr>
        <a:xfrm>
          <a:off x="3624827" y="3103499"/>
          <a:ext cx="1456376" cy="728188"/>
        </a:xfrm>
        <a:prstGeom prst="rect">
          <a:avLst/>
        </a:prstGeom>
        <a:solidFill>
          <a:srgbClr val="FC0D3C"/>
        </a:solidFill>
        <a:ln w="19050" cap="flat" cmpd="sng" algn="ctr">
          <a:solidFill>
            <a:schemeClr val="dk1"/>
          </a:solidFill>
          <a:prstDash val="solid"/>
          <a:miter lim="800000"/>
        </a:ln>
        <a:effectLst/>
        <a:scene3d>
          <a:camera prst="orthographicFront"/>
          <a:lightRig rig="threePt" dir="t">
            <a:rot lat="0" lon="0" rev="7500000"/>
          </a:lightRig>
        </a:scene3d>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Rubrics</a:t>
          </a:r>
        </a:p>
      </dsp:txBody>
      <dsp:txXfrm>
        <a:off x="3624827" y="3103499"/>
        <a:ext cx="1456376" cy="7281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tennessean.com/story/life/2018/01/05/nashville-artist-who-ate-fajitas-supreme-court-justice-then-painted-her-portrait/919369001/" TargetMode="External"/><Relationship Id="rId7" Type="http://schemas.openxmlformats.org/officeDocument/2006/relationships/hyperlink" Target="http://www.congress.gov/bill/114th-congress/senate-bill/1177/text?overview=closed"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michaelshaneneal.com/the-spectator/mentoring" TargetMode="External"/><Relationship Id="rId5" Type="http://schemas.openxmlformats.org/officeDocument/2006/relationships/hyperlink" Target="https://www.nationalartsstandards.org/sites/default/files/Conceptual%20Framework%2007-21-16.pdf" TargetMode="External"/><Relationship Id="rId4" Type="http://schemas.openxmlformats.org/officeDocument/2006/relationships/hyperlink" Target="https://www.arteducators.org/learn-tools/assessment-papers-for-art-educa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3!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pPr eaLnBrk="1" hangingPunct="1">
              <a:spcBef>
                <a:spcPct val="0"/>
              </a:spcBef>
            </a:pPr>
            <a:endParaRPr lang="en-US" b="1">
              <a:latin typeface="Calibri" charset="0"/>
            </a:endParaRPr>
          </a:p>
          <a:p>
            <a:pPr eaLnBrk="1" hangingPunct="1">
              <a:spcBef>
                <a:spcPct val="0"/>
              </a:spcBef>
            </a:pPr>
            <a:r>
              <a:rPr lang="en-US" b="1">
                <a:latin typeface="Calibri" charset="0"/>
              </a:rPr>
              <a:t>Right </a:t>
            </a:r>
            <a:r>
              <a:rPr lang="en-US" b="1" dirty="0">
                <a:latin typeface="Calibri" charset="0"/>
              </a:rPr>
              <a:t>Image: </a:t>
            </a:r>
            <a:r>
              <a:rPr lang="en-US" dirty="0">
                <a:latin typeface="Calibri" charset="0"/>
              </a:rPr>
              <a:t>Coley Lee, 13 years </a:t>
            </a:r>
            <a:r>
              <a:rPr lang="en-US" dirty="0"/>
              <a:t>old</a:t>
            </a:r>
            <a:r>
              <a:rPr lang="en-US" dirty="0">
                <a:latin typeface="Calibri" charset="0"/>
              </a:rPr>
              <a:t>, USA. Mike Muller, teacher.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320691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https://</a:t>
            </a:r>
            <a:r>
              <a:rPr lang="en-US" dirty="0" err="1"/>
              <a:t>openclipart.org</a:t>
            </a:r>
            <a:r>
              <a:rPr lang="en-US" dirty="0"/>
              <a:t>/detail/306464/white-board-</a:t>
            </a:r>
            <a:r>
              <a:rPr lang="en-US" dirty="0" err="1"/>
              <a:t>colour</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370931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r>
              <a:rPr lang="en-US" b="0" dirty="0"/>
              <a:t>Introduce qualitative assessments and compare them to quantitative assessments. Ask the class to contemplate how using both quantitative and qualitative assessments inform us about our </a:t>
            </a:r>
            <a:r>
              <a:rPr lang="en-US" sz="1200" b="0" dirty="0">
                <a:solidFill>
                  <a:srgbClr val="000000"/>
                </a:solidFill>
              </a:rPr>
              <a:t>teaching practices and student learning.</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dirty="0"/>
              <a:t>Jiří</a:t>
            </a:r>
            <a:r>
              <a:rPr lang="en-US" b="1" dirty="0">
                <a:latin typeface="Calibri" charset="0"/>
              </a:rPr>
              <a:t> </a:t>
            </a:r>
            <a:r>
              <a:rPr lang="en-US" dirty="0" err="1"/>
              <a:t>Manďák</a:t>
            </a:r>
            <a:r>
              <a:rPr lang="en-US" dirty="0"/>
              <a:t>, 12 years old, ZUŠ, Zlín - </a:t>
            </a:r>
            <a:r>
              <a:rPr lang="en-US" dirty="0" err="1"/>
              <a:t>Malenovice</a:t>
            </a:r>
            <a:r>
              <a:rPr lang="en-US" dirty="0"/>
              <a:t>, Czech Republic. 39</a:t>
            </a:r>
            <a:r>
              <a:rPr lang="en-US" baseline="30000" dirty="0"/>
              <a:t>th</a:t>
            </a:r>
            <a:r>
              <a:rPr lang="en-US" baseline="0" dirty="0"/>
              <a:t> </a:t>
            </a:r>
            <a:r>
              <a:rPr lang="en-US" dirty="0"/>
              <a:t>ICEFA Lidice.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Bangla MN"/>
                <a:cs typeface="Bangla MN"/>
              </a:rPr>
              <a:t>References:</a:t>
            </a:r>
          </a:p>
          <a:p>
            <a:r>
              <a:rPr lang="en-US" sz="1200" kern="1200" dirty="0">
                <a:solidFill>
                  <a:schemeClr val="tx1"/>
                </a:solidFill>
                <a:effectLst/>
                <a:latin typeface="+mn-lt"/>
                <a:ea typeface="+mn-ea"/>
                <a:cs typeface="+mn-cs"/>
              </a:rPr>
              <a:t>Eisner, 2002</a:t>
            </a:r>
            <a:endParaRPr lang="en-US" sz="1200" b="1" dirty="0">
              <a:solidFill>
                <a:schemeClr val="bg1"/>
              </a:solidFill>
              <a:latin typeface="Bangla MN"/>
              <a:cs typeface="Bangla MN"/>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313914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charset="0"/>
              </a:rPr>
              <a:t>Image: </a:t>
            </a:r>
            <a:r>
              <a:rPr lang="en-US" dirty="0"/>
              <a:t>Hiba Khamlichi, 13 years old, Rabat, Morocco. Agriculture theme from 42</a:t>
            </a:r>
            <a:r>
              <a:rPr lang="en-US" baseline="30000" dirty="0"/>
              <a:t>nd</a:t>
            </a:r>
            <a:r>
              <a:rPr lang="en-US" dirty="0"/>
              <a:t> ICEFA Lidice.</a:t>
            </a:r>
          </a:p>
          <a:p>
            <a:endParaRPr lang="en-US" dirty="0"/>
          </a:p>
          <a:p>
            <a:r>
              <a:rPr lang="en-US" b="1" dirty="0"/>
              <a:t>References: </a:t>
            </a:r>
          </a:p>
          <a:p>
            <a:endParaRPr lang="en-US" dirty="0"/>
          </a:p>
          <a:p>
            <a:pPr marL="171450" indent="-171450">
              <a:buFont typeface="Arial"/>
              <a:buChar char="•"/>
            </a:pPr>
            <a:r>
              <a:rPr lang="en-US" sz="1200" kern="1200" dirty="0">
                <a:solidFill>
                  <a:schemeClr val="tx1"/>
                </a:solidFill>
                <a:effectLst/>
                <a:latin typeface="+mn-lt"/>
                <a:ea typeface="+mn-ea"/>
                <a:cs typeface="+mn-cs"/>
              </a:rPr>
              <a:t>Anderson &amp; Milbrandt, 2005</a:t>
            </a:r>
            <a:endParaRPr lang="en-US" dirty="0">
              <a:effectLst/>
            </a:endParaRPr>
          </a:p>
          <a:p>
            <a:pPr marL="171450" indent="-171450">
              <a:buFont typeface="Arial"/>
              <a:buChar char="•"/>
            </a:pPr>
            <a:r>
              <a:rPr lang="en-US" sz="1200" kern="1200" dirty="0">
                <a:solidFill>
                  <a:schemeClr val="tx1"/>
                </a:solidFill>
                <a:effectLst/>
                <a:latin typeface="+mn-lt"/>
                <a:ea typeface="+mn-ea"/>
                <a:cs typeface="+mn-cs"/>
              </a:rPr>
              <a:t>Chappuis et al., 2012</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1770438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Top Image: </a:t>
            </a:r>
            <a:r>
              <a:rPr lang="en-US" i="0" dirty="0">
                <a:effectLst/>
                <a:latin typeface="Helvetica Neue" panose="02000503000000020004" pitchFamily="2" charset="0"/>
              </a:rPr>
              <a:t>https://</a:t>
            </a:r>
            <a:r>
              <a:rPr lang="en-US" i="0" dirty="0" err="1">
                <a:effectLst/>
                <a:latin typeface="Helvetica Neue" panose="02000503000000020004" pitchFamily="2" charset="0"/>
              </a:rPr>
              <a:t>openclipart.org</a:t>
            </a:r>
            <a:r>
              <a:rPr lang="en-US" i="0" dirty="0">
                <a:effectLst/>
                <a:latin typeface="Helvetica Neue" panose="02000503000000020004" pitchFamily="2" charset="0"/>
              </a:rPr>
              <a:t>/detail/282278/paint-tube-colour-6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Bottom Image: </a:t>
            </a:r>
            <a:r>
              <a:rPr lang="en-US" b="0" dirty="0">
                <a:latin typeface="Calibri" charset="0"/>
              </a:rPr>
              <a:t>https://</a:t>
            </a:r>
            <a:r>
              <a:rPr lang="en-US" b="0" dirty="0" err="1">
                <a:latin typeface="Calibri" charset="0"/>
              </a:rPr>
              <a:t>openclipart.org</a:t>
            </a:r>
            <a:r>
              <a:rPr lang="en-US" b="0" dirty="0">
                <a:latin typeface="Calibri" charset="0"/>
              </a:rPr>
              <a:t>/detail/282273/paint-tube</a:t>
            </a:r>
            <a:endParaRPr lang="en-US" b="0" dirty="0"/>
          </a:p>
        </p:txBody>
      </p:sp>
      <p:sp>
        <p:nvSpPr>
          <p:cNvPr id="4" name="Slide Number Placeholder 3"/>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201663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dirty="0"/>
              <a:t>https://</a:t>
            </a:r>
            <a:r>
              <a:rPr lang="en-US" dirty="0" err="1"/>
              <a:t>openclipart.org</a:t>
            </a:r>
            <a:r>
              <a:rPr lang="en-US" dirty="0"/>
              <a:t>/detail/178987/pencil-cup</a:t>
            </a:r>
          </a:p>
        </p:txBody>
      </p:sp>
      <p:sp>
        <p:nvSpPr>
          <p:cNvPr id="4" name="Slide Number Placeholder 3"/>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2489935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Calibri" charset="0"/>
              </a:rPr>
              <a:t>Class instruction: </a:t>
            </a:r>
            <a:r>
              <a:rPr lang="en-US" b="0" dirty="0">
                <a:latin typeface="Calibri" charset="0"/>
              </a:rPr>
              <a:t>Have the class o</a:t>
            </a:r>
            <a:r>
              <a:rPr lang="en-US" b="0" dirty="0"/>
              <a:t>pen the textbook to </a:t>
            </a:r>
            <a:r>
              <a:rPr lang="en-US" sz="1200" b="0" kern="1200" dirty="0">
                <a:solidFill>
                  <a:schemeClr val="tx1"/>
                </a:solidFill>
                <a:effectLst/>
                <a:latin typeface="+mn-lt"/>
                <a:ea typeface="+mn-ea"/>
                <a:cs typeface="+mn-cs"/>
              </a:rPr>
              <a:t>Model 3.1. Art Assessment Action Plan and discuss its contents. Ask the class to visualize how they would utilize it to guide their own assessment practices. Have students write a 9-week, semester, or year’s curriculum and complete the Art Assessment Action Plan with their original responses.</a:t>
            </a:r>
            <a:endParaRPr lang="en-US" b="1" dirty="0">
              <a:latin typeface="Calibri" charset="0"/>
            </a:endParaRPr>
          </a:p>
          <a:p>
            <a:endParaRPr lang="en-US" b="1" dirty="0">
              <a:latin typeface="Calibri" charset="0"/>
            </a:endParaRPr>
          </a:p>
          <a:p>
            <a:r>
              <a:rPr lang="en-US" b="1" dirty="0">
                <a:latin typeface="Calibri" charset="0"/>
              </a:rPr>
              <a:t>Image: </a:t>
            </a:r>
            <a:r>
              <a:rPr lang="en-US" dirty="0"/>
              <a:t>Asal Yar-Ahmadi, 6 years old, KANOON - Institute for Intellectual Development of Children &amp; Young Adults, Tehran, Iran. 38</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405174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4BE9-F602-C2FC-2F50-4B9861C82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5D1F8-9947-DC2B-7512-0730A7F4E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62820-E9FE-3EFD-53F0-440A7ECE3F5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sz="1200" b="0" dirty="0"/>
              <a:t>Mwangi Mungai,11 years </a:t>
            </a:r>
            <a:r>
              <a:rPr lang="en-US" dirty="0"/>
              <a:t>old</a:t>
            </a:r>
            <a:r>
              <a:rPr lang="en-US" sz="1200" b="0" dirty="0"/>
              <a:t>, Private Studio of Mary Muringi Aurilia, Nairobi, Kenya. 45</a:t>
            </a:r>
            <a:r>
              <a:rPr lang="en-US" sz="1200" b="0" baseline="30000" dirty="0"/>
              <a:t>th</a:t>
            </a:r>
            <a:r>
              <a:rPr lang="en-US" sz="1200" b="0" dirty="0"/>
              <a:t> ICEFA Lidice.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dirty="0"/>
          </a:p>
          <a:p>
            <a:r>
              <a:rPr lang="en-US" b="1" dirty="0"/>
              <a:t>References: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kern="1200" dirty="0">
                <a:solidFill>
                  <a:schemeClr val="tx1"/>
                </a:solidFill>
                <a:effectLst/>
                <a:latin typeface="+mn-lt"/>
                <a:ea typeface="+mn-ea"/>
                <a:cs typeface="+mn-cs"/>
              </a:rPr>
              <a:t>Siegesmund &amp; Smilan, 2024</a:t>
            </a:r>
            <a:endParaRPr lang="en-US" dirty="0">
              <a:effectLst/>
            </a:endParaRPr>
          </a:p>
          <a:p>
            <a:pPr marL="171450" indent="-171450">
              <a:buFont typeface="Arial"/>
              <a:buChar char="•"/>
            </a:pPr>
            <a:r>
              <a:rPr lang="en-US" sz="1200" kern="1200" dirty="0">
                <a:solidFill>
                  <a:schemeClr val="tx1"/>
                </a:solidFill>
                <a:effectLst/>
                <a:latin typeface="+mn-lt"/>
                <a:ea typeface="+mn-ea"/>
                <a:cs typeface="+mn-cs"/>
              </a:rPr>
              <a:t>Wiggins &amp; McTighe, 2005</a:t>
            </a:r>
            <a:endParaRPr lang="en-US" dirty="0"/>
          </a:p>
        </p:txBody>
      </p:sp>
      <p:sp>
        <p:nvSpPr>
          <p:cNvPr id="4" name="Slide Number Placeholder 3">
            <a:extLst>
              <a:ext uri="{FF2B5EF4-FFF2-40B4-BE49-F238E27FC236}">
                <a16:creationId xmlns:a16="http://schemas.microsoft.com/office/drawing/2014/main" id="{4688BE34-0AD3-CDFD-F71E-042855C96200}"/>
              </a:ext>
            </a:extLst>
          </p:cNvPr>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340909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dirty="0"/>
              <a:t>Class instruction: </a:t>
            </a:r>
            <a:r>
              <a:rPr lang="en-US" sz="1200" b="0" dirty="0"/>
              <a:t>Explain the following:</a:t>
            </a:r>
          </a:p>
          <a:p>
            <a:pPr lvl="0" rtl="0"/>
            <a:endParaRPr lang="en-US" sz="1200" b="1" dirty="0"/>
          </a:p>
          <a:p>
            <a:pPr marL="171450" lvl="0" indent="-171450" rtl="0">
              <a:buFont typeface="Arial"/>
              <a:buChar char="•"/>
            </a:pPr>
            <a:r>
              <a:rPr lang="en-US" b="1" dirty="0">
                <a:solidFill>
                  <a:schemeClr val="tx1"/>
                </a:solidFill>
              </a:rPr>
              <a:t>Informal assessment </a:t>
            </a:r>
            <a:r>
              <a:rPr lang="en-US" b="0" dirty="0"/>
              <a:t>assesses student behaviors formatively and checks for understanding without assigning grades. It transpires through one-on-one, small group, and whole class interactions. </a:t>
            </a:r>
          </a:p>
          <a:p>
            <a:pPr marL="171450" lvl="0" indent="-171450" rtl="0">
              <a:buFont typeface="Arial"/>
              <a:buChar char="•"/>
            </a:pPr>
            <a:r>
              <a:rPr lang="en-US" b="1" dirty="0">
                <a:solidFill>
                  <a:srgbClr val="000000"/>
                </a:solidFill>
              </a:rPr>
              <a:t>Formative assessment</a:t>
            </a:r>
            <a:r>
              <a:rPr lang="en-US" dirty="0">
                <a:solidFill>
                  <a:srgbClr val="000000"/>
                </a:solidFill>
              </a:rPr>
              <a:t> </a:t>
            </a:r>
            <a:r>
              <a:rPr lang="en-US" b="0" dirty="0"/>
              <a:t>collects data during a learning activity to identify what students understand and have yet to comprehend. Formative assessments provide teachers and students with immediate feedback before assigning summative grades. </a:t>
            </a:r>
          </a:p>
          <a:p>
            <a:pPr marL="171450" lvl="0" indent="-171450" rtl="0">
              <a:buFont typeface="Arial"/>
              <a:buChar char="•"/>
            </a:pPr>
            <a:r>
              <a:rPr lang="en-US" sz="1200" b="1" kern="1200" dirty="0">
                <a:solidFill>
                  <a:schemeClr val="tx1"/>
                </a:solidFill>
                <a:effectLst/>
                <a:latin typeface="+mn-lt"/>
                <a:ea typeface="+mn-ea"/>
                <a:cs typeface="+mn-cs"/>
              </a:rPr>
              <a:t>Summative assessment</a:t>
            </a:r>
            <a:r>
              <a:rPr lang="en-US" sz="1200" kern="1200" dirty="0">
                <a:solidFill>
                  <a:schemeClr val="tx1"/>
                </a:solidFill>
                <a:effectLst/>
                <a:latin typeface="+mn-lt"/>
                <a:ea typeface="+mn-ea"/>
                <a:cs typeface="+mn-cs"/>
              </a:rPr>
              <a:t> measures learning targets at the completion of one or more tasks, including results from art lessons, journals, portfolios, essays, and capstone projects. Summative assessment results are useful in identifying levels of student achievement, assigning diagnostic grades, and providing feedback for student growth. </a:t>
            </a:r>
          </a:p>
          <a:p>
            <a:pPr marL="171450" lvl="0" indent="-171450" rtl="0">
              <a:buFont typeface="Arial"/>
              <a:buChar char="•"/>
            </a:pPr>
            <a:r>
              <a:rPr lang="en-US" sz="1200" kern="1200" dirty="0">
                <a:solidFill>
                  <a:schemeClr val="tx1"/>
                </a:solidFill>
                <a:effectLst/>
                <a:latin typeface="+mn-lt"/>
                <a:ea typeface="+mn-ea"/>
                <a:cs typeface="+mn-cs"/>
              </a:rPr>
              <a:t>Explain how summative assessments differ from </a:t>
            </a:r>
            <a:r>
              <a:rPr lang="en-US" sz="1200" b="1" kern="1200" dirty="0">
                <a:solidFill>
                  <a:schemeClr val="tx1"/>
                </a:solidFill>
                <a:effectLst/>
                <a:latin typeface="+mn-lt"/>
                <a:ea typeface="+mn-ea"/>
                <a:cs typeface="+mn-cs"/>
              </a:rPr>
              <a:t>evaluations</a:t>
            </a:r>
            <a:r>
              <a:rPr lang="en-US" sz="1200" kern="1200" dirty="0">
                <a:solidFill>
                  <a:schemeClr val="tx1"/>
                </a:solidFill>
                <a:effectLst/>
                <a:latin typeface="+mn-lt"/>
                <a:ea typeface="+mn-ea"/>
                <a:cs typeface="+mn-cs"/>
              </a:rPr>
              <a:t> that include standardized test results, report card grades, and evaluated performances.</a:t>
            </a:r>
          </a:p>
          <a:p>
            <a:pPr marL="171450" lvl="0" indent="-171450" rtl="0">
              <a:buFont typeface="Arial"/>
              <a:buChar cha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dirty="0"/>
              <a:t>Image:</a:t>
            </a:r>
            <a:r>
              <a:rPr lang="en-US" sz="1200" b="1" baseline="0" dirty="0"/>
              <a:t> </a:t>
            </a:r>
            <a:r>
              <a:rPr lang="en-US" sz="1200" dirty="0"/>
              <a:t>Innes </a:t>
            </a:r>
            <a:r>
              <a:rPr lang="en-US" sz="1200" dirty="0" err="1"/>
              <a:t>Withersová</a:t>
            </a:r>
            <a:r>
              <a:rPr lang="en-US" sz="1200" dirty="0"/>
              <a:t>,</a:t>
            </a:r>
            <a:r>
              <a:rPr lang="en-US" sz="1200" baseline="0" dirty="0"/>
              <a:t> </a:t>
            </a:r>
            <a:r>
              <a:rPr lang="en-US" sz="1200" dirty="0"/>
              <a:t>8 years </a:t>
            </a:r>
            <a:r>
              <a:rPr lang="en-US" dirty="0"/>
              <a:t>old</a:t>
            </a:r>
            <a:r>
              <a:rPr lang="en-US" sz="1200" dirty="0"/>
              <a:t>, </a:t>
            </a:r>
            <a:r>
              <a:rPr lang="en-US" sz="1200" dirty="0" err="1"/>
              <a:t>Sdružení</a:t>
            </a:r>
            <a:r>
              <a:rPr lang="en-US" sz="1200" dirty="0"/>
              <a:t> </a:t>
            </a:r>
            <a:r>
              <a:rPr lang="en-US" sz="1200" dirty="0" err="1"/>
              <a:t>Roztoč</a:t>
            </a:r>
            <a:r>
              <a:rPr lang="en-US" sz="1200" dirty="0"/>
              <a:t>, </a:t>
            </a:r>
            <a:r>
              <a:rPr lang="en-US" sz="1200" dirty="0" err="1"/>
              <a:t>Roztoky</a:t>
            </a:r>
            <a:r>
              <a:rPr lang="en-US" sz="1200" dirty="0"/>
              <a:t>, Czech Republic. 42</a:t>
            </a:r>
            <a:r>
              <a:rPr lang="en-US" sz="1200" baseline="30000" dirty="0"/>
              <a:t>nd</a:t>
            </a:r>
            <a:r>
              <a:rPr lang="en-US" sz="1200" dirty="0"/>
              <a:t> ICEFA Lidice.</a:t>
            </a:r>
          </a:p>
          <a:p>
            <a:pPr marL="171450" lvl="0" indent="-171450" rtl="0">
              <a:buFont typeface="Arial"/>
              <a:buChar char="•"/>
            </a:pPr>
            <a:endParaRPr lang="en-US" b="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378907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6FAA-7FAA-CE6A-8440-76F2F5274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E6D51-C88C-44D0-B09C-8F2364F0AC3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8EEC66B-5B44-D7C7-2BD4-EFAD9D5539D8}"/>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Class instruction: </a:t>
            </a:r>
            <a:r>
              <a:rPr lang="en-US" sz="1200" b="0" kern="1200" dirty="0">
                <a:solidFill>
                  <a:schemeClr val="tx1"/>
                </a:solidFill>
                <a:effectLst/>
                <a:latin typeface="+mn-lt"/>
                <a:ea typeface="+mn-ea"/>
                <a:cs typeface="+mn-cs"/>
              </a:rPr>
              <a:t>Explain the following:</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Self-Assessment</a:t>
            </a:r>
            <a:r>
              <a:rPr lang="en-US" sz="1200" kern="1200" dirty="0">
                <a:solidFill>
                  <a:schemeClr val="tx1"/>
                </a:solidFill>
                <a:effectLst/>
                <a:latin typeface="+mn-lt"/>
                <a:ea typeface="+mn-ea"/>
                <a:cs typeface="+mn-cs"/>
              </a:rPr>
              <a:t> refers to individual students measuring their own performances using self-reflection and class assessment instruments as applicable to make necessary adaptations to tasks at hand.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Peer Assessment</a:t>
            </a:r>
            <a:r>
              <a:rPr lang="en-US" sz="1200" kern="1200" dirty="0">
                <a:solidFill>
                  <a:schemeClr val="tx1"/>
                </a:solidFill>
                <a:effectLst/>
                <a:latin typeface="+mn-lt"/>
                <a:ea typeface="+mn-ea"/>
                <a:cs typeface="+mn-cs"/>
              </a:rPr>
              <a:t> transpires when students offer fellow students constructive feedback about a learning target or behavior during a project. </a:t>
            </a:r>
            <a:endParaRPr lang="en-US" dirty="0"/>
          </a:p>
          <a:p>
            <a:endParaRPr lang="en-US" b="1"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Left Image: </a:t>
            </a:r>
            <a:r>
              <a:rPr lang="en-US" sz="1200" kern="1200" dirty="0">
                <a:solidFill>
                  <a:schemeClr val="tx1"/>
                </a:solidFill>
                <a:effectLst/>
                <a:latin typeface="+mn-lt"/>
                <a:ea typeface="+mn-ea"/>
                <a:cs typeface="+mn-cs"/>
              </a:rPr>
              <a:t>A middle schooler applies formative self-assessment while sanding a wooden sculpture. Source: Todd Johnson, teacher; Cathy </a:t>
            </a:r>
            <a:r>
              <a:rPr lang="en-US" sz="1200" kern="1200" dirty="0" err="1">
                <a:solidFill>
                  <a:schemeClr val="tx1"/>
                </a:solidFill>
                <a:effectLst/>
                <a:latin typeface="+mn-lt"/>
                <a:ea typeface="+mn-ea"/>
                <a:cs typeface="+mn-cs"/>
              </a:rPr>
              <a:t>Dowhos</a:t>
            </a:r>
            <a:r>
              <a:rPr lang="en-US" sz="1200" kern="1200" dirty="0">
                <a:solidFill>
                  <a:schemeClr val="tx1"/>
                </a:solidFill>
                <a:effectLst/>
                <a:latin typeface="+mn-lt"/>
                <a:ea typeface="+mn-ea"/>
                <a:cs typeface="+mn-cs"/>
              </a:rPr>
              <a:t>-O'Gorman, photo</a:t>
            </a:r>
          </a:p>
          <a:p>
            <a:endParaRPr lang="en-US" b="1"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Right Image: </a:t>
            </a:r>
            <a:r>
              <a:rPr lang="en-US" i="0" dirty="0">
                <a:effectLst/>
                <a:latin typeface="Helvetica Neue" panose="02000503000000020004" pitchFamily="2" charset="0"/>
              </a:rPr>
              <a:t>Photo by Allison Shelley/The Verbatim Agency for </a:t>
            </a:r>
            <a:r>
              <a:rPr lang="en-US" i="0" dirty="0" err="1">
                <a:effectLst/>
                <a:latin typeface="Helvetica Neue" panose="02000503000000020004" pitchFamily="2" charset="0"/>
              </a:rPr>
              <a:t>EDUimages</a:t>
            </a:r>
            <a:r>
              <a:rPr lang="en-US" i="0" dirty="0">
                <a:effectLst/>
                <a:latin typeface="Helvetica Neue" panose="02000503000000020004" pitchFamily="2" charset="0"/>
              </a:rPr>
              <a:t>. (CC BY-NC 4.0).</a:t>
            </a:r>
          </a:p>
        </p:txBody>
      </p:sp>
      <p:sp>
        <p:nvSpPr>
          <p:cNvPr id="4" name="Slide Number Placeholder 3">
            <a:extLst>
              <a:ext uri="{FF2B5EF4-FFF2-40B4-BE49-F238E27FC236}">
                <a16:creationId xmlns:a16="http://schemas.microsoft.com/office/drawing/2014/main" id="{FE989FC5-FB47-9FB4-547D-225CDCBDD94E}"/>
              </a:ext>
            </a:extLst>
          </p:cNvPr>
          <p:cNvSpPr>
            <a:spLocks noGrp="1"/>
          </p:cNvSpPr>
          <p:nvPr>
            <p:ph type="sldNum" sz="quarter" idx="10"/>
          </p:nvPr>
        </p:nvSpPr>
        <p:spPr/>
        <p:txBody>
          <a:bodyPr/>
          <a:lstStyle/>
          <a:p>
            <a:fld id="{C5893DFD-1EE4-7E4C-85AE-59634DFF8634}" type="slidenum">
              <a:rPr lang="en-US" smtClean="0"/>
              <a:t>18</a:t>
            </a:fld>
            <a:endParaRPr lang="en-US"/>
          </a:p>
        </p:txBody>
      </p:sp>
    </p:spTree>
    <p:extLst>
      <p:ext uri="{BB962C8B-B14F-4D97-AF65-F5344CB8AC3E}">
        <p14:creationId xmlns:p14="http://schemas.microsoft.com/office/powerpoint/2010/main" val="333180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Class</a:t>
            </a:r>
            <a:r>
              <a:rPr lang="en-US" sz="1200" b="1" baseline="0" dirty="0">
                <a:solidFill>
                  <a:srgbClr val="000000"/>
                </a:solidFill>
              </a:rPr>
              <a:t> instruction: </a:t>
            </a:r>
            <a:r>
              <a:rPr lang="en-US" b="0" dirty="0"/>
              <a:t>Have the class open the textbook and introduce </a:t>
            </a:r>
            <a:r>
              <a:rPr lang="en-US" sz="1200" b="1" kern="1200" dirty="0">
                <a:solidFill>
                  <a:schemeClr val="tx1"/>
                </a:solidFill>
                <a:effectLst/>
                <a:latin typeface="+mn-lt"/>
                <a:ea typeface="+mn-ea"/>
                <a:cs typeface="+mn-cs"/>
              </a:rPr>
              <a:t>Model 3.2. Simplified Numeric Scoring with Full Targets </a:t>
            </a:r>
            <a:r>
              <a:rPr lang="en-US" sz="1200" b="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Model 3.3.  Simplified Numeric Scoring with Abbreviated Targets.</a:t>
            </a:r>
            <a:endParaRPr lang="en-US" b="0" dirty="0"/>
          </a:p>
          <a:p>
            <a:endParaRPr lang="en-US" b="1" dirty="0">
              <a:latin typeface="Calibri" charset="0"/>
            </a:endParaRPr>
          </a:p>
          <a:p>
            <a:r>
              <a:rPr lang="en-US" b="1" dirty="0">
                <a:latin typeface="Calibri" charset="0"/>
              </a:rPr>
              <a:t>Image: </a:t>
            </a:r>
            <a:r>
              <a:rPr lang="en-US" sz="1200" dirty="0"/>
              <a:t>Sofija </a:t>
            </a:r>
            <a:r>
              <a:rPr lang="en-US" sz="1200" dirty="0" err="1"/>
              <a:t>Sofrenić</a:t>
            </a:r>
            <a:r>
              <a:rPr lang="en-US" sz="1200" dirty="0"/>
              <a:t>,</a:t>
            </a:r>
            <a:r>
              <a:rPr lang="en-US" sz="1200" baseline="0" dirty="0"/>
              <a:t> </a:t>
            </a:r>
            <a:r>
              <a:rPr lang="en-US" sz="1200" dirty="0"/>
              <a:t>8 years </a:t>
            </a:r>
            <a:r>
              <a:rPr lang="en-US" dirty="0"/>
              <a:t>old</a:t>
            </a:r>
            <a:r>
              <a:rPr lang="en-US" sz="1200" dirty="0"/>
              <a:t>, Children's Cultural Center Belgrade, Beograd, Serbia. 43</a:t>
            </a:r>
            <a:r>
              <a:rPr lang="en-US" sz="1200" baseline="30000" dirty="0"/>
              <a:t>rd </a:t>
            </a:r>
            <a:r>
              <a:rPr lang="en-US" sz="1200" dirty="0"/>
              <a:t>ICEFA Lidice.</a:t>
            </a:r>
          </a:p>
          <a:p>
            <a:endParaRPr lang="en-US" sz="1200" dirty="0"/>
          </a:p>
          <a:p>
            <a:r>
              <a:rPr lang="en-US" sz="1200" b="1" dirty="0"/>
              <a:t>Reference:</a:t>
            </a:r>
            <a:br>
              <a:rPr lang="en-US" sz="1200" b="1" dirty="0"/>
            </a:br>
            <a:endParaRPr lang="en-US" sz="1200" b="1" dirty="0"/>
          </a:p>
          <a:p>
            <a:pPr marL="171450" indent="-171450">
              <a:buFont typeface="Arial"/>
              <a:buChar char="•"/>
            </a:pPr>
            <a:r>
              <a:rPr lang="en-US" sz="1200" kern="1200" dirty="0">
                <a:solidFill>
                  <a:schemeClr val="tx1"/>
                </a:solidFill>
                <a:effectLst/>
                <a:latin typeface="+mn-lt"/>
                <a:ea typeface="+mn-ea"/>
                <a:cs typeface="+mn-cs"/>
              </a:rPr>
              <a:t>Henry, C. (1990). Grading student artwork: A plan for effective assessment. In B. E. Little (Ed.), </a:t>
            </a:r>
            <a:r>
              <a:rPr lang="en-US" sz="1200" i="1" kern="1200" dirty="0">
                <a:solidFill>
                  <a:schemeClr val="tx1"/>
                </a:solidFill>
                <a:effectLst/>
                <a:latin typeface="+mn-lt"/>
                <a:ea typeface="+mn-ea"/>
                <a:cs typeface="+mn-cs"/>
              </a:rPr>
              <a:t>Secondary art education: An anthology of issues </a:t>
            </a:r>
            <a:r>
              <a:rPr lang="en-US" sz="1200" kern="1200" dirty="0">
                <a:solidFill>
                  <a:schemeClr val="tx1"/>
                </a:solidFill>
                <a:effectLst/>
                <a:latin typeface="+mn-lt"/>
                <a:ea typeface="+mn-ea"/>
                <a:cs typeface="+mn-cs"/>
              </a:rPr>
              <a:t>(pp. 61-68). Reston, VA: National Art Education Association.  </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428234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b="1" dirty="0">
                <a:solidFill>
                  <a:srgbClr val="FFFFFF"/>
                </a:solidFill>
                <a:latin typeface="Bangla MN"/>
                <a:cs typeface="Bangla MN"/>
              </a:rPr>
              <a:t>Spotlight on Student Art #3: Inner Drive </a:t>
            </a:r>
          </a:p>
          <a:p>
            <a:pPr eaLnBrk="1" hangingPunct="1">
              <a:spcBef>
                <a:spcPct val="0"/>
              </a:spcBef>
            </a:pPr>
            <a:endParaRPr lang="en-US" b="1" dirty="0">
              <a:latin typeface="Calibri" charset="0"/>
            </a:endParaRPr>
          </a:p>
          <a:p>
            <a:pPr eaLnBrk="1" hangingPunct="1">
              <a:spcBef>
                <a:spcPct val="0"/>
              </a:spcBef>
            </a:pPr>
            <a:r>
              <a:rPr lang="en-US" b="1" dirty="0">
                <a:latin typeface="Calibri" charset="0"/>
              </a:rPr>
              <a:t>Image: </a:t>
            </a:r>
            <a:r>
              <a:rPr lang="en-US" dirty="0">
                <a:latin typeface="Calibri" charset="0"/>
              </a:rPr>
              <a:t>Coley Lee, 13 years </a:t>
            </a:r>
            <a:r>
              <a:rPr lang="en-US" dirty="0"/>
              <a:t>old</a:t>
            </a:r>
            <a:r>
              <a:rPr lang="en-US" dirty="0">
                <a:latin typeface="Calibri" charset="0"/>
              </a:rPr>
              <a:t>, USA. Mike Muller,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1883961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p>
          <a:p>
            <a:r>
              <a:rPr lang="en-US" b="0" dirty="0"/>
              <a:t>Explain the following:</a:t>
            </a:r>
            <a:endParaRPr lang="en-US" b="1"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 </a:t>
            </a:r>
            <a:r>
              <a:rPr lang="en-US" sz="1200" b="1" kern="1200" dirty="0">
                <a:solidFill>
                  <a:schemeClr val="tx1"/>
                </a:solidFill>
                <a:effectLst/>
                <a:latin typeface="+mn-lt"/>
                <a:ea typeface="+mn-ea"/>
                <a:cs typeface="+mn-cs"/>
              </a:rPr>
              <a:t>analytic rubric</a:t>
            </a:r>
            <a:r>
              <a:rPr lang="en-US" sz="1200" kern="1200" dirty="0">
                <a:solidFill>
                  <a:schemeClr val="tx1"/>
                </a:solidFill>
                <a:effectLst/>
                <a:latin typeface="+mn-lt"/>
                <a:ea typeface="+mn-ea"/>
                <a:cs typeface="+mn-cs"/>
              </a:rPr>
              <a:t> presents rubric criteria on its far-left column, with each criterion placed in a separate row.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holistic rubric</a:t>
            </a:r>
            <a:r>
              <a:rPr lang="en-US" sz="1200" kern="1200" dirty="0">
                <a:solidFill>
                  <a:schemeClr val="tx1"/>
                </a:solidFill>
                <a:effectLst/>
                <a:latin typeface="+mn-lt"/>
                <a:ea typeface="+mn-ea"/>
                <a:cs typeface="+mn-cs"/>
              </a:rPr>
              <a:t> differs from an analytic rubric because it displays all criteria clustered together, which teachers use to assess a summative product or performance as a whole.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t>
            </a:r>
            <a:r>
              <a:rPr lang="en-US" sz="1200" b="0" kern="1200" dirty="0">
                <a:solidFill>
                  <a:schemeClr val="tx1"/>
                </a:solidFill>
                <a:effectLst/>
                <a:latin typeface="+mn-lt"/>
                <a:ea typeface="+mn-ea"/>
                <a:cs typeface="+mn-cs"/>
              </a:rPr>
              <a:t>Model 3.4. Analytic Rubric Components and </a:t>
            </a:r>
            <a:r>
              <a:rPr lang="en-US" dirty="0"/>
              <a:t>the sample rubrics on TLAE’s website </a:t>
            </a:r>
            <a:r>
              <a:rPr lang="en-US" b="0" dirty="0"/>
              <a:t>and have the students identify their qualities and components. Then, have students practice developing a rubric as a class. Then they can move into small group and independent work. Explain to students that with practice they will become skilled in writing original rubrics. </a:t>
            </a:r>
          </a:p>
          <a:p>
            <a:endParaRPr lang="en-US" baseline="0" dirty="0"/>
          </a:p>
          <a:p>
            <a:r>
              <a:rPr lang="en-US" b="1" baseline="0" dirty="0"/>
              <a:t>Reference:</a:t>
            </a:r>
          </a:p>
          <a:p>
            <a:r>
              <a:rPr lang="en-US" sz="1200" kern="1200" dirty="0">
                <a:solidFill>
                  <a:schemeClr val="tx1"/>
                </a:solidFill>
                <a:effectLst/>
                <a:latin typeface="+mn-lt"/>
                <a:ea typeface="+mn-ea"/>
                <a:cs typeface="+mn-cs"/>
              </a:rPr>
              <a:t>Brookhart, 2013 </a:t>
            </a:r>
            <a:endParaRPr lang="en-US" b="1"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3682118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D96E-393D-CD0C-0DE0-4651749DA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EEC6F-6D23-F4CA-39D5-569294E52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3C2F5-7DDB-A729-AC95-D8606CE986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activity: </a:t>
            </a:r>
            <a:r>
              <a:rPr lang="en-US" b="0" dirty="0"/>
              <a:t>Have students open their books and identify the qualities of </a:t>
            </a:r>
            <a:r>
              <a:rPr lang="en-US" sz="1200" b="0" kern="1200" dirty="0">
                <a:solidFill>
                  <a:schemeClr val="tx1"/>
                </a:solidFill>
                <a:effectLst/>
                <a:latin typeface="+mn-lt"/>
                <a:ea typeface="+mn-ea"/>
                <a:cs typeface="+mn-cs"/>
              </a:rPr>
              <a:t>Model 3.5. Rating Scale</a:t>
            </a:r>
            <a:r>
              <a:rPr lang="en-US" sz="1200" b="0" kern="1200" baseline="0" dirty="0">
                <a:solidFill>
                  <a:schemeClr val="tx1"/>
                </a:solidFill>
                <a:effectLst/>
                <a:latin typeface="+mn-lt"/>
                <a:ea typeface="+mn-ea"/>
                <a:cs typeface="+mn-cs"/>
              </a:rPr>
              <a:t> and </a:t>
            </a:r>
            <a:r>
              <a:rPr lang="en-US" sz="1200" b="0" kern="1200" dirty="0">
                <a:solidFill>
                  <a:schemeClr val="tx1"/>
                </a:solidFill>
                <a:effectLst/>
                <a:latin typeface="+mn-lt"/>
                <a:ea typeface="+mn-ea"/>
                <a:cs typeface="+mn-cs"/>
              </a:rPr>
              <a:t>Model 3.6. Checklist. </a:t>
            </a:r>
            <a:r>
              <a:rPr lang="en-US" b="0" dirty="0"/>
              <a:t>Then, have students practice developing a rating scale and checklist as a class. Then they can move into small group and independent work. Explain to students that with practice they will become skilled in writing original rating scales and checklists.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AE75194-CA4F-91C0-455D-64F9E2D1B606}"/>
              </a:ext>
            </a:extLst>
          </p:cNvPr>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543192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charset="0"/>
              </a:rPr>
              <a:t>Image: </a:t>
            </a:r>
            <a:r>
              <a:rPr lang="en-US" dirty="0"/>
              <a:t>Rebecca</a:t>
            </a:r>
            <a:r>
              <a:rPr lang="en-US" baseline="0" dirty="0"/>
              <a:t> Frasier journal page. USA, Author, teacher.</a:t>
            </a:r>
          </a:p>
          <a:p>
            <a:endParaRPr lang="en-US" baseline="0" dirty="0"/>
          </a:p>
          <a:p>
            <a:r>
              <a:rPr lang="en-US" b="1" baseline="0" dirty="0"/>
              <a:t>Reference:</a:t>
            </a:r>
            <a:endParaRPr lang="en-US" baseline="0" dirty="0"/>
          </a:p>
          <a:p>
            <a:pPr marL="171450" indent="-171450">
              <a:buFont typeface="Arial"/>
              <a:buChar char="•"/>
            </a:pPr>
            <a:r>
              <a:rPr lang="en-US" sz="1200" kern="1200" dirty="0">
                <a:solidFill>
                  <a:schemeClr val="tx1"/>
                </a:solidFill>
                <a:effectLst/>
                <a:latin typeface="+mn-lt"/>
                <a:ea typeface="+mn-ea"/>
                <a:cs typeface="+mn-cs"/>
              </a:rPr>
              <a:t>Anderson &amp; Milbrandt, 2005</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2752149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6E6C6-2B51-3861-B7C8-7F3346335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AD394-8F94-32FC-33F2-D0104AF53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A3D64-13A5-CFFC-0E4B-B106900DD836}"/>
              </a:ext>
            </a:extLst>
          </p:cNvPr>
          <p:cNvSpPr>
            <a:spLocks noGrp="1"/>
          </p:cNvSpPr>
          <p:nvPr>
            <p:ph type="body" idx="1"/>
          </p:nvPr>
        </p:nvSpPr>
        <p:spPr/>
        <p:txBody>
          <a:bodyPr/>
          <a:lstStyle/>
          <a:p>
            <a:r>
              <a:rPr lang="en-US" b="1" dirty="0"/>
              <a:t>Class instruction</a:t>
            </a:r>
            <a:r>
              <a:rPr lang="en-US" b="0" dirty="0"/>
              <a:t>: Explain how portfolios differ from</a:t>
            </a:r>
            <a:r>
              <a:rPr lang="en-US" b="1" dirty="0"/>
              <a:t> working folders </a:t>
            </a:r>
            <a:r>
              <a:rPr lang="en-US" b="0" dirty="0"/>
              <a:t>that</a:t>
            </a:r>
            <a:r>
              <a:rPr lang="en-US" b="1" dirty="0"/>
              <a:t> </a:t>
            </a:r>
            <a:r>
              <a:rPr lang="en-US" sz="1200" kern="1200" dirty="0">
                <a:solidFill>
                  <a:schemeClr val="tx1"/>
                </a:solidFill>
                <a:effectLst/>
                <a:latin typeface="+mn-lt"/>
                <a:ea typeface="+mn-ea"/>
                <a:cs typeface="+mn-cs"/>
              </a:rPr>
              <a:t>store all materials students collect and create.</a:t>
            </a:r>
            <a:endParaRPr lang="en-US" b="1" dirty="0">
              <a:latin typeface="Calibri" charset="0"/>
            </a:endParaRPr>
          </a:p>
          <a:p>
            <a:endParaRPr lang="en-US" b="1" dirty="0">
              <a:latin typeface="Calibri" charset="0"/>
            </a:endParaRPr>
          </a:p>
          <a:p>
            <a:r>
              <a:rPr lang="en-US" b="1" dirty="0">
                <a:latin typeface="Calibri" charset="0"/>
              </a:rPr>
              <a:t>Left Image: </a:t>
            </a:r>
            <a:r>
              <a:rPr lang="en-US" dirty="0"/>
              <a:t>Nirel Kadzo, 14 years old, Kenya. Lisa Wee, teacher. Works in Nirel’s portfolio represent her interest in drawing stylized human forms.</a:t>
            </a:r>
          </a:p>
          <a:p>
            <a:endParaRPr lang="en-US" dirty="0"/>
          </a:p>
          <a:p>
            <a:r>
              <a:rPr lang="en-US" b="1" dirty="0">
                <a:latin typeface="Calibri" charset="0"/>
              </a:rPr>
              <a:t>Right Image: </a:t>
            </a:r>
            <a:r>
              <a:rPr lang="en-US" b="0" dirty="0">
                <a:latin typeface="Calibri" charset="0"/>
              </a:rPr>
              <a:t>https://</a:t>
            </a:r>
            <a:r>
              <a:rPr lang="en-US" b="0" dirty="0" err="1">
                <a:latin typeface="Calibri" charset="0"/>
              </a:rPr>
              <a:t>openclipart.org</a:t>
            </a:r>
            <a:r>
              <a:rPr lang="en-US" b="0" dirty="0">
                <a:latin typeface="Calibri" charset="0"/>
              </a:rPr>
              <a:t>/download/241184/1455575981.svg </a:t>
            </a:r>
          </a:p>
          <a:p>
            <a:endParaRPr lang="en-US" dirty="0"/>
          </a:p>
          <a:p>
            <a:r>
              <a:rPr lang="en-US" b="1" dirty="0"/>
              <a:t>Reference:</a:t>
            </a:r>
            <a:endParaRPr lang="en-US" dirty="0"/>
          </a:p>
          <a:p>
            <a:pPr marL="171450" indent="-171450">
              <a:buFont typeface="Arial"/>
              <a:buChar char="•"/>
            </a:pPr>
            <a:r>
              <a:rPr lang="en-US" sz="1200" kern="1200" dirty="0">
                <a:solidFill>
                  <a:schemeClr val="tx1"/>
                </a:solidFill>
                <a:effectLst/>
                <a:latin typeface="+mn-lt"/>
                <a:ea typeface="+mn-ea"/>
                <a:cs typeface="+mn-cs"/>
              </a:rPr>
              <a:t>Chappuis et al., 2012</a:t>
            </a:r>
            <a:endParaRPr lang="en-US" dirty="0"/>
          </a:p>
        </p:txBody>
      </p:sp>
      <p:sp>
        <p:nvSpPr>
          <p:cNvPr id="4" name="Slide Number Placeholder 3">
            <a:extLst>
              <a:ext uri="{FF2B5EF4-FFF2-40B4-BE49-F238E27FC236}">
                <a16:creationId xmlns:a16="http://schemas.microsoft.com/office/drawing/2014/main" id="{00B1286E-1436-D4F9-0AA9-1A204B3812E6}"/>
              </a:ext>
            </a:extLst>
          </p:cNvPr>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4049912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A241-7945-CFAA-31DF-73778DDDD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856D4-FB9D-FBCD-5F52-75AA841F10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AFCCF4-1151-1AEA-17FE-294491557716}"/>
              </a:ext>
            </a:extLst>
          </p:cNvPr>
          <p:cNvSpPr>
            <a:spLocks noGrp="1"/>
          </p:cNvSpPr>
          <p:nvPr>
            <p:ph type="body" idx="1"/>
          </p:nvPr>
        </p:nvSpPr>
        <p:spPr/>
        <p:txBody>
          <a:bodyPr/>
          <a:lstStyle/>
          <a:p>
            <a:r>
              <a:rPr lang="en-US" b="1" dirty="0">
                <a:latin typeface="Calibri" charset="0"/>
              </a:rPr>
              <a:t>Class Discussion: </a:t>
            </a:r>
            <a:r>
              <a:rPr lang="en-US" dirty="0"/>
              <a:t>Eliška’s portfolio documents how she has used glass sculpture and photography to communicate meaning and explore the qualities of texture.</a:t>
            </a:r>
            <a:endParaRPr lang="en-US" b="1" dirty="0">
              <a:latin typeface="Calibri" charset="0"/>
            </a:endParaRPr>
          </a:p>
          <a:p>
            <a:endParaRPr lang="en-US" b="1"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Left </a:t>
            </a:r>
            <a:r>
              <a:rPr lang="en-US" b="1" dirty="0"/>
              <a:t>Image: </a:t>
            </a:r>
            <a:r>
              <a:rPr lang="en-US" dirty="0"/>
              <a:t>Eliška Hlavatá, 9 years old, ZUŠ, </a:t>
            </a:r>
            <a:r>
              <a:rPr lang="en-US" dirty="0" err="1"/>
              <a:t>Mšeno</a:t>
            </a:r>
            <a:r>
              <a:rPr lang="en-US" dirty="0"/>
              <a:t>, Czech Republic. 42nd ICEFA Lidice.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Middle </a:t>
            </a:r>
            <a:r>
              <a:rPr lang="en-US" b="1" dirty="0"/>
              <a:t>Image: </a:t>
            </a:r>
            <a:r>
              <a:rPr lang="en-US" dirty="0"/>
              <a:t>Eliška Hlavatá,</a:t>
            </a:r>
            <a:r>
              <a:rPr lang="en-US" baseline="0" dirty="0"/>
              <a:t> </a:t>
            </a:r>
            <a:r>
              <a:rPr lang="en-US" dirty="0"/>
              <a:t>12 years old, ZUŠ, </a:t>
            </a:r>
            <a:r>
              <a:rPr lang="en-US" dirty="0" err="1"/>
              <a:t>Mšeno</a:t>
            </a:r>
            <a:r>
              <a:rPr lang="en-US" dirty="0"/>
              <a:t>,</a:t>
            </a:r>
            <a:r>
              <a:rPr lang="en-US" baseline="0" dirty="0"/>
              <a:t> </a:t>
            </a:r>
            <a:r>
              <a:rPr lang="en-US" dirty="0"/>
              <a:t>Czech Republic. 45</a:t>
            </a:r>
            <a:r>
              <a:rPr lang="en-US" baseline="30000" dirty="0"/>
              <a:t>th</a:t>
            </a:r>
            <a:r>
              <a:rPr lang="en-US" baseline="0" dirty="0"/>
              <a:t> </a:t>
            </a:r>
            <a:r>
              <a:rPr lang="en-US" dirty="0"/>
              <a:t>ICEFA Lidice.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Right </a:t>
            </a:r>
            <a:r>
              <a:rPr lang="en-US" b="1" dirty="0"/>
              <a:t>Image: </a:t>
            </a:r>
            <a:r>
              <a:rPr lang="en-US" dirty="0"/>
              <a:t>Eliška Hlavatá,</a:t>
            </a:r>
            <a:r>
              <a:rPr lang="en-US" baseline="0" dirty="0"/>
              <a:t> </a:t>
            </a:r>
            <a:r>
              <a:rPr lang="en-US" dirty="0"/>
              <a:t>16 years old, ZUŠ, </a:t>
            </a:r>
            <a:r>
              <a:rPr lang="en-US" dirty="0" err="1"/>
              <a:t>Mšeno</a:t>
            </a:r>
            <a:r>
              <a:rPr lang="en-US" dirty="0"/>
              <a:t>,</a:t>
            </a:r>
            <a:r>
              <a:rPr lang="en-US" baseline="0" dirty="0"/>
              <a:t> </a:t>
            </a:r>
            <a:r>
              <a:rPr lang="en-US" dirty="0"/>
              <a:t>Czech Republic. 49</a:t>
            </a:r>
            <a:r>
              <a:rPr lang="en-US" baseline="30000" dirty="0"/>
              <a:t>th</a:t>
            </a:r>
            <a:r>
              <a:rPr lang="en-US" baseline="0" dirty="0"/>
              <a:t> </a:t>
            </a:r>
            <a:r>
              <a:rPr lang="en-US" dirty="0"/>
              <a:t>ICEFA Lidice.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51206F6E-E7CC-A79C-9F52-4385502FEA61}"/>
              </a:ext>
            </a:extLst>
          </p:cNvPr>
          <p:cNvSpPr>
            <a:spLocks noGrp="1"/>
          </p:cNvSpPr>
          <p:nvPr>
            <p:ph type="sldNum" sz="quarter" idx="10"/>
          </p:nvPr>
        </p:nvSpPr>
        <p:spPr/>
        <p:txBody>
          <a:bodyPr/>
          <a:lstStyle/>
          <a:p>
            <a:fld id="{C5893DFD-1EE4-7E4C-85AE-59634DFF8634}" type="slidenum">
              <a:rPr lang="en-US" smtClean="0"/>
              <a:t>24</a:t>
            </a:fld>
            <a:endParaRPr lang="en-US"/>
          </a:p>
        </p:txBody>
      </p:sp>
    </p:spTree>
    <p:extLst>
      <p:ext uri="{BB962C8B-B14F-4D97-AF65-F5344CB8AC3E}">
        <p14:creationId xmlns:p14="http://schemas.microsoft.com/office/powerpoint/2010/main" val="936737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ECB64-DC99-7D17-65AC-2C6A88DE7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98E1C-E747-C8F2-194D-7DA3C0455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B63BB-9CB6-F4A5-B50F-1BC5E67136D3}"/>
              </a:ext>
            </a:extLst>
          </p:cNvPr>
          <p:cNvSpPr>
            <a:spLocks noGrp="1"/>
          </p:cNvSpPr>
          <p:nvPr>
            <p:ph type="body" idx="1"/>
          </p:nvPr>
        </p:nvSpPr>
        <p:spPr/>
        <p:txBody>
          <a:bodyPr/>
          <a:lstStyle/>
          <a:p>
            <a:r>
              <a:rPr lang="en-US" b="1" dirty="0"/>
              <a:t>Image: </a:t>
            </a:r>
            <a:r>
              <a:rPr lang="en-US" dirty="0"/>
              <a:t>Frist Art Museum</a:t>
            </a:r>
          </a:p>
        </p:txBody>
      </p:sp>
      <p:sp>
        <p:nvSpPr>
          <p:cNvPr id="4" name="Slide Number Placeholder 3">
            <a:extLst>
              <a:ext uri="{FF2B5EF4-FFF2-40B4-BE49-F238E27FC236}">
                <a16:creationId xmlns:a16="http://schemas.microsoft.com/office/drawing/2014/main" id="{09F0FFCF-3899-BC5F-DD27-EEA9A5C3CD81}"/>
              </a:ext>
            </a:extLst>
          </p:cNvPr>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790355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8D4D5-C06D-36E6-7D4E-E6A5B7D69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2B851-2FD2-CF15-BB09-FCC6B36DC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589EC-8E4E-ED1D-36A9-3701A348E9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dirty="0" err="1"/>
              <a:t>Arutiun</a:t>
            </a:r>
            <a:r>
              <a:rPr lang="en-US" dirty="0"/>
              <a:t> Davidovich Vardanian,</a:t>
            </a:r>
            <a:r>
              <a:rPr lang="en-US" baseline="0" dirty="0"/>
              <a:t> </a:t>
            </a:r>
            <a:r>
              <a:rPr lang="en-US" dirty="0"/>
              <a:t>9 years old, </a:t>
            </a:r>
            <a:r>
              <a:rPr lang="en-US" dirty="0" err="1"/>
              <a:t>Detskaia</a:t>
            </a:r>
            <a:r>
              <a:rPr lang="en-US" dirty="0"/>
              <a:t> </a:t>
            </a:r>
            <a:r>
              <a:rPr lang="en-US" dirty="0" err="1"/>
              <a:t>khudozhestvennaia</a:t>
            </a:r>
            <a:r>
              <a:rPr lang="en-US" dirty="0"/>
              <a:t> </a:t>
            </a:r>
            <a:r>
              <a:rPr lang="en-US" dirty="0" err="1"/>
              <a:t>shkola</a:t>
            </a:r>
            <a:r>
              <a:rPr lang="en-US" dirty="0"/>
              <a:t> O. </a:t>
            </a:r>
            <a:r>
              <a:rPr lang="en-US" dirty="0" err="1"/>
              <a:t>Sharambeiana</a:t>
            </a:r>
            <a:r>
              <a:rPr lang="en-US" dirty="0"/>
              <a:t>, </a:t>
            </a:r>
            <a:r>
              <a:rPr lang="en-US" dirty="0" err="1"/>
              <a:t>Dilizhan</a:t>
            </a:r>
            <a:r>
              <a:rPr lang="en-US" dirty="0"/>
              <a:t>, Armenia, 42</a:t>
            </a:r>
            <a:r>
              <a:rPr lang="en-US" baseline="30000" dirty="0"/>
              <a:t>nd</a:t>
            </a:r>
            <a:r>
              <a:rPr lang="en-US" dirty="0"/>
              <a:t> ICEFA Lidice.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51253462-B9B5-586E-7C49-ADD5C31BCD3A}"/>
              </a:ext>
            </a:extLst>
          </p:cNvPr>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576582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sz="1200" dirty="0"/>
              <a:t>Roberts </a:t>
            </a:r>
            <a:r>
              <a:rPr lang="en-US" sz="1200" dirty="0" err="1"/>
              <a:t>Pauls</a:t>
            </a:r>
            <a:r>
              <a:rPr lang="en-US" sz="1200" dirty="0"/>
              <a:t> </a:t>
            </a:r>
            <a:r>
              <a:rPr lang="en-US" sz="1200" dirty="0" err="1"/>
              <a:t>Jaunzemnieks</a:t>
            </a:r>
            <a:r>
              <a:rPr lang="en-US" sz="1200" dirty="0"/>
              <a:t>,</a:t>
            </a:r>
            <a:r>
              <a:rPr lang="en-US" sz="1200" baseline="0" dirty="0"/>
              <a:t> </a:t>
            </a:r>
            <a:r>
              <a:rPr lang="en-US" sz="1200" dirty="0"/>
              <a:t>13 years </a:t>
            </a:r>
            <a:r>
              <a:rPr lang="en-US" dirty="0"/>
              <a:t>old</a:t>
            </a:r>
            <a:r>
              <a:rPr lang="en-US" sz="1200" dirty="0"/>
              <a:t>, BJC </a:t>
            </a:r>
            <a:r>
              <a:rPr lang="en-US" sz="1200" dirty="0" err="1"/>
              <a:t>Milgravis</a:t>
            </a:r>
            <a:r>
              <a:rPr lang="en-US" sz="1200" dirty="0"/>
              <a:t>, Riga, Latvia. </a:t>
            </a:r>
            <a:r>
              <a:rPr lang="en-US" dirty="0"/>
              <a:t>42</a:t>
            </a:r>
            <a:r>
              <a:rPr lang="en-US" baseline="30000" dirty="0"/>
              <a:t>nd</a:t>
            </a:r>
            <a:r>
              <a:rPr lang="en-US" dirty="0"/>
              <a:t> ICEFA Lidice.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34066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FF09-9D7A-78EE-F563-38AF2E8C1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C1286-ED02-25E5-29F4-382886153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E2B7D-7175-66CD-B9BD-4194CCF4F3A6}"/>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dirty="0"/>
              <a:t>Barbora Vašková,</a:t>
            </a:r>
            <a:r>
              <a:rPr lang="en-US" baseline="0" dirty="0"/>
              <a:t> </a:t>
            </a:r>
            <a:r>
              <a:rPr lang="en-US" dirty="0"/>
              <a:t>14 years old, Czech Republic. 33</a:t>
            </a:r>
            <a:r>
              <a:rPr lang="en-US" baseline="30000" dirty="0"/>
              <a:t>rd</a:t>
            </a:r>
            <a:r>
              <a:rPr lang="en-US" dirty="0"/>
              <a:t> ICEFA Lidice.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a:buChar char="•"/>
            </a:pPr>
            <a:r>
              <a:rPr lang="en-US" sz="1200" kern="1200" dirty="0">
                <a:solidFill>
                  <a:schemeClr val="tx1"/>
                </a:solidFill>
                <a:effectLst/>
                <a:latin typeface="+mn-lt"/>
                <a:ea typeface="+mn-ea"/>
                <a:cs typeface="+mn-cs"/>
              </a:rPr>
              <a:t>Chappuis, J., Stiggins, R., Chappuis, S., &amp; Arter, J. (2012). </a:t>
            </a:r>
            <a:r>
              <a:rPr lang="en-US" sz="1200" i="1" kern="1200" dirty="0">
                <a:solidFill>
                  <a:schemeClr val="tx1"/>
                </a:solidFill>
                <a:effectLst/>
                <a:latin typeface="+mn-lt"/>
                <a:ea typeface="+mn-ea"/>
                <a:cs typeface="+mn-cs"/>
              </a:rPr>
              <a:t>Classroom assessment for student learning: Doing it right—using it well </a:t>
            </a:r>
            <a:r>
              <a:rPr lang="en-US" sz="1200" kern="1200" dirty="0">
                <a:solidFill>
                  <a:schemeClr val="tx1"/>
                </a:solidFill>
                <a:effectLst/>
                <a:latin typeface="+mn-lt"/>
                <a:ea typeface="+mn-ea"/>
                <a:cs typeface="+mn-cs"/>
              </a:rPr>
              <a:t>(2nd ed.). Upper Saddle River, NJ: Pearson.</a:t>
            </a:r>
          </a:p>
          <a:p>
            <a:endParaRPr lang="en-US" dirty="0"/>
          </a:p>
        </p:txBody>
      </p:sp>
      <p:sp>
        <p:nvSpPr>
          <p:cNvPr id="4" name="Slide Number Placeholder 3">
            <a:extLst>
              <a:ext uri="{FF2B5EF4-FFF2-40B4-BE49-F238E27FC236}">
                <a16:creationId xmlns:a16="http://schemas.microsoft.com/office/drawing/2014/main" id="{9E9339E2-A460-D339-5D34-65705C926D07}"/>
              </a:ext>
            </a:extLst>
          </p:cNvPr>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3330399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B0122-DC74-CBF8-2BCF-7CFE54E0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0B851-3644-1B79-F2FB-F64E66BD2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80E52-E435-E1D9-B1BE-F111EE88D657}"/>
              </a:ext>
            </a:extLst>
          </p:cNvPr>
          <p:cNvSpPr>
            <a:spLocks noGrp="1"/>
          </p:cNvSpPr>
          <p:nvPr>
            <p:ph type="body" idx="1"/>
          </p:nvPr>
        </p:nvSpPr>
        <p:spPr/>
        <p:txBody>
          <a:bodyPr/>
          <a:lstStyle/>
          <a:p>
            <a:r>
              <a:rPr lang="en-US" b="1" dirty="0"/>
              <a:t>Class instruction: </a:t>
            </a:r>
            <a:r>
              <a:rPr lang="en-US" sz="1200" kern="1200" dirty="0">
                <a:solidFill>
                  <a:schemeClr val="tx1"/>
                </a:solidFill>
                <a:effectLst/>
                <a:latin typeface="+mn-lt"/>
                <a:ea typeface="+mn-ea"/>
                <a:cs typeface="+mn-cs"/>
              </a:rPr>
              <a:t>Discuss how we can keep a log to document when we provided students with oral and written feedback about their work and encouraged them to make revisions to assignments before submitting them for formal summative grades. For example, when students struggle, we will recommend </a:t>
            </a:r>
            <a:r>
              <a:rPr lang="en-US" sz="1200" b="1" kern="1200" dirty="0">
                <a:solidFill>
                  <a:schemeClr val="tx1"/>
                </a:solidFill>
                <a:effectLst/>
                <a:latin typeface="+mn-lt"/>
                <a:ea typeface="+mn-ea"/>
                <a:cs typeface="+mn-cs"/>
              </a:rPr>
              <a:t>focused revision</a:t>
            </a:r>
            <a:r>
              <a:rPr lang="en-US" sz="1200" kern="1200" dirty="0">
                <a:solidFill>
                  <a:schemeClr val="tx1"/>
                </a:solidFill>
                <a:effectLst/>
                <a:latin typeface="+mn-lt"/>
                <a:ea typeface="+mn-ea"/>
                <a:cs typeface="+mn-cs"/>
              </a:rPr>
              <a:t> so they can achieve success in small increments by completing one task or target at a time (Chappuis et al., 2012).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i="0" dirty="0">
                <a:effectLst/>
                <a:latin typeface="Helvetica Neue" panose="02000503000000020004" pitchFamily="2" charset="0"/>
              </a:rPr>
              <a:t>Photo by Allison Shelley/The Verbatim Agency for </a:t>
            </a:r>
            <a:r>
              <a:rPr lang="en-US" i="0" dirty="0" err="1">
                <a:effectLst/>
                <a:latin typeface="Helvetica Neue" panose="02000503000000020004" pitchFamily="2" charset="0"/>
              </a:rPr>
              <a:t>EDUimages</a:t>
            </a:r>
            <a:r>
              <a:rPr lang="en-US" i="0" dirty="0">
                <a:effectLst/>
                <a:latin typeface="Helvetica Neue" panose="02000503000000020004" pitchFamily="2" charset="0"/>
              </a:rPr>
              <a:t>. (CC BY-NC 4.0).</a:t>
            </a:r>
          </a:p>
          <a:p>
            <a:endParaRPr lang="en-US" dirty="0"/>
          </a:p>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Chappuis et al., 2012 </a:t>
            </a:r>
            <a:endParaRPr lang="en-US" b="1" dirty="0"/>
          </a:p>
          <a:p>
            <a:r>
              <a:rPr lang="en-US" dirty="0"/>
              <a:t> </a:t>
            </a:r>
          </a:p>
        </p:txBody>
      </p:sp>
      <p:sp>
        <p:nvSpPr>
          <p:cNvPr id="4" name="Slide Number Placeholder 3">
            <a:extLst>
              <a:ext uri="{FF2B5EF4-FFF2-40B4-BE49-F238E27FC236}">
                <a16:creationId xmlns:a16="http://schemas.microsoft.com/office/drawing/2014/main" id="{1117FB80-7B4A-1C2C-2C25-22C2BD74E705}"/>
              </a:ext>
            </a:extLst>
          </p:cNvPr>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322544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Calibri" charset="0"/>
              </a:rPr>
              <a:t>Class</a:t>
            </a:r>
            <a:r>
              <a:rPr lang="en-US" b="1" baseline="0" dirty="0">
                <a:latin typeface="Calibri" charset="0"/>
              </a:rPr>
              <a:t> instruction: </a:t>
            </a:r>
            <a:r>
              <a:rPr lang="en-US" sz="1200" kern="1200" dirty="0">
                <a:solidFill>
                  <a:srgbClr val="000000"/>
                </a:solidFill>
              </a:rPr>
              <a:t>Educational experts use evaluations to assemble data over a given time, analyze findings, identify strengths and weaknesses, and develop strategies to improve effectiveness. </a:t>
            </a:r>
          </a:p>
          <a:p>
            <a:endParaRPr lang="en-US" b="1" dirty="0">
              <a:latin typeface="Calibri" charset="0"/>
            </a:endParaRPr>
          </a:p>
          <a:p>
            <a:r>
              <a:rPr lang="en-US" b="1" dirty="0">
                <a:latin typeface="Calibri" charset="0"/>
              </a:rPr>
              <a:t>Image: </a:t>
            </a:r>
            <a:r>
              <a:rPr lang="en-US" b="0" dirty="0">
                <a:latin typeface="Calibri" charset="0"/>
              </a:rPr>
              <a:t>Yap Melissa Chia Chean, 9 years </a:t>
            </a:r>
            <a:r>
              <a:rPr lang="en-US" dirty="0"/>
              <a:t>old</a:t>
            </a:r>
            <a:r>
              <a:rPr lang="en-US" b="0" dirty="0">
                <a:latin typeface="Calibri" charset="0"/>
              </a:rPr>
              <a:t>, Yeow Chye Art Centre, Penang, Malaysia. 39</a:t>
            </a:r>
            <a:r>
              <a:rPr lang="en-US" b="0" baseline="30000" dirty="0">
                <a:latin typeface="Calibri" charset="0"/>
              </a:rPr>
              <a:t>th</a:t>
            </a:r>
            <a:r>
              <a:rPr lang="en-US" b="0" dirty="0">
                <a:latin typeface="Calibri" charset="0"/>
              </a:rPr>
              <a:t> ICEFA Lidice.</a:t>
            </a:r>
            <a:endParaRPr lang="en-US" b="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1880273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b="0" dirty="0">
                <a:latin typeface="Calibri" charset="0"/>
              </a:rPr>
              <a:t>Yap Melissa Chia Chean, 9 years, Yeow Chye Art Centre, Penang, Malaysia. 39th ICEFA Lidice.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Calibri" charset="0"/>
              </a:rPr>
              <a:t>Reference:</a:t>
            </a:r>
          </a:p>
          <a:p>
            <a:pPr marL="171450" indent="-171450">
              <a:buFont typeface="Arial"/>
              <a:buChar char="•"/>
            </a:pPr>
            <a:r>
              <a:rPr lang="en-US" sz="1200" kern="1200" dirty="0">
                <a:solidFill>
                  <a:schemeClr val="tx1"/>
                </a:solidFill>
                <a:effectLst/>
                <a:latin typeface="+mn-lt"/>
                <a:ea typeface="+mn-ea"/>
                <a:cs typeface="+mn-cs"/>
              </a:rPr>
              <a:t>U.S. Congress, 2016</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3687469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how the </a:t>
            </a:r>
            <a:r>
              <a:rPr lang="en-US" sz="1200" b="0" dirty="0">
                <a:solidFill>
                  <a:srgbClr val="FFFFFF"/>
                </a:solidFill>
              </a:rPr>
              <a:t>Model Cornerstone Assessments </a:t>
            </a:r>
            <a:r>
              <a:rPr lang="en-US" sz="1200" dirty="0">
                <a:solidFill>
                  <a:srgbClr val="FFFFFF"/>
                </a:solidFill>
              </a:rPr>
              <a:t>include grade level targets, rubrics, checklists, and student self-assessments that are applicable as summative evaluations. The</a:t>
            </a:r>
            <a:r>
              <a:rPr lang="en-US" sz="1200" b="1" dirty="0">
                <a:solidFill>
                  <a:srgbClr val="FFFFFF"/>
                </a:solidFill>
              </a:rPr>
              <a:t> </a:t>
            </a:r>
            <a:r>
              <a:rPr lang="en-US" sz="1200" dirty="0">
                <a:solidFill>
                  <a:srgbClr val="FFFFFF"/>
                </a:solidFill>
              </a:rPr>
              <a:t>MCAs assessment instruments “anchor the curriculum around the most important performances that students should be able to do (on their own) with acquired content knowledge and skills” (NCCAS, 2014, p. 14). Educators can conduct these evaluations individually and/or work in teams at school and district levels to evaluate student performances (Sabol, 2018).</a:t>
            </a:r>
            <a:endParaRPr lang="en-US" b="1" dirty="0"/>
          </a:p>
          <a:p>
            <a:endParaRPr lang="en-US" b="1" dirty="0"/>
          </a:p>
          <a:p>
            <a:r>
              <a:rPr lang="en-US" b="1" dirty="0"/>
              <a:t>Image: </a:t>
            </a:r>
            <a:r>
              <a:rPr lang="en-US" dirty="0"/>
              <a:t>Gréta</a:t>
            </a:r>
            <a:r>
              <a:rPr lang="en-US" b="1" dirty="0"/>
              <a:t> </a:t>
            </a:r>
            <a:r>
              <a:rPr lang="en-US" dirty="0" err="1"/>
              <a:t>Lukovičová</a:t>
            </a:r>
            <a:r>
              <a:rPr lang="en-US" dirty="0"/>
              <a:t>,</a:t>
            </a:r>
            <a:r>
              <a:rPr lang="en-US" baseline="0" dirty="0"/>
              <a:t> </a:t>
            </a:r>
            <a:r>
              <a:rPr lang="en-US" dirty="0"/>
              <a:t>14 years old, ZUŠ, </a:t>
            </a:r>
            <a:r>
              <a:rPr lang="en-US" dirty="0" err="1"/>
              <a:t>Holíč</a:t>
            </a:r>
            <a:r>
              <a:rPr lang="en-US" dirty="0"/>
              <a:t>, Slovak Republic, 44</a:t>
            </a:r>
            <a:r>
              <a:rPr lang="en-US" baseline="30000" dirty="0"/>
              <a:t>th</a:t>
            </a:r>
            <a:r>
              <a:rPr lang="en-US" dirty="0"/>
              <a:t> ICEFA Lidice.</a:t>
            </a:r>
          </a:p>
          <a:p>
            <a:endParaRPr lang="en-US" dirty="0"/>
          </a:p>
          <a:p>
            <a:r>
              <a:rPr lang="en-US" b="1" dirty="0"/>
              <a:t>References:</a:t>
            </a:r>
          </a:p>
          <a:p>
            <a:endParaRPr lang="en-US" b="1" dirty="0"/>
          </a:p>
          <a:p>
            <a:pPr marL="171450" indent="-171450">
              <a:buFont typeface="Arial"/>
              <a:buChar char="•"/>
            </a:pPr>
            <a:r>
              <a:rPr lang="en-US" sz="1200" kern="1200" dirty="0">
                <a:solidFill>
                  <a:schemeClr val="tx1"/>
                </a:solidFill>
                <a:effectLst/>
                <a:latin typeface="+mn-lt"/>
                <a:ea typeface="+mn-ea"/>
                <a:cs typeface="+mn-cs"/>
              </a:rPr>
              <a:t>National Coalition for Core Arts Standards, 2014b</a:t>
            </a:r>
            <a:endParaRPr lang="en-US" sz="1200" dirty="0">
              <a:solidFill>
                <a:srgbClr val="FFFFFF"/>
              </a:solidFill>
            </a:endParaRPr>
          </a:p>
          <a:p>
            <a:pPr marL="171450" indent="-171450">
              <a:buFont typeface="Arial"/>
              <a:buChar char="•"/>
            </a:pPr>
            <a:r>
              <a:rPr lang="en-US" sz="1200" kern="1200" dirty="0">
                <a:solidFill>
                  <a:schemeClr val="tx1"/>
                </a:solidFill>
                <a:effectLst/>
                <a:latin typeface="+mn-lt"/>
                <a:ea typeface="+mn-ea"/>
                <a:cs typeface="+mn-cs"/>
              </a:rPr>
              <a:t>Sabol, 2018a</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2881673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dirty="0">
                <a:solidFill>
                  <a:srgbClr val="FFFFFF"/>
                </a:solidFill>
              </a:rPr>
              <a:t>Class instruction:</a:t>
            </a:r>
            <a:r>
              <a:rPr lang="en-US" sz="1200" b="1" u="none" baseline="0" dirty="0">
                <a:solidFill>
                  <a:srgbClr val="FFFFFF"/>
                </a:solidFill>
              </a:rPr>
              <a:t> </a:t>
            </a:r>
            <a:r>
              <a:rPr lang="en-US" sz="1200" b="0" u="none" baseline="0" dirty="0">
                <a:solidFill>
                  <a:srgbClr val="FFFFFF"/>
                </a:solidFill>
              </a:rPr>
              <a:t>Explain how g</a:t>
            </a:r>
            <a:r>
              <a:rPr lang="en-US" sz="1200" b="0" u="none" dirty="0">
                <a:solidFill>
                  <a:srgbClr val="FFFFFF"/>
                </a:solidFill>
              </a:rPr>
              <a:t>rade books contain recorded formative and summative assessments and calculations of summative evaluations.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u="none" dirty="0">
              <a:solidFill>
                <a:srgbClr val="FFFF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dirty="0">
                <a:solidFill>
                  <a:srgbClr val="FFFFFF"/>
                </a:solidFill>
              </a:rPr>
              <a:t>Class</a:t>
            </a:r>
            <a:r>
              <a:rPr lang="en-US" sz="1200" b="1" u="none" baseline="0" dirty="0">
                <a:solidFill>
                  <a:srgbClr val="FFFFFF"/>
                </a:solidFill>
              </a:rPr>
              <a:t> instruction: </a:t>
            </a:r>
            <a:r>
              <a:rPr lang="en-US" sz="1200" b="0" u="none" baseline="0" dirty="0">
                <a:solidFill>
                  <a:srgbClr val="FFFFFF"/>
                </a:solidFill>
              </a:rPr>
              <a:t>Clarify how m</a:t>
            </a:r>
            <a:r>
              <a:rPr lang="en-US" sz="1200" b="0" u="none" dirty="0">
                <a:solidFill>
                  <a:srgbClr val="FFFFFF"/>
                </a:solidFill>
              </a:rPr>
              <a:t>edian scores </a:t>
            </a:r>
            <a:r>
              <a:rPr lang="en-US" sz="1200" b="0" dirty="0">
                <a:solidFill>
                  <a:srgbClr val="FFFFFF"/>
                </a:solidFill>
              </a:rPr>
              <a:t>can be the most accurate representation of performances for students who may have received extreme scores, such as a zero, that significantly lowered their grades. </a:t>
            </a:r>
            <a:endParaRPr lang="en-US" b="1" dirty="0"/>
          </a:p>
          <a:p>
            <a:endParaRPr lang="en-US" b="1" dirty="0"/>
          </a:p>
          <a:p>
            <a:r>
              <a:rPr lang="en-US" b="1" dirty="0"/>
              <a:t>Image: </a:t>
            </a:r>
            <a:r>
              <a:rPr lang="en-US" dirty="0"/>
              <a:t>Watanabe Mako,</a:t>
            </a:r>
            <a:r>
              <a:rPr lang="en-US" baseline="0" dirty="0"/>
              <a:t> </a:t>
            </a:r>
            <a:r>
              <a:rPr lang="en-US" dirty="0"/>
              <a:t>13 years old, Dreamy Art School, Nara, Japan, 44</a:t>
            </a:r>
            <a:r>
              <a:rPr lang="en-US" baseline="30000" dirty="0"/>
              <a:t>th</a:t>
            </a:r>
            <a:r>
              <a:rPr lang="en-US" dirty="0"/>
              <a:t> ICEFA</a:t>
            </a:r>
            <a:r>
              <a:rPr lang="en-US" baseline="0" dirty="0"/>
              <a:t> Lidice.</a:t>
            </a:r>
          </a:p>
          <a:p>
            <a:endParaRPr lang="en-US" baseline="0" dirty="0"/>
          </a:p>
          <a:p>
            <a:r>
              <a:rPr lang="en-US" b="1" baseline="0" dirty="0"/>
              <a:t>Reference:</a:t>
            </a:r>
            <a:endParaRPr lang="en-US" b="0"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Quinn, 2013</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33</a:t>
            </a:fld>
            <a:endParaRPr lang="en-US"/>
          </a:p>
        </p:txBody>
      </p:sp>
    </p:spTree>
    <p:extLst>
      <p:ext uri="{BB962C8B-B14F-4D97-AF65-F5344CB8AC3E}">
        <p14:creationId xmlns:p14="http://schemas.microsoft.com/office/powerpoint/2010/main" val="681273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When teaching students with special needs, </a:t>
            </a:r>
            <a:r>
              <a:rPr lang="en-US" sz="1200" b="0" dirty="0">
                <a:solidFill>
                  <a:srgbClr val="FFFFFF"/>
                </a:solidFill>
              </a:rPr>
              <a:t>teachers will refer to students’ IEP (individualized education program), as </a:t>
            </a:r>
            <a:r>
              <a:rPr lang="en-US" sz="1200" kern="1200" dirty="0">
                <a:solidFill>
                  <a:schemeClr val="tx1"/>
                </a:solidFill>
                <a:effectLst/>
                <a:latin typeface="+mn-lt"/>
                <a:ea typeface="+mn-ea"/>
                <a:cs typeface="+mn-cs"/>
              </a:rPr>
              <a:t>the goals identified in modified assessment plans may differ from standard grade-level targets.</a:t>
            </a:r>
            <a:r>
              <a:rPr lang="en-US" sz="1200" kern="1200" baseline="0" dirty="0">
                <a:solidFill>
                  <a:schemeClr val="tx1"/>
                </a:solidFill>
                <a:effectLst/>
                <a:latin typeface="+mn-lt"/>
                <a:ea typeface="+mn-ea"/>
                <a:cs typeface="+mn-cs"/>
              </a:rPr>
              <a:t> </a:t>
            </a:r>
            <a:r>
              <a:rPr lang="en-US" sz="1200" b="0" dirty="0">
                <a:solidFill>
                  <a:srgbClr val="FFFFFF"/>
                </a:solidFill>
              </a:rPr>
              <a:t>See Chapter 6 for more information.</a:t>
            </a:r>
            <a:endParaRPr lang="en-US" b="1" dirty="0"/>
          </a:p>
          <a:p>
            <a:endParaRPr lang="en-US" b="1" dirty="0"/>
          </a:p>
          <a:p>
            <a:r>
              <a:rPr lang="en-US" b="1" dirty="0"/>
              <a:t>Image: </a:t>
            </a:r>
            <a:r>
              <a:rPr lang="en-US" dirty="0"/>
              <a:t>Adéla </a:t>
            </a:r>
            <a:r>
              <a:rPr lang="en-US" dirty="0" err="1"/>
              <a:t>Rosenkranzová</a:t>
            </a:r>
            <a:r>
              <a:rPr lang="en-US" dirty="0"/>
              <a:t>,</a:t>
            </a:r>
            <a:r>
              <a:rPr lang="en-US" baseline="0" dirty="0"/>
              <a:t> </a:t>
            </a:r>
            <a:r>
              <a:rPr lang="en-US" dirty="0"/>
              <a:t>13 years old, 11. ZŠ, Most, Czech Republic, 44th ICEFA Lidice.</a:t>
            </a:r>
          </a:p>
          <a:p>
            <a:endParaRPr lang="en-US" b="1" dirty="0"/>
          </a:p>
          <a:p>
            <a:pPr marL="0" indent="0">
              <a:buFont typeface="Arial"/>
              <a:buNone/>
            </a:pPr>
            <a:r>
              <a:rPr lang="en-US" b="1" baseline="0" dirty="0"/>
              <a:t>References:</a:t>
            </a:r>
          </a:p>
          <a:p>
            <a:pPr marL="171450" indent="-171450">
              <a:buFont typeface="Arial"/>
              <a:buChar char="•"/>
            </a:pPr>
            <a:r>
              <a:rPr lang="en-US" sz="1200" kern="1200" dirty="0">
                <a:solidFill>
                  <a:schemeClr val="tx1"/>
                </a:solidFill>
                <a:effectLst/>
                <a:latin typeface="+mn-lt"/>
                <a:ea typeface="+mn-ea"/>
                <a:cs typeface="+mn-cs"/>
              </a:rPr>
              <a:t>Chappuis et al., 2012 </a:t>
            </a:r>
            <a:endParaRPr lang="en-US" b="0"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Quinn, 2013</a:t>
            </a:r>
            <a:endParaRPr lang="en-US" dirty="0"/>
          </a:p>
          <a:p>
            <a:pPr marL="171450" indent="-171450">
              <a:buFont typeface="Arial"/>
              <a:buChar cha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34</a:t>
            </a:fld>
            <a:endParaRPr lang="en-US"/>
          </a:p>
        </p:txBody>
      </p:sp>
    </p:spTree>
    <p:extLst>
      <p:ext uri="{BB962C8B-B14F-4D97-AF65-F5344CB8AC3E}">
        <p14:creationId xmlns:p14="http://schemas.microsoft.com/office/powerpoint/2010/main" val="2373814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Explain how administrators </a:t>
            </a:r>
            <a:r>
              <a:rPr lang="en-US" dirty="0">
                <a:solidFill>
                  <a:srgbClr val="FFFFFF"/>
                </a:solidFill>
              </a:rPr>
              <a:t>use teacher evaluations</a:t>
            </a:r>
            <a:r>
              <a:rPr lang="en-US" baseline="0" dirty="0">
                <a:solidFill>
                  <a:srgbClr val="FFFFFF"/>
                </a:solidFill>
              </a:rPr>
              <a:t> to </a:t>
            </a:r>
            <a:r>
              <a:rPr lang="en-US" b="0" dirty="0">
                <a:solidFill>
                  <a:srgbClr val="FFFFFF"/>
                </a:solidFill>
              </a:rPr>
              <a:t>check for quality </a:t>
            </a:r>
            <a:r>
              <a:rPr lang="en-US" dirty="0">
                <a:solidFill>
                  <a:srgbClr val="FFFFFF"/>
                </a:solidFill>
              </a:rPr>
              <a:t>and identify if lessons are well organized and managed.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FFFFFF"/>
                </a:solidFill>
              </a:rPr>
              <a:t>Class instruction: </a:t>
            </a:r>
            <a:r>
              <a:rPr lang="en-US" dirty="0">
                <a:solidFill>
                  <a:srgbClr val="FFFFFF"/>
                </a:solidFill>
              </a:rPr>
              <a:t>Many</a:t>
            </a:r>
            <a:r>
              <a:rPr lang="en-US" baseline="0" dirty="0">
                <a:solidFill>
                  <a:srgbClr val="FFFFFF"/>
                </a:solidFill>
              </a:rPr>
              <a:t> teacher education programs in the United States use the </a:t>
            </a:r>
            <a:r>
              <a:rPr lang="en-US" baseline="0" dirty="0" err="1">
                <a:solidFill>
                  <a:srgbClr val="FFFFFF"/>
                </a:solidFill>
              </a:rPr>
              <a:t>edTPA</a:t>
            </a:r>
            <a:r>
              <a:rPr lang="en-US" baseline="0" dirty="0">
                <a:solidFill>
                  <a:srgbClr val="FFFFFF"/>
                </a:solidFill>
              </a:rPr>
              <a:t> performance assessment to measure pre-service teachers’ readiness for the teaching profession. Address the one(s) used in your region.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srgbClr val="FFFF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https://</a:t>
            </a:r>
            <a:r>
              <a:rPr lang="en-US" dirty="0" err="1"/>
              <a:t>openclipart.org</a:t>
            </a:r>
            <a:r>
              <a:rPr lang="en-US" dirty="0"/>
              <a:t>/detail/261063/</a:t>
            </a:r>
            <a:r>
              <a:rPr lang="en-US" dirty="0" err="1"/>
              <a:t>pluma</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References:</a:t>
            </a:r>
          </a:p>
          <a:p>
            <a:pPr marL="171450" indent="-171450">
              <a:buFont typeface="Arial"/>
              <a:buChar char="•"/>
            </a:pPr>
            <a:r>
              <a:rPr lang="en-US" sz="1200" kern="1200" dirty="0">
                <a:solidFill>
                  <a:schemeClr val="tx1"/>
                </a:solidFill>
                <a:effectLst/>
                <a:latin typeface="+mn-lt"/>
                <a:ea typeface="+mn-ea"/>
                <a:cs typeface="+mn-cs"/>
              </a:rPr>
              <a:t>Sickler-Voigt, 2018</a:t>
            </a:r>
            <a:r>
              <a:rPr lang="en-US" dirty="0">
                <a:effectLst/>
              </a:rPr>
              <a:t> </a:t>
            </a:r>
            <a:endParaRPr lang="en-US" b="1" dirty="0"/>
          </a:p>
          <a:p>
            <a:pPr marL="171450" indent="-171450">
              <a:buFont typeface="Arial"/>
              <a:buChar char="•"/>
            </a:pPr>
            <a:r>
              <a:rPr lang="en-US" sz="1200" kern="1200" dirty="0">
                <a:solidFill>
                  <a:schemeClr val="tx1"/>
                </a:solidFill>
                <a:effectLst/>
                <a:latin typeface="+mn-lt"/>
                <a:ea typeface="+mn-ea"/>
                <a:cs typeface="+mn-cs"/>
              </a:rPr>
              <a:t>Pearson Education. 2018</a:t>
            </a:r>
            <a:endParaRPr lang="en-US" b="1" dirty="0">
              <a:effectLst/>
            </a:endParaRPr>
          </a:p>
        </p:txBody>
      </p:sp>
      <p:sp>
        <p:nvSpPr>
          <p:cNvPr id="4" name="Slide Number Placeholder 3"/>
          <p:cNvSpPr>
            <a:spLocks noGrp="1"/>
          </p:cNvSpPr>
          <p:nvPr>
            <p:ph type="sldNum" sz="quarter" idx="5"/>
          </p:nvPr>
        </p:nvSpPr>
        <p:spPr/>
        <p:txBody>
          <a:bodyPr/>
          <a:lstStyle/>
          <a:p>
            <a:fld id="{28DDC5D3-47FC-A841-AC20-383DD7B1A010}" type="slidenum">
              <a:rPr lang="en-US" smtClean="0"/>
              <a:t>35</a:t>
            </a:fld>
            <a:endParaRPr lang="en-US"/>
          </a:p>
        </p:txBody>
      </p:sp>
    </p:spTree>
    <p:extLst>
      <p:ext uri="{BB962C8B-B14F-4D97-AF65-F5344CB8AC3E}">
        <p14:creationId xmlns:p14="http://schemas.microsoft.com/office/powerpoint/2010/main" val="1660209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Class instruction: </a:t>
            </a:r>
            <a:r>
              <a:rPr lang="en-US" b="0" dirty="0"/>
              <a:t>Have the class open the textbook to </a:t>
            </a:r>
            <a:r>
              <a:rPr lang="en-US" b="0" i="1" baseline="0" dirty="0"/>
              <a:t>Artists’ Lessons to Thrive! </a:t>
            </a:r>
            <a:r>
              <a:rPr lang="en-US" b="0" i="0" baseline="0" dirty="0"/>
              <a:t>3.1. Participate in its learning </a:t>
            </a:r>
            <a:r>
              <a:rPr lang="en-US" b="0" baseline="0" dirty="0"/>
              <a:t>targets.</a:t>
            </a:r>
            <a:endParaRPr lang="en-US" b="1" dirty="0"/>
          </a:p>
          <a:p>
            <a:endParaRPr lang="en-US" b="1" dirty="0">
              <a:latin typeface="Calibri" charset="0"/>
            </a:endParaRPr>
          </a:p>
          <a:p>
            <a:r>
              <a:rPr lang="en-US" b="1" dirty="0">
                <a:latin typeface="Calibri" charset="0"/>
              </a:rPr>
              <a:t>Image: </a:t>
            </a:r>
            <a:r>
              <a:rPr lang="en-US" sz="1200" kern="1200" dirty="0">
                <a:solidFill>
                  <a:schemeClr val="tx1"/>
                </a:solidFill>
                <a:effectLst/>
                <a:latin typeface="+mn-lt"/>
                <a:ea typeface="+mn-ea"/>
                <a:cs typeface="+mn-cs"/>
              </a:rPr>
              <a:t>Michael Shane Neal. 2020. </a:t>
            </a:r>
            <a:r>
              <a:rPr lang="en-US" sz="1200" i="1" kern="1200" dirty="0">
                <a:solidFill>
                  <a:schemeClr val="tx1"/>
                </a:solidFill>
                <a:effectLst/>
                <a:latin typeface="+mn-lt"/>
                <a:ea typeface="+mn-ea"/>
                <a:cs typeface="+mn-cs"/>
              </a:rPr>
              <a:t>Congressman John Lewis</a:t>
            </a:r>
            <a:r>
              <a:rPr lang="en-US" sz="1200" kern="1200" dirty="0">
                <a:solidFill>
                  <a:schemeClr val="tx1"/>
                </a:solidFill>
                <a:effectLst/>
                <a:latin typeface="+mn-lt"/>
                <a:ea typeface="+mn-ea"/>
                <a:cs typeface="+mn-cs"/>
              </a:rPr>
              <a:t>. National Portrait Gallery, Smithsonian Institution; gift of Jeffery and Cindy Loring in admiration of Congressman John Lewis. 121.9 × 97.2 cm (48 × 38 1/4").</a:t>
            </a:r>
            <a:r>
              <a:rPr lang="en-US" dirty="0">
                <a:effectLst/>
              </a:rPr>
              <a:t> </a:t>
            </a:r>
            <a:endParaRPr lang="en-US" dirty="0"/>
          </a:p>
        </p:txBody>
      </p:sp>
      <p:sp>
        <p:nvSpPr>
          <p:cNvPr id="4" name="Slide Number Placeholder 3"/>
          <p:cNvSpPr>
            <a:spLocks noGrp="1"/>
          </p:cNvSpPr>
          <p:nvPr>
            <p:ph type="sldNum" sz="quarter" idx="10"/>
          </p:nvPr>
        </p:nvSpPr>
        <p:spPr/>
        <p:txBody>
          <a:bodyPr/>
          <a:lstStyle/>
          <a:p>
            <a:fld id="{C5893DFD-1EE4-7E4C-85AE-59634DFF8634}" type="slidenum">
              <a:rPr lang="en-US" smtClean="0"/>
              <a:t>36</a:t>
            </a:fld>
            <a:endParaRPr lang="en-US"/>
          </a:p>
        </p:txBody>
      </p:sp>
    </p:spTree>
    <p:extLst>
      <p:ext uri="{BB962C8B-B14F-4D97-AF65-F5344CB8AC3E}">
        <p14:creationId xmlns:p14="http://schemas.microsoft.com/office/powerpoint/2010/main" val="2469749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9715-9257-96DF-C64B-BD854A6A2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44FD3-4B97-6F12-0DD0-06DA5A152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C2D1B-B73C-6A87-0FBE-0B1577640C4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Left Image: </a:t>
            </a:r>
            <a:r>
              <a:rPr lang="en-US" b="0" dirty="0"/>
              <a:t>Paula Gale, book cover artwork</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Right Image: </a:t>
            </a:r>
            <a:r>
              <a:rPr lang="en-US" b="0" dirty="0"/>
              <a:t>This is a book cover of STEAM Teaching and Learning Through the Arts and Design: A Practical Guide for PK-12 Educators.</a:t>
            </a:r>
          </a:p>
          <a:p>
            <a:endParaRPr lang="en-US" b="0" dirty="0"/>
          </a:p>
          <a:p>
            <a:endParaRPr lang="en-US" dirty="0"/>
          </a:p>
        </p:txBody>
      </p:sp>
      <p:sp>
        <p:nvSpPr>
          <p:cNvPr id="4" name="Slide Number Placeholder 3">
            <a:extLst>
              <a:ext uri="{FF2B5EF4-FFF2-40B4-BE49-F238E27FC236}">
                <a16:creationId xmlns:a16="http://schemas.microsoft.com/office/drawing/2014/main" id="{41B7DA35-EF17-6A2C-2644-DBA3A336C5B4}"/>
              </a:ext>
            </a:extLst>
          </p:cNvPr>
          <p:cNvSpPr>
            <a:spLocks noGrp="1"/>
          </p:cNvSpPr>
          <p:nvPr>
            <p:ph type="sldNum" sz="quarter" idx="5"/>
          </p:nvPr>
        </p:nvSpPr>
        <p:spPr/>
        <p:txBody>
          <a:bodyPr/>
          <a:lstStyle/>
          <a:p>
            <a:fld id="{28DDC5D3-47FC-A841-AC20-383DD7B1A010}" type="slidenum">
              <a:rPr lang="en-US" smtClean="0"/>
              <a:t>37</a:t>
            </a:fld>
            <a:endParaRPr lang="en-US"/>
          </a:p>
        </p:txBody>
      </p:sp>
    </p:spTree>
    <p:extLst>
      <p:ext uri="{BB962C8B-B14F-4D97-AF65-F5344CB8AC3E}">
        <p14:creationId xmlns:p14="http://schemas.microsoft.com/office/powerpoint/2010/main" val="2931115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7F9C-51F3-BC0A-6A2A-37F2FF19C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B4712-EB46-DA4F-3980-8B84B92FB8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ADA701C-4BAC-10C3-7EB2-3B9637516F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#3.1 and </a:t>
            </a:r>
            <a:r>
              <a:rPr lang="en-US" sz="1200" dirty="0">
                <a:latin typeface="Copperplate Gothic Bold" panose="020E0705020206020404" pitchFamily="34" charset="77"/>
              </a:rPr>
              <a:t>Cathy </a:t>
            </a:r>
            <a:r>
              <a:rPr lang="en-US" sz="1200" dirty="0" err="1">
                <a:latin typeface="Copperplate Gothic Bold" panose="020E0705020206020404" pitchFamily="34" charset="77"/>
              </a:rPr>
              <a:t>Smilan’s</a:t>
            </a:r>
            <a:r>
              <a:rPr lang="en-US" sz="1200" dirty="0">
                <a:latin typeface="Copperplate Gothic Bold" panose="020E0705020206020404" pitchFamily="34" charset="77"/>
              </a:rPr>
              <a:t> methods for assessing expressive and predictive outcomes. </a:t>
            </a:r>
            <a:endParaRPr lang="en-US" b="1" dirty="0"/>
          </a:p>
          <a:p>
            <a:endParaRPr lang="en-US" b="1"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b="0" i="1" dirty="0"/>
              <a:t>Authentic Secondary Art Assessment Snapshots from Art Teacher Practice,</a:t>
            </a:r>
            <a:r>
              <a:rPr lang="en-US" b="0" dirty="0"/>
              <a:t> book cover </a:t>
            </a:r>
            <a:r>
              <a:rPr lang="en-US" dirty="0"/>
              <a:t>Edited By Cathy Smilan and Richard Siegesmund, Copyright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ISBN 9781032493572 </a:t>
            </a:r>
          </a:p>
          <a:p>
            <a:r>
              <a:rPr lang="en-US" dirty="0"/>
              <a:t>https://</a:t>
            </a:r>
            <a:r>
              <a:rPr lang="en-US" dirty="0" err="1"/>
              <a:t>www.routledge.com</a:t>
            </a:r>
            <a:r>
              <a:rPr lang="en-US" dirty="0"/>
              <a:t>/Authentic-Secondary-Art-Assessment-Snapshots-from-Art-Teacher-Practice/Smilan-Siegesmund/p/book/9781032493572 </a:t>
            </a:r>
          </a:p>
        </p:txBody>
      </p:sp>
      <p:sp>
        <p:nvSpPr>
          <p:cNvPr id="4" name="Slide Number Placeholder 3">
            <a:extLst>
              <a:ext uri="{FF2B5EF4-FFF2-40B4-BE49-F238E27FC236}">
                <a16:creationId xmlns:a16="http://schemas.microsoft.com/office/drawing/2014/main" id="{FCF458A6-49C0-2203-E41A-FC10637AE340}"/>
              </a:ext>
            </a:extLst>
          </p:cNvPr>
          <p:cNvSpPr>
            <a:spLocks noGrp="1"/>
          </p:cNvSpPr>
          <p:nvPr>
            <p:ph type="sldNum" sz="quarter" idx="10"/>
          </p:nvPr>
        </p:nvSpPr>
        <p:spPr/>
        <p:txBody>
          <a:bodyPr/>
          <a:lstStyle/>
          <a:p>
            <a:fld id="{C5893DFD-1EE4-7E4C-85AE-59634DFF8634}" type="slidenum">
              <a:rPr lang="en-US" smtClean="0"/>
              <a:t>38</a:t>
            </a:fld>
            <a:endParaRPr lang="en-US"/>
          </a:p>
        </p:txBody>
      </p:sp>
    </p:spTree>
    <p:extLst>
      <p:ext uri="{BB962C8B-B14F-4D97-AF65-F5344CB8AC3E}">
        <p14:creationId xmlns:p14="http://schemas.microsoft.com/office/powerpoint/2010/main" val="2219030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3’s </a:t>
            </a:r>
            <a:r>
              <a:rPr lang="en-US" sz="1200" b="0" kern="100" dirty="0">
                <a:latin typeface="Copperplate Gothic Bold" panose="020E0705020206020404" pitchFamily="34" charset="77"/>
              </a:rPr>
              <a:t>Teacher and Student Transformative Growth Charts. </a:t>
            </a:r>
            <a:r>
              <a:rPr lang="en-US" sz="1200" b="0" kern="1200" dirty="0">
                <a:solidFill>
                  <a:schemeClr val="tx1"/>
                </a:solidFill>
                <a:effectLst/>
                <a:latin typeface="+mn-lt"/>
                <a:ea typeface="+mn-ea"/>
                <a:cs typeface="+mn-cs"/>
              </a:rPr>
              <a:t>Model 3.7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Teacher Transformative Growth and Model 3.8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Student Transformative Growth.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39</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F4E-AC51-B1BF-AE73-5C4C9D26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5A42-E4D7-1DF1-1AA4-14D4D448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9AB0-8D43-4659-640B-05F3B41010D0}"/>
              </a:ext>
            </a:extLst>
          </p:cNvPr>
          <p:cNvSpPr>
            <a:spLocks noGrp="1"/>
          </p:cNvSpPr>
          <p:nvPr>
            <p:ph type="body" idx="1"/>
          </p:nvPr>
        </p:nvSpPr>
        <p:spPr/>
        <p:txBody>
          <a:bodyPr/>
          <a:lstStyle/>
          <a:p>
            <a:r>
              <a:rPr lang="en-US" b="1" dirty="0"/>
              <a:t>Image: </a:t>
            </a:r>
            <a:r>
              <a:rPr lang="en-US" dirty="0"/>
              <a:t>Coley Lee, 13 years old, USA. Mike Muller, teacher.</a:t>
            </a:r>
          </a:p>
          <a:p>
            <a:endParaRPr lang="en-US" dirty="0"/>
          </a:p>
        </p:txBody>
      </p:sp>
      <p:sp>
        <p:nvSpPr>
          <p:cNvPr id="4" name="Slide Number Placeholder 3">
            <a:extLst>
              <a:ext uri="{FF2B5EF4-FFF2-40B4-BE49-F238E27FC236}">
                <a16:creationId xmlns:a16="http://schemas.microsoft.com/office/drawing/2014/main" id="{BC1889BA-22A5-07E8-AD7A-8EC7FD1731BC}"/>
              </a:ext>
            </a:extLst>
          </p:cNvPr>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4110952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BC4D-FA6A-5399-779D-77B56B608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8780A-50CA-11FD-1905-BE8B44567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1ADD15-56CF-44EE-2B0F-4D6B415BB42E}"/>
              </a:ext>
            </a:extLst>
          </p:cNvPr>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3!</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1" kern="1200" dirty="0">
                <a:solidFill>
                  <a:schemeClr val="tx1"/>
                </a:solidFill>
                <a:effectLst/>
                <a:latin typeface="+mn-lt"/>
                <a:ea typeface="+mn-ea"/>
                <a:cs typeface="+mn-cs"/>
              </a:rPr>
              <a:t>Chapter 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Anderson, T. , &amp;  Milbrandt, M.   (2005). </a:t>
            </a:r>
            <a:r>
              <a:rPr lang="en-US" sz="1200" i="1" kern="1200" dirty="0">
                <a:solidFill>
                  <a:schemeClr val="tx1"/>
                </a:solidFill>
                <a:effectLst/>
                <a:latin typeface="+mn-lt"/>
                <a:ea typeface="+mn-ea"/>
                <a:cs typeface="+mn-cs"/>
              </a:rPr>
              <a:t>Art for life</a:t>
            </a:r>
            <a:r>
              <a:rPr lang="en-US" sz="1200" kern="1200" dirty="0">
                <a:solidFill>
                  <a:schemeClr val="tx1"/>
                </a:solidFill>
                <a:effectLst/>
                <a:latin typeface="+mn-lt"/>
                <a:ea typeface="+mn-ea"/>
                <a:cs typeface="+mn-cs"/>
              </a:rPr>
              <a:t>. Boston, MA: McGraw Hill.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Andrade, H. ,  </a:t>
            </a:r>
            <a:r>
              <a:rPr lang="en-US" sz="1200" kern="1200" dirty="0" err="1">
                <a:solidFill>
                  <a:schemeClr val="tx1"/>
                </a:solidFill>
                <a:effectLst/>
                <a:latin typeface="+mn-lt"/>
                <a:ea typeface="+mn-ea"/>
                <a:cs typeface="+mn-cs"/>
              </a:rPr>
              <a:t>Hefferen</a:t>
            </a:r>
            <a:r>
              <a:rPr lang="en-US" sz="1200" kern="1200" dirty="0">
                <a:solidFill>
                  <a:schemeClr val="tx1"/>
                </a:solidFill>
                <a:effectLst/>
                <a:latin typeface="+mn-lt"/>
                <a:ea typeface="+mn-ea"/>
                <a:cs typeface="+mn-cs"/>
              </a:rPr>
              <a:t>, J. , &amp;  Palma, M.   (2014). Formative assessment in the visual arts. </a:t>
            </a:r>
            <a:r>
              <a:rPr lang="en-US" sz="1200" i="1" kern="1200" dirty="0">
                <a:solidFill>
                  <a:schemeClr val="tx1"/>
                </a:solidFill>
                <a:effectLst/>
                <a:latin typeface="+mn-lt"/>
                <a:ea typeface="+mn-ea"/>
                <a:cs typeface="+mn-cs"/>
              </a:rPr>
              <a:t>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67</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34–40.</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Armstrong, C. L.   (1994). </a:t>
            </a:r>
            <a:r>
              <a:rPr lang="en-US" sz="1200" i="1" kern="1200" dirty="0">
                <a:solidFill>
                  <a:schemeClr val="tx1"/>
                </a:solidFill>
                <a:effectLst/>
                <a:latin typeface="+mn-lt"/>
                <a:ea typeface="+mn-ea"/>
                <a:cs typeface="+mn-cs"/>
              </a:rPr>
              <a:t>Designing assessment in art</a:t>
            </a:r>
            <a:r>
              <a:rPr lang="en-US" sz="1200" kern="1200" dirty="0">
                <a:solidFill>
                  <a:schemeClr val="tx1"/>
                </a:solidFill>
                <a:effectLst/>
                <a:latin typeface="+mn-lt"/>
                <a:ea typeface="+mn-ea"/>
                <a:cs typeface="+mn-cs"/>
              </a:rPr>
              <a:t>. National Art Education Association.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Bliss, J. (2018, January 5). The Nashville artist who ate fajitas with a Supreme Court Justice then painted her portrait. </a:t>
            </a:r>
            <a:r>
              <a:rPr lang="en-US" sz="1200" i="1" kern="1200" dirty="0">
                <a:solidFill>
                  <a:schemeClr val="tx1"/>
                </a:solidFill>
                <a:effectLst/>
                <a:latin typeface="+mn-lt"/>
                <a:ea typeface="+mn-ea"/>
                <a:cs typeface="+mn-cs"/>
              </a:rPr>
              <a:t>The Tennessean</a:t>
            </a:r>
            <a:r>
              <a:rPr lang="en-US"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3"/>
              </a:rPr>
              <a:t>https://www.tennessean.com/story/life/2018/01/05/nashville-artist-who-ate-fajitas-supreme-court-justice-then-painted-her-portrait/919369001/</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Boughton, D. (2024). Contemporary dilemmas in the assessment of art learning: Promoting creativity, assessing teachers, and “doing” the standards.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C. Smilan &amp; R. Siegesmund (Eds.). </a:t>
            </a:r>
            <a:r>
              <a:rPr lang="en-US" sz="1200" i="1" kern="1200" dirty="0">
                <a:solidFill>
                  <a:schemeClr val="tx1"/>
                </a:solidFill>
                <a:effectLst/>
                <a:latin typeface="+mn-lt"/>
                <a:ea typeface="+mn-ea"/>
                <a:cs typeface="+mn-cs"/>
              </a:rPr>
              <a:t>Authentic secondary art assessment: Snapshots from art teacher practice</a:t>
            </a:r>
            <a:r>
              <a:rPr lang="en-US" sz="1200" kern="1200" dirty="0">
                <a:solidFill>
                  <a:schemeClr val="tx1"/>
                </a:solidFill>
                <a:effectLst/>
                <a:latin typeface="+mn-lt"/>
                <a:ea typeface="+mn-ea"/>
                <a:cs typeface="+mn-cs"/>
              </a:rPr>
              <a:t> (pp. 24-30).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Brookhart, S. M. (2013). </a:t>
            </a:r>
            <a:r>
              <a:rPr lang="en-US" sz="1200" i="1" kern="1200" dirty="0">
                <a:solidFill>
                  <a:schemeClr val="tx1"/>
                </a:solidFill>
                <a:effectLst/>
                <a:latin typeface="+mn-lt"/>
                <a:ea typeface="+mn-ea"/>
                <a:cs typeface="+mn-cs"/>
              </a:rPr>
              <a:t>How to create and use rubrics for formative assessment and grading</a:t>
            </a:r>
            <a:r>
              <a:rPr lang="en-US" sz="1200" kern="1200" dirty="0">
                <a:solidFill>
                  <a:schemeClr val="tx1"/>
                </a:solidFill>
                <a:effectLst/>
                <a:latin typeface="+mn-lt"/>
                <a:ea typeface="+mn-ea"/>
                <a:cs typeface="+mn-cs"/>
              </a:rPr>
              <a:t>. ASCD.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Chappuis, J. ,  Stiggins, R. ,  Chappuis, S. , &amp;  Arter, J.   (2012). </a:t>
            </a:r>
            <a:r>
              <a:rPr lang="en-US" sz="1200" i="1" kern="1200" dirty="0">
                <a:solidFill>
                  <a:schemeClr val="tx1"/>
                </a:solidFill>
                <a:effectLst/>
                <a:latin typeface="+mn-lt"/>
                <a:ea typeface="+mn-ea"/>
                <a:cs typeface="+mn-cs"/>
              </a:rPr>
              <a:t>Classroom assessment for student learning: Doing it right: Using it well</a:t>
            </a:r>
            <a:r>
              <a:rPr lang="en-US" sz="1200" kern="1200" dirty="0">
                <a:solidFill>
                  <a:schemeClr val="tx1"/>
                </a:solidFill>
                <a:effectLst/>
                <a:latin typeface="+mn-lt"/>
                <a:ea typeface="+mn-ea"/>
                <a:cs typeface="+mn-cs"/>
              </a:rPr>
              <a:t>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ed.). Upper Pearson.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Chin, C.   (2013). Cultivating divergent thinking: Conceptualization as a critical component of artmaking. </a:t>
            </a:r>
            <a:r>
              <a:rPr lang="en-US" sz="1200" i="1" kern="1200" dirty="0">
                <a:solidFill>
                  <a:schemeClr val="tx1"/>
                </a:solidFill>
                <a:effectLst/>
                <a:latin typeface="+mn-lt"/>
                <a:ea typeface="+mn-ea"/>
                <a:cs typeface="+mn-cs"/>
              </a:rPr>
              <a:t>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66</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28–32.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Eisner, E.   (2002). </a:t>
            </a:r>
            <a:r>
              <a:rPr lang="en-US" sz="1200" i="1" kern="1200" dirty="0">
                <a:solidFill>
                  <a:schemeClr val="tx1"/>
                </a:solidFill>
                <a:effectLst/>
                <a:latin typeface="+mn-lt"/>
                <a:ea typeface="+mn-ea"/>
                <a:cs typeface="+mn-cs"/>
              </a:rPr>
              <a:t>The arts and the creation of mind</a:t>
            </a:r>
            <a:r>
              <a:rPr lang="en-US" sz="1200" kern="1200" dirty="0">
                <a:solidFill>
                  <a:schemeClr val="tx1"/>
                </a:solidFill>
                <a:effectLst/>
                <a:latin typeface="+mn-lt"/>
                <a:ea typeface="+mn-ea"/>
                <a:cs typeface="+mn-cs"/>
              </a:rPr>
              <a:t>. Yale University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Henry, C.   (1990). Grading student artwork: A plan for effective assessment. In   B. E. Little   (Ed.), </a:t>
            </a:r>
            <a:r>
              <a:rPr lang="en-US" sz="1200" i="1" kern="1200" dirty="0">
                <a:solidFill>
                  <a:schemeClr val="tx1"/>
                </a:solidFill>
                <a:effectLst/>
                <a:latin typeface="+mn-lt"/>
                <a:ea typeface="+mn-ea"/>
                <a:cs typeface="+mn-cs"/>
              </a:rPr>
              <a:t>Secondary art education: An anthology of issues</a:t>
            </a:r>
            <a:r>
              <a:rPr lang="en-US" sz="1200" kern="1200" dirty="0">
                <a:solidFill>
                  <a:schemeClr val="tx1"/>
                </a:solidFill>
                <a:effectLst/>
                <a:latin typeface="+mn-lt"/>
                <a:ea typeface="+mn-ea"/>
                <a:cs typeface="+mn-cs"/>
              </a:rPr>
              <a:t> (pp. 61–68). National Art Education Association.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Lewis, J. &amp; D’Orso, M. (1998). </a:t>
            </a:r>
            <a:r>
              <a:rPr lang="en-US" sz="1200" i="1" kern="1200" dirty="0">
                <a:solidFill>
                  <a:schemeClr val="tx1"/>
                </a:solidFill>
                <a:effectLst/>
                <a:latin typeface="+mn-lt"/>
                <a:ea typeface="+mn-ea"/>
                <a:cs typeface="+mn-cs"/>
              </a:rPr>
              <a:t>Walking with the wind: A memoir of the movement</a:t>
            </a:r>
            <a:r>
              <a:rPr lang="en-US" sz="1200" kern="1200" dirty="0">
                <a:solidFill>
                  <a:schemeClr val="tx1"/>
                </a:solidFill>
                <a:effectLst/>
                <a:latin typeface="+mn-lt"/>
                <a:ea typeface="+mn-ea"/>
                <a:cs typeface="+mn-cs"/>
              </a:rPr>
              <a:t>. Simon &amp; Shuster.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Ludwig, J. K.   (2010). </a:t>
            </a:r>
            <a:r>
              <a:rPr lang="en-US" sz="1200" i="1" kern="1200" dirty="0">
                <a:solidFill>
                  <a:schemeClr val="tx1"/>
                </a:solidFill>
                <a:effectLst/>
                <a:latin typeface="+mn-lt"/>
                <a:ea typeface="+mn-ea"/>
                <a:cs typeface="+mn-cs"/>
              </a:rPr>
              <a:t>Creative wildfire: An introduction to art journaling: Basics and beyond</a:t>
            </a:r>
            <a:r>
              <a:rPr lang="en-US" sz="1200" kern="1200" dirty="0">
                <a:solidFill>
                  <a:schemeClr val="tx1"/>
                </a:solidFill>
                <a:effectLst/>
                <a:latin typeface="+mn-lt"/>
                <a:ea typeface="+mn-ea"/>
                <a:cs typeface="+mn-cs"/>
              </a:rPr>
              <a:t>. Quarry Books.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Meier, M. E.   (2018). </a:t>
            </a:r>
            <a:r>
              <a:rPr lang="en-US" sz="1200" i="1" kern="1200" dirty="0">
                <a:solidFill>
                  <a:schemeClr val="tx1"/>
                </a:solidFill>
                <a:effectLst/>
                <a:latin typeface="+mn-lt"/>
                <a:ea typeface="+mn-ea"/>
                <a:cs typeface="+mn-cs"/>
              </a:rPr>
              <a:t>Assess what matters most: Recommendations for gathering information about student learning</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4"/>
              </a:rPr>
              <a:t>https://www.arteducators.org/learn-tools/assessment-papers-for-art-education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Coalition for Core Arts Standards . (2014a). </a:t>
            </a:r>
            <a:r>
              <a:rPr lang="en-US" sz="1200" i="1" kern="1200" dirty="0">
                <a:solidFill>
                  <a:schemeClr val="tx1"/>
                </a:solidFill>
                <a:effectLst/>
                <a:latin typeface="+mn-lt"/>
                <a:ea typeface="+mn-ea"/>
                <a:cs typeface="+mn-cs"/>
              </a:rPr>
              <a:t>National Core Arts Standards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www.nationalartsstandards.org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Coalition for Core Arts Standards . (2014b). </a:t>
            </a:r>
            <a:r>
              <a:rPr lang="en-US" sz="1200" i="1" kern="1200" dirty="0">
                <a:solidFill>
                  <a:schemeClr val="tx1"/>
                </a:solidFill>
                <a:effectLst/>
                <a:latin typeface="+mn-lt"/>
                <a:ea typeface="+mn-ea"/>
                <a:cs typeface="+mn-cs"/>
              </a:rPr>
              <a:t>National Core Arts Standards: A conceptual framework for arts learning</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5"/>
              </a:rPr>
              <a:t>https://www.nationalartsstandards.org/sites/default/files/Conceptual%20Framework%2007-21-16.pdf</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Neal, M. S. (2023, August 15). </a:t>
            </a:r>
            <a:r>
              <a:rPr lang="en-US" sz="1200" i="1" kern="1200" dirty="0">
                <a:solidFill>
                  <a:schemeClr val="tx1"/>
                </a:solidFill>
                <a:effectLst/>
                <a:latin typeface="+mn-lt"/>
                <a:ea typeface="+mn-ea"/>
                <a:cs typeface="+mn-cs"/>
              </a:rPr>
              <a:t>Mentoring</a:t>
            </a:r>
            <a:r>
              <a:rPr lang="en-US" sz="1200" kern="1200" dirty="0">
                <a:solidFill>
                  <a:schemeClr val="tx1"/>
                </a:solidFill>
                <a:effectLst/>
                <a:latin typeface="+mn-lt"/>
                <a:ea typeface="+mn-ea"/>
                <a:cs typeface="+mn-cs"/>
              </a:rPr>
              <a:t>. Michael Shane Neal. </a:t>
            </a:r>
            <a:r>
              <a:rPr lang="en-GB" sz="1200" b="1" u="sng" kern="1200" dirty="0">
                <a:solidFill>
                  <a:schemeClr val="tx1"/>
                </a:solidFill>
                <a:effectLst/>
                <a:latin typeface="+mn-lt"/>
                <a:ea typeface="+mn-ea"/>
                <a:cs typeface="+mn-cs"/>
                <a:hlinkClick r:id="rId6"/>
              </a:rPr>
              <a:t>https://www.michaelshaneneal.com/the-spectator/mentoring</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Pearson Education . (2018). </a:t>
            </a:r>
            <a:r>
              <a:rPr lang="en-US" sz="1200" i="1" kern="1200" dirty="0" err="1">
                <a:solidFill>
                  <a:schemeClr val="tx1"/>
                </a:solidFill>
                <a:effectLst/>
                <a:latin typeface="+mn-lt"/>
                <a:ea typeface="+mn-ea"/>
                <a:cs typeface="+mn-cs"/>
              </a:rPr>
              <a:t>edTPA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www.edtpa.com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Home.aspx</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Quinn, T.   (2013). </a:t>
            </a:r>
            <a:r>
              <a:rPr lang="en-US" sz="1200" i="1" kern="1200" dirty="0">
                <a:solidFill>
                  <a:schemeClr val="tx1"/>
                </a:solidFill>
                <a:effectLst/>
                <a:latin typeface="+mn-lt"/>
                <a:ea typeface="+mn-ea"/>
                <a:cs typeface="+mn-cs"/>
              </a:rPr>
              <a:t>On grades and grading: Supporting student learning through a more transparent and purposeful use of grades</a:t>
            </a:r>
            <a:r>
              <a:rPr lang="en-US" sz="1200" kern="1200" dirty="0">
                <a:solidFill>
                  <a:schemeClr val="tx1"/>
                </a:solidFill>
                <a:effectLst/>
                <a:latin typeface="+mn-lt"/>
                <a:ea typeface="+mn-ea"/>
                <a:cs typeface="+mn-cs"/>
              </a:rPr>
              <a:t>. Rowman &amp; Littlefield Education.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Sabol, F. R.   (2018a). </a:t>
            </a:r>
            <a:r>
              <a:rPr lang="en-US" sz="1200" i="1" kern="1200" dirty="0">
                <a:solidFill>
                  <a:schemeClr val="tx1"/>
                </a:solidFill>
                <a:effectLst/>
                <a:latin typeface="+mn-lt"/>
                <a:ea typeface="+mn-ea"/>
                <a:cs typeface="+mn-cs"/>
              </a:rPr>
              <a:t>Model Cornerstone Assessments (MCAs): A powerful tool for measuring student achievement in visual arts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www.arteducators.org</a:t>
            </a:r>
            <a:r>
              <a:rPr lang="en-US" sz="1200" kern="1200" dirty="0">
                <a:solidFill>
                  <a:schemeClr val="tx1"/>
                </a:solidFill>
                <a:effectLst/>
                <a:latin typeface="+mn-lt"/>
                <a:ea typeface="+mn-ea"/>
                <a:cs typeface="+mn-cs"/>
              </a:rPr>
              <a:t>/learn-tools/assessment-white-papers-for-art-education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Sabol, F. R.   (2018b). </a:t>
            </a:r>
            <a:r>
              <a:rPr lang="en-US" sz="1200" i="1" kern="1200" dirty="0">
                <a:solidFill>
                  <a:schemeClr val="tx1"/>
                </a:solidFill>
                <a:effectLst/>
                <a:latin typeface="+mn-lt"/>
                <a:ea typeface="+mn-ea"/>
                <a:cs typeface="+mn-cs"/>
              </a:rPr>
              <a:t>Some guiding principles for conducting assessments in visual arts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www.arteducators.org</a:t>
            </a:r>
            <a:r>
              <a:rPr lang="en-US" sz="1200" kern="1200" dirty="0">
                <a:solidFill>
                  <a:schemeClr val="tx1"/>
                </a:solidFill>
                <a:effectLst/>
                <a:latin typeface="+mn-lt"/>
                <a:ea typeface="+mn-ea"/>
                <a:cs typeface="+mn-cs"/>
              </a:rPr>
              <a:t>/learn-tools/assessment-white-papers-for-art-education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(2018). Changing mindsets about </a:t>
            </a:r>
            <a:r>
              <a:rPr lang="en-US" sz="1200" kern="1200" dirty="0" err="1">
                <a:solidFill>
                  <a:schemeClr val="tx1"/>
                </a:solidFill>
                <a:effectLst/>
                <a:latin typeface="+mn-lt"/>
                <a:ea typeface="+mn-ea"/>
                <a:cs typeface="+mn-cs"/>
              </a:rPr>
              <a:t>edTPA</a:t>
            </a:r>
            <a:r>
              <a:rPr lang="en-US" sz="1200" kern="1200" dirty="0">
                <a:solidFill>
                  <a:schemeClr val="tx1"/>
                </a:solidFill>
                <a:effectLst/>
                <a:latin typeface="+mn-lt"/>
                <a:ea typeface="+mn-ea"/>
                <a:cs typeface="+mn-cs"/>
              </a:rPr>
              <a:t>: From test anxiety to demonstrating teacher competencies through authentic teaching and assessment practices. In </a:t>
            </a:r>
            <a:r>
              <a:rPr lang="en-US" sz="1200" i="1" kern="1200" dirty="0">
                <a:solidFill>
                  <a:schemeClr val="tx1"/>
                </a:solidFill>
                <a:effectLst/>
                <a:latin typeface="+mn-lt"/>
                <a:ea typeface="+mn-ea"/>
                <a:cs typeface="+mn-cs"/>
              </a:rPr>
              <a:t>Assessment Papers for Art Education</a:t>
            </a:r>
            <a:r>
              <a:rPr lang="en-US" sz="1200" kern="1200" dirty="0">
                <a:solidFill>
                  <a:schemeClr val="tx1"/>
                </a:solidFill>
                <a:effectLst/>
                <a:latin typeface="+mn-lt"/>
                <a:ea typeface="+mn-ea"/>
                <a:cs typeface="+mn-cs"/>
              </a:rPr>
              <a:t>, Section II. National Art Education Association. </a:t>
            </a:r>
            <a:r>
              <a:rPr lang="en-US" sz="1200" b="1" u="sng" kern="1200" dirty="0">
                <a:solidFill>
                  <a:schemeClr val="tx1"/>
                </a:solidFill>
                <a:effectLst/>
                <a:latin typeface="+mn-lt"/>
                <a:ea typeface="+mn-ea"/>
                <a:cs typeface="+mn-cs"/>
                <a:hlinkClick r:id="rId4"/>
              </a:rPr>
              <a:t>https://www.arteducators.org/learn-tools/assessment-papers-for-art-education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 </a:t>
            </a:r>
            <a:r>
              <a:rPr lang="en-US" sz="1200" i="1" kern="1200" dirty="0">
                <a:solidFill>
                  <a:schemeClr val="tx1"/>
                </a:solidFill>
                <a:effectLst/>
                <a:latin typeface="+mn-lt"/>
                <a:ea typeface="+mn-ea"/>
                <a:cs typeface="+mn-cs"/>
              </a:rPr>
              <a:t>STEAM teaching and learning through the arts and design: A practical guide for PK-12 educators.</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Siegesmund, R. &amp; Smilan, C. (2024).</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Educational aims, goals, and objectives: Balancing instructional objectives and expressive outcomes.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C. Smilan &amp; R. Siegesmund (Eds.). </a:t>
            </a:r>
            <a:r>
              <a:rPr lang="en-US" sz="1200" i="1" kern="1200" dirty="0">
                <a:solidFill>
                  <a:schemeClr val="tx1"/>
                </a:solidFill>
                <a:effectLst/>
                <a:latin typeface="+mn-lt"/>
                <a:ea typeface="+mn-ea"/>
                <a:cs typeface="+mn-cs"/>
              </a:rPr>
              <a:t>Authentic secondary art assessment: Snapshots from art teacher practice</a:t>
            </a:r>
            <a:r>
              <a:rPr lang="en-US" sz="1200" kern="1200" dirty="0">
                <a:solidFill>
                  <a:schemeClr val="tx1"/>
                </a:solidFill>
                <a:effectLst/>
                <a:latin typeface="+mn-lt"/>
                <a:ea typeface="+mn-ea"/>
                <a:cs typeface="+mn-cs"/>
              </a:rPr>
              <a:t> (pp. 20-23). Routledge.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Smilan, C. (2024). Afterword: Rethinking assessment—post-pandemic. In C. Smilan &amp; R. Siegesmund (Eds.). </a:t>
            </a:r>
            <a:r>
              <a:rPr lang="en-US" sz="1200" i="1" kern="1200" dirty="0">
                <a:solidFill>
                  <a:schemeClr val="tx1"/>
                </a:solidFill>
                <a:effectLst/>
                <a:latin typeface="+mn-lt"/>
                <a:ea typeface="+mn-ea"/>
                <a:cs typeface="+mn-cs"/>
              </a:rPr>
              <a:t>Authentic secondary art assessment: Snapshots from art teacher practice</a:t>
            </a:r>
            <a:r>
              <a:rPr lang="en-US" sz="1200" kern="1200" dirty="0">
                <a:solidFill>
                  <a:schemeClr val="tx1"/>
                </a:solidFill>
                <a:effectLst/>
                <a:latin typeface="+mn-lt"/>
                <a:ea typeface="+mn-ea"/>
                <a:cs typeface="+mn-cs"/>
              </a:rPr>
              <a:t> (pp.263-266).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Smilan, C. &amp; Siegesmund, R. (2024). Introduction: Authentic secondary art assessment: Snapshots from art teacher practice. In C. Smilan &amp; R. Siegesmund (Eds.). </a:t>
            </a:r>
            <a:r>
              <a:rPr lang="en-US" sz="1200" i="1" kern="1200" dirty="0">
                <a:solidFill>
                  <a:schemeClr val="tx1"/>
                </a:solidFill>
                <a:effectLst/>
                <a:latin typeface="+mn-lt"/>
                <a:ea typeface="+mn-ea"/>
                <a:cs typeface="+mn-cs"/>
              </a:rPr>
              <a:t>Authentic secondary art assessment: Snapshots from art teacher practice</a:t>
            </a:r>
            <a:r>
              <a:rPr lang="en-US" sz="1200" kern="1200" dirty="0">
                <a:solidFill>
                  <a:schemeClr val="tx1"/>
                </a:solidFill>
                <a:effectLst/>
                <a:latin typeface="+mn-lt"/>
                <a:ea typeface="+mn-ea"/>
                <a:cs typeface="+mn-cs"/>
              </a:rPr>
              <a:t> (pp.</a:t>
            </a:r>
            <a:r>
              <a:rPr lang="en-GB" sz="1200" kern="1200" dirty="0">
                <a:solidFill>
                  <a:schemeClr val="tx1"/>
                </a:solidFill>
                <a:effectLst/>
                <a:latin typeface="+mn-lt"/>
                <a:ea typeface="+mn-ea"/>
                <a:cs typeface="+mn-cs"/>
              </a:rPr>
              <a:t> 1-10</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 Congress . (2016). </a:t>
            </a:r>
            <a:r>
              <a:rPr lang="en-US" sz="1200" i="1" kern="1200" dirty="0">
                <a:solidFill>
                  <a:schemeClr val="tx1"/>
                </a:solidFill>
                <a:effectLst/>
                <a:latin typeface="+mn-lt"/>
                <a:ea typeface="+mn-ea"/>
                <a:cs typeface="+mn-cs"/>
              </a:rPr>
              <a:t>S.1177: Every Student Succeeds Act (ESSA)</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7"/>
              </a:rPr>
              <a:t>www.congress.gov/bill/114th-congress/senate-bill/1177/text?overview=closed</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Wiggins, G. , &amp;  McTighe, J.   (2005). </a:t>
            </a:r>
            <a:r>
              <a:rPr lang="en-US" sz="1200" i="1" kern="1200" dirty="0">
                <a:solidFill>
                  <a:schemeClr val="tx1"/>
                </a:solidFill>
                <a:effectLst/>
                <a:latin typeface="+mn-lt"/>
                <a:ea typeface="+mn-ea"/>
                <a:cs typeface="+mn-cs"/>
              </a:rPr>
              <a:t>Understanding by design</a:t>
            </a:r>
            <a:r>
              <a:rPr lang="en-US" sz="1200" kern="1200" dirty="0">
                <a:solidFill>
                  <a:schemeClr val="tx1"/>
                </a:solidFill>
                <a:effectLst/>
                <a:latin typeface="+mn-lt"/>
                <a:ea typeface="+mn-ea"/>
                <a:cs typeface="+mn-cs"/>
              </a:rPr>
              <a:t> (2nd ed.). Pearson.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9793285B-1AE1-D50A-99EC-7F4B21C781A2}"/>
              </a:ext>
            </a:extLst>
          </p:cNvPr>
          <p:cNvSpPr>
            <a:spLocks noGrp="1"/>
          </p:cNvSpPr>
          <p:nvPr>
            <p:ph type="sldNum" sz="quarter" idx="5"/>
          </p:nvPr>
        </p:nvSpPr>
        <p:spPr/>
        <p:txBody>
          <a:bodyPr/>
          <a:lstStyle/>
          <a:p>
            <a:fld id="{69D53F45-18BA-CD4D-B308-3B0F05C46499}" type="slidenum">
              <a:rPr lang="en-US" smtClean="0"/>
              <a:t>40</a:t>
            </a:fld>
            <a:endParaRPr lang="en-US"/>
          </a:p>
        </p:txBody>
      </p:sp>
    </p:spTree>
    <p:extLst>
      <p:ext uri="{BB962C8B-B14F-4D97-AF65-F5344CB8AC3E}">
        <p14:creationId xmlns:p14="http://schemas.microsoft.com/office/powerpoint/2010/main" val="166197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9D70A-CE1E-0C71-87FC-3845EA99A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593AD-7C21-AE25-79F0-72E2DB0C75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8CC49B-B12A-EAE7-4B8C-76271D1C4D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dirty="0"/>
              <a:t>Lau You Gi, 7 years old, Simply Art, Hong Kong, China. Light theme from 43</a:t>
            </a:r>
            <a:r>
              <a:rPr lang="en-US" baseline="30000" dirty="0"/>
              <a:t>rd</a:t>
            </a:r>
            <a:r>
              <a:rPr lang="en-US" dirty="0"/>
              <a:t> ICEFA Lidice.</a:t>
            </a:r>
          </a:p>
          <a:p>
            <a:endParaRPr lang="en-US" dirty="0"/>
          </a:p>
        </p:txBody>
      </p:sp>
      <p:sp>
        <p:nvSpPr>
          <p:cNvPr id="4" name="Slide Number Placeholder 3">
            <a:extLst>
              <a:ext uri="{FF2B5EF4-FFF2-40B4-BE49-F238E27FC236}">
                <a16:creationId xmlns:a16="http://schemas.microsoft.com/office/drawing/2014/main" id="{491ECDB8-1843-065C-8104-C04AE8DEB3E7}"/>
              </a:ext>
            </a:extLst>
          </p:cNvPr>
          <p:cNvSpPr>
            <a:spLocks noGrp="1"/>
          </p:cNvSpPr>
          <p:nvPr>
            <p:ph type="sldNum" sz="quarter" idx="10"/>
          </p:nvPr>
        </p:nvSpPr>
        <p:spPr/>
        <p:txBody>
          <a:bodyPr/>
          <a:lstStyle/>
          <a:p>
            <a:fld id="{C5893DFD-1EE4-7E4C-85AE-59634DFF8634}" type="slidenum">
              <a:rPr lang="en-US" smtClean="0"/>
              <a:t>5</a:t>
            </a:fld>
            <a:endParaRPr lang="en-US"/>
          </a:p>
        </p:txBody>
      </p:sp>
    </p:spTree>
    <p:extLst>
      <p:ext uri="{BB962C8B-B14F-4D97-AF65-F5344CB8AC3E}">
        <p14:creationId xmlns:p14="http://schemas.microsoft.com/office/powerpoint/2010/main" val="374017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Class instruction: </a:t>
            </a:r>
            <a:r>
              <a:rPr lang="en-US" sz="1200" b="0" dirty="0">
                <a:solidFill>
                  <a:srgbClr val="FFFFFF"/>
                </a:solidFill>
                <a:latin typeface="Arial"/>
                <a:cs typeface="Arial"/>
              </a:rPr>
              <a:t>Explain to the class that assessments have different 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latin typeface="Arial"/>
                <a:cs typeface="Arial"/>
              </a:rPr>
              <a:t>Ask them to contemplate why single assessment cannot measure or appraise all that students need to achieve. </a:t>
            </a:r>
            <a:endParaRPr lang="en-US" b="0"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dirty="0">
                <a:latin typeface="Calibri" charset="0"/>
              </a:rPr>
              <a:t>Coley Lee, 13 years </a:t>
            </a:r>
            <a:r>
              <a:rPr lang="en-US" dirty="0"/>
              <a:t>old</a:t>
            </a:r>
            <a:r>
              <a:rPr lang="en-US" dirty="0">
                <a:latin typeface="Calibri" charset="0"/>
              </a:rPr>
              <a:t>, USA. Mike Muller,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68130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dirty="0"/>
              <a:t>Veronika Kolářová, 15 years old, </a:t>
            </a:r>
            <a:r>
              <a:rPr lang="en-US" dirty="0" err="1"/>
              <a:t>Dům</a:t>
            </a:r>
            <a:r>
              <a:rPr lang="en-US" dirty="0"/>
              <a:t> </a:t>
            </a:r>
            <a:r>
              <a:rPr lang="en-US" dirty="0" err="1"/>
              <a:t>dětí</a:t>
            </a:r>
            <a:r>
              <a:rPr lang="en-US" dirty="0"/>
              <a:t> a </a:t>
            </a:r>
            <a:r>
              <a:rPr lang="en-US" dirty="0" err="1"/>
              <a:t>mládeže</a:t>
            </a:r>
            <a:r>
              <a:rPr lang="en-US" dirty="0"/>
              <a:t> Praha 3 - Ulita, Praha 3 - </a:t>
            </a:r>
            <a:r>
              <a:rPr lang="en-US" dirty="0" err="1"/>
              <a:t>Žižkov</a:t>
            </a:r>
            <a:r>
              <a:rPr lang="en-US" dirty="0"/>
              <a:t>, Czech Republic. 39</a:t>
            </a:r>
            <a:r>
              <a:rPr lang="en-US" baseline="30000" dirty="0"/>
              <a:t>th</a:t>
            </a:r>
            <a:r>
              <a:rPr lang="en-US" baseline="0" dirty="0"/>
              <a:t> </a:t>
            </a:r>
            <a:r>
              <a:rPr lang="en-US" dirty="0"/>
              <a:t>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3269180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b="1" dirty="0">
                <a:latin typeface="Calibri" charset="0"/>
              </a:rPr>
              <a:t>Class instruction: </a:t>
            </a:r>
            <a:r>
              <a:rPr lang="en-US" b="0" dirty="0">
                <a:latin typeface="Calibri" charset="0"/>
              </a:rPr>
              <a:t>After discussing the meaning of assessment literate teachers, ask students to describe in their own words how becoming assessment literate teachers can benefit them in their own teaching careers.</a:t>
            </a:r>
            <a:endParaRPr lang="en-US" b="1" dirty="0">
              <a:latin typeface="Calibri"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US" b="1" dirty="0">
              <a:latin typeface="Calibri"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b="1" dirty="0">
                <a:latin typeface="Calibri" charset="0"/>
              </a:rPr>
              <a:t>Image: </a:t>
            </a:r>
            <a:r>
              <a:rPr lang="en-US" dirty="0">
                <a:latin typeface="Calibri" charset="0"/>
              </a:rPr>
              <a:t>Coley Lee, 13 years </a:t>
            </a:r>
            <a:r>
              <a:rPr lang="en-US" dirty="0"/>
              <a:t>old</a:t>
            </a:r>
            <a:r>
              <a:rPr lang="en-US" dirty="0">
                <a:latin typeface="Calibri" charset="0"/>
              </a:rPr>
              <a:t>, USA. Mike Muller,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368169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ABBA-ECC5-96BC-4C2F-32A51DDD1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58939-73E6-55A4-2274-3DDC07270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8C063-D42F-61AC-784A-967CE5460A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 instruction: </a:t>
            </a:r>
            <a:r>
              <a:rPr lang="en-US" sz="1200" kern="1200" dirty="0">
                <a:solidFill>
                  <a:schemeClr val="tx1"/>
                </a:solidFill>
                <a:effectLst/>
                <a:latin typeface="+mn-lt"/>
                <a:ea typeface="+mn-ea"/>
                <a:cs typeface="+mn-cs"/>
              </a:rPr>
              <a:t>Discuss how performance assessments often result in grades.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charset="0"/>
              </a:rPr>
              <a:t>Image: </a:t>
            </a:r>
            <a:r>
              <a:rPr lang="en-US" sz="1200" kern="1200" dirty="0">
                <a:solidFill>
                  <a:schemeClr val="tx1"/>
                </a:solidFill>
                <a:effectLst/>
                <a:latin typeface="+mn-lt"/>
                <a:ea typeface="+mn-ea"/>
                <a:cs typeface="+mn-cs"/>
              </a:rPr>
              <a:t>These ceramic pieces represent travel. Una </a:t>
            </a:r>
            <a:r>
              <a:rPr lang="en-US" sz="1200" kern="1200" dirty="0" err="1">
                <a:solidFill>
                  <a:schemeClr val="tx1"/>
                </a:solidFill>
                <a:effectLst/>
                <a:latin typeface="+mn-lt"/>
                <a:ea typeface="+mn-ea"/>
                <a:cs typeface="+mn-cs"/>
              </a:rPr>
              <a:t>Bukša</a:t>
            </a:r>
            <a:r>
              <a:rPr lang="en-US" sz="1200" kern="1200" dirty="0">
                <a:solidFill>
                  <a:schemeClr val="tx1"/>
                </a:solidFill>
                <a:effectLst/>
                <a:latin typeface="+mn-lt"/>
                <a:ea typeface="+mn-ea"/>
                <a:cs typeface="+mn-cs"/>
              </a:rPr>
              <a:t>, 13-years-old, </a:t>
            </a:r>
            <a:r>
              <a:rPr lang="en-US" sz="1200" kern="1200" dirty="0" err="1">
                <a:solidFill>
                  <a:schemeClr val="tx1"/>
                </a:solidFill>
                <a:effectLst/>
                <a:latin typeface="+mn-lt"/>
                <a:ea typeface="+mn-ea"/>
                <a:cs typeface="+mn-cs"/>
              </a:rPr>
              <a:t>Césu</a:t>
            </a:r>
            <a:r>
              <a:rPr lang="en-US" sz="1200" kern="1200" dirty="0">
                <a:solidFill>
                  <a:schemeClr val="tx1"/>
                </a:solidFill>
                <a:effectLst/>
                <a:latin typeface="+mn-lt"/>
                <a:ea typeface="+mn-ea"/>
                <a:cs typeface="+mn-cs"/>
              </a:rPr>
              <a:t> BJC, </a:t>
            </a:r>
            <a:r>
              <a:rPr lang="en-US" sz="1200" kern="1200" dirty="0" err="1">
                <a:solidFill>
                  <a:schemeClr val="tx1"/>
                </a:solidFill>
                <a:effectLst/>
                <a:latin typeface="+mn-lt"/>
                <a:ea typeface="+mn-ea"/>
                <a:cs typeface="+mn-cs"/>
              </a:rPr>
              <a:t>Césis</a:t>
            </a:r>
            <a:r>
              <a:rPr lang="en-US" sz="1200" kern="1200" dirty="0">
                <a:solidFill>
                  <a:schemeClr val="tx1"/>
                </a:solidFill>
                <a:effectLst/>
                <a:latin typeface="+mn-lt"/>
                <a:ea typeface="+mn-ea"/>
                <a:cs typeface="+mn-cs"/>
              </a:rPr>
              <a:t>, Latvia. Source: ICEFA Lidice, 46th Exhibition.</a:t>
            </a:r>
            <a:r>
              <a:rPr lang="en-US" dirty="0">
                <a:effectLst/>
              </a:rPr>
              <a:t> </a:t>
            </a:r>
            <a:endParaRPr lang="en-US" b="1" dirty="0">
              <a:latin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55F010E-0A63-B2AE-28F0-7210571681A2}"/>
              </a:ext>
            </a:extLst>
          </p:cNvPr>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302333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jp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5.jp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 Id="rId1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9.jpg"/><Relationship Id="rId7" Type="http://schemas.openxmlformats.org/officeDocument/2006/relationships/diagramQuickStyle" Target="../diagrams/quickStyle1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6.jpeg"/><Relationship Id="rId9" Type="http://schemas.microsoft.com/office/2007/relationships/diagramDrawing" Target="../diagrams/drawing12.xml"/></Relationships>
</file>

<file path=ppt/slides/_rels/slide13.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4.jpg"/><Relationship Id="rId7" Type="http://schemas.openxmlformats.org/officeDocument/2006/relationships/diagramColors" Target="../diagrams/colors13.xml"/><Relationship Id="rId12" Type="http://schemas.openxmlformats.org/officeDocument/2006/relationships/diagramColors" Target="../diagrams/colors14.xml"/><Relationship Id="rId17" Type="http://schemas.openxmlformats.org/officeDocument/2006/relationships/image" Target="../media/image20.svg"/><Relationship Id="rId2" Type="http://schemas.openxmlformats.org/officeDocument/2006/relationships/notesSlide" Target="../notesSlides/notesSlide13.xml"/><Relationship Id="rId16"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5" Type="http://schemas.openxmlformats.org/officeDocument/2006/relationships/image" Target="../media/image18.svg"/><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4.jpg"/><Relationship Id="rId7" Type="http://schemas.openxmlformats.org/officeDocument/2006/relationships/diagramLayout" Target="../diagrams/layout1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Data" Target="../diagrams/data15.xml"/><Relationship Id="rId5" Type="http://schemas.openxmlformats.org/officeDocument/2006/relationships/image" Target="../media/image22.svg"/><Relationship Id="rId10" Type="http://schemas.microsoft.com/office/2007/relationships/diagramDrawing" Target="../diagrams/drawing15.xml"/><Relationship Id="rId4" Type="http://schemas.openxmlformats.org/officeDocument/2006/relationships/image" Target="../media/image21.png"/><Relationship Id="rId9" Type="http://schemas.openxmlformats.org/officeDocument/2006/relationships/diagramColors" Target="../diagrams/colors15.xml"/></Relationships>
</file>

<file path=ppt/slides/_rels/slide1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jpg"/><Relationship Id="rId7" Type="http://schemas.openxmlformats.org/officeDocument/2006/relationships/diagramColors" Target="../diagrams/colors16.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jpg"/><Relationship Id="rId7" Type="http://schemas.openxmlformats.org/officeDocument/2006/relationships/diagramColors" Target="../diagrams/colors1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4.jp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4.jpg"/><Relationship Id="rId7" Type="http://schemas.openxmlformats.org/officeDocument/2006/relationships/diagramQuickStyle" Target="../diagrams/quickStyle1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25.jpg"/><Relationship Id="rId9" Type="http://schemas.microsoft.com/office/2007/relationships/diagramDrawing" Target="../diagrams/drawing18.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jpg"/><Relationship Id="rId7" Type="http://schemas.openxmlformats.org/officeDocument/2006/relationships/diagramColors" Target="../diagrams/colors19.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chart" Target="../charts/chart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28.jpg"/><Relationship Id="rId7" Type="http://schemas.openxmlformats.org/officeDocument/2006/relationships/diagramLayout" Target="../diagrams/layout20.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Data" Target="../diagrams/data20.xml"/><Relationship Id="rId5" Type="http://schemas.openxmlformats.org/officeDocument/2006/relationships/image" Target="../media/image30.jpeg"/><Relationship Id="rId10" Type="http://schemas.microsoft.com/office/2007/relationships/diagramDrawing" Target="../diagrams/drawing20.xml"/><Relationship Id="rId4" Type="http://schemas.openxmlformats.org/officeDocument/2006/relationships/image" Target="../media/image29.jpeg"/><Relationship Id="rId9" Type="http://schemas.openxmlformats.org/officeDocument/2006/relationships/diagramColors" Target="../diagrams/colors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4.jpg"/><Relationship Id="rId7" Type="http://schemas.openxmlformats.org/officeDocument/2006/relationships/diagramQuickStyle" Target="../diagrams/quickStyle2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33.jpg"/><Relationship Id="rId9" Type="http://schemas.microsoft.com/office/2007/relationships/diagramDrawing" Target="../diagrams/drawing2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2.xml"/><Relationship Id="rId13" Type="http://schemas.openxmlformats.org/officeDocument/2006/relationships/image" Target="../media/image38.svg"/><Relationship Id="rId3" Type="http://schemas.openxmlformats.org/officeDocument/2006/relationships/image" Target="../media/image4.jpg"/><Relationship Id="rId7" Type="http://schemas.openxmlformats.org/officeDocument/2006/relationships/diagramQuickStyle" Target="../diagrams/quickStyle22.xml"/><Relationship Id="rId12"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Layout" Target="../diagrams/layout22.xml"/><Relationship Id="rId11" Type="http://schemas.openxmlformats.org/officeDocument/2006/relationships/image" Target="../media/image36.svg"/><Relationship Id="rId5" Type="http://schemas.openxmlformats.org/officeDocument/2006/relationships/diagramData" Target="../diagrams/data22.xml"/><Relationship Id="rId10" Type="http://schemas.openxmlformats.org/officeDocument/2006/relationships/image" Target="../media/image35.png"/><Relationship Id="rId4" Type="http://schemas.openxmlformats.org/officeDocument/2006/relationships/image" Target="../media/image34.jpeg"/><Relationship Id="rId9" Type="http://schemas.microsoft.com/office/2007/relationships/diagramDrawing" Target="../diagrams/drawing2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5.jpg"/><Relationship Id="rId7" Type="http://schemas.openxmlformats.org/officeDocument/2006/relationships/diagramColors" Target="../diagrams/colors2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42.jp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4.jpg"/><Relationship Id="rId7" Type="http://schemas.openxmlformats.org/officeDocument/2006/relationships/diagramQuickStyle" Target="../diagrams/quickStyle24.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43.jpg"/><Relationship Id="rId9" Type="http://schemas.microsoft.com/office/2007/relationships/diagramDrawing" Target="../diagrams/drawing2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4.jpg"/><Relationship Id="rId7" Type="http://schemas.openxmlformats.org/officeDocument/2006/relationships/diagramQuickStyle" Target="../diagrams/quickStyle25.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44.jpg"/><Relationship Id="rId9" Type="http://schemas.microsoft.com/office/2007/relationships/diagramDrawing" Target="../diagrams/drawing25.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4.jpg"/><Relationship Id="rId7" Type="http://schemas.openxmlformats.org/officeDocument/2006/relationships/diagramQuickStyle" Target="../diagrams/quickStyle26.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45.png"/><Relationship Id="rId9" Type="http://schemas.microsoft.com/office/2007/relationships/diagramDrawing" Target="../diagrams/drawing26.xml"/></Relationships>
</file>

<file path=ppt/slides/_rels/slide2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4.jpg"/><Relationship Id="rId7" Type="http://schemas.openxmlformats.org/officeDocument/2006/relationships/diagramColors" Target="../diagrams/colors27.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8.xml"/><Relationship Id="rId13" Type="http://schemas.openxmlformats.org/officeDocument/2006/relationships/diagramColors" Target="../diagrams/colors29.xml"/><Relationship Id="rId3" Type="http://schemas.openxmlformats.org/officeDocument/2006/relationships/image" Target="../media/image4.jpg"/><Relationship Id="rId7" Type="http://schemas.openxmlformats.org/officeDocument/2006/relationships/diagramQuickStyle" Target="../diagrams/quickStyle28.xml"/><Relationship Id="rId12" Type="http://schemas.openxmlformats.org/officeDocument/2006/relationships/diagramQuickStyle" Target="../diagrams/quickStyle29.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Layout" Target="../diagrams/layout28.xml"/><Relationship Id="rId11" Type="http://schemas.openxmlformats.org/officeDocument/2006/relationships/diagramLayout" Target="../diagrams/layout29.xml"/><Relationship Id="rId5" Type="http://schemas.openxmlformats.org/officeDocument/2006/relationships/diagramData" Target="../diagrams/data28.xml"/><Relationship Id="rId10" Type="http://schemas.openxmlformats.org/officeDocument/2006/relationships/diagramData" Target="../diagrams/data29.xml"/><Relationship Id="rId4" Type="http://schemas.openxmlformats.org/officeDocument/2006/relationships/image" Target="../media/image47.jpeg"/><Relationship Id="rId9" Type="http://schemas.microsoft.com/office/2007/relationships/diagramDrawing" Target="../diagrams/drawing28.xml"/><Relationship Id="rId14" Type="http://schemas.microsoft.com/office/2007/relationships/diagramDrawing" Target="../diagrams/drawing29.xml"/></Relationships>
</file>

<file path=ppt/slides/_rels/slide31.xml.rels><?xml version="1.0" encoding="UTF-8" standalone="yes"?>
<Relationships xmlns="http://schemas.openxmlformats.org/package/2006/relationships"><Relationship Id="rId8" Type="http://schemas.microsoft.com/office/2007/relationships/diagramDrawing" Target="../diagrams/drawing30.xml"/><Relationship Id="rId13" Type="http://schemas.microsoft.com/office/2007/relationships/diagramDrawing" Target="../diagrams/drawing31.xml"/><Relationship Id="rId3" Type="http://schemas.openxmlformats.org/officeDocument/2006/relationships/image" Target="../media/image48.jpg"/><Relationship Id="rId7" Type="http://schemas.openxmlformats.org/officeDocument/2006/relationships/diagramColors" Target="../diagrams/colors30.xml"/><Relationship Id="rId12" Type="http://schemas.openxmlformats.org/officeDocument/2006/relationships/diagramColors" Target="../diagrams/colors3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QuickStyle" Target="../diagrams/quickStyle30.xml"/><Relationship Id="rId11" Type="http://schemas.openxmlformats.org/officeDocument/2006/relationships/diagramQuickStyle" Target="../diagrams/quickStyle31.xml"/><Relationship Id="rId5" Type="http://schemas.openxmlformats.org/officeDocument/2006/relationships/diagramLayout" Target="../diagrams/layout30.xml"/><Relationship Id="rId10" Type="http://schemas.openxmlformats.org/officeDocument/2006/relationships/diagramLayout" Target="../diagrams/layout31.xml"/><Relationship Id="rId4" Type="http://schemas.openxmlformats.org/officeDocument/2006/relationships/diagramData" Target="../diagrams/data30.xml"/><Relationship Id="rId9" Type="http://schemas.openxmlformats.org/officeDocument/2006/relationships/diagramData" Target="../diagrams/data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4.jpg"/><Relationship Id="rId7" Type="http://schemas.openxmlformats.org/officeDocument/2006/relationships/diagramQuickStyle" Target="../diagrams/quickStyle3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Layout" Target="../diagrams/layout32.xml"/><Relationship Id="rId5" Type="http://schemas.openxmlformats.org/officeDocument/2006/relationships/diagramData" Target="../diagrams/data32.xml"/><Relationship Id="rId4" Type="http://schemas.openxmlformats.org/officeDocument/2006/relationships/image" Target="../media/image49.jpg"/><Relationship Id="rId9" Type="http://schemas.microsoft.com/office/2007/relationships/diagramDrawing" Target="../diagrams/drawing32.xml"/></Relationships>
</file>

<file path=ppt/slides/_rels/slide33.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50.jpg"/><Relationship Id="rId7" Type="http://schemas.openxmlformats.org/officeDocument/2006/relationships/diagramColors" Target="../diagrams/colors33.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51.jp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4.xml"/><Relationship Id="rId3" Type="http://schemas.openxmlformats.org/officeDocument/2006/relationships/image" Target="../media/image48.jpg"/><Relationship Id="rId7" Type="http://schemas.openxmlformats.org/officeDocument/2006/relationships/diagramQuickStyle" Target="../diagrams/quickStyle34.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Layout" Target="../diagrams/layout34.xml"/><Relationship Id="rId5" Type="http://schemas.openxmlformats.org/officeDocument/2006/relationships/diagramData" Target="../diagrams/data34.xml"/><Relationship Id="rId4" Type="http://schemas.openxmlformats.org/officeDocument/2006/relationships/image" Target="../media/image52.jpg"/><Relationship Id="rId9" Type="http://schemas.microsoft.com/office/2007/relationships/diagramDrawing" Target="../diagrams/drawing34.xml"/></Relationships>
</file>

<file path=ppt/slides/_rels/slide35.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48.jpg"/><Relationship Id="rId7" Type="http://schemas.openxmlformats.org/officeDocument/2006/relationships/diagramColors" Target="../diagrams/colors35.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QuickStyle" Target="../diagrams/quickStyle35.xml"/><Relationship Id="rId5" Type="http://schemas.openxmlformats.org/officeDocument/2006/relationships/diagramLayout" Target="../diagrams/layout35.xml"/><Relationship Id="rId10" Type="http://schemas.openxmlformats.org/officeDocument/2006/relationships/image" Target="../media/image54.svg"/><Relationship Id="rId4" Type="http://schemas.openxmlformats.org/officeDocument/2006/relationships/diagramData" Target="../diagrams/data35.xml"/><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4.jpg"/><Relationship Id="rId7" Type="http://schemas.openxmlformats.org/officeDocument/2006/relationships/diagramQuickStyle" Target="../diagrams/quickStyle36.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55.jpeg"/><Relationship Id="rId9" Type="http://schemas.microsoft.com/office/2007/relationships/diagramDrawing" Target="../diagrams/drawing36.xml"/></Relationships>
</file>

<file path=ppt/slides/_rels/slide37.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4.jpg"/><Relationship Id="rId7" Type="http://schemas.openxmlformats.org/officeDocument/2006/relationships/diagramColors" Target="../diagrams/colors3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37.xml"/><Relationship Id="rId5" Type="http://schemas.openxmlformats.org/officeDocument/2006/relationships/diagramLayout" Target="../diagrams/layout37.xml"/><Relationship Id="rId10" Type="http://schemas.openxmlformats.org/officeDocument/2006/relationships/image" Target="../media/image2.jpg"/><Relationship Id="rId4" Type="http://schemas.openxmlformats.org/officeDocument/2006/relationships/diagramData" Target="../diagrams/data37.xml"/><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4.jpg"/><Relationship Id="rId7" Type="http://schemas.openxmlformats.org/officeDocument/2006/relationships/diagramColors" Target="../diagrams/colors38.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image" Target="../media/image57.jpeg"/></Relationships>
</file>

<file path=ppt/slides/_rels/slide39.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4.jpg"/><Relationship Id="rId7" Type="http://schemas.openxmlformats.org/officeDocument/2006/relationships/diagramColors" Target="../diagrams/colors39.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image" Target="../media/image1.tiff"/><Relationship Id="rId7" Type="http://schemas.openxmlformats.org/officeDocument/2006/relationships/diagramQuickStyle" Target="../diagrams/quickStyle40.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Layout" Target="../diagrams/layout40.xml"/><Relationship Id="rId5" Type="http://schemas.openxmlformats.org/officeDocument/2006/relationships/diagramData" Target="../diagrams/data40.xml"/><Relationship Id="rId4" Type="http://schemas.openxmlformats.org/officeDocument/2006/relationships/image" Target="../media/image2.jpg"/><Relationship Id="rId9" Type="http://schemas.microsoft.com/office/2007/relationships/diagramDrawing" Target="../diagrams/drawing40.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jp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9.jpg"/><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jpeg"/><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jp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2.jpeg"/><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4.jp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0BBFD-7AC0-69F9-31E5-24EEA7150390}"/>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D6DFBBB-0EF9-AB98-B165-38E85002507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3" name="Content Placeholder 10" descr="Debrah C. Sickler-Voigt, Author &amp; Presentation Developer ©&#13;&#10;">
            <a:extLst>
              <a:ext uri="{FF2B5EF4-FFF2-40B4-BE49-F238E27FC236}">
                <a16:creationId xmlns:a16="http://schemas.microsoft.com/office/drawing/2014/main" id="{6B2E55EA-1997-C8CF-F601-0C58C21C3FF0}"/>
              </a:ext>
            </a:extLst>
          </p:cNvPr>
          <p:cNvSpPr txBox="1">
            <a:spLocks/>
          </p:cNvSpPr>
          <p:nvPr/>
        </p:nvSpPr>
        <p:spPr>
          <a:xfrm>
            <a:off x="329310" y="6318156"/>
            <a:ext cx="11533380" cy="495636"/>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27F8B21D-CDE9-80A5-8A07-CC8DA74871D2}"/>
              </a:ext>
            </a:extLst>
          </p:cNvPr>
          <p:cNvPicPr>
            <a:picLocks noGrp="1" noChangeAspect="1"/>
          </p:cNvPicPr>
          <p:nvPr>
            <p:ph idx="1"/>
          </p:nvPr>
        </p:nvPicPr>
        <p:blipFill>
          <a:blip r:embed="rId4"/>
          <a:stretch>
            <a:fillRect/>
          </a:stretch>
        </p:blipFill>
        <p:spPr>
          <a:xfrm>
            <a:off x="329310" y="1737525"/>
            <a:ext cx="3449783" cy="4464426"/>
          </a:xfrm>
          <a:prstGeom prst="rect">
            <a:avLst/>
          </a:prstGeom>
        </p:spPr>
      </p:pic>
      <p:sp>
        <p:nvSpPr>
          <p:cNvPr id="9" name="Title 3" descr="CHAPTER 3. Assessment and Evaluation for the Visual ArtsTeaching and Learning in Art Education, 2nd Ed.">
            <a:extLst>
              <a:ext uri="{FF2B5EF4-FFF2-40B4-BE49-F238E27FC236}">
                <a16:creationId xmlns:a16="http://schemas.microsoft.com/office/drawing/2014/main" id="{9206AA31-C74B-53B6-10C2-C0CA3DACBABB}"/>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3. </a:t>
            </a:r>
            <a:r>
              <a:rPr lang="en-US" sz="3600" b="1" spc="-150" dirty="0">
                <a:solidFill>
                  <a:schemeClr val="bg1"/>
                </a:solidFill>
                <a:latin typeface="Copperplate Gothic Bold" panose="020E0705020206020404" pitchFamily="34" charset="77"/>
                <a:cs typeface="Bangla MN"/>
              </a:rPr>
              <a:t>Assessment and Evaluation </a:t>
            </a:r>
            <a:br>
              <a:rPr lang="en-US" sz="3600" b="1" spc="-150" dirty="0">
                <a:solidFill>
                  <a:schemeClr val="bg1"/>
                </a:solidFill>
                <a:latin typeface="Copperplate Gothic Bold" panose="020E0705020206020404" pitchFamily="34" charset="77"/>
                <a:cs typeface="Bangla MN"/>
              </a:rPr>
            </a:br>
            <a:r>
              <a:rPr lang="en-US" sz="3600" b="1" spc="-150" dirty="0">
                <a:solidFill>
                  <a:schemeClr val="bg1"/>
                </a:solidFill>
                <a:latin typeface="Copperplate Gothic Bold" panose="020E0705020206020404" pitchFamily="34" charset="77"/>
                <a:cs typeface="Bangla MN"/>
              </a:rPr>
              <a:t>for the Visual Arts</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2</a:t>
            </a:r>
            <a:r>
              <a:rPr lang="en-US" sz="2800" cap="all" baseline="300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nd</a:t>
            </a: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 Ed.</a:t>
            </a:r>
            <a:endParaRPr lang="en-US" sz="3600" dirty="0">
              <a:latin typeface="Copperplate Gothic Bold" panose="020E0705020206020404" pitchFamily="34" charset="77"/>
            </a:endParaRPr>
          </a:p>
        </p:txBody>
      </p:sp>
      <p:pic>
        <p:nvPicPr>
          <p:cNvPr id="4" name="Content Placeholder 2" descr="This is a photograph of a red bicycle. It leans against an old fence. Snow is piled on the ground and the fence.">
            <a:extLst>
              <a:ext uri="{FF2B5EF4-FFF2-40B4-BE49-F238E27FC236}">
                <a16:creationId xmlns:a16="http://schemas.microsoft.com/office/drawing/2014/main" id="{37C290E4-B0A2-3D4A-CFB7-3AE25F2B0E4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183" b="17952"/>
          <a:stretch/>
        </p:blipFill>
        <p:spPr>
          <a:xfrm>
            <a:off x="4014608" y="1610634"/>
            <a:ext cx="7848082" cy="4591317"/>
          </a:xfrm>
          <a:prstGeom prst="rect">
            <a:avLst/>
          </a:prstGeom>
        </p:spPr>
      </p:pic>
    </p:spTree>
    <p:extLst>
      <p:ext uri="{BB962C8B-B14F-4D97-AF65-F5344CB8AC3E}">
        <p14:creationId xmlns:p14="http://schemas.microsoft.com/office/powerpoint/2010/main" val="245596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7068-F728-2E58-DBE4-244A2FEE74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DE1448-8747-A607-FA70-0EE8DE11AD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Quantitative Assessment Methods 1">
            <a:extLst>
              <a:ext uri="{FF2B5EF4-FFF2-40B4-BE49-F238E27FC236}">
                <a16:creationId xmlns:a16="http://schemas.microsoft.com/office/drawing/2014/main" id="{4F9F4712-0416-4129-ABBF-5482CB4F5213}"/>
              </a:ext>
            </a:extLst>
          </p:cNvPr>
          <p:cNvSpPr>
            <a:spLocks noGrp="1"/>
          </p:cNvSpPr>
          <p:nvPr>
            <p:ph type="title"/>
          </p:nvPr>
        </p:nvSpPr>
        <p:spPr>
          <a:xfrm>
            <a:off x="216568" y="315118"/>
            <a:ext cx="1174992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Quantitative Assessment Methods </a:t>
            </a:r>
            <a:r>
              <a:rPr lang="en-US" sz="800" b="1" dirty="0">
                <a:solidFill>
                  <a:schemeClr val="bg1"/>
                </a:solidFill>
                <a:latin typeface="Copperplate Gothic Bold" panose="020E0705020206020404" pitchFamily="34" charset="77"/>
                <a:cs typeface="Bangla MN"/>
              </a:rPr>
              <a:t>1</a:t>
            </a:r>
          </a:p>
        </p:txBody>
      </p:sp>
      <p:graphicFrame>
        <p:nvGraphicFramePr>
          <p:cNvPr id="7" name="Content Placeholder 13">
            <a:extLst>
              <a:ext uri="{FF2B5EF4-FFF2-40B4-BE49-F238E27FC236}">
                <a16:creationId xmlns:a16="http://schemas.microsoft.com/office/drawing/2014/main" id="{3B263D4D-436B-DBCD-7919-163BA57C4046}"/>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375605380"/>
              </p:ext>
            </p:extLst>
          </p:nvPr>
        </p:nvGraphicFramePr>
        <p:xfrm>
          <a:off x="831771" y="1825229"/>
          <a:ext cx="5181600" cy="3832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This is a graphic of whiteboard with an eraser and a marker.&#10;">
            <a:extLst>
              <a:ext uri="{FF2B5EF4-FFF2-40B4-BE49-F238E27FC236}">
                <a16:creationId xmlns:a16="http://schemas.microsoft.com/office/drawing/2014/main" id="{A7DECF2A-5387-BF5B-DCD1-B472E4E3AE69}"/>
              </a:ext>
            </a:extLst>
          </p:cNvPr>
          <p:cNvPicPr>
            <a:picLocks noChangeAspect="1"/>
          </p:cNvPicPr>
          <p:nvPr/>
        </p:nvPicPr>
        <p:blipFill>
          <a:blip r:embed="rId9"/>
          <a:stretch>
            <a:fillRect/>
          </a:stretch>
        </p:blipFill>
        <p:spPr>
          <a:xfrm>
            <a:off x="6544066" y="2200236"/>
            <a:ext cx="5460921" cy="3832225"/>
          </a:xfrm>
          <a:prstGeom prst="rect">
            <a:avLst/>
          </a:prstGeom>
        </p:spPr>
      </p:pic>
      <p:sp>
        <p:nvSpPr>
          <p:cNvPr id="6" name="Content Placeholder 5" descr="Not all that we want and need to know about students and our teaching practices can be measured quantitatively.&#13;&#10;">
            <a:extLst>
              <a:ext uri="{FF2B5EF4-FFF2-40B4-BE49-F238E27FC236}">
                <a16:creationId xmlns:a16="http://schemas.microsoft.com/office/drawing/2014/main" id="{CFA13391-0790-8403-E678-CB2D68161C4D}"/>
              </a:ext>
            </a:extLst>
          </p:cNvPr>
          <p:cNvSpPr>
            <a:spLocks noGrp="1"/>
          </p:cNvSpPr>
          <p:nvPr>
            <p:ph sz="half" idx="2"/>
          </p:nvPr>
        </p:nvSpPr>
        <p:spPr>
          <a:xfrm>
            <a:off x="6975786" y="2569331"/>
            <a:ext cx="4692729" cy="2762250"/>
          </a:xfrm>
        </p:spPr>
        <p:txBody>
          <a:bodyPr>
            <a:noAutofit/>
          </a:bodyPr>
          <a:lstStyle/>
          <a:p>
            <a:pPr marL="0" indent="0">
              <a:buNone/>
            </a:pPr>
            <a:r>
              <a:rPr lang="en-US" sz="3400" b="1" dirty="0">
                <a:solidFill>
                  <a:srgbClr val="000000"/>
                </a:solidFill>
              </a:rPr>
              <a:t>Not all that we want and need to know about students and our teaching practices can be measured quantitatively.</a:t>
            </a:r>
          </a:p>
        </p:txBody>
      </p:sp>
      <p:sp>
        <p:nvSpPr>
          <p:cNvPr id="13" name="TextBox 12" descr="Quantitative Assessments&#13;&#10;">
            <a:extLst>
              <a:ext uri="{FF2B5EF4-FFF2-40B4-BE49-F238E27FC236}">
                <a16:creationId xmlns:a16="http://schemas.microsoft.com/office/drawing/2014/main" id="{DABBAC12-748F-4456-089B-5F05B5869332}"/>
              </a:ext>
            </a:extLst>
          </p:cNvPr>
          <p:cNvSpPr txBox="1"/>
          <p:nvPr/>
        </p:nvSpPr>
        <p:spPr>
          <a:xfrm>
            <a:off x="630556" y="6032461"/>
            <a:ext cx="5646418" cy="523220"/>
          </a:xfrm>
          <a:prstGeom prst="rect">
            <a:avLst/>
          </a:prstGeom>
          <a:solidFill>
            <a:srgbClr val="AB1500"/>
          </a:solidFill>
          <a:ln w="25400">
            <a:solidFill>
              <a:srgbClr val="000000"/>
            </a:solidFill>
          </a:ln>
        </p:spPr>
        <p:txBody>
          <a:bodyPr wrap="none" rtlCol="0">
            <a:spAutoFit/>
          </a:bodyPr>
          <a:lstStyle/>
          <a:p>
            <a:r>
              <a:rPr lang="en-US" sz="2800" b="1" dirty="0">
                <a:solidFill>
                  <a:schemeClr val="bg1"/>
                </a:solidFill>
                <a:latin typeface="Copperplate Gothic Bold" panose="020E0705020206020404" pitchFamily="34" charset="77"/>
                <a:cs typeface="Bangla MN"/>
              </a:rPr>
              <a:t>Quantitative Assessments</a:t>
            </a:r>
            <a:endParaRPr lang="en-US" sz="2800" dirty="0"/>
          </a:p>
        </p:txBody>
      </p:sp>
    </p:spTree>
    <p:extLst>
      <p:ext uri="{BB962C8B-B14F-4D97-AF65-F5344CB8AC3E}">
        <p14:creationId xmlns:p14="http://schemas.microsoft.com/office/powerpoint/2010/main" val="123583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8318-966F-0C81-6B95-4688601330F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BFFE6D-7861-5BD5-BBE6-64C4067326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2" name="Title 1" descr="Qualitative Assessment Methods 2">
            <a:extLst>
              <a:ext uri="{FF2B5EF4-FFF2-40B4-BE49-F238E27FC236}">
                <a16:creationId xmlns:a16="http://schemas.microsoft.com/office/drawing/2014/main" id="{F58EC3EA-1414-12BA-DD26-F43EF570D5EE}"/>
              </a:ext>
            </a:extLst>
          </p:cNvPr>
          <p:cNvSpPr>
            <a:spLocks noGrp="1"/>
          </p:cNvSpPr>
          <p:nvPr>
            <p:ph type="title"/>
          </p:nvPr>
        </p:nvSpPr>
        <p:spPr>
          <a:xfrm>
            <a:off x="190501" y="365125"/>
            <a:ext cx="11810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Qualitative Assessment Methods </a:t>
            </a:r>
            <a:r>
              <a:rPr lang="en-US" sz="800" b="1" dirty="0">
                <a:solidFill>
                  <a:schemeClr val="bg1"/>
                </a:solidFill>
                <a:latin typeface="Copperplate Gothic Bold" panose="020E0705020206020404" pitchFamily="34" charset="77"/>
                <a:cs typeface="Bangla MN"/>
              </a:rPr>
              <a:t>2</a:t>
            </a:r>
          </a:p>
        </p:txBody>
      </p:sp>
      <p:graphicFrame>
        <p:nvGraphicFramePr>
          <p:cNvPr id="5" name="Content Placeholder 2">
            <a:extLst>
              <a:ext uri="{FF2B5EF4-FFF2-40B4-BE49-F238E27FC236}">
                <a16:creationId xmlns:a16="http://schemas.microsoft.com/office/drawing/2014/main" id="{D5F1E8A0-3AAD-7890-F7C6-E5088E47AA6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06594536"/>
              </p:ext>
            </p:extLst>
          </p:nvPr>
        </p:nvGraphicFramePr>
        <p:xfrm>
          <a:off x="7459236" y="1781020"/>
          <a:ext cx="4631473"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Content Placeholder 13">
            <a:extLst>
              <a:ext uri="{FF2B5EF4-FFF2-40B4-BE49-F238E27FC236}">
                <a16:creationId xmlns:a16="http://schemas.microsoft.com/office/drawing/2014/main" id="{59349A6B-3ECB-16CB-06E4-7A61F2536FEC}"/>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232208980"/>
              </p:ext>
            </p:extLst>
          </p:nvPr>
        </p:nvGraphicFramePr>
        <p:xfrm>
          <a:off x="3600251" y="2188444"/>
          <a:ext cx="3699474" cy="43513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Content Placeholder 6" descr="This is a ceramic sculpture of a boy brushing his teeth.">
            <a:extLst>
              <a:ext uri="{FF2B5EF4-FFF2-40B4-BE49-F238E27FC236}">
                <a16:creationId xmlns:a16="http://schemas.microsoft.com/office/drawing/2014/main" id="{787A9DD5-17E1-246E-8C41-D7B5E3BE5A82}"/>
              </a:ext>
            </a:extLst>
          </p:cNvPr>
          <p:cNvPicPr>
            <a:picLocks noChangeAspect="1"/>
          </p:cNvPicPr>
          <p:nvPr/>
        </p:nvPicPr>
        <p:blipFill>
          <a:blip r:embed="rId14">
            <a:extLst>
              <a:ext uri="{28A0092B-C50C-407E-A947-70E740481C1C}">
                <a14:useLocalDpi xmlns:a14="http://schemas.microsoft.com/office/drawing/2010/main" val="0"/>
              </a:ext>
            </a:extLst>
          </a:blip>
          <a:srcRect t="807" b="807"/>
          <a:stretch>
            <a:fillRect/>
          </a:stretch>
        </p:blipFill>
        <p:spPr>
          <a:xfrm>
            <a:off x="79651" y="2465718"/>
            <a:ext cx="3383391" cy="3796791"/>
          </a:xfrm>
          <a:prstGeom prst="rect">
            <a:avLst/>
          </a:prstGeom>
        </p:spPr>
      </p:pic>
    </p:spTree>
    <p:extLst>
      <p:ext uri="{BB962C8B-B14F-4D97-AF65-F5344CB8AC3E}">
        <p14:creationId xmlns:p14="http://schemas.microsoft.com/office/powerpoint/2010/main" val="1256438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5F4B1-8746-8738-2B38-C69792F792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73B2A6-CBC3-8B20-6F8B-B1B0CBC905C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Authentic Assessment 1">
            <a:extLst>
              <a:ext uri="{FF2B5EF4-FFF2-40B4-BE49-F238E27FC236}">
                <a16:creationId xmlns:a16="http://schemas.microsoft.com/office/drawing/2014/main" id="{F17CBDA2-6C9D-2816-349E-08D3777D2811}"/>
              </a:ext>
            </a:extLst>
          </p:cNvPr>
          <p:cNvSpPr>
            <a:spLocks noGrp="1"/>
          </p:cNvSpPr>
          <p:nvPr>
            <p:ph type="title"/>
          </p:nvPr>
        </p:nvSpPr>
        <p:spPr>
          <a:xfrm>
            <a:off x="279259" y="365125"/>
            <a:ext cx="1163348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Authentic Assessment </a:t>
            </a:r>
            <a:r>
              <a:rPr lang="en-US" sz="800" b="1" dirty="0">
                <a:solidFill>
                  <a:schemeClr val="bg1"/>
                </a:solidFill>
                <a:latin typeface="Copperplate Gothic Bold" panose="020E0705020206020404" pitchFamily="34" charset="77"/>
                <a:cs typeface="Bangla MN"/>
              </a:rPr>
              <a:t>1</a:t>
            </a:r>
          </a:p>
        </p:txBody>
      </p:sp>
      <p:pic>
        <p:nvPicPr>
          <p:cNvPr id="7" name="Content Placeholder 1" descr="This is a patterned artwork of a bear with a hoe walking in a field of flowers.">
            <a:extLst>
              <a:ext uri="{FF2B5EF4-FFF2-40B4-BE49-F238E27FC236}">
                <a16:creationId xmlns:a16="http://schemas.microsoft.com/office/drawing/2014/main" id="{E479DA5D-16BD-525D-AEA5-B63427E0B939}"/>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353" b="-2510"/>
          <a:stretch/>
        </p:blipFill>
        <p:spPr>
          <a:xfrm>
            <a:off x="279259" y="1957388"/>
            <a:ext cx="5861333" cy="4633912"/>
          </a:xfrm>
        </p:spPr>
      </p:pic>
      <p:graphicFrame>
        <p:nvGraphicFramePr>
          <p:cNvPr id="8" name="Content Placeholder 10">
            <a:extLst>
              <a:ext uri="{FF2B5EF4-FFF2-40B4-BE49-F238E27FC236}">
                <a16:creationId xmlns:a16="http://schemas.microsoft.com/office/drawing/2014/main" id="{26A6EA47-96C7-8E5F-6B0E-75FBA682CAD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230479954"/>
              </p:ext>
            </p:extLst>
          </p:nvPr>
        </p:nvGraphicFramePr>
        <p:xfrm>
          <a:off x="6331091" y="2049462"/>
          <a:ext cx="561975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72520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B96D-B25C-83AB-51BE-4DD6E1E186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694452-00B3-A557-6991-B7325E04B7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Authentic Assessment 3">
            <a:extLst>
              <a:ext uri="{FF2B5EF4-FFF2-40B4-BE49-F238E27FC236}">
                <a16:creationId xmlns:a16="http://schemas.microsoft.com/office/drawing/2014/main" id="{F7E7B755-4CF7-3B6F-BC0E-1B5FD9125418}"/>
              </a:ext>
            </a:extLst>
          </p:cNvPr>
          <p:cNvSpPr>
            <a:spLocks noGrp="1"/>
          </p:cNvSpPr>
          <p:nvPr>
            <p:ph type="title"/>
          </p:nvPr>
        </p:nvSpPr>
        <p:spPr>
          <a:xfrm>
            <a:off x="321204" y="250030"/>
            <a:ext cx="1154959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Authentic Assessment </a:t>
            </a:r>
            <a:r>
              <a:rPr lang="en-US" sz="800" b="1" dirty="0">
                <a:solidFill>
                  <a:schemeClr val="bg1"/>
                </a:solidFill>
                <a:latin typeface="Copperplate Gothic Bold" panose="020E0705020206020404" pitchFamily="34" charset="77"/>
                <a:cs typeface="Bangla MN"/>
              </a:rPr>
              <a:t>3</a:t>
            </a:r>
          </a:p>
        </p:txBody>
      </p:sp>
      <p:graphicFrame>
        <p:nvGraphicFramePr>
          <p:cNvPr id="8" name="Content Placeholder 10">
            <a:extLst>
              <a:ext uri="{FF2B5EF4-FFF2-40B4-BE49-F238E27FC236}">
                <a16:creationId xmlns:a16="http://schemas.microsoft.com/office/drawing/2014/main" id="{C06F848D-0B4B-4B34-A80C-D950AB86C4C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068729523"/>
              </p:ext>
            </p:extLst>
          </p:nvPr>
        </p:nvGraphicFramePr>
        <p:xfrm>
          <a:off x="413385" y="1444970"/>
          <a:ext cx="8870847" cy="3968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a:extLst>
              <a:ext uri="{FF2B5EF4-FFF2-40B4-BE49-F238E27FC236}">
                <a16:creationId xmlns:a16="http://schemas.microsoft.com/office/drawing/2014/main" id="{B358DF3E-BA7C-FD2D-F2AF-EA79A65DA2A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553539"/>
              </p:ext>
            </p:extLst>
          </p:nvPr>
        </p:nvGraphicFramePr>
        <p:xfrm>
          <a:off x="328983" y="5255050"/>
          <a:ext cx="8710245" cy="12003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Content Placeholder 8" descr="This is a graphic of a teal paint tube.">
            <a:extLst>
              <a:ext uri="{FF2B5EF4-FFF2-40B4-BE49-F238E27FC236}">
                <a16:creationId xmlns:a16="http://schemas.microsoft.com/office/drawing/2014/main" id="{BEB7DD63-27C4-94D4-C76E-1CB142F615B5}"/>
              </a:ext>
            </a:extLst>
          </p:cNvPr>
          <p:cNvPicPr>
            <a:picLocks noGrp="1" noChangeAspect="1"/>
          </p:cNvPicPr>
          <p:nvPr>
            <p:ph sz="half" idx="1"/>
          </p:nvPr>
        </p:nvPicPr>
        <p:blipFill>
          <a:blip r:embed="rId14">
            <a:extLst>
              <a:ext uri="{96DAC541-7B7A-43D3-8B79-37D633B846F1}">
                <asvg:svgBlip xmlns:asvg="http://schemas.microsoft.com/office/drawing/2016/SVG/main" r:embed="rId15"/>
              </a:ext>
            </a:extLst>
          </a:blip>
          <a:stretch>
            <a:fillRect/>
          </a:stretch>
        </p:blipFill>
        <p:spPr>
          <a:xfrm rot="19438814">
            <a:off x="8634562" y="2358847"/>
            <a:ext cx="3702645" cy="1828800"/>
          </a:xfrm>
        </p:spPr>
      </p:pic>
      <p:pic>
        <p:nvPicPr>
          <p:cNvPr id="11" name="Graphic 10" descr="This is a graphic of a red paint tube.">
            <a:extLst>
              <a:ext uri="{FF2B5EF4-FFF2-40B4-BE49-F238E27FC236}">
                <a16:creationId xmlns:a16="http://schemas.microsoft.com/office/drawing/2014/main" id="{85359A02-C5D9-37E6-19DB-FD4B15EACEE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9455349">
            <a:off x="9048459" y="3845193"/>
            <a:ext cx="3714798" cy="1828800"/>
          </a:xfrm>
          <a:prstGeom prst="rect">
            <a:avLst/>
          </a:prstGeom>
        </p:spPr>
      </p:pic>
    </p:spTree>
    <p:extLst>
      <p:ext uri="{BB962C8B-B14F-4D97-AF65-F5344CB8AC3E}">
        <p14:creationId xmlns:p14="http://schemas.microsoft.com/office/powerpoint/2010/main" val="65259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9DF0-0CE9-6251-2651-F12C1DACD7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5BBF6A-33BF-3FD8-8D6E-F4EB208EA2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Developing an Art Assessment Action Plan">
            <a:extLst>
              <a:ext uri="{FF2B5EF4-FFF2-40B4-BE49-F238E27FC236}">
                <a16:creationId xmlns:a16="http://schemas.microsoft.com/office/drawing/2014/main" id="{6638858C-2F17-3609-2715-EE1D81B9C779}"/>
              </a:ext>
            </a:extLst>
          </p:cNvPr>
          <p:cNvSpPr>
            <a:spLocks noGrp="1"/>
          </p:cNvSpPr>
          <p:nvPr>
            <p:ph type="title"/>
          </p:nvPr>
        </p:nvSpPr>
        <p:spPr>
          <a:xfrm>
            <a:off x="228600" y="365125"/>
            <a:ext cx="1179195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Developing an Art Assessment </a:t>
            </a:r>
            <a:br>
              <a:rPr lang="en-US" sz="3600" b="1" dirty="0">
                <a:solidFill>
                  <a:schemeClr val="bg1"/>
                </a:solidFill>
                <a:latin typeface="Copperplate Gothic Bold" panose="020E0705020206020404" pitchFamily="34" charset="77"/>
                <a:cs typeface="Bangla MN"/>
              </a:rPr>
            </a:br>
            <a:r>
              <a:rPr lang="en-US" sz="3600" b="1" dirty="0">
                <a:solidFill>
                  <a:schemeClr val="bg1"/>
                </a:solidFill>
                <a:latin typeface="Copperplate Gothic Bold" panose="020E0705020206020404" pitchFamily="34" charset="77"/>
                <a:cs typeface="Bangla MN"/>
              </a:rPr>
              <a:t>Action Plan</a:t>
            </a:r>
          </a:p>
        </p:txBody>
      </p:sp>
      <p:pic>
        <p:nvPicPr>
          <p:cNvPr id="7" name="Content Placeholder 6" descr="This is a graphic of colored pencils in a container.">
            <a:extLst>
              <a:ext uri="{FF2B5EF4-FFF2-40B4-BE49-F238E27FC236}">
                <a16:creationId xmlns:a16="http://schemas.microsoft.com/office/drawing/2014/main" id="{77D508D6-BAB0-FD4D-1D54-DB4030157A0A}"/>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38100" y="1690688"/>
            <a:ext cx="3447938" cy="5167312"/>
          </a:xfrm>
        </p:spPr>
      </p:pic>
      <p:graphicFrame>
        <p:nvGraphicFramePr>
          <p:cNvPr id="8" name="Content Placeholder 2">
            <a:extLst>
              <a:ext uri="{FF2B5EF4-FFF2-40B4-BE49-F238E27FC236}">
                <a16:creationId xmlns:a16="http://schemas.microsoft.com/office/drawing/2014/main" id="{4FB778E4-F298-BC88-09EB-9EF7A4D770D4}"/>
              </a:ext>
            </a:extLst>
          </p:cNvPr>
          <p:cNvGraphicFramePr>
            <a:graphicFrameLocks noGrp="1"/>
          </p:cNvGraphicFramePr>
          <p:nvPr>
            <p:ph sz="half" idx="2"/>
            <p:extLst>
              <p:ext uri="{D42A27DB-BD31-4B8C-83A1-F6EECF244321}">
                <p14:modId xmlns:p14="http://schemas.microsoft.com/office/powerpoint/2010/main" val="37288834"/>
              </p:ext>
            </p:extLst>
          </p:nvPr>
        </p:nvGraphicFramePr>
        <p:xfrm>
          <a:off x="3333750" y="1825624"/>
          <a:ext cx="8763000" cy="48228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938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9C288-B744-ED26-1D47-E0ACEEE06B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Developing an Art Assessment Action Plan’s Components">
            <a:extLst>
              <a:ext uri="{FF2B5EF4-FFF2-40B4-BE49-F238E27FC236}">
                <a16:creationId xmlns:a16="http://schemas.microsoft.com/office/drawing/2014/main" id="{FF19A476-6FA8-C3BE-973F-EED1F946DB80}"/>
              </a:ext>
            </a:extLst>
          </p:cNvPr>
          <p:cNvSpPr>
            <a:spLocks noGrp="1"/>
          </p:cNvSpPr>
          <p:nvPr>
            <p:ph type="title"/>
          </p:nvPr>
        </p:nvSpPr>
        <p:spPr>
          <a:xfrm>
            <a:off x="304798" y="365125"/>
            <a:ext cx="1158240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Developing an Art Assessment </a:t>
            </a:r>
            <a:br>
              <a:rPr lang="en-US" sz="4000" b="1" dirty="0">
                <a:solidFill>
                  <a:schemeClr val="bg1"/>
                </a:solidFill>
                <a:latin typeface="Copperplate Gothic Bold" panose="020E0705020206020404" pitchFamily="34" charset="77"/>
                <a:cs typeface="Bangla MN"/>
              </a:rPr>
            </a:br>
            <a:r>
              <a:rPr lang="en-US" sz="4000" b="1" dirty="0">
                <a:solidFill>
                  <a:schemeClr val="bg1"/>
                </a:solidFill>
                <a:latin typeface="Copperplate Gothic Bold" panose="020E0705020206020404" pitchFamily="34" charset="77"/>
                <a:cs typeface="Bangla MN"/>
              </a:rPr>
              <a:t>Action Plan’s Components</a:t>
            </a:r>
          </a:p>
        </p:txBody>
      </p:sp>
      <p:graphicFrame>
        <p:nvGraphicFramePr>
          <p:cNvPr id="7" name="Content Placeholder 10">
            <a:extLst>
              <a:ext uri="{FF2B5EF4-FFF2-40B4-BE49-F238E27FC236}">
                <a16:creationId xmlns:a16="http://schemas.microsoft.com/office/drawing/2014/main" id="{A46DD2E0-F805-E087-8A8C-56FD449D622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016543979"/>
              </p:ext>
            </p:extLst>
          </p:nvPr>
        </p:nvGraphicFramePr>
        <p:xfrm>
          <a:off x="6705602" y="1825624"/>
          <a:ext cx="5181600" cy="4841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1" descr="This is a painting of an animal with black and white stripes and a gray face. It is in a green landscape that has a large pink flower next to the animal. ">
            <a:extLst>
              <a:ext uri="{FF2B5EF4-FFF2-40B4-BE49-F238E27FC236}">
                <a16:creationId xmlns:a16="http://schemas.microsoft.com/office/drawing/2014/main" id="{D94A394B-064D-CAD9-4556-2A31788B1E64}"/>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2884" b="-3054"/>
          <a:stretch/>
        </p:blipFill>
        <p:spPr>
          <a:xfrm>
            <a:off x="304798" y="1825624"/>
            <a:ext cx="6047027" cy="4441825"/>
          </a:xfrm>
        </p:spPr>
      </p:pic>
    </p:spTree>
    <p:extLst>
      <p:ext uri="{BB962C8B-B14F-4D97-AF65-F5344CB8AC3E}">
        <p14:creationId xmlns:p14="http://schemas.microsoft.com/office/powerpoint/2010/main" val="93134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74E82-E386-C1AC-C874-0962EFE734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95D739-6D36-806B-5AA7-789D0D84A830}"/>
              </a:ext>
              <a:ext uri="{C183D7F6-B498-43B3-948B-1728B52AA6E4}">
                <adec:decorative xmlns:adec="http://schemas.microsoft.com/office/drawing/2017/decorative" val="1"/>
              </a:ext>
            </a:extLst>
          </p:cNvPr>
          <p:cNvPicPr>
            <a:picLocks noChangeAspect="1"/>
          </p:cNvPicPr>
          <p:nvPr/>
        </p:nvPicPr>
        <p:blipFill>
          <a:blip r:embed="rId3">
            <a:alphaModFix amt="11000"/>
          </a:blip>
          <a:srcRect l="5724" t="41175" r="5724"/>
          <a:stretch>
            <a:fillRect/>
          </a:stretch>
        </p:blipFill>
        <p:spPr>
          <a:xfrm>
            <a:off x="0" y="0"/>
            <a:ext cx="12192000" cy="6858000"/>
          </a:xfrm>
          <a:prstGeom prst="rect">
            <a:avLst/>
          </a:prstGeom>
        </p:spPr>
      </p:pic>
      <p:sp>
        <p:nvSpPr>
          <p:cNvPr id="8" name="Title 1" descr="(1) Setting Goals and Writing Objectives(Developing an Art Assessment Action Plan)">
            <a:extLst>
              <a:ext uri="{FF2B5EF4-FFF2-40B4-BE49-F238E27FC236}">
                <a16:creationId xmlns:a16="http://schemas.microsoft.com/office/drawing/2014/main" id="{40B86036-D33D-B040-D64C-54FD87497BE4}"/>
              </a:ext>
            </a:extLst>
          </p:cNvPr>
          <p:cNvSpPr>
            <a:spLocks noGrp="1"/>
          </p:cNvSpPr>
          <p:nvPr>
            <p:ph type="title"/>
          </p:nvPr>
        </p:nvSpPr>
        <p:spPr>
          <a:xfrm>
            <a:off x="416315" y="365125"/>
            <a:ext cx="1135937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chemeClr val="bg1"/>
                </a:solidFill>
                <a:latin typeface="Copperplate Gothic Bold" panose="020E0705020206020404" pitchFamily="34" charset="77"/>
                <a:cs typeface="Bangla MN"/>
              </a:rPr>
              <a:t>(1) Setting Goals </a:t>
            </a:r>
            <a:r>
              <a:rPr lang="en-US" sz="3200" b="1" dirty="0">
                <a:solidFill>
                  <a:srgbClr val="FFFFFF"/>
                </a:solidFill>
                <a:latin typeface="Copperplate Gothic Bold" panose="020E0705020206020404" pitchFamily="34" charset="77"/>
                <a:cs typeface="Arial"/>
              </a:rPr>
              <a:t>and Writing Objectives</a:t>
            </a:r>
            <a:br>
              <a:rPr lang="en-US" sz="2800" b="1" dirty="0">
                <a:solidFill>
                  <a:schemeClr val="bg1"/>
                </a:solidFill>
                <a:latin typeface="Copperplate Gothic Bold" panose="020E0705020206020404" pitchFamily="34" charset="77"/>
                <a:cs typeface="Bangla MN"/>
              </a:rPr>
            </a:br>
            <a:r>
              <a:rPr lang="en-US" sz="1800" b="1" dirty="0">
                <a:solidFill>
                  <a:schemeClr val="bg1"/>
                </a:solidFill>
                <a:latin typeface="Copperplate Gothic Bold" panose="020E0705020206020404" pitchFamily="34" charset="77"/>
                <a:cs typeface="Bangla MN"/>
              </a:rPr>
              <a:t>(Developing an Art Assessment Action Plan)</a:t>
            </a:r>
            <a:endParaRPr lang="en-US" sz="1100" b="1" dirty="0">
              <a:solidFill>
                <a:schemeClr val="bg1"/>
              </a:solidFill>
              <a:latin typeface="Copperplate Gothic Bold" panose="020E0705020206020404" pitchFamily="34" charset="77"/>
              <a:cs typeface="Bangla MN"/>
            </a:endParaRPr>
          </a:p>
        </p:txBody>
      </p:sp>
      <p:graphicFrame>
        <p:nvGraphicFramePr>
          <p:cNvPr id="7" name="Content Placeholder 1">
            <a:extLst>
              <a:ext uri="{FF2B5EF4-FFF2-40B4-BE49-F238E27FC236}">
                <a16:creationId xmlns:a16="http://schemas.microsoft.com/office/drawing/2014/main" id="{3CFA4C7E-8362-8FB3-F25A-5168D7CCBE0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1622815"/>
              </p:ext>
            </p:extLst>
          </p:nvPr>
        </p:nvGraphicFramePr>
        <p:xfrm>
          <a:off x="2064829" y="1825625"/>
          <a:ext cx="9710857"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Content Placeholder 2" descr="This is an artwork showing stacked luggage and travel destination icons like the Eifel Tower. ">
            <a:extLst>
              <a:ext uri="{FF2B5EF4-FFF2-40B4-BE49-F238E27FC236}">
                <a16:creationId xmlns:a16="http://schemas.microsoft.com/office/drawing/2014/main" id="{42D66EA8-B997-D526-CE35-7AF1F5796336}"/>
              </a:ext>
            </a:extLst>
          </p:cNvPr>
          <p:cNvPicPr>
            <a:picLocks noChangeAspect="1"/>
          </p:cNvPicPr>
          <p:nvPr/>
        </p:nvPicPr>
        <p:blipFill rotWithShape="1">
          <a:blip r:embed="rId9">
            <a:extLst>
              <a:ext uri="{28A0092B-C50C-407E-A947-70E740481C1C}">
                <a14:useLocalDpi xmlns:a14="http://schemas.microsoft.com/office/drawing/2010/main" val="0"/>
              </a:ext>
            </a:extLst>
          </a:blip>
          <a:srcRect l="-810" r="-101"/>
          <a:stretch/>
        </p:blipFill>
        <p:spPr>
          <a:xfrm>
            <a:off x="241014" y="1825625"/>
            <a:ext cx="1669897" cy="2228216"/>
          </a:xfrm>
          <a:prstGeom prst="rect">
            <a:avLst/>
          </a:prstGeom>
        </p:spPr>
      </p:pic>
      <p:pic>
        <p:nvPicPr>
          <p:cNvPr id="3" name="Content Placeholder 2" descr="This is an artwork showing stacked luggage and travel destination icons like the Eifel Tower. ">
            <a:extLst>
              <a:ext uri="{FF2B5EF4-FFF2-40B4-BE49-F238E27FC236}">
                <a16:creationId xmlns:a16="http://schemas.microsoft.com/office/drawing/2014/main" id="{CC97C936-3584-8F21-32AE-59DDC8866BA2}"/>
              </a:ext>
            </a:extLst>
          </p:cNvPr>
          <p:cNvPicPr>
            <a:picLocks noChangeAspect="1"/>
          </p:cNvPicPr>
          <p:nvPr/>
        </p:nvPicPr>
        <p:blipFill rotWithShape="1">
          <a:blip r:embed="rId9">
            <a:extLst>
              <a:ext uri="{28A0092B-C50C-407E-A947-70E740481C1C}">
                <a14:useLocalDpi xmlns:a14="http://schemas.microsoft.com/office/drawing/2010/main" val="0"/>
              </a:ext>
            </a:extLst>
          </a:blip>
          <a:srcRect l="-810" r="-101"/>
          <a:stretch/>
        </p:blipFill>
        <p:spPr>
          <a:xfrm>
            <a:off x="241014" y="4250372"/>
            <a:ext cx="1669897" cy="2228216"/>
          </a:xfrm>
          <a:prstGeom prst="rect">
            <a:avLst/>
          </a:prstGeom>
        </p:spPr>
      </p:pic>
    </p:spTree>
    <p:extLst>
      <p:ext uri="{BB962C8B-B14F-4D97-AF65-F5344CB8AC3E}">
        <p14:creationId xmlns:p14="http://schemas.microsoft.com/office/powerpoint/2010/main" val="56096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0164-0403-8BE6-88F4-9C8BDAE95C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85B31E-BC95-0742-220B-4AE453C9D9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2) Selecting Assessments(Developing an Art Assessment Action Plan)">
            <a:extLst>
              <a:ext uri="{FF2B5EF4-FFF2-40B4-BE49-F238E27FC236}">
                <a16:creationId xmlns:a16="http://schemas.microsoft.com/office/drawing/2014/main" id="{484806C6-5B4E-C12E-FD00-44D1234C1ADA}"/>
              </a:ext>
            </a:extLst>
          </p:cNvPr>
          <p:cNvSpPr>
            <a:spLocks noGrp="1"/>
          </p:cNvSpPr>
          <p:nvPr>
            <p:ph type="title"/>
          </p:nvPr>
        </p:nvSpPr>
        <p:spPr>
          <a:xfrm>
            <a:off x="304799" y="365125"/>
            <a:ext cx="1160145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(2) Selecting Assessments</a:t>
            </a:r>
            <a:br>
              <a:rPr lang="en-US" sz="3600" b="1" dirty="0">
                <a:solidFill>
                  <a:schemeClr val="bg1"/>
                </a:solidFill>
                <a:latin typeface="Copperplate Gothic Bold" panose="020E0705020206020404" pitchFamily="34" charset="77"/>
                <a:cs typeface="Bangla MN"/>
              </a:rPr>
            </a:br>
            <a:r>
              <a:rPr lang="en-US" sz="2400" b="1" dirty="0">
                <a:solidFill>
                  <a:schemeClr val="bg1"/>
                </a:solidFill>
                <a:latin typeface="Copperplate Gothic Bold" panose="020E0705020206020404" pitchFamily="34" charset="77"/>
                <a:cs typeface="Bangla MN"/>
              </a:rPr>
              <a:t>(Developing an Art Assessment Action Plan)</a:t>
            </a:r>
            <a:endParaRPr lang="en-US" sz="1000" b="1" dirty="0">
              <a:solidFill>
                <a:schemeClr val="bg1"/>
              </a:solidFill>
              <a:latin typeface="Copperplate Gothic Bold" panose="020E0705020206020404" pitchFamily="34" charset="77"/>
              <a:cs typeface="Bangla MN"/>
            </a:endParaRPr>
          </a:p>
        </p:txBody>
      </p:sp>
      <p:pic>
        <p:nvPicPr>
          <p:cNvPr id="7" name="Content Placeholder 6" descr="This is an embossing of a cat.">
            <a:extLst>
              <a:ext uri="{FF2B5EF4-FFF2-40B4-BE49-F238E27FC236}">
                <a16:creationId xmlns:a16="http://schemas.microsoft.com/office/drawing/2014/main" id="{2D5E3A55-4D35-D948-60BF-DCAEB3B72B9C}"/>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1103" b="-272"/>
          <a:stretch/>
        </p:blipFill>
        <p:spPr>
          <a:xfrm>
            <a:off x="304799" y="1825625"/>
            <a:ext cx="7235147" cy="4879974"/>
          </a:xfrm>
          <a:prstGeom prst="rect">
            <a:avLst/>
          </a:prstGeom>
        </p:spPr>
      </p:pic>
      <p:graphicFrame>
        <p:nvGraphicFramePr>
          <p:cNvPr id="8" name="Content Placeholder 1">
            <a:extLst>
              <a:ext uri="{FF2B5EF4-FFF2-40B4-BE49-F238E27FC236}">
                <a16:creationId xmlns:a16="http://schemas.microsoft.com/office/drawing/2014/main" id="{7DE44C24-2781-817C-D396-80ECCBE6EAFC}"/>
              </a:ext>
            </a:extLst>
          </p:cNvPr>
          <p:cNvGraphicFramePr>
            <a:graphicFrameLocks noGrp="1"/>
          </p:cNvGraphicFramePr>
          <p:nvPr>
            <p:ph sz="half" idx="2"/>
            <p:extLst>
              <p:ext uri="{D42A27DB-BD31-4B8C-83A1-F6EECF244321}">
                <p14:modId xmlns:p14="http://schemas.microsoft.com/office/powerpoint/2010/main" val="3888713755"/>
              </p:ext>
            </p:extLst>
          </p:nvPr>
        </p:nvGraphicFramePr>
        <p:xfrm>
          <a:off x="7406596" y="1834356"/>
          <a:ext cx="4933950" cy="4879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91951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9EDD9-F1CB-25A5-A067-3D51FD7AD93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F3A867-015A-1592-6D18-E7DC0BE477F0}"/>
              </a:ext>
              <a:ext uri="{C183D7F6-B498-43B3-948B-1728B52AA6E4}">
                <adec:decorative xmlns:adec="http://schemas.microsoft.com/office/drawing/2017/decorative" val="1"/>
              </a:ext>
            </a:extLst>
          </p:cNvPr>
          <p:cNvPicPr/>
          <p:nvPr/>
        </p:nvPicPr>
        <p:blipFill>
          <a:blip r:embed="rId3">
            <a:alphaModFix amt="9000"/>
          </a:blip>
          <a:stretch>
            <a:fillRect/>
          </a:stretch>
        </p:blipFill>
        <p:spPr>
          <a:xfrm>
            <a:off x="4092927" y="0"/>
            <a:ext cx="8099073" cy="6858000"/>
          </a:xfrm>
          <a:prstGeom prst="rect">
            <a:avLst/>
          </a:prstGeom>
        </p:spPr>
      </p:pic>
      <p:sp>
        <p:nvSpPr>
          <p:cNvPr id="10" name="Title 1" descr="Self and Peer Assessments">
            <a:extLst>
              <a:ext uri="{FF2B5EF4-FFF2-40B4-BE49-F238E27FC236}">
                <a16:creationId xmlns:a16="http://schemas.microsoft.com/office/drawing/2014/main" id="{78FE5256-1B89-E7DD-E360-2BA23829BD00}"/>
              </a:ext>
            </a:extLst>
          </p:cNvPr>
          <p:cNvSpPr>
            <a:spLocks noGrp="1"/>
          </p:cNvSpPr>
          <p:nvPr>
            <p:ph type="title"/>
          </p:nvPr>
        </p:nvSpPr>
        <p:spPr>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chemeClr val="bg1"/>
                </a:solidFill>
                <a:latin typeface="Copperplate Gothic Bold" panose="020E0705020206020404" pitchFamily="34" charset="77"/>
                <a:cs typeface="Bangla MN"/>
              </a:rPr>
              <a:t>Self and Peer Assessments</a:t>
            </a:r>
            <a:endParaRPr lang="en-US" sz="800" b="1" dirty="0">
              <a:solidFill>
                <a:schemeClr val="bg1"/>
              </a:solidFill>
              <a:latin typeface="Copperplate Gothic Bold" panose="020E0705020206020404" pitchFamily="34" charset="77"/>
              <a:cs typeface="Bangla MN"/>
            </a:endParaRPr>
          </a:p>
        </p:txBody>
      </p:sp>
      <p:pic>
        <p:nvPicPr>
          <p:cNvPr id="5" name="Content Placeholder 4" descr="A group of students are closely looking at plants.&#10;&#10;">
            <a:extLst>
              <a:ext uri="{FF2B5EF4-FFF2-40B4-BE49-F238E27FC236}">
                <a16:creationId xmlns:a16="http://schemas.microsoft.com/office/drawing/2014/main" id="{ACF98D87-CFA9-248B-FE81-4475776C8C38}"/>
              </a:ext>
            </a:extLst>
          </p:cNvPr>
          <p:cNvPicPr>
            <a:picLocks noGrp="1" noChangeAspect="1"/>
          </p:cNvPicPr>
          <p:nvPr>
            <p:ph sz="half" idx="2"/>
          </p:nvPr>
        </p:nvPicPr>
        <p:blipFill>
          <a:blip r:embed="rId4"/>
          <a:stretch>
            <a:fillRect/>
          </a:stretch>
        </p:blipFill>
        <p:spPr>
          <a:xfrm>
            <a:off x="4247831" y="1825625"/>
            <a:ext cx="7003592" cy="4667250"/>
          </a:xfrm>
        </p:spPr>
      </p:pic>
      <p:pic>
        <p:nvPicPr>
          <p:cNvPr id="6" name="Content Placeholder 5" descr="An early adolescent looks closely at his wooden sculpture as he is sanding.">
            <a:extLst>
              <a:ext uri="{FF2B5EF4-FFF2-40B4-BE49-F238E27FC236}">
                <a16:creationId xmlns:a16="http://schemas.microsoft.com/office/drawing/2014/main" id="{E1ACF19E-C50C-7688-E3E3-B34D743C99AD}"/>
              </a:ext>
            </a:extLst>
          </p:cNvPr>
          <p:cNvPicPr>
            <a:picLocks noGrp="1" noChangeAspect="1"/>
          </p:cNvPicPr>
          <p:nvPr>
            <p:ph sz="half" idx="1"/>
          </p:nvPr>
        </p:nvPicPr>
        <p:blipFill>
          <a:blip r:embed="rId5"/>
          <a:stretch>
            <a:fillRect/>
          </a:stretch>
        </p:blipFill>
        <p:spPr>
          <a:xfrm>
            <a:off x="781226" y="1825624"/>
            <a:ext cx="3059254" cy="4588881"/>
          </a:xfrm>
        </p:spPr>
      </p:pic>
    </p:spTree>
    <p:extLst>
      <p:ext uri="{BB962C8B-B14F-4D97-AF65-F5344CB8AC3E}">
        <p14:creationId xmlns:p14="http://schemas.microsoft.com/office/powerpoint/2010/main" val="1183974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E37C-8DFD-8534-322B-F2325A9BCF7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9B1CA5-082A-3437-5E20-38939DFAEAF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Simplified Numeric Scoring (2) Selecting Assessments, Developing an Art Assessment Action Plan">
            <a:extLst>
              <a:ext uri="{FF2B5EF4-FFF2-40B4-BE49-F238E27FC236}">
                <a16:creationId xmlns:a16="http://schemas.microsoft.com/office/drawing/2014/main" id="{205DD0A9-6F9D-76D1-8F6A-1824E3ECAD05}"/>
              </a:ext>
            </a:extLst>
          </p:cNvPr>
          <p:cNvSpPr>
            <a:spLocks noGrp="1"/>
          </p:cNvSpPr>
          <p:nvPr>
            <p:ph type="title"/>
          </p:nvPr>
        </p:nvSpPr>
        <p:spPr>
          <a:xfrm>
            <a:off x="240895" y="365125"/>
            <a:ext cx="1166535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Simplified Numeric Scoring </a:t>
            </a:r>
            <a:br>
              <a:rPr lang="en-US" sz="3600" b="1" dirty="0">
                <a:solidFill>
                  <a:schemeClr val="bg1"/>
                </a:solidFill>
                <a:latin typeface="Copperplate Gothic Bold" panose="020E0705020206020404" pitchFamily="34" charset="77"/>
                <a:cs typeface="Bangla MN"/>
              </a:rPr>
            </a:br>
            <a:r>
              <a:rPr lang="en-US" sz="2000" b="1" dirty="0">
                <a:solidFill>
                  <a:schemeClr val="bg1"/>
                </a:solidFill>
                <a:latin typeface="Copperplate Gothic Bold" panose="020E0705020206020404" pitchFamily="34" charset="77"/>
                <a:cs typeface="Bangla MN"/>
              </a:rPr>
              <a:t>(2) Selecting Assessments, Developing an Art Assessment Action Plan</a:t>
            </a:r>
            <a:endParaRPr lang="en-US" sz="500" b="1" dirty="0">
              <a:solidFill>
                <a:schemeClr val="bg1"/>
              </a:solidFill>
              <a:latin typeface="Copperplate Gothic Bold" panose="020E0705020206020404" pitchFamily="34" charset="77"/>
              <a:cs typeface="Bangla MN"/>
            </a:endParaRPr>
          </a:p>
        </p:txBody>
      </p:sp>
      <p:graphicFrame>
        <p:nvGraphicFramePr>
          <p:cNvPr id="4" name="Content Placeholder 4">
            <a:extLst>
              <a:ext uri="{FF2B5EF4-FFF2-40B4-BE49-F238E27FC236}">
                <a16:creationId xmlns:a16="http://schemas.microsoft.com/office/drawing/2014/main" id="{96302F30-7BAC-5939-CA30-D166CE64229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311285138"/>
              </p:ext>
            </p:extLst>
          </p:nvPr>
        </p:nvGraphicFramePr>
        <p:xfrm>
          <a:off x="5181600" y="1825624"/>
          <a:ext cx="6724650" cy="4685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oup 10">
            <a:extLst>
              <a:ext uri="{FF2B5EF4-FFF2-40B4-BE49-F238E27FC236}">
                <a16:creationId xmlns:a16="http://schemas.microsoft.com/office/drawing/2014/main" id="{333F57B9-B7EA-09B5-5182-3D53FEEA3619}"/>
              </a:ext>
              <a:ext uri="{C183D7F6-B498-43B3-948B-1728B52AA6E4}">
                <adec:decorative xmlns:adec="http://schemas.microsoft.com/office/drawing/2017/decorative" val="1"/>
              </a:ext>
            </a:extLst>
          </p:cNvPr>
          <p:cNvGrpSpPr/>
          <p:nvPr/>
        </p:nvGrpSpPr>
        <p:grpSpPr>
          <a:xfrm>
            <a:off x="133350" y="1965305"/>
            <a:ext cx="7415197" cy="5233214"/>
            <a:chOff x="2602969" y="1845921"/>
            <a:chExt cx="7415197" cy="5233214"/>
          </a:xfrm>
        </p:grpSpPr>
        <p:sp>
          <p:nvSpPr>
            <p:cNvPr id="12" name="Rectangle 11">
              <a:extLst>
                <a:ext uri="{FF2B5EF4-FFF2-40B4-BE49-F238E27FC236}">
                  <a16:creationId xmlns:a16="http://schemas.microsoft.com/office/drawing/2014/main" id="{DE68872E-EE98-3A9E-CA1D-9B22438C0A1E}"/>
                </a:ext>
              </a:extLst>
            </p:cNvPr>
            <p:cNvSpPr/>
            <p:nvPr/>
          </p:nvSpPr>
          <p:spPr>
            <a:xfrm>
              <a:off x="2843864" y="1845921"/>
              <a:ext cx="4405833" cy="4545867"/>
            </a:xfrm>
            <a:prstGeom prst="rect">
              <a:avLst/>
            </a:prstGeom>
            <a:solidFill>
              <a:srgbClr val="009999"/>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Content Placeholder 6" descr="This is a pie chart.">
              <a:extLst>
                <a:ext uri="{FF2B5EF4-FFF2-40B4-BE49-F238E27FC236}">
                  <a16:creationId xmlns:a16="http://schemas.microsoft.com/office/drawing/2014/main" id="{7B6448C2-33C7-8050-E613-54F4F6C65C7A}"/>
                </a:ext>
              </a:extLst>
            </p:cNvPr>
            <p:cNvGraphicFramePr>
              <a:graphicFrameLocks/>
            </p:cNvGraphicFramePr>
            <p:nvPr>
              <p:extLst>
                <p:ext uri="{D42A27DB-BD31-4B8C-83A1-F6EECF244321}">
                  <p14:modId xmlns:p14="http://schemas.microsoft.com/office/powerpoint/2010/main" val="3471284573"/>
                </p:ext>
              </p:extLst>
            </p:nvPr>
          </p:nvGraphicFramePr>
          <p:xfrm>
            <a:off x="2602969" y="2507884"/>
            <a:ext cx="7415197" cy="4571251"/>
          </p:xfrm>
          <a:graphic>
            <a:graphicData uri="http://schemas.openxmlformats.org/drawingml/2006/chart">
              <c:chart xmlns:c="http://schemas.openxmlformats.org/drawingml/2006/chart" xmlns:r="http://schemas.openxmlformats.org/officeDocument/2006/relationships" r:id="rId9"/>
            </a:graphicData>
          </a:graphic>
        </p:graphicFrame>
        <p:sp>
          <p:nvSpPr>
            <p:cNvPr id="14" name="Rectangle 13" descr="Studio Art Project &#13;&#10;Worth 100 Points&#13;&#10;">
              <a:extLst>
                <a:ext uri="{FF2B5EF4-FFF2-40B4-BE49-F238E27FC236}">
                  <a16:creationId xmlns:a16="http://schemas.microsoft.com/office/drawing/2014/main" id="{B074887F-52B9-2EFD-1F60-C33A6B25C80C}"/>
                </a:ext>
              </a:extLst>
            </p:cNvPr>
            <p:cNvSpPr/>
            <p:nvPr/>
          </p:nvSpPr>
          <p:spPr>
            <a:xfrm>
              <a:off x="2825792" y="2079601"/>
              <a:ext cx="4405834" cy="1077218"/>
            </a:xfrm>
            <a:prstGeom prst="rect">
              <a:avLst/>
            </a:prstGeom>
          </p:spPr>
          <p:txBody>
            <a:bodyPr wrap="square">
              <a:spAutoFit/>
            </a:bodyPr>
            <a:lstStyle/>
            <a:p>
              <a:pPr algn="ctr">
                <a:defRPr sz="2160" b="1" i="0" u="none" strike="noStrike" kern="1200" baseline="0">
                  <a:solidFill>
                    <a:prstClr val="white"/>
                  </a:solidFill>
                  <a:latin typeface="+mn-lt"/>
                  <a:ea typeface="+mn-ea"/>
                  <a:cs typeface="+mn-cs"/>
                </a:defRPr>
              </a:pPr>
              <a:r>
                <a:rPr lang="en-US" sz="3200" dirty="0">
                  <a:solidFill>
                    <a:schemeClr val="bg1"/>
                  </a:solidFill>
                </a:rPr>
                <a:t>Studio Art Project </a:t>
              </a:r>
            </a:p>
            <a:p>
              <a:pPr algn="ctr">
                <a:defRPr sz="2160" b="1" i="0" u="none" strike="noStrike" kern="1200" baseline="0">
                  <a:solidFill>
                    <a:prstClr val="white"/>
                  </a:solidFill>
                  <a:latin typeface="+mn-lt"/>
                  <a:ea typeface="+mn-ea"/>
                  <a:cs typeface="+mn-cs"/>
                </a:defRPr>
              </a:pPr>
              <a:r>
                <a:rPr lang="en-US" sz="3200" dirty="0">
                  <a:solidFill>
                    <a:schemeClr val="bg1"/>
                  </a:solidFill>
                </a:rPr>
                <a:t>Worth 100 Points</a:t>
              </a:r>
            </a:p>
          </p:txBody>
        </p:sp>
      </p:grpSp>
    </p:spTree>
    <p:extLst>
      <p:ext uri="{BB962C8B-B14F-4D97-AF65-F5344CB8AC3E}">
        <p14:creationId xmlns:p14="http://schemas.microsoft.com/office/powerpoint/2010/main" val="278992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BCC3B-8906-862F-2CF7-BE7C2D28B0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AF0777-F069-246D-9835-ED5937430E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7" name="Title 1" descr="Chapter 3 Topics">
            <a:extLst>
              <a:ext uri="{FF2B5EF4-FFF2-40B4-BE49-F238E27FC236}">
                <a16:creationId xmlns:a16="http://schemas.microsoft.com/office/drawing/2014/main" id="{20D9B5C6-2CC3-CCB0-CE5A-7F36B681926A}"/>
              </a:ext>
            </a:extLst>
          </p:cNvPr>
          <p:cNvSpPr txBox="1">
            <a:spLocks noGrp="1"/>
          </p:cNvSpPr>
          <p:nvPr>
            <p:ph type="title"/>
          </p:nvPr>
        </p:nvSpPr>
        <p:spPr>
          <a:xfrm>
            <a:off x="181185" y="365125"/>
            <a:ext cx="11782215"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pitchFamily="2" charset="0"/>
              </a:rPr>
              <a:t>Chapter 3 Topics</a:t>
            </a:r>
          </a:p>
        </p:txBody>
      </p:sp>
      <p:pic>
        <p:nvPicPr>
          <p:cNvPr id="9" name="Content Placeholder 2" descr="This is a photograph of a red bicycle. It leans against an old fence. Snow is piled on the ground and the fence.">
            <a:extLst>
              <a:ext uri="{FF2B5EF4-FFF2-40B4-BE49-F238E27FC236}">
                <a16:creationId xmlns:a16="http://schemas.microsoft.com/office/drawing/2014/main" id="{B49EF819-4146-F548-653B-4A213C226366}"/>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r="8183" b="17952"/>
          <a:stretch/>
        </p:blipFill>
        <p:spPr>
          <a:xfrm>
            <a:off x="181185" y="2003426"/>
            <a:ext cx="7453208" cy="4351338"/>
          </a:xfrm>
          <a:prstGeom prst="rect">
            <a:avLst/>
          </a:prstGeom>
        </p:spPr>
      </p:pic>
      <p:graphicFrame>
        <p:nvGraphicFramePr>
          <p:cNvPr id="13" name="Content Placeholder 10">
            <a:extLst>
              <a:ext uri="{FF2B5EF4-FFF2-40B4-BE49-F238E27FC236}">
                <a16:creationId xmlns:a16="http://schemas.microsoft.com/office/drawing/2014/main" id="{3DB98BE8-21DE-54FF-F9E6-9499E0ED2AA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25238534"/>
              </p:ext>
            </p:extLst>
          </p:nvPr>
        </p:nvGraphicFramePr>
        <p:xfrm>
          <a:off x="7322397" y="2003426"/>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0488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0449-E894-6820-4C9D-6F24AC3007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84C2EA-14CE-5343-0ADD-57E3DBAB39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2" name="Title 1" descr="Rubric(2) Selecting Assessments, Developing an Art Assessment Action Plan">
            <a:extLst>
              <a:ext uri="{FF2B5EF4-FFF2-40B4-BE49-F238E27FC236}">
                <a16:creationId xmlns:a16="http://schemas.microsoft.com/office/drawing/2014/main" id="{DC68A272-88EB-6AF8-1864-599E0B128FA0}"/>
              </a:ext>
            </a:extLst>
          </p:cNvPr>
          <p:cNvSpPr>
            <a:spLocks noGrp="1"/>
          </p:cNvSpPr>
          <p:nvPr>
            <p:ph type="title"/>
          </p:nvPr>
        </p:nvSpPr>
        <p:spPr>
          <a:xfrm>
            <a:off x="261079" y="365125"/>
            <a:ext cx="1170232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Rubric</a:t>
            </a:r>
            <a:br>
              <a:rPr lang="en-US" sz="3600" b="1" dirty="0">
                <a:solidFill>
                  <a:schemeClr val="bg1"/>
                </a:solidFill>
                <a:latin typeface="Copperplate Gothic Bold" panose="020E0705020206020404" pitchFamily="34" charset="77"/>
                <a:cs typeface="Bangla MN"/>
              </a:rPr>
            </a:br>
            <a:r>
              <a:rPr lang="en-US" sz="2000" b="1" dirty="0">
                <a:solidFill>
                  <a:schemeClr val="bg1"/>
                </a:solidFill>
                <a:latin typeface="Copperplate Gothic Bold" panose="020E0705020206020404" pitchFamily="34" charset="77"/>
                <a:cs typeface="Bangla MN"/>
              </a:rPr>
              <a:t>(2) Selecting Assessments, Developing an Art Assessment Action Plan</a:t>
            </a:r>
            <a:endParaRPr lang="en-US" sz="500" b="1" dirty="0">
              <a:solidFill>
                <a:schemeClr val="bg1"/>
              </a:solidFill>
              <a:latin typeface="Copperplate Gothic Bold" panose="020E0705020206020404" pitchFamily="34" charset="77"/>
              <a:cs typeface="Bangla MN"/>
            </a:endParaRPr>
          </a:p>
        </p:txBody>
      </p:sp>
      <p:pic>
        <p:nvPicPr>
          <p:cNvPr id="4" name="Content Placeholder 10" descr="This is a graphic of a holistic rubric.">
            <a:extLst>
              <a:ext uri="{FF2B5EF4-FFF2-40B4-BE49-F238E27FC236}">
                <a16:creationId xmlns:a16="http://schemas.microsoft.com/office/drawing/2014/main" id="{FEDC743D-5604-24E6-A0AD-CEBB37E946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824" b="-890"/>
          <a:stretch/>
        </p:blipFill>
        <p:spPr>
          <a:xfrm>
            <a:off x="3833813" y="2762185"/>
            <a:ext cx="3258963" cy="3228219"/>
          </a:xfrm>
          <a:prstGeom prst="rect">
            <a:avLst/>
          </a:prstGeom>
        </p:spPr>
      </p:pic>
      <p:pic>
        <p:nvPicPr>
          <p:cNvPr id="5" name="Content Placeholder 4" descr="This is a graphic of an analytic &#10;(scoring) rubric.&#10;&#10;">
            <a:extLst>
              <a:ext uri="{FF2B5EF4-FFF2-40B4-BE49-F238E27FC236}">
                <a16:creationId xmlns:a16="http://schemas.microsoft.com/office/drawing/2014/main" id="{1ACBBAA5-8754-9655-26BB-6CDCA35697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079" y="3058514"/>
            <a:ext cx="3422717" cy="3228219"/>
          </a:xfrm>
          <a:prstGeom prst="rect">
            <a:avLst/>
          </a:prstGeom>
        </p:spPr>
      </p:pic>
      <p:sp>
        <p:nvSpPr>
          <p:cNvPr id="10" name="Rectangle 9" descr="Holistic Rubric&#13;&#10;">
            <a:extLst>
              <a:ext uri="{FF2B5EF4-FFF2-40B4-BE49-F238E27FC236}">
                <a16:creationId xmlns:a16="http://schemas.microsoft.com/office/drawing/2014/main" id="{D2D255E7-DE67-60B0-187A-3193A3251391}"/>
              </a:ext>
            </a:extLst>
          </p:cNvPr>
          <p:cNvSpPr/>
          <p:nvPr/>
        </p:nvSpPr>
        <p:spPr>
          <a:xfrm>
            <a:off x="3833814" y="2413267"/>
            <a:ext cx="3258963" cy="461665"/>
          </a:xfrm>
          <a:prstGeom prst="rect">
            <a:avLst/>
          </a:prstGeom>
          <a:solidFill>
            <a:srgbClr val="330066"/>
          </a:solidFill>
          <a:ln w="38100" cmpd="sng">
            <a:solidFill>
              <a:schemeClr val="tx1"/>
            </a:solidFill>
          </a:ln>
        </p:spPr>
        <p:txBody>
          <a:bodyPr wrap="square">
            <a:spAutoFit/>
          </a:bodyPr>
          <a:lstStyle/>
          <a:p>
            <a:pPr lvl="0" algn="ctr">
              <a:defRPr/>
            </a:pPr>
            <a:r>
              <a:rPr lang="en-US" sz="2400" b="1" dirty="0">
                <a:solidFill>
                  <a:srgbClr val="FFFFFF"/>
                </a:solidFill>
              </a:rPr>
              <a:t>Holistic Rubric</a:t>
            </a:r>
            <a:endParaRPr lang="en-US" sz="2400" dirty="0">
              <a:solidFill>
                <a:srgbClr val="FFFFFF"/>
              </a:solidFill>
            </a:endParaRPr>
          </a:p>
        </p:txBody>
      </p:sp>
      <p:graphicFrame>
        <p:nvGraphicFramePr>
          <p:cNvPr id="11" name="Content Placeholder 7">
            <a:extLst>
              <a:ext uri="{FF2B5EF4-FFF2-40B4-BE49-F238E27FC236}">
                <a16:creationId xmlns:a16="http://schemas.microsoft.com/office/drawing/2014/main" id="{65FE9787-71BE-AF59-6A6F-ACDC40F8F81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866841604"/>
              </p:ext>
            </p:extLst>
          </p:nvPr>
        </p:nvGraphicFramePr>
        <p:xfrm>
          <a:off x="7073727" y="1935395"/>
          <a:ext cx="5181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descr="Analytic &#13;&#10;(Scoring) Rubric&#13;&#10;&#13;&#10;">
            <a:extLst>
              <a:ext uri="{FF2B5EF4-FFF2-40B4-BE49-F238E27FC236}">
                <a16:creationId xmlns:a16="http://schemas.microsoft.com/office/drawing/2014/main" id="{40984C11-EB1C-D6E0-69A8-0CCFCF931D4A}"/>
              </a:ext>
            </a:extLst>
          </p:cNvPr>
          <p:cNvSpPr txBox="1"/>
          <p:nvPr/>
        </p:nvSpPr>
        <p:spPr>
          <a:xfrm>
            <a:off x="261079" y="1827408"/>
            <a:ext cx="3422717" cy="1231106"/>
          </a:xfrm>
          <a:prstGeom prst="rect">
            <a:avLst/>
          </a:prstGeom>
          <a:solidFill>
            <a:srgbClr val="521B93"/>
          </a:solidFill>
          <a:ln w="25400">
            <a:solidFill>
              <a:schemeClr val="tx1"/>
            </a:solidFill>
          </a:ln>
        </p:spPr>
        <p:txBody>
          <a:bodyPr wrap="square" rtlCol="0">
            <a:spAutoFit/>
          </a:bodyPr>
          <a:lstStyle/>
          <a:p>
            <a:pPr algn="ctr"/>
            <a:r>
              <a:rPr lang="en-US" sz="2800" b="1" dirty="0">
                <a:solidFill>
                  <a:srgbClr val="FFFFFF"/>
                </a:solidFill>
              </a:rPr>
              <a:t>Analytic </a:t>
            </a:r>
          </a:p>
          <a:p>
            <a:pPr algn="ctr"/>
            <a:r>
              <a:rPr lang="en-US" sz="2800" b="1" dirty="0">
                <a:solidFill>
                  <a:srgbClr val="FFFFFF"/>
                </a:solidFill>
              </a:rPr>
              <a:t>(Scoring) Rubric</a:t>
            </a:r>
            <a:endParaRPr lang="en-US" sz="2800" dirty="0">
              <a:solidFill>
                <a:srgbClr val="FFFFFF"/>
              </a:solidFill>
            </a:endParaRPr>
          </a:p>
          <a:p>
            <a:pPr algn="ctr"/>
            <a:endParaRPr lang="en-US" dirty="0"/>
          </a:p>
        </p:txBody>
      </p:sp>
    </p:spTree>
    <p:extLst>
      <p:ext uri="{BB962C8B-B14F-4D97-AF65-F5344CB8AC3E}">
        <p14:creationId xmlns:p14="http://schemas.microsoft.com/office/powerpoint/2010/main" val="2150744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A876B-8620-805F-329B-B9CA1C246D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3161850-5DFC-7EA5-E000-B54C93BAC6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Rating Scales and Checklists(2) Selecting Assessments, Developing an Art Assessment Action Plan">
            <a:extLst>
              <a:ext uri="{FF2B5EF4-FFF2-40B4-BE49-F238E27FC236}">
                <a16:creationId xmlns:a16="http://schemas.microsoft.com/office/drawing/2014/main" id="{6F081CD0-38E3-A964-4771-0F8B0ECD00B3}"/>
              </a:ext>
            </a:extLst>
          </p:cNvPr>
          <p:cNvSpPr>
            <a:spLocks noGrp="1"/>
          </p:cNvSpPr>
          <p:nvPr>
            <p:ph type="title"/>
          </p:nvPr>
        </p:nvSpPr>
        <p:spPr>
          <a:xfrm>
            <a:off x="609600" y="365125"/>
            <a:ext cx="1121958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Rating Scales and Checklists</a:t>
            </a:r>
            <a:br>
              <a:rPr lang="en-US" sz="3200" b="1" dirty="0">
                <a:solidFill>
                  <a:schemeClr val="bg1"/>
                </a:solidFill>
                <a:latin typeface="Copperplate Gothic Bold" panose="020E0705020206020404" pitchFamily="34" charset="77"/>
                <a:cs typeface="Bangla MN"/>
              </a:rPr>
            </a:br>
            <a:r>
              <a:rPr lang="en-US" sz="1800" b="1" dirty="0">
                <a:solidFill>
                  <a:schemeClr val="bg1"/>
                </a:solidFill>
                <a:latin typeface="Copperplate Gothic Bold" panose="020E0705020206020404" pitchFamily="34" charset="77"/>
                <a:cs typeface="Bangla MN"/>
              </a:rPr>
              <a:t>(2) Selecting Assessments, Developing an Art Assessment Action Plan</a:t>
            </a:r>
            <a:endParaRPr lang="en-US" sz="400" b="1" dirty="0">
              <a:solidFill>
                <a:schemeClr val="bg1"/>
              </a:solidFill>
              <a:latin typeface="Copperplate Gothic Bold" panose="020E0705020206020404" pitchFamily="34" charset="77"/>
              <a:cs typeface="Bangla MN"/>
            </a:endParaRPr>
          </a:p>
        </p:txBody>
      </p:sp>
      <p:pic>
        <p:nvPicPr>
          <p:cNvPr id="7" name="Content Placeholder 4" descr="This is a graphic of a checklist.">
            <a:extLst>
              <a:ext uri="{FF2B5EF4-FFF2-40B4-BE49-F238E27FC236}">
                <a16:creationId xmlns:a16="http://schemas.microsoft.com/office/drawing/2014/main" id="{016767AD-81F5-10E4-2BEF-38603A70C9A8}"/>
              </a:ext>
            </a:extLst>
          </p:cNvPr>
          <p:cNvPicPr>
            <a:picLocks noChangeAspect="1"/>
          </p:cNvPicPr>
          <p:nvPr/>
        </p:nvPicPr>
        <p:blipFill rotWithShape="1">
          <a:blip r:embed="rId4">
            <a:extLst>
              <a:ext uri="{28A0092B-C50C-407E-A947-70E740481C1C}">
                <a14:useLocalDpi xmlns:a14="http://schemas.microsoft.com/office/drawing/2010/main" val="0"/>
              </a:ext>
            </a:extLst>
          </a:blip>
          <a:srcRect l="9564" t="14889" r="9415" b="56223"/>
          <a:stretch/>
        </p:blipFill>
        <p:spPr>
          <a:xfrm>
            <a:off x="5533611" y="3760636"/>
            <a:ext cx="6295573" cy="2707459"/>
          </a:xfrm>
          <a:prstGeom prst="rect">
            <a:avLst/>
          </a:prstGeom>
        </p:spPr>
      </p:pic>
      <p:pic>
        <p:nvPicPr>
          <p:cNvPr id="8" name="Content Placeholder 2" descr="This is a graphic of a rating scale.">
            <a:extLst>
              <a:ext uri="{FF2B5EF4-FFF2-40B4-BE49-F238E27FC236}">
                <a16:creationId xmlns:a16="http://schemas.microsoft.com/office/drawing/2014/main" id="{AB83DF9D-9451-76E9-F414-6916C1933956}"/>
              </a:ext>
            </a:extLst>
          </p:cNvPr>
          <p:cNvPicPr>
            <a:picLocks noChangeAspect="1"/>
          </p:cNvPicPr>
          <p:nvPr/>
        </p:nvPicPr>
        <p:blipFill rotWithShape="1">
          <a:blip r:embed="rId5">
            <a:extLst>
              <a:ext uri="{28A0092B-C50C-407E-A947-70E740481C1C}">
                <a14:useLocalDpi xmlns:a14="http://schemas.microsoft.com/office/drawing/2010/main" val="0"/>
              </a:ext>
            </a:extLst>
          </a:blip>
          <a:srcRect l="4884" t="14889" r="3187" b="35146"/>
          <a:stretch/>
        </p:blipFill>
        <p:spPr>
          <a:xfrm>
            <a:off x="609600" y="3429000"/>
            <a:ext cx="4548362" cy="3199125"/>
          </a:xfrm>
          <a:prstGeom prst="rect">
            <a:avLst/>
          </a:prstGeom>
        </p:spPr>
      </p:pic>
      <p:sp>
        <p:nvSpPr>
          <p:cNvPr id="9" name="Rectangle 8" descr="A rating scale lists learning outcomes next to symbols that represent the level of performance &#13;&#10;">
            <a:extLst>
              <a:ext uri="{FF2B5EF4-FFF2-40B4-BE49-F238E27FC236}">
                <a16:creationId xmlns:a16="http://schemas.microsoft.com/office/drawing/2014/main" id="{5DF53400-32D6-58DC-185A-7B1739BC7195}"/>
              </a:ext>
            </a:extLst>
          </p:cNvPr>
          <p:cNvSpPr/>
          <p:nvPr/>
        </p:nvSpPr>
        <p:spPr>
          <a:xfrm>
            <a:off x="609600" y="1840322"/>
            <a:ext cx="4548362" cy="1588677"/>
          </a:xfrm>
          <a:prstGeom prst="rect">
            <a:avLst/>
          </a:prstGeom>
          <a:solidFill>
            <a:schemeClr val="tx1">
              <a:lumMod val="10000"/>
            </a:schemeClr>
          </a:solidFill>
          <a:ln w="38100">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en-US" sz="2800" b="1" dirty="0"/>
              <a:t>A </a:t>
            </a:r>
            <a:r>
              <a:rPr lang="en-US" sz="2800" b="1" u="sng" dirty="0"/>
              <a:t>rating scale</a:t>
            </a:r>
            <a:r>
              <a:rPr lang="en-US" sz="2800" b="1" dirty="0"/>
              <a:t> lists learning outcomes next to symbols that represent the level of performance. </a:t>
            </a:r>
          </a:p>
        </p:txBody>
      </p:sp>
      <p:sp>
        <p:nvSpPr>
          <p:cNvPr id="10" name="Rectangle 9" descr="A checklist measures actions and observable behaviors without rating the quality of the performance indicator. &#13;&#10;">
            <a:extLst>
              <a:ext uri="{FF2B5EF4-FFF2-40B4-BE49-F238E27FC236}">
                <a16:creationId xmlns:a16="http://schemas.microsoft.com/office/drawing/2014/main" id="{DD36FE31-A297-5C9C-F14F-395F6540F3EF}"/>
              </a:ext>
            </a:extLst>
          </p:cNvPr>
          <p:cNvSpPr/>
          <p:nvPr/>
        </p:nvSpPr>
        <p:spPr>
          <a:xfrm>
            <a:off x="5533611" y="2055813"/>
            <a:ext cx="6295573" cy="1704823"/>
          </a:xfrm>
          <a:prstGeom prst="rect">
            <a:avLst/>
          </a:prstGeom>
          <a:solidFill>
            <a:schemeClr val="tx2">
              <a:lumMod val="90000"/>
              <a:lumOff val="10000"/>
            </a:schemeClr>
          </a:solidFill>
          <a:ln w="38100">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en-US" sz="2800" b="1" dirty="0"/>
              <a:t>A </a:t>
            </a:r>
            <a:r>
              <a:rPr lang="en-US" sz="2800" b="1" u="sng" dirty="0"/>
              <a:t>checklist</a:t>
            </a:r>
            <a:r>
              <a:rPr lang="en-US" sz="2800" b="1" dirty="0"/>
              <a:t> measures actions and observable behaviors without rating the quality of the performance indicator. </a:t>
            </a:r>
          </a:p>
        </p:txBody>
      </p:sp>
    </p:spTree>
    <p:extLst>
      <p:ext uri="{BB962C8B-B14F-4D97-AF65-F5344CB8AC3E}">
        <p14:creationId xmlns:p14="http://schemas.microsoft.com/office/powerpoint/2010/main" val="3495162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85A7A-0D64-9F2D-08BB-4B4FDE8DC6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4F94F3-072B-3D69-48CB-E6A1CDD263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4" name="Title 1" descr="Art Journals(2) Selecting Assessments, Developing an Art Assessment Action Plan">
            <a:extLst>
              <a:ext uri="{FF2B5EF4-FFF2-40B4-BE49-F238E27FC236}">
                <a16:creationId xmlns:a16="http://schemas.microsoft.com/office/drawing/2014/main" id="{EA11879B-EB5B-FA27-4452-B4118F2021E4}"/>
              </a:ext>
            </a:extLst>
          </p:cNvPr>
          <p:cNvSpPr>
            <a:spLocks noGrp="1"/>
          </p:cNvSpPr>
          <p:nvPr>
            <p:ph type="title"/>
          </p:nvPr>
        </p:nvSpPr>
        <p:spPr>
          <a:xfrm>
            <a:off x="262079" y="365125"/>
            <a:ext cx="1166322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Art Journals</a:t>
            </a:r>
            <a:br>
              <a:rPr lang="en-US" sz="3200" b="1" dirty="0">
                <a:solidFill>
                  <a:schemeClr val="bg1"/>
                </a:solidFill>
                <a:latin typeface="Copperplate Gothic Bold" panose="020E0705020206020404" pitchFamily="34" charset="77"/>
                <a:cs typeface="Bangla MN"/>
              </a:rPr>
            </a:br>
            <a:r>
              <a:rPr lang="en-US" sz="1800" b="1" dirty="0">
                <a:solidFill>
                  <a:schemeClr val="bg1"/>
                </a:solidFill>
                <a:latin typeface="Copperplate Gothic Bold" panose="020E0705020206020404" pitchFamily="34" charset="77"/>
                <a:cs typeface="Bangla MN"/>
              </a:rPr>
              <a:t>(2) Selecting Assessments, Developing an Art Assessment </a:t>
            </a:r>
            <a:br>
              <a:rPr lang="en-US" sz="1800" b="1" dirty="0">
                <a:solidFill>
                  <a:schemeClr val="bg1"/>
                </a:solidFill>
                <a:latin typeface="Copperplate Gothic Bold" panose="020E0705020206020404" pitchFamily="34" charset="77"/>
                <a:cs typeface="Bangla MN"/>
              </a:rPr>
            </a:br>
            <a:r>
              <a:rPr lang="en-US" sz="1800" b="1" dirty="0">
                <a:solidFill>
                  <a:schemeClr val="bg1"/>
                </a:solidFill>
                <a:latin typeface="Copperplate Gothic Bold" panose="020E0705020206020404" pitchFamily="34" charset="77"/>
                <a:cs typeface="Bangla MN"/>
              </a:rPr>
              <a:t>Action Plan</a:t>
            </a:r>
            <a:endParaRPr lang="en-US" sz="400" b="1" dirty="0">
              <a:solidFill>
                <a:schemeClr val="bg1"/>
              </a:solidFill>
              <a:latin typeface="Copperplate Gothic Bold" panose="020E0705020206020404" pitchFamily="34" charset="77"/>
              <a:cs typeface="Bangla MN"/>
            </a:endParaRPr>
          </a:p>
        </p:txBody>
      </p:sp>
      <p:pic>
        <p:nvPicPr>
          <p:cNvPr id="7" name="Content Placeholder 2" descr="This is a sketchbook page showing a young child drawing.">
            <a:extLst>
              <a:ext uri="{FF2B5EF4-FFF2-40B4-BE49-F238E27FC236}">
                <a16:creationId xmlns:a16="http://schemas.microsoft.com/office/drawing/2014/main" id="{265DF759-8FDA-A583-5CCA-53CCE143BEAD}"/>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3568" b="-1916"/>
          <a:stretch/>
        </p:blipFill>
        <p:spPr>
          <a:xfrm>
            <a:off x="262079" y="1825625"/>
            <a:ext cx="5757723" cy="4667250"/>
          </a:xfrm>
        </p:spPr>
      </p:pic>
      <p:graphicFrame>
        <p:nvGraphicFramePr>
          <p:cNvPr id="8" name="Content Placeholder 1">
            <a:extLst>
              <a:ext uri="{FF2B5EF4-FFF2-40B4-BE49-F238E27FC236}">
                <a16:creationId xmlns:a16="http://schemas.microsoft.com/office/drawing/2014/main" id="{003871C2-4301-A9D9-D9DC-DAE97598461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652580877"/>
              </p:ext>
            </p:extLst>
          </p:nvPr>
        </p:nvGraphicFramePr>
        <p:xfrm>
          <a:off x="6210299" y="1825625"/>
          <a:ext cx="5715001"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705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3059-64B8-A35C-E392-C7156D7209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D3AFE9-F79A-646E-DC62-6923911EB3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Portfolios(2) Selecting Assessments, Developing an Art Assessment Action Plan">
            <a:extLst>
              <a:ext uri="{FF2B5EF4-FFF2-40B4-BE49-F238E27FC236}">
                <a16:creationId xmlns:a16="http://schemas.microsoft.com/office/drawing/2014/main" id="{B9BFED03-8F4A-71D5-A93D-FCBE80902A2C}"/>
              </a:ext>
            </a:extLst>
          </p:cNvPr>
          <p:cNvSpPr>
            <a:spLocks noGrp="1"/>
          </p:cNvSpPr>
          <p:nvPr>
            <p:ph type="title"/>
          </p:nvPr>
        </p:nvSpPr>
        <p:spPr>
          <a:xfrm>
            <a:off x="347213" y="365125"/>
            <a:ext cx="1157808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Portfolios</a:t>
            </a:r>
            <a:br>
              <a:rPr lang="en-US" sz="4000" b="1" dirty="0">
                <a:solidFill>
                  <a:schemeClr val="bg1"/>
                </a:solidFill>
                <a:latin typeface="Copperplate Gothic Bold" panose="020E0705020206020404" pitchFamily="34" charset="77"/>
                <a:cs typeface="Bangla MN"/>
              </a:rPr>
            </a:br>
            <a:r>
              <a:rPr lang="en-US" sz="2400" b="1" dirty="0">
                <a:solidFill>
                  <a:schemeClr val="bg1"/>
                </a:solidFill>
                <a:latin typeface="Copperplate Gothic Bold" panose="020E0705020206020404" pitchFamily="34" charset="77"/>
                <a:cs typeface="Bangla MN"/>
              </a:rPr>
              <a:t>(2) Selecting Assessments, Developing an Art Assessment </a:t>
            </a:r>
            <a:br>
              <a:rPr lang="en-US" sz="2400" b="1" dirty="0">
                <a:solidFill>
                  <a:schemeClr val="bg1"/>
                </a:solidFill>
                <a:latin typeface="Copperplate Gothic Bold" panose="020E0705020206020404" pitchFamily="34" charset="77"/>
                <a:cs typeface="Bangla MN"/>
              </a:rPr>
            </a:br>
            <a:r>
              <a:rPr lang="en-US" sz="2400" b="1" dirty="0">
                <a:solidFill>
                  <a:schemeClr val="bg1"/>
                </a:solidFill>
                <a:latin typeface="Copperplate Gothic Bold" panose="020E0705020206020404" pitchFamily="34" charset="77"/>
                <a:cs typeface="Bangla MN"/>
              </a:rPr>
              <a:t>Action Plan</a:t>
            </a:r>
            <a:endParaRPr lang="en-US" sz="600" b="1" dirty="0">
              <a:solidFill>
                <a:schemeClr val="bg1"/>
              </a:solidFill>
              <a:latin typeface="Copperplate Gothic Bold" panose="020E0705020206020404" pitchFamily="34" charset="77"/>
              <a:cs typeface="Bangla MN"/>
            </a:endParaRPr>
          </a:p>
        </p:txBody>
      </p:sp>
      <p:pic>
        <p:nvPicPr>
          <p:cNvPr id="7" name="Content Placeholder 2" descr="This is a portrait of a girl with a cat with patterned designs.">
            <a:extLst>
              <a:ext uri="{FF2B5EF4-FFF2-40B4-BE49-F238E27FC236}">
                <a16:creationId xmlns:a16="http://schemas.microsoft.com/office/drawing/2014/main" id="{8645053A-A653-0C85-A167-958A21A34EE5}"/>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523" r="182"/>
          <a:stretch/>
        </p:blipFill>
        <p:spPr>
          <a:xfrm>
            <a:off x="347213" y="1840252"/>
            <a:ext cx="3598355" cy="4798104"/>
          </a:xfrm>
        </p:spPr>
      </p:pic>
      <p:graphicFrame>
        <p:nvGraphicFramePr>
          <p:cNvPr id="8" name="Content Placeholder 1">
            <a:extLst>
              <a:ext uri="{FF2B5EF4-FFF2-40B4-BE49-F238E27FC236}">
                <a16:creationId xmlns:a16="http://schemas.microsoft.com/office/drawing/2014/main" id="{9D63E097-2A35-33FF-E378-585C59D1506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346425868"/>
              </p:ext>
            </p:extLst>
          </p:nvPr>
        </p:nvGraphicFramePr>
        <p:xfrm>
          <a:off x="4214697" y="1875292"/>
          <a:ext cx="4424063" cy="4798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a:extLst>
              <a:ext uri="{FF2B5EF4-FFF2-40B4-BE49-F238E27FC236}">
                <a16:creationId xmlns:a16="http://schemas.microsoft.com/office/drawing/2014/main" id="{59E71B93-6BD6-7A7B-DE35-B3F98BA229F7}"/>
              </a:ext>
              <a:ext uri="{C183D7F6-B498-43B3-948B-1728B52AA6E4}">
                <adec:decorative xmlns:adec="http://schemas.microsoft.com/office/drawing/2017/decorative" val="1"/>
              </a:ext>
            </a:extLst>
          </p:cNvPr>
          <p:cNvGrpSpPr/>
          <p:nvPr/>
        </p:nvGrpSpPr>
        <p:grpSpPr>
          <a:xfrm>
            <a:off x="8755396" y="2900435"/>
            <a:ext cx="3312665" cy="2736710"/>
            <a:chOff x="8755396" y="2900435"/>
            <a:chExt cx="3312665" cy="2736710"/>
          </a:xfrm>
        </p:grpSpPr>
        <p:pic>
          <p:nvPicPr>
            <p:cNvPr id="5" name="Graphic 4" descr="This is a graphic of a portfolio with an easel icon.">
              <a:extLst>
                <a:ext uri="{FF2B5EF4-FFF2-40B4-BE49-F238E27FC236}">
                  <a16:creationId xmlns:a16="http://schemas.microsoft.com/office/drawing/2014/main" id="{8E208F31-BFC3-393F-2AEC-BA9606F331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55396" y="2900435"/>
              <a:ext cx="3312665" cy="2677738"/>
            </a:xfrm>
            <a:prstGeom prst="rect">
              <a:avLst/>
            </a:prstGeom>
          </p:spPr>
        </p:pic>
        <p:pic>
          <p:nvPicPr>
            <p:cNvPr id="9" name="Graphic 8" descr="Palette with solid fill">
              <a:extLst>
                <a:ext uri="{FF2B5EF4-FFF2-40B4-BE49-F238E27FC236}">
                  <a16:creationId xmlns:a16="http://schemas.microsoft.com/office/drawing/2014/main" id="{6E8876DC-5FC3-7FB2-9944-F8A70F000E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3897" y="4161484"/>
              <a:ext cx="1475661" cy="1475661"/>
            </a:xfrm>
            <a:prstGeom prst="rect">
              <a:avLst/>
            </a:prstGeom>
          </p:spPr>
        </p:pic>
      </p:grpSp>
    </p:spTree>
    <p:extLst>
      <p:ext uri="{BB962C8B-B14F-4D97-AF65-F5344CB8AC3E}">
        <p14:creationId xmlns:p14="http://schemas.microsoft.com/office/powerpoint/2010/main" val="626828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0A6D5-5455-B69D-09D2-25CD7A114C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034F06-A66C-4F1F-7562-ABE3C81DF278}"/>
              </a:ext>
              <a:ext uri="{C183D7F6-B498-43B3-948B-1728B52AA6E4}">
                <adec:decorative xmlns:adec="http://schemas.microsoft.com/office/drawing/2017/decorative" val="1"/>
              </a:ext>
            </a:extLst>
          </p:cNvPr>
          <p:cNvPicPr/>
          <p:nvPr/>
        </p:nvPicPr>
        <p:blipFill>
          <a:blip r:embed="rId3">
            <a:alphaModFix amt="9000"/>
          </a:blip>
          <a:stretch>
            <a:fillRect/>
          </a:stretch>
        </p:blipFill>
        <p:spPr>
          <a:xfrm>
            <a:off x="4092927" y="0"/>
            <a:ext cx="8099073" cy="6858000"/>
          </a:xfrm>
          <a:prstGeom prst="rect">
            <a:avLst/>
          </a:prstGeom>
        </p:spPr>
      </p:pic>
      <p:sp>
        <p:nvSpPr>
          <p:cNvPr id="10" name="Title 1" descr="Student Portfolio Development">
            <a:extLst>
              <a:ext uri="{FF2B5EF4-FFF2-40B4-BE49-F238E27FC236}">
                <a16:creationId xmlns:a16="http://schemas.microsoft.com/office/drawing/2014/main" id="{8880DAEF-355B-E8D8-AE16-1E0CEC9AD832}"/>
              </a:ext>
            </a:extLst>
          </p:cNvPr>
          <p:cNvSpPr>
            <a:spLocks noGrp="1"/>
          </p:cNvSpPr>
          <p:nvPr>
            <p:ph type="title"/>
          </p:nvPr>
        </p:nvSpPr>
        <p:spPr>
          <a:xfrm>
            <a:off x="347758" y="365125"/>
            <a:ext cx="1134076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Student Portfolio Development</a:t>
            </a:r>
            <a:endParaRPr lang="en-US" sz="700" b="1" dirty="0">
              <a:solidFill>
                <a:schemeClr val="bg1"/>
              </a:solidFill>
              <a:latin typeface="Copperplate Gothic Bold" panose="020E0705020206020404" pitchFamily="34" charset="77"/>
              <a:cs typeface="Bangla MN"/>
            </a:endParaRPr>
          </a:p>
        </p:txBody>
      </p:sp>
      <p:pic>
        <p:nvPicPr>
          <p:cNvPr id="6" name="Content Placeholder 5" descr="This is a glass flower sculpture in blue and melon colors with a green stem.">
            <a:extLst>
              <a:ext uri="{FF2B5EF4-FFF2-40B4-BE49-F238E27FC236}">
                <a16:creationId xmlns:a16="http://schemas.microsoft.com/office/drawing/2014/main" id="{D5F0E697-D548-ACB2-B578-095004056485}"/>
              </a:ext>
            </a:extLst>
          </p:cNvPr>
          <p:cNvPicPr>
            <a:picLocks noGrp="1" noChangeAspect="1"/>
          </p:cNvPicPr>
          <p:nvPr>
            <p:ph sz="half" idx="1"/>
          </p:nvPr>
        </p:nvPicPr>
        <p:blipFill>
          <a:blip r:embed="rId4"/>
          <a:stretch>
            <a:fillRect/>
          </a:stretch>
        </p:blipFill>
        <p:spPr>
          <a:xfrm>
            <a:off x="347758" y="3116895"/>
            <a:ext cx="4383972" cy="2918145"/>
          </a:xfrm>
        </p:spPr>
      </p:pic>
      <p:pic>
        <p:nvPicPr>
          <p:cNvPr id="3" name="Content Placeholder 5" descr="This photograph appears to be a close-up of a view of a leaf with red spots.">
            <a:extLst>
              <a:ext uri="{FF2B5EF4-FFF2-40B4-BE49-F238E27FC236}">
                <a16:creationId xmlns:a16="http://schemas.microsoft.com/office/drawing/2014/main" id="{BA6E2CB4-6971-CD72-229D-E963D27C822F}"/>
              </a:ext>
            </a:extLst>
          </p:cNvPr>
          <p:cNvPicPr>
            <a:picLocks noGrp="1" noChangeAspect="1"/>
          </p:cNvPicPr>
          <p:nvPr>
            <p:ph sz="half" idx="2"/>
          </p:nvPr>
        </p:nvPicPr>
        <p:blipFill>
          <a:blip r:embed="rId5"/>
          <a:stretch>
            <a:fillRect/>
          </a:stretch>
        </p:blipFill>
        <p:spPr>
          <a:xfrm>
            <a:off x="5061428" y="1927066"/>
            <a:ext cx="3221221" cy="4294962"/>
          </a:xfrm>
        </p:spPr>
      </p:pic>
      <p:pic>
        <p:nvPicPr>
          <p:cNvPr id="4" name="Content Placeholder 4" descr="This photograph shows a close-up of a circuit board. Its colors are green.">
            <a:extLst>
              <a:ext uri="{FF2B5EF4-FFF2-40B4-BE49-F238E27FC236}">
                <a16:creationId xmlns:a16="http://schemas.microsoft.com/office/drawing/2014/main" id="{226C5064-81B5-F4FC-1B41-035274CA273B}"/>
              </a:ext>
            </a:extLst>
          </p:cNvPr>
          <p:cNvPicPr>
            <a:picLocks noChangeAspect="1"/>
          </p:cNvPicPr>
          <p:nvPr/>
        </p:nvPicPr>
        <p:blipFill>
          <a:blip r:embed="rId6"/>
          <a:stretch>
            <a:fillRect/>
          </a:stretch>
        </p:blipFill>
        <p:spPr>
          <a:xfrm>
            <a:off x="8587372" y="1927066"/>
            <a:ext cx="3221221" cy="4268119"/>
          </a:xfrm>
          <a:prstGeom prst="rect">
            <a:avLst/>
          </a:prstGeom>
        </p:spPr>
      </p:pic>
      <p:sp>
        <p:nvSpPr>
          <p:cNvPr id="5" name="TextBox 4" descr="Age 9&#13;&#10;">
            <a:extLst>
              <a:ext uri="{FF2B5EF4-FFF2-40B4-BE49-F238E27FC236}">
                <a16:creationId xmlns:a16="http://schemas.microsoft.com/office/drawing/2014/main" id="{00EACD7E-780E-5F50-0947-F38DE5443394}"/>
              </a:ext>
            </a:extLst>
          </p:cNvPr>
          <p:cNvSpPr txBox="1"/>
          <p:nvPr/>
        </p:nvSpPr>
        <p:spPr>
          <a:xfrm>
            <a:off x="2009791" y="6179850"/>
            <a:ext cx="1059906" cy="523220"/>
          </a:xfrm>
          <a:prstGeom prst="rect">
            <a:avLst/>
          </a:prstGeom>
          <a:solidFill>
            <a:srgbClr val="000000"/>
          </a:solidFill>
        </p:spPr>
        <p:txBody>
          <a:bodyPr wrap="none" rtlCol="0">
            <a:spAutoFit/>
          </a:bodyPr>
          <a:lstStyle/>
          <a:p>
            <a:r>
              <a:rPr lang="en-US" sz="2800" b="1" dirty="0"/>
              <a:t>Age 9</a:t>
            </a:r>
          </a:p>
        </p:txBody>
      </p:sp>
      <p:sp>
        <p:nvSpPr>
          <p:cNvPr id="7" name="TextBox 6" descr="Age 12&#13;&#10;">
            <a:extLst>
              <a:ext uri="{FF2B5EF4-FFF2-40B4-BE49-F238E27FC236}">
                <a16:creationId xmlns:a16="http://schemas.microsoft.com/office/drawing/2014/main" id="{6EF1804D-08C1-F2C5-FA91-DCD4C0AEB2DC}"/>
              </a:ext>
            </a:extLst>
          </p:cNvPr>
          <p:cNvSpPr txBox="1"/>
          <p:nvPr/>
        </p:nvSpPr>
        <p:spPr>
          <a:xfrm>
            <a:off x="6045905" y="6288331"/>
            <a:ext cx="1252266" cy="523220"/>
          </a:xfrm>
          <a:prstGeom prst="rect">
            <a:avLst/>
          </a:prstGeom>
          <a:solidFill>
            <a:srgbClr val="000000"/>
          </a:solidFill>
        </p:spPr>
        <p:txBody>
          <a:bodyPr wrap="none" rtlCol="0">
            <a:spAutoFit/>
          </a:bodyPr>
          <a:lstStyle/>
          <a:p>
            <a:r>
              <a:rPr lang="en-US" sz="2800" b="1" dirty="0"/>
              <a:t>Age 12</a:t>
            </a:r>
          </a:p>
        </p:txBody>
      </p:sp>
      <p:sp>
        <p:nvSpPr>
          <p:cNvPr id="8" name="TextBox 7" descr="Age 16&#13;&#10;">
            <a:extLst>
              <a:ext uri="{FF2B5EF4-FFF2-40B4-BE49-F238E27FC236}">
                <a16:creationId xmlns:a16="http://schemas.microsoft.com/office/drawing/2014/main" id="{B7E1C0A0-E8E7-C4B5-6458-9563F5249187}"/>
              </a:ext>
            </a:extLst>
          </p:cNvPr>
          <p:cNvSpPr txBox="1"/>
          <p:nvPr/>
        </p:nvSpPr>
        <p:spPr>
          <a:xfrm>
            <a:off x="9571849" y="6264982"/>
            <a:ext cx="1252266" cy="523220"/>
          </a:xfrm>
          <a:prstGeom prst="rect">
            <a:avLst/>
          </a:prstGeom>
          <a:solidFill>
            <a:srgbClr val="000000"/>
          </a:solidFill>
        </p:spPr>
        <p:txBody>
          <a:bodyPr wrap="none" rtlCol="0">
            <a:spAutoFit/>
          </a:bodyPr>
          <a:lstStyle/>
          <a:p>
            <a:r>
              <a:rPr lang="en-US" sz="2800" b="1" dirty="0"/>
              <a:t>Age 16</a:t>
            </a:r>
          </a:p>
        </p:txBody>
      </p:sp>
      <p:sp>
        <p:nvSpPr>
          <p:cNvPr id="9" name="TextBox 8" descr="Exploring textures to communicate meaning.&#13;&#10;">
            <a:extLst>
              <a:ext uri="{FF2B5EF4-FFF2-40B4-BE49-F238E27FC236}">
                <a16:creationId xmlns:a16="http://schemas.microsoft.com/office/drawing/2014/main" id="{F5D9FACB-9B59-3F04-F1A6-FD80AB37BE5E}"/>
              </a:ext>
            </a:extLst>
          </p:cNvPr>
          <p:cNvSpPr txBox="1"/>
          <p:nvPr/>
        </p:nvSpPr>
        <p:spPr>
          <a:xfrm>
            <a:off x="408340" y="1926738"/>
            <a:ext cx="4323389" cy="954107"/>
          </a:xfrm>
          <a:prstGeom prst="rect">
            <a:avLst/>
          </a:prstGeom>
          <a:solidFill>
            <a:srgbClr val="0A2D18"/>
          </a:solidFill>
        </p:spPr>
        <p:txBody>
          <a:bodyPr wrap="square" rtlCol="0">
            <a:spAutoFit/>
          </a:bodyPr>
          <a:lstStyle/>
          <a:p>
            <a:r>
              <a:rPr lang="en-US" sz="2800" b="1" dirty="0"/>
              <a:t>Exploring textures to communicate meaning.</a:t>
            </a:r>
          </a:p>
        </p:txBody>
      </p:sp>
    </p:spTree>
    <p:extLst>
      <p:ext uri="{BB962C8B-B14F-4D97-AF65-F5344CB8AC3E}">
        <p14:creationId xmlns:p14="http://schemas.microsoft.com/office/powerpoint/2010/main" val="3253018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0B162-023E-4B69-885D-148EBF4C80F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72FC3D-EB69-1FA2-2FD7-80FF2C2EE6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218062" y="0"/>
            <a:ext cx="8099073" cy="6858000"/>
          </a:xfrm>
          <a:prstGeom prst="rect">
            <a:avLst/>
          </a:prstGeom>
        </p:spPr>
      </p:pic>
      <p:sp>
        <p:nvSpPr>
          <p:cNvPr id="4" name="Title 1" descr="(3) Managing and Analyzing Performance Data(Developing an Art Assessment Action Plan) 1">
            <a:extLst>
              <a:ext uri="{FF2B5EF4-FFF2-40B4-BE49-F238E27FC236}">
                <a16:creationId xmlns:a16="http://schemas.microsoft.com/office/drawing/2014/main" id="{B0F87AC9-D8A3-08BC-7CB8-3BAB1819CCC9}"/>
              </a:ext>
            </a:extLst>
          </p:cNvPr>
          <p:cNvSpPr>
            <a:spLocks noGrp="1"/>
          </p:cNvSpPr>
          <p:nvPr>
            <p:ph type="title"/>
          </p:nvPr>
        </p:nvSpPr>
        <p:spPr>
          <a:xfrm>
            <a:off x="704850" y="365125"/>
            <a:ext cx="1101090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000" b="1" dirty="0">
                <a:solidFill>
                  <a:schemeClr val="bg1"/>
                </a:solidFill>
                <a:latin typeface="Copperplate Gothic Bold" panose="020E0705020206020404" pitchFamily="34" charset="77"/>
                <a:cs typeface="Bangla MN"/>
              </a:rPr>
              <a:t>(3) Managing and Analyzing Performance Data</a:t>
            </a:r>
            <a:br>
              <a:rPr lang="en-US" sz="3000" dirty="0">
                <a:latin typeface="Copperplate Gothic Bold" panose="020E0705020206020404" pitchFamily="34" charset="77"/>
              </a:rPr>
            </a:br>
            <a:r>
              <a:rPr lang="en-US" sz="1800" b="1" dirty="0">
                <a:solidFill>
                  <a:schemeClr val="bg1"/>
                </a:solidFill>
                <a:latin typeface="Copperplate Gothic Bold" panose="020E0705020206020404" pitchFamily="34" charset="77"/>
                <a:cs typeface="Bangla MN"/>
              </a:rPr>
              <a:t>(Developing an Art Assessment Action Plan) </a:t>
            </a:r>
            <a:r>
              <a:rPr lang="en-US" sz="800" b="1" dirty="0">
                <a:solidFill>
                  <a:schemeClr val="bg1"/>
                </a:solidFill>
                <a:latin typeface="Copperplate Gothic Bold" panose="020E0705020206020404" pitchFamily="34" charset="77"/>
                <a:cs typeface="Bangla MN"/>
              </a:rPr>
              <a:t>1</a:t>
            </a:r>
          </a:p>
        </p:txBody>
      </p:sp>
      <p:graphicFrame>
        <p:nvGraphicFramePr>
          <p:cNvPr id="7" name="Content Placeholder 2">
            <a:extLst>
              <a:ext uri="{FF2B5EF4-FFF2-40B4-BE49-F238E27FC236}">
                <a16:creationId xmlns:a16="http://schemas.microsoft.com/office/drawing/2014/main" id="{25232200-ABC9-9D4C-AF8E-8277667CF03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43319298"/>
              </p:ext>
            </p:extLst>
          </p:nvPr>
        </p:nvGraphicFramePr>
        <p:xfrm>
          <a:off x="4218062" y="2055813"/>
          <a:ext cx="749768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7" descr="A teacher is demonstrating printmaking procedures to a student. They are at a museum's inking station. The student selected hot pink ink to print her artwork.&#10;">
            <a:extLst>
              <a:ext uri="{FF2B5EF4-FFF2-40B4-BE49-F238E27FC236}">
                <a16:creationId xmlns:a16="http://schemas.microsoft.com/office/drawing/2014/main" id="{F9809F39-2B37-C382-487D-0A2B179DA37E}"/>
              </a:ext>
            </a:extLst>
          </p:cNvPr>
          <p:cNvPicPr>
            <a:picLocks noGrp="1" noChangeAspect="1"/>
          </p:cNvPicPr>
          <p:nvPr>
            <p:ph sz="half" idx="1"/>
          </p:nvPr>
        </p:nvPicPr>
        <p:blipFill>
          <a:blip r:embed="rId9"/>
          <a:stretch>
            <a:fillRect/>
          </a:stretch>
        </p:blipFill>
        <p:spPr>
          <a:xfrm>
            <a:off x="715784" y="1873752"/>
            <a:ext cx="3158384" cy="4737576"/>
          </a:xfrm>
        </p:spPr>
      </p:pic>
    </p:spTree>
    <p:extLst>
      <p:ext uri="{BB962C8B-B14F-4D97-AF65-F5344CB8AC3E}">
        <p14:creationId xmlns:p14="http://schemas.microsoft.com/office/powerpoint/2010/main" val="3324196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B00D-CB0A-B694-892C-75AD4C30F0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54DA4E-4CA2-1AB2-6C32-12E4AEFAFD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3) Managing and Analyzing Performance Data(Developing an Art Assessment Action Plan) 2">
            <a:extLst>
              <a:ext uri="{FF2B5EF4-FFF2-40B4-BE49-F238E27FC236}">
                <a16:creationId xmlns:a16="http://schemas.microsoft.com/office/drawing/2014/main" id="{BC4F14E1-6902-C429-0185-61182E327811}"/>
              </a:ext>
            </a:extLst>
          </p:cNvPr>
          <p:cNvSpPr>
            <a:spLocks noGrp="1"/>
          </p:cNvSpPr>
          <p:nvPr>
            <p:ph type="title"/>
          </p:nvPr>
        </p:nvSpPr>
        <p:spPr>
          <a:xfrm>
            <a:off x="304799" y="365125"/>
            <a:ext cx="1158240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000" b="1" dirty="0">
                <a:solidFill>
                  <a:schemeClr val="bg1"/>
                </a:solidFill>
                <a:latin typeface="Copperplate Gothic Bold" panose="020E0705020206020404" pitchFamily="34" charset="77"/>
                <a:cs typeface="Bangla MN"/>
              </a:rPr>
              <a:t>(3) Managing and Analyzing Performance Data</a:t>
            </a:r>
            <a:br>
              <a:rPr lang="en-US" sz="3000" dirty="0">
                <a:latin typeface="Copperplate Gothic Bold" panose="020E0705020206020404" pitchFamily="34" charset="77"/>
              </a:rPr>
            </a:br>
            <a:r>
              <a:rPr lang="en-US" sz="1800" b="1" dirty="0">
                <a:solidFill>
                  <a:schemeClr val="bg1"/>
                </a:solidFill>
                <a:latin typeface="Copperplate Gothic Bold" panose="020E0705020206020404" pitchFamily="34" charset="77"/>
                <a:cs typeface="Bangla MN"/>
              </a:rPr>
              <a:t>(Developing an Art Assessment Action Plan) </a:t>
            </a:r>
            <a:r>
              <a:rPr lang="en-US" sz="800" b="1" dirty="0">
                <a:solidFill>
                  <a:schemeClr val="bg1"/>
                </a:solidFill>
                <a:latin typeface="Copperplate Gothic Bold" panose="020E0705020206020404" pitchFamily="34" charset="77"/>
                <a:cs typeface="Bangla MN"/>
              </a:rPr>
              <a:t>2</a:t>
            </a:r>
          </a:p>
        </p:txBody>
      </p:sp>
      <p:pic>
        <p:nvPicPr>
          <p:cNvPr id="7" name="Content Placeholder 6" descr="This is an artwork of a farm scene with fowl and people. ">
            <a:extLst>
              <a:ext uri="{FF2B5EF4-FFF2-40B4-BE49-F238E27FC236}">
                <a16:creationId xmlns:a16="http://schemas.microsoft.com/office/drawing/2014/main" id="{A4F952CE-E755-442A-C0F3-AD3255355B43}"/>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035" b="-243"/>
          <a:stretch/>
        </p:blipFill>
        <p:spPr>
          <a:xfrm>
            <a:off x="304799" y="2365698"/>
            <a:ext cx="5712649" cy="4042245"/>
          </a:xfrm>
          <a:prstGeom prst="rect">
            <a:avLst/>
          </a:prstGeom>
        </p:spPr>
      </p:pic>
      <p:graphicFrame>
        <p:nvGraphicFramePr>
          <p:cNvPr id="8" name="Content Placeholder 3">
            <a:extLst>
              <a:ext uri="{FF2B5EF4-FFF2-40B4-BE49-F238E27FC236}">
                <a16:creationId xmlns:a16="http://schemas.microsoft.com/office/drawing/2014/main" id="{D3BAFFAA-4493-E721-1EF5-723A4BA8B29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28821564"/>
              </p:ext>
            </p:extLst>
          </p:nvPr>
        </p:nvGraphicFramePr>
        <p:xfrm>
          <a:off x="6172201" y="2141537"/>
          <a:ext cx="57150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9562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D1DB-3ABF-82FE-B6D8-7682416C69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DF1BAB-C504-9282-4B15-50CC620A4F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3) Managing and Analyzing Performance Data(Developing an Art Assessment Action Plan) 3">
            <a:extLst>
              <a:ext uri="{FF2B5EF4-FFF2-40B4-BE49-F238E27FC236}">
                <a16:creationId xmlns:a16="http://schemas.microsoft.com/office/drawing/2014/main" id="{6AD4E087-99E7-D111-F05D-068C1F385679}"/>
              </a:ext>
            </a:extLst>
          </p:cNvPr>
          <p:cNvSpPr>
            <a:spLocks noGrp="1"/>
          </p:cNvSpPr>
          <p:nvPr>
            <p:ph type="title"/>
          </p:nvPr>
        </p:nvSpPr>
        <p:spPr>
          <a:xfrm>
            <a:off x="354738" y="365125"/>
            <a:ext cx="1143721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000" b="1" dirty="0">
                <a:solidFill>
                  <a:schemeClr val="bg1"/>
                </a:solidFill>
                <a:latin typeface="Copperplate Gothic Bold" panose="020E0705020206020404" pitchFamily="34" charset="77"/>
                <a:cs typeface="Bangla MN"/>
              </a:rPr>
              <a:t>(3) Managing and Analyzing Performance Data</a:t>
            </a:r>
            <a:br>
              <a:rPr lang="en-US" sz="3000" dirty="0">
                <a:latin typeface="Copperplate Gothic Bold" panose="020E0705020206020404" pitchFamily="34" charset="77"/>
              </a:rPr>
            </a:br>
            <a:r>
              <a:rPr lang="en-US" sz="1800" b="1" dirty="0">
                <a:solidFill>
                  <a:schemeClr val="bg1"/>
                </a:solidFill>
                <a:latin typeface="Copperplate Gothic Bold" panose="020E0705020206020404" pitchFamily="34" charset="77"/>
                <a:cs typeface="Bangla MN"/>
              </a:rPr>
              <a:t>(Developing an Art Assessment Action Plan) </a:t>
            </a:r>
            <a:r>
              <a:rPr lang="en-US" sz="800" b="1" dirty="0">
                <a:solidFill>
                  <a:schemeClr val="bg1"/>
                </a:solidFill>
                <a:latin typeface="Copperplate Gothic Bold" panose="020E0705020206020404" pitchFamily="34" charset="77"/>
                <a:cs typeface="Bangla MN"/>
              </a:rPr>
              <a:t>3</a:t>
            </a:r>
          </a:p>
        </p:txBody>
      </p:sp>
      <p:pic>
        <p:nvPicPr>
          <p:cNvPr id="4" name="Content Placeholder 6" descr="These are two ceramic sculptures formed with chicken heads and necks.">
            <a:extLst>
              <a:ext uri="{FF2B5EF4-FFF2-40B4-BE49-F238E27FC236}">
                <a16:creationId xmlns:a16="http://schemas.microsoft.com/office/drawing/2014/main" id="{F108B9C6-5084-88E7-F85F-5E442841C0B3}"/>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206" b="-2243"/>
          <a:stretch/>
        </p:blipFill>
        <p:spPr>
          <a:xfrm>
            <a:off x="354738" y="2247862"/>
            <a:ext cx="5574438" cy="3829088"/>
          </a:xfrm>
          <a:prstGeom prst="rect">
            <a:avLst/>
          </a:prstGeom>
        </p:spPr>
      </p:pic>
      <p:graphicFrame>
        <p:nvGraphicFramePr>
          <p:cNvPr id="5" name="Content Placeholder 3">
            <a:extLst>
              <a:ext uri="{FF2B5EF4-FFF2-40B4-BE49-F238E27FC236}">
                <a16:creationId xmlns:a16="http://schemas.microsoft.com/office/drawing/2014/main" id="{21BA2F0E-8EC8-4257-C0D8-EAA64D7EBF7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853074048"/>
              </p:ext>
            </p:extLst>
          </p:nvPr>
        </p:nvGraphicFramePr>
        <p:xfrm>
          <a:off x="6172200" y="1825624"/>
          <a:ext cx="5619750" cy="4822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5244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7459F-1CA5-6818-3BBB-B8D73B8F22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892851-4E0D-6C77-4C6E-57FAA4D2B8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pic>
        <p:nvPicPr>
          <p:cNvPr id="8" name="Content Placeholder 7" descr="This is a sculpture of a brown bear.&#10;">
            <a:extLst>
              <a:ext uri="{FF2B5EF4-FFF2-40B4-BE49-F238E27FC236}">
                <a16:creationId xmlns:a16="http://schemas.microsoft.com/office/drawing/2014/main" id="{2745B073-AC86-C5C7-BC9D-2FB13306584A}"/>
              </a:ext>
            </a:extLst>
          </p:cNvPr>
          <p:cNvPicPr>
            <a:picLocks noGrp="1" noChangeAspect="1"/>
          </p:cNvPicPr>
          <p:nvPr>
            <p:ph sz="half" idx="1"/>
          </p:nvPr>
        </p:nvPicPr>
        <p:blipFill>
          <a:blip r:embed="rId4"/>
          <a:stretch>
            <a:fillRect/>
          </a:stretch>
        </p:blipFill>
        <p:spPr>
          <a:xfrm>
            <a:off x="-658446" y="2213769"/>
            <a:ext cx="5763846" cy="4121150"/>
          </a:xfrm>
        </p:spPr>
      </p:pic>
      <p:sp>
        <p:nvSpPr>
          <p:cNvPr id="2" name="Title 1" descr="Validity and Reliability(3) Managing and Analyzing Performance Data, Developing an Art Assessment Action Plan">
            <a:extLst>
              <a:ext uri="{FF2B5EF4-FFF2-40B4-BE49-F238E27FC236}">
                <a16:creationId xmlns:a16="http://schemas.microsoft.com/office/drawing/2014/main" id="{20E34AB8-72BF-0D9E-CAF1-1F1A80843B3B}"/>
              </a:ext>
            </a:extLst>
          </p:cNvPr>
          <p:cNvSpPr>
            <a:spLocks noGrp="1"/>
          </p:cNvSpPr>
          <p:nvPr>
            <p:ph type="title"/>
          </p:nvPr>
        </p:nvSpPr>
        <p:spPr>
          <a:xfrm>
            <a:off x="361950" y="365125"/>
            <a:ext cx="1158240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chemeClr val="bg1"/>
                </a:solidFill>
                <a:latin typeface="Copperplate Gothic Bold" panose="020E0705020206020404" pitchFamily="34" charset="77"/>
                <a:cs typeface="Bangla MN"/>
              </a:rPr>
              <a:t>Validity and Reliability</a:t>
            </a:r>
            <a:br>
              <a:rPr lang="en-US" sz="1600" dirty="0">
                <a:latin typeface="Copperplate Gothic Bold" panose="020E0705020206020404" pitchFamily="34" charset="77"/>
              </a:rPr>
            </a:br>
            <a:r>
              <a:rPr lang="en-US" sz="1600" b="1" dirty="0">
                <a:solidFill>
                  <a:schemeClr val="bg1"/>
                </a:solidFill>
                <a:latin typeface="Copperplate Gothic Bold" panose="020E0705020206020404" pitchFamily="34" charset="77"/>
                <a:cs typeface="Bangla MN"/>
              </a:rPr>
              <a:t>(3) Managing and Analyzing Performance Data, Developing an Art Assessment Action Plan</a:t>
            </a:r>
          </a:p>
        </p:txBody>
      </p:sp>
      <p:graphicFrame>
        <p:nvGraphicFramePr>
          <p:cNvPr id="9" name="Content Placeholder 4">
            <a:extLst>
              <a:ext uri="{FF2B5EF4-FFF2-40B4-BE49-F238E27FC236}">
                <a16:creationId xmlns:a16="http://schemas.microsoft.com/office/drawing/2014/main" id="{67B3CD8D-36A4-04B0-0BEB-41CBE65FE73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097805778"/>
              </p:ext>
            </p:extLst>
          </p:nvPr>
        </p:nvGraphicFramePr>
        <p:xfrm>
          <a:off x="5105400" y="1825624"/>
          <a:ext cx="6838950" cy="50323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741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CD7A7-F04C-F718-251D-1CC2562D61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1A7224-5701-CB26-DD74-6BF9FC4661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Quantitative and Qualitative Methods(3) Managing and Analyzing Performance Data, Developing an Art Assessment Action Plan">
            <a:extLst>
              <a:ext uri="{FF2B5EF4-FFF2-40B4-BE49-F238E27FC236}">
                <a16:creationId xmlns:a16="http://schemas.microsoft.com/office/drawing/2014/main" id="{3CDC91B9-75D3-70A9-F338-D96B1AD1D65C}"/>
              </a:ext>
            </a:extLst>
          </p:cNvPr>
          <p:cNvSpPr>
            <a:spLocks noGrp="1"/>
          </p:cNvSpPr>
          <p:nvPr>
            <p:ph type="title"/>
          </p:nvPr>
        </p:nvSpPr>
        <p:spPr>
          <a:xfrm>
            <a:off x="457200" y="315118"/>
            <a:ext cx="1150929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Quantitative and Qualitative Methods</a:t>
            </a:r>
            <a:br>
              <a:rPr lang="en-US" sz="1600" dirty="0">
                <a:latin typeface="Copperplate Gothic Bold" panose="020E0705020206020404" pitchFamily="34" charset="77"/>
              </a:rPr>
            </a:br>
            <a:r>
              <a:rPr lang="en-US" sz="1600" b="1" dirty="0">
                <a:solidFill>
                  <a:schemeClr val="bg1"/>
                </a:solidFill>
                <a:latin typeface="Copperplate Gothic Bold" panose="020E0705020206020404" pitchFamily="34" charset="77"/>
                <a:cs typeface="Bangla MN"/>
              </a:rPr>
              <a:t>(3) Managing and Analyzing Performance Data, Developing an Art Assessment Action Plan</a:t>
            </a:r>
          </a:p>
        </p:txBody>
      </p:sp>
      <p:graphicFrame>
        <p:nvGraphicFramePr>
          <p:cNvPr id="12" name="Content Placeholder 11">
            <a:extLst>
              <a:ext uri="{FF2B5EF4-FFF2-40B4-BE49-F238E27FC236}">
                <a16:creationId xmlns:a16="http://schemas.microsoft.com/office/drawing/2014/main" id="{130F267A-6ED9-E9D6-AB0D-A928B9AF35A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716472485"/>
              </p:ext>
            </p:extLst>
          </p:nvPr>
        </p:nvGraphicFramePr>
        <p:xfrm>
          <a:off x="6701791" y="1955798"/>
          <a:ext cx="5181600" cy="45870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Content Placeholder 4" descr="A teacher and student are taking outside in a garden environment. The teacher points to flowers. The student looks at the drawing in her journal. She holds a pencil.&#10;">
            <a:extLst>
              <a:ext uri="{FF2B5EF4-FFF2-40B4-BE49-F238E27FC236}">
                <a16:creationId xmlns:a16="http://schemas.microsoft.com/office/drawing/2014/main" id="{665CA982-A284-1C67-9860-A99B9BD55A46}"/>
              </a:ext>
            </a:extLst>
          </p:cNvPr>
          <p:cNvPicPr>
            <a:picLocks noGrp="1" noChangeAspect="1"/>
          </p:cNvPicPr>
          <p:nvPr>
            <p:ph sz="half" idx="1"/>
          </p:nvPr>
        </p:nvPicPr>
        <p:blipFill>
          <a:blip r:embed="rId9"/>
          <a:stretch>
            <a:fillRect/>
          </a:stretch>
        </p:blipFill>
        <p:spPr>
          <a:xfrm>
            <a:off x="457200" y="2270680"/>
            <a:ext cx="5935982" cy="3957321"/>
          </a:xfrm>
        </p:spPr>
      </p:pic>
    </p:spTree>
    <p:extLst>
      <p:ext uri="{BB962C8B-B14F-4D97-AF65-F5344CB8AC3E}">
        <p14:creationId xmlns:p14="http://schemas.microsoft.com/office/powerpoint/2010/main" val="2514075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9" name="TextBox 4" descr="Link Chapter 3’s teachings with TLAE’s Transformative &#13;&#10;Art Education Framework">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3’s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66009"/>
            <a:ext cx="7811667" cy="4849060"/>
          </a:xfrm>
          <a:prstGeom prst="rect">
            <a:avLst/>
          </a:prstGeom>
          <a:solidFill>
            <a:schemeClr val="bg1"/>
          </a:solidFill>
        </p:spPr>
      </p:pic>
      <p:pic>
        <p:nvPicPr>
          <p:cNvPr id="10"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D9A662C-822A-8869-7EC3-0C8C26123D36}"/>
              </a:ext>
            </a:extLst>
          </p:cNvPr>
          <p:cNvPicPr>
            <a:picLocks noChangeAspect="1"/>
          </p:cNvPicPr>
          <p:nvPr/>
        </p:nvPicPr>
        <p:blipFill>
          <a:blip r:embed="rId5"/>
          <a:stretch>
            <a:fillRect/>
          </a:stretch>
        </p:blipFill>
        <p:spPr>
          <a:xfrm>
            <a:off x="229278" y="1866009"/>
            <a:ext cx="3746999" cy="4849059"/>
          </a:xfrm>
          <a:prstGeom prst="rect">
            <a:avLst/>
          </a:prstGeom>
        </p:spPr>
      </p:pic>
    </p:spTree>
    <p:extLst>
      <p:ext uri="{BB962C8B-B14F-4D97-AF65-F5344CB8AC3E}">
        <p14:creationId xmlns:p14="http://schemas.microsoft.com/office/powerpoint/2010/main" val="174524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D6FA-42E3-1A19-385A-4908F76653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E853B9-352D-948E-2FB5-200621F3C372}"/>
              </a:ext>
              <a:ext uri="{C183D7F6-B498-43B3-948B-1728B52AA6E4}">
                <adec:decorative xmlns:adec="http://schemas.microsoft.com/office/drawing/2017/decorative" val="1"/>
              </a:ext>
            </a:extLst>
          </p:cNvPr>
          <p:cNvPicPr>
            <a:picLocks noChangeAspect="1"/>
          </p:cNvPicPr>
          <p:nvPr/>
        </p:nvPicPr>
        <p:blipFill>
          <a:blip r:embed="rId3">
            <a:alphaModFix amt="6000"/>
          </a:blip>
          <a:stretch>
            <a:fillRect/>
          </a:stretch>
        </p:blipFill>
        <p:spPr>
          <a:xfrm>
            <a:off x="4092927" y="0"/>
            <a:ext cx="8099073" cy="6858000"/>
          </a:xfrm>
          <a:prstGeom prst="rect">
            <a:avLst/>
          </a:prstGeom>
        </p:spPr>
      </p:pic>
      <p:pic>
        <p:nvPicPr>
          <p:cNvPr id="2" name="Picture 1">
            <a:extLst>
              <a:ext uri="{FF2B5EF4-FFF2-40B4-BE49-F238E27FC236}">
                <a16:creationId xmlns:a16="http://schemas.microsoft.com/office/drawing/2014/main" id="{8953826F-762A-9F91-6E13-BA2A35962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sp>
        <p:nvSpPr>
          <p:cNvPr id="3" name="Title 1" descr="Evaluation">
            <a:extLst>
              <a:ext uri="{FF2B5EF4-FFF2-40B4-BE49-F238E27FC236}">
                <a16:creationId xmlns:a16="http://schemas.microsoft.com/office/drawing/2014/main" id="{AC36EE0C-1DAA-0816-AD83-7107E6F17695}"/>
              </a:ext>
            </a:extLst>
          </p:cNvPr>
          <p:cNvSpPr>
            <a:spLocks noGrp="1"/>
          </p:cNvSpPr>
          <p:nvPr>
            <p:ph type="title"/>
          </p:nvPr>
        </p:nvSpPr>
        <p:spPr>
          <a:xfrm>
            <a:off x="271215" y="365125"/>
            <a:ext cx="1169218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7200" b="1" dirty="0">
                <a:solidFill>
                  <a:schemeClr val="bg1"/>
                </a:solidFill>
                <a:latin typeface="Copperplate Gothic Bold" panose="020E0705020206020404" pitchFamily="34" charset="77"/>
                <a:cs typeface="Bangla MN"/>
              </a:rPr>
              <a:t>Evaluation</a:t>
            </a:r>
          </a:p>
        </p:txBody>
      </p:sp>
      <p:pic>
        <p:nvPicPr>
          <p:cNvPr id="8" name="Content Placeholder 1" descr="This is a painting of a jungle environment. A village is at its base.">
            <a:extLst>
              <a:ext uri="{FF2B5EF4-FFF2-40B4-BE49-F238E27FC236}">
                <a16:creationId xmlns:a16="http://schemas.microsoft.com/office/drawing/2014/main" id="{B261BC36-1651-87B4-086D-0BA64AA75B05}"/>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361" r="-977"/>
          <a:stretch/>
        </p:blipFill>
        <p:spPr>
          <a:xfrm>
            <a:off x="271215" y="1853406"/>
            <a:ext cx="3256258" cy="4841875"/>
          </a:xfrm>
        </p:spPr>
      </p:pic>
      <p:graphicFrame>
        <p:nvGraphicFramePr>
          <p:cNvPr id="9" name="Content Placeholder 2">
            <a:extLst>
              <a:ext uri="{FF2B5EF4-FFF2-40B4-BE49-F238E27FC236}">
                <a16:creationId xmlns:a16="http://schemas.microsoft.com/office/drawing/2014/main" id="{66DBB09E-200E-EC44-5E31-1A15077BAA8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59483604"/>
              </p:ext>
            </p:extLst>
          </p:nvPr>
        </p:nvGraphicFramePr>
        <p:xfrm>
          <a:off x="3676650" y="1865312"/>
          <a:ext cx="3600450" cy="4841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B880AEA0-26B6-3881-B989-55EE587CE2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4597700"/>
              </p:ext>
            </p:extLst>
          </p:nvPr>
        </p:nvGraphicFramePr>
        <p:xfrm>
          <a:off x="7464777" y="1865313"/>
          <a:ext cx="4498623" cy="47023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94860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DDA1-6DA6-43D1-897C-EEE71AE344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4F7DEB-71D6-AE78-3A33-7B5618D44F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E725032D-C5B5-547A-33B7-91EAF11A5590}"/>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293499413"/>
              </p:ext>
            </p:extLst>
          </p:nvPr>
        </p:nvGraphicFramePr>
        <p:xfrm>
          <a:off x="838200" y="1825625"/>
          <a:ext cx="5181600"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Evaluation: Evaluative Grading 1">
            <a:extLst>
              <a:ext uri="{FF2B5EF4-FFF2-40B4-BE49-F238E27FC236}">
                <a16:creationId xmlns:a16="http://schemas.microsoft.com/office/drawing/2014/main" id="{A68A2741-A58F-3226-274F-4348CCED4D8C}"/>
              </a:ext>
            </a:extLst>
          </p:cNvPr>
          <p:cNvSpPr>
            <a:spLocks noGrp="1"/>
          </p:cNvSpPr>
          <p:nvPr>
            <p:ph type="title"/>
          </p:nvPr>
        </p:nvSpPr>
        <p:spPr>
          <a:xfrm>
            <a:off x="495300" y="365125"/>
            <a:ext cx="1135380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Evaluation: Evaluative Grading</a:t>
            </a:r>
            <a:r>
              <a:rPr lang="en-US" sz="800" b="1" dirty="0">
                <a:solidFill>
                  <a:schemeClr val="bg1"/>
                </a:solidFill>
                <a:latin typeface="Copperplate Gothic Bold" panose="020E0705020206020404" pitchFamily="34" charset="77"/>
                <a:cs typeface="Bangla MN"/>
              </a:rPr>
              <a:t> 1</a:t>
            </a:r>
          </a:p>
        </p:txBody>
      </p:sp>
      <p:graphicFrame>
        <p:nvGraphicFramePr>
          <p:cNvPr id="7" name="Content Placeholder 3">
            <a:extLst>
              <a:ext uri="{FF2B5EF4-FFF2-40B4-BE49-F238E27FC236}">
                <a16:creationId xmlns:a16="http://schemas.microsoft.com/office/drawing/2014/main" id="{5F01EB0F-D4C4-CF5D-8FAF-036E880CF7E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222713430"/>
              </p:ext>
            </p:extLst>
          </p:nvPr>
        </p:nvGraphicFramePr>
        <p:xfrm>
          <a:off x="6096000" y="2098675"/>
          <a:ext cx="5924550" cy="43513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53088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EFB42C-506C-1B48-4EB6-6606C9F36E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pic>
        <p:nvPicPr>
          <p:cNvPr id="2" name="Content Placeholder 3" descr="This is a print showing school supplies.">
            <a:extLst>
              <a:ext uri="{FF2B5EF4-FFF2-40B4-BE49-F238E27FC236}">
                <a16:creationId xmlns:a16="http://schemas.microsoft.com/office/drawing/2014/main" id="{D09F4A2C-C0F9-27FB-EA62-0461DE57843D}"/>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6368" b="6368"/>
          <a:stretch/>
        </p:blipFill>
        <p:spPr>
          <a:xfrm>
            <a:off x="372233" y="1901825"/>
            <a:ext cx="4163944" cy="4666470"/>
          </a:xfrm>
        </p:spPr>
      </p:pic>
      <p:graphicFrame>
        <p:nvGraphicFramePr>
          <p:cNvPr id="3" name="Content Placeholder 1">
            <a:extLst>
              <a:ext uri="{FF2B5EF4-FFF2-40B4-BE49-F238E27FC236}">
                <a16:creationId xmlns:a16="http://schemas.microsoft.com/office/drawing/2014/main" id="{BF2144AC-3C1B-9EC7-B14E-B083270991C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1896685"/>
              </p:ext>
            </p:extLst>
          </p:nvPr>
        </p:nvGraphicFramePr>
        <p:xfrm>
          <a:off x="4838700" y="1901825"/>
          <a:ext cx="6964294"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1" descr="Evaluation:Model Cornerstone Assessments">
            <a:extLst>
              <a:ext uri="{FF2B5EF4-FFF2-40B4-BE49-F238E27FC236}">
                <a16:creationId xmlns:a16="http://schemas.microsoft.com/office/drawing/2014/main" id="{41055812-11FF-730B-33C8-EF53B1849ED3}"/>
              </a:ext>
            </a:extLst>
          </p:cNvPr>
          <p:cNvSpPr>
            <a:spLocks noGrp="1"/>
          </p:cNvSpPr>
          <p:nvPr>
            <p:ph type="title"/>
          </p:nvPr>
        </p:nvSpPr>
        <p:spPr>
          <a:xfrm>
            <a:off x="539680" y="365125"/>
            <a:ext cx="1143476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chemeClr val="bg1"/>
                </a:solidFill>
                <a:latin typeface="Copperplate Gothic Bold" panose="020E0705020206020404" pitchFamily="34" charset="77"/>
                <a:cs typeface="Bangla MN"/>
              </a:rPr>
              <a:t>Evaluation:</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Model Cornerstone Assessments</a:t>
            </a:r>
          </a:p>
        </p:txBody>
      </p:sp>
    </p:spTree>
    <p:extLst>
      <p:ext uri="{BB962C8B-B14F-4D97-AF65-F5344CB8AC3E}">
        <p14:creationId xmlns:p14="http://schemas.microsoft.com/office/powerpoint/2010/main" val="209168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225A8-21DB-73C3-620F-B009E7033B6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graphicFrame>
        <p:nvGraphicFramePr>
          <p:cNvPr id="7" name="Content Placeholder 6">
            <a:extLst>
              <a:ext uri="{FF2B5EF4-FFF2-40B4-BE49-F238E27FC236}">
                <a16:creationId xmlns:a16="http://schemas.microsoft.com/office/drawing/2014/main" id="{F27C871A-2A8A-C7AE-F7E0-B7DE684C3DE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42689428"/>
              </p:ext>
            </p:extLst>
          </p:nvPr>
        </p:nvGraphicFramePr>
        <p:xfrm>
          <a:off x="5181600" y="1825624"/>
          <a:ext cx="6683727" cy="4879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Evaluation: Evaluative Grading 2">
            <a:extLst>
              <a:ext uri="{FF2B5EF4-FFF2-40B4-BE49-F238E27FC236}">
                <a16:creationId xmlns:a16="http://schemas.microsoft.com/office/drawing/2014/main" id="{353F16F7-487A-D142-FDD9-D394DB3F23D2}"/>
              </a:ext>
            </a:extLst>
          </p:cNvPr>
          <p:cNvSpPr>
            <a:spLocks noGrp="1"/>
          </p:cNvSpPr>
          <p:nvPr>
            <p:ph type="title"/>
          </p:nvPr>
        </p:nvSpPr>
        <p:spPr>
          <a:xfrm>
            <a:off x="356305" y="365125"/>
            <a:ext cx="1150902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Evaluation: Evaluative Grading </a:t>
            </a:r>
            <a:r>
              <a:rPr lang="en-US" sz="800" b="1" dirty="0">
                <a:solidFill>
                  <a:schemeClr val="bg1"/>
                </a:solidFill>
                <a:latin typeface="Copperplate Gothic Bold" panose="020E0705020206020404" pitchFamily="34" charset="77"/>
                <a:cs typeface="Bangla MN"/>
              </a:rPr>
              <a:t>2</a:t>
            </a:r>
          </a:p>
        </p:txBody>
      </p:sp>
      <p:pic>
        <p:nvPicPr>
          <p:cNvPr id="8" name="Content Placeholder 12" descr="This is a painting in anime style showing students in a classroom.">
            <a:extLst>
              <a:ext uri="{FF2B5EF4-FFF2-40B4-BE49-F238E27FC236}">
                <a16:creationId xmlns:a16="http://schemas.microsoft.com/office/drawing/2014/main" id="{027BED6B-96A0-0D99-33FF-F17054D0F92F}"/>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2116" b="-1918"/>
          <a:stretch/>
        </p:blipFill>
        <p:spPr>
          <a:xfrm>
            <a:off x="356305" y="2596037"/>
            <a:ext cx="4533431" cy="3339147"/>
          </a:xfrm>
        </p:spPr>
      </p:pic>
    </p:spTree>
    <p:extLst>
      <p:ext uri="{BB962C8B-B14F-4D97-AF65-F5344CB8AC3E}">
        <p14:creationId xmlns:p14="http://schemas.microsoft.com/office/powerpoint/2010/main" val="276178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571D2-932D-4BF2-FC38-5B7470543F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CFF089-5E6E-F07B-3576-01D98713DB5E}"/>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092927" y="253272"/>
            <a:ext cx="8099073" cy="6858000"/>
          </a:xfrm>
          <a:prstGeom prst="rect">
            <a:avLst/>
          </a:prstGeom>
        </p:spPr>
      </p:pic>
      <p:sp>
        <p:nvSpPr>
          <p:cNvPr id="6" name="Title 1" descr="Evaluation: Evaluative Grading 3">
            <a:extLst>
              <a:ext uri="{FF2B5EF4-FFF2-40B4-BE49-F238E27FC236}">
                <a16:creationId xmlns:a16="http://schemas.microsoft.com/office/drawing/2014/main" id="{A7C76D5E-2ECD-8AE5-4787-DD6608271290}"/>
              </a:ext>
            </a:extLst>
          </p:cNvPr>
          <p:cNvSpPr>
            <a:spLocks noGrp="1"/>
          </p:cNvSpPr>
          <p:nvPr>
            <p:ph type="title"/>
          </p:nvPr>
        </p:nvSpPr>
        <p:spPr>
          <a:xfrm>
            <a:off x="323848" y="330128"/>
            <a:ext cx="1154430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Evaluation: Evaluative Grading </a:t>
            </a:r>
            <a:r>
              <a:rPr lang="en-US" sz="800" b="1" dirty="0">
                <a:solidFill>
                  <a:schemeClr val="bg1"/>
                </a:solidFill>
                <a:latin typeface="Copperplate Gothic Bold" panose="020E0705020206020404" pitchFamily="34" charset="77"/>
                <a:cs typeface="Bangla MN"/>
              </a:rPr>
              <a:t>3</a:t>
            </a:r>
          </a:p>
        </p:txBody>
      </p:sp>
      <p:pic>
        <p:nvPicPr>
          <p:cNvPr id="7" name="Content Placeholder 5" descr="This is a ceramic scupture of coloring pencils.">
            <a:extLst>
              <a:ext uri="{FF2B5EF4-FFF2-40B4-BE49-F238E27FC236}">
                <a16:creationId xmlns:a16="http://schemas.microsoft.com/office/drawing/2014/main" id="{53FEAB2E-CFFB-43B4-FD4A-8030C43795D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300" b="-122"/>
          <a:stretch/>
        </p:blipFill>
        <p:spPr>
          <a:xfrm>
            <a:off x="323849" y="1985818"/>
            <a:ext cx="5593443" cy="4351338"/>
          </a:xfrm>
        </p:spPr>
      </p:pic>
      <p:graphicFrame>
        <p:nvGraphicFramePr>
          <p:cNvPr id="8" name="Content Placeholder 1">
            <a:extLst>
              <a:ext uri="{FF2B5EF4-FFF2-40B4-BE49-F238E27FC236}">
                <a16:creationId xmlns:a16="http://schemas.microsoft.com/office/drawing/2014/main" id="{18D17A59-5A04-4516-E054-62141868236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359996553"/>
              </p:ext>
            </p:extLst>
          </p:nvPr>
        </p:nvGraphicFramePr>
        <p:xfrm>
          <a:off x="6172199" y="1825624"/>
          <a:ext cx="5695951" cy="47022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31864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8BF66-035B-01D2-BF20-110E986A1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70351C-4783-F329-E866-0A47AD4DD043}"/>
              </a:ext>
              <a:ext uri="{C183D7F6-B498-43B3-948B-1728B52AA6E4}">
                <adec:decorative xmlns:adec="http://schemas.microsoft.com/office/drawing/2017/decorative" val="1"/>
              </a:ext>
            </a:extLst>
          </p:cNvPr>
          <p:cNvPicPr>
            <a:picLocks noChangeAspect="1"/>
          </p:cNvPicPr>
          <p:nvPr/>
        </p:nvPicPr>
        <p:blipFill>
          <a:blip r:embed="rId3">
            <a:alphaModFix amt="13000"/>
          </a:blip>
          <a:srcRect l="12230" t="46753" r="7614"/>
          <a:stretch>
            <a:fillRect/>
          </a:stretch>
        </p:blipFill>
        <p:spPr>
          <a:xfrm>
            <a:off x="0" y="0"/>
            <a:ext cx="12192000" cy="6858000"/>
          </a:xfrm>
          <a:prstGeom prst="rect">
            <a:avLst/>
          </a:prstGeom>
        </p:spPr>
      </p:pic>
      <p:sp>
        <p:nvSpPr>
          <p:cNvPr id="3" name="Title 1" descr="Evaluation: Teacher Evaluations">
            <a:extLst>
              <a:ext uri="{FF2B5EF4-FFF2-40B4-BE49-F238E27FC236}">
                <a16:creationId xmlns:a16="http://schemas.microsoft.com/office/drawing/2014/main" id="{59FE3A96-77AA-40ED-54D8-C800896D6967}"/>
              </a:ext>
            </a:extLst>
          </p:cNvPr>
          <p:cNvSpPr>
            <a:spLocks noGrp="1"/>
          </p:cNvSpPr>
          <p:nvPr>
            <p:ph type="title"/>
          </p:nvPr>
        </p:nvSpPr>
        <p:spPr>
          <a:xfrm>
            <a:off x="209549" y="365125"/>
            <a:ext cx="1177290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Evaluation: Teacher Evaluations</a:t>
            </a:r>
          </a:p>
        </p:txBody>
      </p:sp>
      <p:graphicFrame>
        <p:nvGraphicFramePr>
          <p:cNvPr id="7" name="Content Placeholder 6">
            <a:extLst>
              <a:ext uri="{FF2B5EF4-FFF2-40B4-BE49-F238E27FC236}">
                <a16:creationId xmlns:a16="http://schemas.microsoft.com/office/drawing/2014/main" id="{D197AF56-3A2E-7EF8-2BED-3B1D5297C5E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29321417"/>
              </p:ext>
            </p:extLst>
          </p:nvPr>
        </p:nvGraphicFramePr>
        <p:xfrm>
          <a:off x="1280160" y="1825624"/>
          <a:ext cx="10702291" cy="4879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Content Placeholder 12" descr="This is a graphic of a fountain pen.">
            <a:extLst>
              <a:ext uri="{FF2B5EF4-FFF2-40B4-BE49-F238E27FC236}">
                <a16:creationId xmlns:a16="http://schemas.microsoft.com/office/drawing/2014/main" id="{A781D129-4FFD-7857-502B-2C8F262832DF}"/>
              </a:ext>
            </a:extLst>
          </p:cNvPr>
          <p:cNvPicPr>
            <a:picLocks noGrp="1" noChangeAspect="1"/>
          </p:cNvPicPr>
          <p:nvPr>
            <p:ph sz="half" idx="1"/>
          </p:nvPr>
        </p:nvPicPr>
        <p:blipFill>
          <a:blip r:embed="rId9">
            <a:extLst>
              <a:ext uri="{96DAC541-7B7A-43D3-8B79-37D633B846F1}">
                <asvg:svgBlip xmlns:asvg="http://schemas.microsoft.com/office/drawing/2016/SVG/main" r:embed="rId10"/>
              </a:ext>
            </a:extLst>
          </a:blip>
          <a:stretch>
            <a:fillRect/>
          </a:stretch>
        </p:blipFill>
        <p:spPr>
          <a:xfrm>
            <a:off x="209548" y="1853339"/>
            <a:ext cx="643891" cy="4986878"/>
          </a:xfrm>
          <a:prstGeom prst="rect">
            <a:avLst/>
          </a:prstGeom>
        </p:spPr>
      </p:pic>
    </p:spTree>
    <p:extLst>
      <p:ext uri="{BB962C8B-B14F-4D97-AF65-F5344CB8AC3E}">
        <p14:creationId xmlns:p14="http://schemas.microsoft.com/office/powerpoint/2010/main" val="4013643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DAAD73-BC22-F72A-640F-457A73A977D2}"/>
              </a:ext>
              <a:ext uri="{C183D7F6-B498-43B3-948B-1728B52AA6E4}">
                <adec:decorative xmlns:adec="http://schemas.microsoft.com/office/drawing/2017/decorative" val="1"/>
              </a:ext>
            </a:extLst>
          </p:cNvPr>
          <p:cNvPicPr/>
          <p:nvPr/>
        </p:nvPicPr>
        <p:blipFill>
          <a:blip r:embed="rId3">
            <a:alphaModFix amt="9000"/>
          </a:blip>
          <a:stretch>
            <a:fillRect/>
          </a:stretch>
        </p:blipFill>
        <p:spPr>
          <a:xfrm>
            <a:off x="4092927" y="0"/>
            <a:ext cx="8099073" cy="6858000"/>
          </a:xfrm>
          <a:prstGeom prst="rect">
            <a:avLst/>
          </a:prstGeom>
        </p:spPr>
      </p:pic>
      <p:pic>
        <p:nvPicPr>
          <p:cNvPr id="14" name="Content Placeholder 13" descr="This painted portrait shows Congressman John Lewis wearing a suit and tie. He is standing before a white background.">
            <a:extLst>
              <a:ext uri="{FF2B5EF4-FFF2-40B4-BE49-F238E27FC236}">
                <a16:creationId xmlns:a16="http://schemas.microsoft.com/office/drawing/2014/main" id="{D59BBBC1-857F-AD3E-B804-61732788495E}"/>
              </a:ext>
            </a:extLst>
          </p:cNvPr>
          <p:cNvPicPr>
            <a:picLocks noGrp="1" noChangeAspect="1"/>
          </p:cNvPicPr>
          <p:nvPr>
            <p:ph sz="half" idx="1"/>
          </p:nvPr>
        </p:nvPicPr>
        <p:blipFill>
          <a:blip r:embed="rId4"/>
          <a:stretch>
            <a:fillRect/>
          </a:stretch>
        </p:blipFill>
        <p:spPr>
          <a:xfrm>
            <a:off x="1529286" y="1778678"/>
            <a:ext cx="3496407" cy="4714197"/>
          </a:xfrm>
        </p:spPr>
      </p:pic>
      <p:sp>
        <p:nvSpPr>
          <p:cNvPr id="11" name="Title 1" descr="Shane Michael Neal: Artists’ Lessons to Thrive! 3.1">
            <a:extLst>
              <a:ext uri="{FF2B5EF4-FFF2-40B4-BE49-F238E27FC236}">
                <a16:creationId xmlns:a16="http://schemas.microsoft.com/office/drawing/2014/main" id="{6952861A-F3E5-AD8A-C225-65240B555F5F}"/>
              </a:ext>
            </a:extLst>
          </p:cNvPr>
          <p:cNvSpPr txBox="1">
            <a:spLocks noGrp="1"/>
          </p:cNvSpPr>
          <p:nvPr>
            <p:ph type="title"/>
          </p:nvPr>
        </p:nvSpPr>
        <p:spPr>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800" b="1" dirty="0">
                <a:solidFill>
                  <a:srgbClr val="FFFFFF"/>
                </a:solidFill>
                <a:latin typeface="Copperplate Gothic Bold" panose="020E0705020206020404" pitchFamily="34" charset="77"/>
                <a:cs typeface="Bangla MN"/>
              </a:rPr>
              <a:t>Shane Michael Neal: </a:t>
            </a:r>
            <a:br>
              <a:rPr lang="en-US" sz="3600" b="1" dirty="0">
                <a:solidFill>
                  <a:srgbClr val="FFFFFF"/>
                </a:solidFill>
                <a:latin typeface="Copperplate Gothic Bold" panose="020E0705020206020404" pitchFamily="34" charset="77"/>
                <a:cs typeface="Bangla MN"/>
              </a:rPr>
            </a:br>
            <a:r>
              <a:rPr lang="en-US" sz="3600" b="1" dirty="0">
                <a:solidFill>
                  <a:srgbClr val="FFFFFF"/>
                </a:solidFill>
                <a:latin typeface="Copperplate Gothic Bold" panose="020E0705020206020404" pitchFamily="34" charset="77"/>
                <a:cs typeface="Bangla MN"/>
              </a:rPr>
              <a:t>Artists’ Lessons to Thrive! 3.1</a:t>
            </a:r>
          </a:p>
        </p:txBody>
      </p:sp>
      <p:graphicFrame>
        <p:nvGraphicFramePr>
          <p:cNvPr id="15" name="Content Placeholder 2">
            <a:extLst>
              <a:ext uri="{FF2B5EF4-FFF2-40B4-BE49-F238E27FC236}">
                <a16:creationId xmlns:a16="http://schemas.microsoft.com/office/drawing/2014/main" id="{0FD6ECEA-39B3-43F8-D5EE-BE0CB6D82EC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350396229"/>
              </p:ext>
            </p:extLst>
          </p:nvPr>
        </p:nvGraphicFramePr>
        <p:xfrm>
          <a:off x="5958460" y="2823209"/>
          <a:ext cx="4368006"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6306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5C02E-8A1E-B802-DFBB-804628FCF4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CBF7C9-99E7-3C5C-F7C9-683684278F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Artists’ Lessons to Thrive! Assessments">
            <a:extLst>
              <a:ext uri="{FF2B5EF4-FFF2-40B4-BE49-F238E27FC236}">
                <a16:creationId xmlns:a16="http://schemas.microsoft.com/office/drawing/2014/main" id="{4B3D3821-7770-9825-D444-73F78ED36EC3}"/>
              </a:ext>
            </a:extLst>
          </p:cNvPr>
          <p:cNvSpPr>
            <a:spLocks noGrp="1"/>
          </p:cNvSpPr>
          <p:nvPr>
            <p:ph type="title"/>
          </p:nvPr>
        </p:nvSpPr>
        <p:spPr>
          <a:xfrm>
            <a:off x="228600" y="365125"/>
            <a:ext cx="11658600" cy="1325563"/>
          </a:xfrm>
          <a:solidFill>
            <a:srgbClr val="0011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i="1" dirty="0">
                <a:solidFill>
                  <a:srgbClr val="FFFFFF"/>
                </a:solidFill>
                <a:latin typeface="Copperplate Gothic Bold" panose="020E0705020206020404" pitchFamily="34" charset="77"/>
                <a:cs typeface="Bangla MN"/>
              </a:rPr>
              <a:t>Artists’ Lessons to Thrive! </a:t>
            </a:r>
            <a:r>
              <a:rPr lang="en-US" b="1" dirty="0">
                <a:solidFill>
                  <a:srgbClr val="FFFFFF"/>
                </a:solidFill>
                <a:latin typeface="Copperplate Gothic Bold" panose="020E0705020206020404" pitchFamily="34" charset="77"/>
                <a:cs typeface="Bangla MN"/>
              </a:rPr>
              <a:t>Assessments</a:t>
            </a:r>
            <a:endParaRPr lang="en-US" sz="1200" b="1" dirty="0">
              <a:solidFill>
                <a:srgbClr val="FFFFFF"/>
              </a:solidFill>
              <a:latin typeface="Copperplate Gothic Bold" panose="020E0705020206020404" pitchFamily="34" charset="77"/>
              <a:cs typeface="Bangla MN"/>
            </a:endParaRPr>
          </a:p>
        </p:txBody>
      </p:sp>
      <p:graphicFrame>
        <p:nvGraphicFramePr>
          <p:cNvPr id="3" name="Content Placeholder 2">
            <a:extLst>
              <a:ext uri="{FF2B5EF4-FFF2-40B4-BE49-F238E27FC236}">
                <a16:creationId xmlns:a16="http://schemas.microsoft.com/office/drawing/2014/main" id="{05F9F37D-3292-C601-D28F-28F6781E1E4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25312646"/>
              </p:ext>
            </p:extLst>
          </p:nvPr>
        </p:nvGraphicFramePr>
        <p:xfrm>
          <a:off x="7480105" y="1867188"/>
          <a:ext cx="4542176" cy="4879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Content Placeholder 3" descr="This is a book cover of STEAM Teaching and Learning Through the Arts and Design: A Practical Guide for PK-12 Educators showing a tunnel book landscaped artwork.">
            <a:extLst>
              <a:ext uri="{FF2B5EF4-FFF2-40B4-BE49-F238E27FC236}">
                <a16:creationId xmlns:a16="http://schemas.microsoft.com/office/drawing/2014/main" id="{DAAD9335-3E0C-780C-4C3F-D034E5EE68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2927" y="1978025"/>
            <a:ext cx="3196046" cy="4592638"/>
          </a:xfrm>
          <a:prstGeom prst="rect">
            <a:avLst/>
          </a:prstGeom>
          <a:ln w="28575">
            <a:solidFill>
              <a:schemeClr val="bg1"/>
            </a:solidFill>
          </a:ln>
        </p:spPr>
      </p:pic>
      <p:pic>
        <p:nvPicPr>
          <p:cNvPr id="5" name="Content Placeholder 3" descr="This is Teaching and Learning in Art Education’s 2nd edition cover with its featured mosaic artwork of a sun and birds. Its colors are red, yellow, and orange. The three flying birds are black against the bright sun.">
            <a:extLst>
              <a:ext uri="{FF2B5EF4-FFF2-40B4-BE49-F238E27FC236}">
                <a16:creationId xmlns:a16="http://schemas.microsoft.com/office/drawing/2014/main" id="{7B180889-0ED2-76A7-17AB-863178ED30B9}"/>
              </a:ext>
            </a:extLst>
          </p:cNvPr>
          <p:cNvPicPr>
            <a:picLocks noChangeAspect="1"/>
          </p:cNvPicPr>
          <p:nvPr/>
        </p:nvPicPr>
        <p:blipFill>
          <a:blip r:embed="rId10"/>
          <a:stretch>
            <a:fillRect/>
          </a:stretch>
        </p:blipFill>
        <p:spPr>
          <a:xfrm>
            <a:off x="297522" y="1978025"/>
            <a:ext cx="3548856" cy="4592638"/>
          </a:xfrm>
          <a:prstGeom prst="rect">
            <a:avLst/>
          </a:prstGeom>
        </p:spPr>
      </p:pic>
    </p:spTree>
    <p:extLst>
      <p:ext uri="{BB962C8B-B14F-4D97-AF65-F5344CB8AC3E}">
        <p14:creationId xmlns:p14="http://schemas.microsoft.com/office/powerpoint/2010/main" val="737828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55689-F325-109A-F721-E3F009A7680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052A312-2CFC-1618-6190-8E57C3AB57D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14" name="Content Placeholder 13">
            <a:extLst>
              <a:ext uri="{FF2B5EF4-FFF2-40B4-BE49-F238E27FC236}">
                <a16:creationId xmlns:a16="http://schemas.microsoft.com/office/drawing/2014/main" id="{9D8F2734-1885-04DD-B8E1-3F6780E724C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25449094"/>
              </p:ext>
            </p:extLst>
          </p:nvPr>
        </p:nvGraphicFramePr>
        <p:xfrm>
          <a:off x="3631317" y="1936248"/>
          <a:ext cx="8493885" cy="47407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Teaching Tips to Thrive #3.1Cathy SmilanAssessing Expressive and Predictive Outcomes ">
            <a:extLst>
              <a:ext uri="{FF2B5EF4-FFF2-40B4-BE49-F238E27FC236}">
                <a16:creationId xmlns:a16="http://schemas.microsoft.com/office/drawing/2014/main" id="{7C60FE9D-6176-A9F4-244F-58FC4B071B10}"/>
              </a:ext>
            </a:extLst>
          </p:cNvPr>
          <p:cNvSpPr txBox="1">
            <a:spLocks noGrp="1"/>
          </p:cNvSpPr>
          <p:nvPr>
            <p:ph type="title"/>
          </p:nvPr>
        </p:nvSpPr>
        <p:spPr>
          <a:xfrm>
            <a:off x="445753" y="208396"/>
            <a:ext cx="11344169" cy="1546811"/>
          </a:xfrm>
          <a:prstGeom prst="rect">
            <a:avLst/>
          </a:prstGeom>
          <a:solidFill>
            <a:srgbClr val="001279"/>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Copperplate Gothic Bold" panose="020E0705020206020404" pitchFamily="34" charset="77"/>
                <a:cs typeface="Bangla MN"/>
              </a:rPr>
              <a:t>Teaching Tips to Thrive #3.1</a:t>
            </a:r>
            <a:br>
              <a:rPr lang="en-US" sz="3600" b="1" dirty="0">
                <a:latin typeface="Copperplate Gothic Bold" panose="020E0705020206020404" pitchFamily="34" charset="77"/>
                <a:cs typeface="Bangla MN"/>
              </a:rPr>
            </a:br>
            <a:r>
              <a:rPr lang="en-US" sz="3600" dirty="0">
                <a:latin typeface="Copperplate Gothic Bold" panose="020E0705020206020404" pitchFamily="34" charset="77"/>
              </a:rPr>
              <a:t>Cathy Smilan</a:t>
            </a:r>
            <a:br>
              <a:rPr lang="en-US" sz="3600" dirty="0">
                <a:latin typeface="Copperplate Gothic Bold" panose="020E0705020206020404" pitchFamily="34" charset="77"/>
              </a:rPr>
            </a:br>
            <a:r>
              <a:rPr lang="en-GB" sz="2800" b="1" dirty="0">
                <a:latin typeface="Copperplate Gothic Bold" panose="020E0705020206020404" pitchFamily="34" charset="77"/>
              </a:rPr>
              <a:t>Assessing Expressive and Predictive Outcomes</a:t>
            </a:r>
            <a:r>
              <a:rPr lang="en-US" sz="2800" dirty="0">
                <a:latin typeface="Copperplate Gothic Bold" panose="020E0705020206020404" pitchFamily="34" charset="77"/>
              </a:rPr>
              <a:t> </a:t>
            </a:r>
            <a:endParaRPr lang="en-US" b="1" dirty="0">
              <a:solidFill>
                <a:srgbClr val="FFFFFF"/>
              </a:solidFill>
              <a:latin typeface="Copperplate Gothic Bold" panose="020E0705020206020404" pitchFamily="34" charset="77"/>
              <a:cs typeface="Bangla MN"/>
            </a:endParaRPr>
          </a:p>
        </p:txBody>
      </p:sp>
      <p:pic>
        <p:nvPicPr>
          <p:cNvPr id="8" name="Content Placeholder 7" descr="This is the book cover for Authentic Secondary Art Assessment edited by Cathy Smilan and Richard Siegesmund.&#10;&#10;">
            <a:extLst>
              <a:ext uri="{FF2B5EF4-FFF2-40B4-BE49-F238E27FC236}">
                <a16:creationId xmlns:a16="http://schemas.microsoft.com/office/drawing/2014/main" id="{B1E4F806-9B97-16D5-FFBA-E4E088250292}"/>
              </a:ext>
            </a:extLst>
          </p:cNvPr>
          <p:cNvPicPr>
            <a:picLocks noGrp="1" noChangeAspect="1"/>
          </p:cNvPicPr>
          <p:nvPr>
            <p:ph sz="half" idx="1"/>
          </p:nvPr>
        </p:nvPicPr>
        <p:blipFill>
          <a:blip r:embed="rId9"/>
          <a:stretch>
            <a:fillRect/>
          </a:stretch>
        </p:blipFill>
        <p:spPr>
          <a:xfrm>
            <a:off x="445753" y="2020854"/>
            <a:ext cx="3185564" cy="45683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1355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solidFill>
              <a:srgbClr val="F9D9D2"/>
            </a:solid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4000" b="1" kern="100" dirty="0">
                <a:latin typeface="Copperplate Gothic Bold" panose="020E0705020206020404" pitchFamily="34" charset="77"/>
              </a:rPr>
              <a:t>Approaches to Teacher and Student Transformative Growth Charts</a:t>
            </a:r>
            <a:endParaRPr lang="en-US" sz="40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2482109804"/>
              </p:ext>
            </p:extLst>
          </p:nvPr>
        </p:nvGraphicFramePr>
        <p:xfrm>
          <a:off x="4076700" y="1853141"/>
          <a:ext cx="7886700" cy="468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228600" y="2314801"/>
            <a:ext cx="3759427" cy="3759427"/>
          </a:xfrm>
        </p:spPr>
      </p:pic>
    </p:spTree>
    <p:extLst>
      <p:ext uri="{BB962C8B-B14F-4D97-AF65-F5344CB8AC3E}">
        <p14:creationId xmlns:p14="http://schemas.microsoft.com/office/powerpoint/2010/main" val="235529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B934-44B4-CAAB-1322-C4A71A8315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1E786F-84F4-8ADA-928E-5B3115B19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Assessment 1">
            <a:extLst>
              <a:ext uri="{FF2B5EF4-FFF2-40B4-BE49-F238E27FC236}">
                <a16:creationId xmlns:a16="http://schemas.microsoft.com/office/drawing/2014/main" id="{188462ED-EAE4-EC4F-8E60-561397D8E724}"/>
              </a:ext>
            </a:extLst>
          </p:cNvPr>
          <p:cNvSpPr>
            <a:spLocks noGrp="1"/>
          </p:cNvSpPr>
          <p:nvPr>
            <p:ph type="title"/>
          </p:nvPr>
        </p:nvSpPr>
        <p:spPr>
          <a:xfrm>
            <a:off x="413111" y="365125"/>
            <a:ext cx="1149948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6600" b="1" dirty="0">
                <a:solidFill>
                  <a:schemeClr val="bg1"/>
                </a:solidFill>
                <a:latin typeface="Copperplate Gothic Bold" panose="020E0705020206020404" pitchFamily="34" charset="77"/>
                <a:cs typeface="Bangla MN"/>
              </a:rPr>
              <a:t>Assessment</a:t>
            </a:r>
            <a:r>
              <a:rPr lang="en-US" sz="800" b="1" dirty="0">
                <a:solidFill>
                  <a:schemeClr val="bg1"/>
                </a:solidFill>
                <a:latin typeface="Copperplate Gothic Bold" panose="020E0705020206020404" pitchFamily="34" charset="77"/>
                <a:cs typeface="Bangla MN"/>
              </a:rPr>
              <a:t> 1</a:t>
            </a:r>
          </a:p>
        </p:txBody>
      </p:sp>
      <p:graphicFrame>
        <p:nvGraphicFramePr>
          <p:cNvPr id="8" name="Content Placeholder 10">
            <a:extLst>
              <a:ext uri="{FF2B5EF4-FFF2-40B4-BE49-F238E27FC236}">
                <a16:creationId xmlns:a16="http://schemas.microsoft.com/office/drawing/2014/main" id="{07987E71-E5D5-30A4-755E-7CE1B39BA4D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315604567"/>
              </p:ext>
            </p:extLst>
          </p:nvPr>
        </p:nvGraphicFramePr>
        <p:xfrm>
          <a:off x="4210050" y="1873751"/>
          <a:ext cx="7835900" cy="4792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3" descr="This is a photograph in sienna tones of a bridge over a beautiful canyon.">
            <a:extLst>
              <a:ext uri="{FF2B5EF4-FFF2-40B4-BE49-F238E27FC236}">
                <a16:creationId xmlns:a16="http://schemas.microsoft.com/office/drawing/2014/main" id="{4EE20D48-66DE-1B46-7551-E0E78E91893E}"/>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l="-3300" r="-2841"/>
          <a:stretch/>
        </p:blipFill>
        <p:spPr>
          <a:xfrm>
            <a:off x="413111" y="1825624"/>
            <a:ext cx="3517539" cy="4990231"/>
          </a:xfrm>
          <a:prstGeom prst="rect">
            <a:avLst/>
          </a:prstGeom>
        </p:spPr>
      </p:pic>
    </p:spTree>
    <p:extLst>
      <p:ext uri="{BB962C8B-B14F-4D97-AF65-F5344CB8AC3E}">
        <p14:creationId xmlns:p14="http://schemas.microsoft.com/office/powerpoint/2010/main" val="3296281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76E02-186D-7B97-544F-78E052C78217}"/>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5A9A496F-D99D-DFFE-1B7D-28A16144E14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2CC1DCFB-6825-66F9-936B-2ACB7FFF1AF8}"/>
              </a:ext>
            </a:extLst>
          </p:cNvPr>
          <p:cNvPicPr>
            <a:picLocks noGrp="1" noChangeAspect="1"/>
          </p:cNvPicPr>
          <p:nvPr>
            <p:ph idx="1"/>
          </p:nvPr>
        </p:nvPicPr>
        <p:blipFill>
          <a:blip r:embed="rId4"/>
          <a:stretch>
            <a:fillRect/>
          </a:stretch>
        </p:blipFill>
        <p:spPr>
          <a:xfrm>
            <a:off x="340398" y="1737525"/>
            <a:ext cx="3843141" cy="4973477"/>
          </a:xfrm>
          <a:prstGeom prst="rect">
            <a:avLst/>
          </a:prstGeom>
        </p:spPr>
      </p:pic>
      <p:sp>
        <p:nvSpPr>
          <p:cNvPr id="9" name="Title 3" descr="CHAPTER 3. Summary">
            <a:extLst>
              <a:ext uri="{FF2B5EF4-FFF2-40B4-BE49-F238E27FC236}">
                <a16:creationId xmlns:a16="http://schemas.microsoft.com/office/drawing/2014/main" id="{A45B4FF9-6988-74BE-362A-F4FE8E28F3CC}"/>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3. </a:t>
            </a:r>
            <a:r>
              <a:rPr lang="en-US" b="1" spc="-150" dirty="0">
                <a:solidFill>
                  <a:schemeClr val="bg1"/>
                </a:solidFill>
                <a:latin typeface="Copperplate Gothic Bold" panose="020E0705020206020404" pitchFamily="34" charset="77"/>
                <a:cs typeface="Bangla MN"/>
              </a:rPr>
              <a:t>Summary</a:t>
            </a:r>
            <a:endParaRPr lang="en-US" dirty="0">
              <a:latin typeface="Copperplate Gothic Bold" panose="020E0705020206020404" pitchFamily="34" charset="77"/>
            </a:endParaRPr>
          </a:p>
        </p:txBody>
      </p:sp>
      <p:graphicFrame>
        <p:nvGraphicFramePr>
          <p:cNvPr id="2" name="Content Placeholder 10">
            <a:extLst>
              <a:ext uri="{FF2B5EF4-FFF2-40B4-BE49-F238E27FC236}">
                <a16:creationId xmlns:a16="http://schemas.microsoft.com/office/drawing/2014/main" id="{C9F93B42-C003-9C08-80BE-588A5403BC3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648860015"/>
              </p:ext>
            </p:extLst>
          </p:nvPr>
        </p:nvGraphicFramePr>
        <p:xfrm>
          <a:off x="4469289" y="1600201"/>
          <a:ext cx="7532211" cy="51108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5246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52E4-00AA-A59C-F67C-DF6DEA44B4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4A7C695-8FD7-799A-72C8-E578872641B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10" name="Title 1" descr="Visual Arts Assessments">
            <a:extLst>
              <a:ext uri="{FF2B5EF4-FFF2-40B4-BE49-F238E27FC236}">
                <a16:creationId xmlns:a16="http://schemas.microsoft.com/office/drawing/2014/main" id="{2312E7EC-50C7-C7C9-60FC-47857F57FCA2}"/>
              </a:ext>
            </a:extLst>
          </p:cNvPr>
          <p:cNvSpPr>
            <a:spLocks noGrp="1"/>
          </p:cNvSpPr>
          <p:nvPr>
            <p:ph type="title"/>
          </p:nvPr>
        </p:nvSpPr>
        <p:spPr>
          <a:xfrm>
            <a:off x="411805" y="365125"/>
            <a:ext cx="1136839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Visual Arts Assessments</a:t>
            </a:r>
            <a:endParaRPr lang="en-US" sz="900" b="1" dirty="0">
              <a:solidFill>
                <a:schemeClr val="bg1"/>
              </a:solidFill>
              <a:latin typeface="Copperplate Gothic Bold" panose="020E0705020206020404" pitchFamily="34" charset="77"/>
              <a:cs typeface="Bangla MN"/>
            </a:endParaRPr>
          </a:p>
        </p:txBody>
      </p:sp>
      <p:graphicFrame>
        <p:nvGraphicFramePr>
          <p:cNvPr id="17" name="Content Placeholder 16">
            <a:extLst>
              <a:ext uri="{FF2B5EF4-FFF2-40B4-BE49-F238E27FC236}">
                <a16:creationId xmlns:a16="http://schemas.microsoft.com/office/drawing/2014/main" id="{94B67CB7-9CEF-B175-6A8B-53C86D1F9C3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47595884"/>
              </p:ext>
            </p:extLst>
          </p:nvPr>
        </p:nvGraphicFramePr>
        <p:xfrm>
          <a:off x="5496532" y="2373548"/>
          <a:ext cx="6432416" cy="4210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Content Placeholder 3" descr="This is an ink drawing of glowing fireflies in the grass. A person looks through the tall grasses to observe them.">
            <a:extLst>
              <a:ext uri="{FF2B5EF4-FFF2-40B4-BE49-F238E27FC236}">
                <a16:creationId xmlns:a16="http://schemas.microsoft.com/office/drawing/2014/main" id="{0679A8C7-802E-AEEE-31B9-100C03FB1AD5}"/>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378" b="-1730"/>
          <a:stretch/>
        </p:blipFill>
        <p:spPr>
          <a:xfrm>
            <a:off x="273150" y="2622430"/>
            <a:ext cx="5096518" cy="3712916"/>
          </a:xfrm>
        </p:spPr>
      </p:pic>
      <p:sp>
        <p:nvSpPr>
          <p:cNvPr id="21" name="TextBox 20" descr="Present discipline-specific challenges differing from other academic subjects. &#13;&#10;">
            <a:extLst>
              <a:ext uri="{FF2B5EF4-FFF2-40B4-BE49-F238E27FC236}">
                <a16:creationId xmlns:a16="http://schemas.microsoft.com/office/drawing/2014/main" id="{2F13C2FA-91BE-ABB1-5E41-30C3872F05F6}"/>
              </a:ext>
            </a:extLst>
          </p:cNvPr>
          <p:cNvSpPr txBox="1"/>
          <p:nvPr/>
        </p:nvSpPr>
        <p:spPr>
          <a:xfrm>
            <a:off x="411805" y="1690688"/>
            <a:ext cx="11368390" cy="461665"/>
          </a:xfrm>
          <a:prstGeom prst="rect">
            <a:avLst/>
          </a:prstGeom>
          <a:solidFill>
            <a:srgbClr val="106233"/>
          </a:solidFill>
        </p:spPr>
        <p:txBody>
          <a:bodyPr wrap="square">
            <a:spAutoFit/>
          </a:bodyPr>
          <a:lstStyle/>
          <a:p>
            <a:pPr lvl="0" algn="ctr"/>
            <a:r>
              <a:rPr lang="en-US" sz="2400" b="1" dirty="0"/>
              <a:t>Present discipline-specific challenges differing from other academic subjects. </a:t>
            </a:r>
            <a:endParaRPr lang="en-US" sz="2400" dirty="0"/>
          </a:p>
        </p:txBody>
      </p:sp>
    </p:spTree>
    <p:extLst>
      <p:ext uri="{BB962C8B-B14F-4D97-AF65-F5344CB8AC3E}">
        <p14:creationId xmlns:p14="http://schemas.microsoft.com/office/powerpoint/2010/main" val="2187486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83A45-59DA-07ED-015C-A3F07B7631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B5F308-3072-0D0F-318A-750F767072A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3" name="Title 1" descr="Assessment 2">
            <a:extLst>
              <a:ext uri="{FF2B5EF4-FFF2-40B4-BE49-F238E27FC236}">
                <a16:creationId xmlns:a16="http://schemas.microsoft.com/office/drawing/2014/main" id="{FEF494A0-F145-349D-C091-69CBA2C32B3F}"/>
              </a:ext>
            </a:extLst>
          </p:cNvPr>
          <p:cNvSpPr>
            <a:spLocks noGrp="1"/>
          </p:cNvSpPr>
          <p:nvPr>
            <p:ph type="title"/>
          </p:nvPr>
        </p:nvSpPr>
        <p:spPr>
          <a:xfrm>
            <a:off x="304800" y="365125"/>
            <a:ext cx="1158240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4800" b="1" dirty="0">
                <a:solidFill>
                  <a:schemeClr val="bg1"/>
                </a:solidFill>
                <a:latin typeface="Copperplate Gothic Bold" panose="020E0705020206020404" pitchFamily="34" charset="77"/>
                <a:cs typeface="Bangla MN"/>
              </a:rPr>
              <a:t>Assessment </a:t>
            </a:r>
            <a:r>
              <a:rPr lang="en-US" sz="800" b="1" dirty="0">
                <a:solidFill>
                  <a:schemeClr val="bg1"/>
                </a:solidFill>
                <a:latin typeface="Copperplate Gothic Bold" panose="020E0705020206020404" pitchFamily="34" charset="77"/>
                <a:cs typeface="Bangla MN"/>
              </a:rPr>
              <a:t>2</a:t>
            </a:r>
          </a:p>
        </p:txBody>
      </p:sp>
      <p:pic>
        <p:nvPicPr>
          <p:cNvPr id="4" name="Content Placeholder 1" descr="This is a black and white photograph of a dog. It shows the back of the dog's head.">
            <a:extLst>
              <a:ext uri="{FF2B5EF4-FFF2-40B4-BE49-F238E27FC236}">
                <a16:creationId xmlns:a16="http://schemas.microsoft.com/office/drawing/2014/main" id="{9D9F21D0-EA70-6C04-8C51-99081ACCDE6C}"/>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b="-2409"/>
          <a:stretch/>
        </p:blipFill>
        <p:spPr>
          <a:xfrm>
            <a:off x="304800" y="1872456"/>
            <a:ext cx="7052338" cy="4803775"/>
          </a:xfrm>
        </p:spPr>
      </p:pic>
      <p:graphicFrame>
        <p:nvGraphicFramePr>
          <p:cNvPr id="5" name="Content Placeholder 10">
            <a:extLst>
              <a:ext uri="{FF2B5EF4-FFF2-40B4-BE49-F238E27FC236}">
                <a16:creationId xmlns:a16="http://schemas.microsoft.com/office/drawing/2014/main" id="{D494D944-53E8-157A-D05A-110C502DE0C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44104132"/>
              </p:ext>
            </p:extLst>
          </p:nvPr>
        </p:nvGraphicFramePr>
        <p:xfrm>
          <a:off x="7562850" y="1825624"/>
          <a:ext cx="4400550" cy="48037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7869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3B55-CD39-8028-4555-4314CFBC6E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095F38-74C7-994F-057F-0E9EED97355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Assessment: Assessment Literacy">
            <a:extLst>
              <a:ext uri="{FF2B5EF4-FFF2-40B4-BE49-F238E27FC236}">
                <a16:creationId xmlns:a16="http://schemas.microsoft.com/office/drawing/2014/main" id="{A01E2FE3-89BE-A2CD-FF94-FDC22B5140BD}"/>
              </a:ext>
            </a:extLst>
          </p:cNvPr>
          <p:cNvSpPr>
            <a:spLocks noGrp="1"/>
          </p:cNvSpPr>
          <p:nvPr>
            <p:ph type="title"/>
          </p:nvPr>
        </p:nvSpPr>
        <p:spPr>
          <a:xfrm>
            <a:off x="685672" y="252412"/>
            <a:ext cx="1122057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Assessment: </a:t>
            </a:r>
            <a:br>
              <a:rPr lang="en-US" sz="3600" b="1" dirty="0">
                <a:solidFill>
                  <a:schemeClr val="bg1"/>
                </a:solidFill>
                <a:latin typeface="Copperplate Gothic Bold" panose="020E0705020206020404" pitchFamily="34" charset="77"/>
                <a:cs typeface="Bangla MN"/>
              </a:rPr>
            </a:br>
            <a:r>
              <a:rPr lang="en-US" sz="3600" b="1" dirty="0">
                <a:solidFill>
                  <a:schemeClr val="bg1"/>
                </a:solidFill>
                <a:latin typeface="Copperplate Gothic Bold" panose="020E0705020206020404" pitchFamily="34" charset="77"/>
                <a:cs typeface="Bangla MN"/>
              </a:rPr>
              <a:t>Assessment Literacy</a:t>
            </a:r>
            <a:endParaRPr lang="en-US" sz="800" b="1" dirty="0">
              <a:solidFill>
                <a:schemeClr val="bg1"/>
              </a:solidFill>
              <a:latin typeface="Copperplate Gothic Bold" panose="020E0705020206020404" pitchFamily="34" charset="77"/>
              <a:cs typeface="Bangla MN"/>
            </a:endParaRPr>
          </a:p>
        </p:txBody>
      </p:sp>
      <p:pic>
        <p:nvPicPr>
          <p:cNvPr id="7" name="Content Placeholder 7" descr="This is a ceramic statue of a person with lizards on her head.">
            <a:extLst>
              <a:ext uri="{FF2B5EF4-FFF2-40B4-BE49-F238E27FC236}">
                <a16:creationId xmlns:a16="http://schemas.microsoft.com/office/drawing/2014/main" id="{4CFCB58D-F24D-884D-A982-C832ABB307BE}"/>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982" r="-620"/>
          <a:stretch/>
        </p:blipFill>
        <p:spPr>
          <a:xfrm>
            <a:off x="533145" y="1825625"/>
            <a:ext cx="3372105" cy="4785334"/>
          </a:xfrm>
        </p:spPr>
      </p:pic>
      <p:graphicFrame>
        <p:nvGraphicFramePr>
          <p:cNvPr id="4" name="Content Placeholder 3">
            <a:extLst>
              <a:ext uri="{FF2B5EF4-FFF2-40B4-BE49-F238E27FC236}">
                <a16:creationId xmlns:a16="http://schemas.microsoft.com/office/drawing/2014/main" id="{38CA700A-A1AE-7348-D25B-A797873B710D}"/>
              </a:ext>
            </a:extLst>
          </p:cNvPr>
          <p:cNvGraphicFramePr>
            <a:graphicFrameLocks noGrp="1"/>
          </p:cNvGraphicFramePr>
          <p:nvPr>
            <p:ph sz="half" idx="2"/>
            <p:extLst>
              <p:ext uri="{D42A27DB-BD31-4B8C-83A1-F6EECF244321}">
                <p14:modId xmlns:p14="http://schemas.microsoft.com/office/powerpoint/2010/main" val="1840930379"/>
              </p:ext>
            </p:extLst>
          </p:nvPr>
        </p:nvGraphicFramePr>
        <p:xfrm>
          <a:off x="4092927" y="1825624"/>
          <a:ext cx="7813323" cy="4779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9007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54C13-7BD9-BAD5-E961-7FD3A26C8D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A6D83E-49E0-9C7D-0313-642A27E27D7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Assessment Literacy">
            <a:extLst>
              <a:ext uri="{FF2B5EF4-FFF2-40B4-BE49-F238E27FC236}">
                <a16:creationId xmlns:a16="http://schemas.microsoft.com/office/drawing/2014/main" id="{C1B6AF90-94AB-4E75-F6C9-BAF4DF40AF5F}"/>
              </a:ext>
            </a:extLst>
          </p:cNvPr>
          <p:cNvSpPr>
            <a:spLocks noGrp="1"/>
          </p:cNvSpPr>
          <p:nvPr>
            <p:ph type="title"/>
          </p:nvPr>
        </p:nvSpPr>
        <p:spPr>
          <a:xfrm>
            <a:off x="325199" y="365125"/>
            <a:ext cx="1154160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Assessment Literacy</a:t>
            </a:r>
            <a:endParaRPr lang="en-US" sz="2000" b="1" dirty="0">
              <a:solidFill>
                <a:schemeClr val="bg1"/>
              </a:solidFill>
              <a:latin typeface="Copperplate Gothic Bold" panose="020E0705020206020404" pitchFamily="34" charset="77"/>
              <a:cs typeface="Bangla MN"/>
            </a:endParaRPr>
          </a:p>
        </p:txBody>
      </p:sp>
      <p:pic>
        <p:nvPicPr>
          <p:cNvPr id="7" name="Content Placeholder 4" descr="This is a black and white photograph of mountains.">
            <a:extLst>
              <a:ext uri="{FF2B5EF4-FFF2-40B4-BE49-F238E27FC236}">
                <a16:creationId xmlns:a16="http://schemas.microsoft.com/office/drawing/2014/main" id="{FC6CA67D-C95D-E76A-D02C-AE5F5A09F1F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2378" b="-23"/>
          <a:stretch/>
        </p:blipFill>
        <p:spPr>
          <a:xfrm>
            <a:off x="229875" y="2279478"/>
            <a:ext cx="5866125" cy="3985758"/>
          </a:xfrm>
          <a:prstGeom prst="rect">
            <a:avLst/>
          </a:prstGeom>
        </p:spPr>
      </p:pic>
      <p:graphicFrame>
        <p:nvGraphicFramePr>
          <p:cNvPr id="8" name="Content Placeholder 10">
            <a:extLst>
              <a:ext uri="{FF2B5EF4-FFF2-40B4-BE49-F238E27FC236}">
                <a16:creationId xmlns:a16="http://schemas.microsoft.com/office/drawing/2014/main" id="{623E187E-B3FA-CE69-2879-A7BFA5F4E74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111003389"/>
              </p:ext>
            </p:extLst>
          </p:nvPr>
        </p:nvGraphicFramePr>
        <p:xfrm>
          <a:off x="6193972" y="1842291"/>
          <a:ext cx="5770801" cy="4860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3221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9EBB-7F86-776E-3AE4-8F634D0B1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7E9FBB-54EF-1F5E-0F58-6E2B0F54DB54}"/>
              </a:ext>
              <a:ext uri="{C183D7F6-B498-43B3-948B-1728B52AA6E4}">
                <adec:decorative xmlns:adec="http://schemas.microsoft.com/office/drawing/2017/decorative" val="1"/>
              </a:ext>
            </a:extLst>
          </p:cNvPr>
          <p:cNvPicPr>
            <a:picLocks noChangeAspect="1"/>
          </p:cNvPicPr>
          <p:nvPr/>
        </p:nvPicPr>
        <p:blipFill>
          <a:blip r:embed="rId3">
            <a:alphaModFix amt="9000"/>
          </a:blip>
          <a:stretch>
            <a:fillRect/>
          </a:stretch>
        </p:blipFill>
        <p:spPr>
          <a:xfrm>
            <a:off x="4092927" y="0"/>
            <a:ext cx="8099073" cy="6858000"/>
          </a:xfrm>
          <a:prstGeom prst="rect">
            <a:avLst/>
          </a:prstGeom>
        </p:spPr>
      </p:pic>
      <p:graphicFrame>
        <p:nvGraphicFramePr>
          <p:cNvPr id="10" name="Content Placeholder 9">
            <a:extLst>
              <a:ext uri="{FF2B5EF4-FFF2-40B4-BE49-F238E27FC236}">
                <a16:creationId xmlns:a16="http://schemas.microsoft.com/office/drawing/2014/main" id="{B5A875E8-CAAC-7FF7-82AD-95BA4965D81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68152056"/>
              </p:ext>
            </p:extLst>
          </p:nvPr>
        </p:nvGraphicFramePr>
        <p:xfrm>
          <a:off x="6019382" y="1784221"/>
          <a:ext cx="5734050" cy="35964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Performance Assessments">
            <a:extLst>
              <a:ext uri="{FF2B5EF4-FFF2-40B4-BE49-F238E27FC236}">
                <a16:creationId xmlns:a16="http://schemas.microsoft.com/office/drawing/2014/main" id="{DE90CB3A-C074-5BDD-7873-7FF634AE9CF7}"/>
              </a:ext>
            </a:extLst>
          </p:cNvPr>
          <p:cNvSpPr>
            <a:spLocks noGrp="1"/>
          </p:cNvSpPr>
          <p:nvPr>
            <p:ph type="title"/>
          </p:nvPr>
        </p:nvSpPr>
        <p:spPr>
          <a:xfrm>
            <a:off x="208714" y="365125"/>
            <a:ext cx="1177373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Performance Assessments</a:t>
            </a:r>
          </a:p>
        </p:txBody>
      </p:sp>
      <p:graphicFrame>
        <p:nvGraphicFramePr>
          <p:cNvPr id="11" name="Diagram 10">
            <a:extLst>
              <a:ext uri="{FF2B5EF4-FFF2-40B4-BE49-F238E27FC236}">
                <a16:creationId xmlns:a16="http://schemas.microsoft.com/office/drawing/2014/main" id="{96170EC3-893E-77D6-2FB7-EE108060596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5064611"/>
              </p:ext>
            </p:extLst>
          </p:nvPr>
        </p:nvGraphicFramePr>
        <p:xfrm>
          <a:off x="545123" y="5422076"/>
          <a:ext cx="11166231" cy="14773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Content Placeholder 12" descr="This is an image of three handmade ceramic bowls. One has a tied wooden handle. The colors are in blue, green, white, and brown hues.">
            <a:extLst>
              <a:ext uri="{FF2B5EF4-FFF2-40B4-BE49-F238E27FC236}">
                <a16:creationId xmlns:a16="http://schemas.microsoft.com/office/drawing/2014/main" id="{DCFAD32D-5DD2-FB2A-0C5A-49C1838078E5}"/>
              </a:ext>
            </a:extLst>
          </p:cNvPr>
          <p:cNvPicPr>
            <a:picLocks noGrp="1" noChangeAspect="1"/>
          </p:cNvPicPr>
          <p:nvPr>
            <p:ph sz="half" idx="1"/>
          </p:nvPr>
        </p:nvPicPr>
        <p:blipFill>
          <a:blip r:embed="rId14"/>
          <a:stretch>
            <a:fillRect/>
          </a:stretch>
        </p:blipFill>
        <p:spPr>
          <a:xfrm>
            <a:off x="399214" y="1829182"/>
            <a:ext cx="5359560" cy="3573040"/>
          </a:xfrm>
        </p:spPr>
      </p:pic>
    </p:spTree>
    <p:extLst>
      <p:ext uri="{BB962C8B-B14F-4D97-AF65-F5344CB8AC3E}">
        <p14:creationId xmlns:p14="http://schemas.microsoft.com/office/powerpoint/2010/main" val="1035082010"/>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8" ma:contentTypeDescription="Create a new document." ma:contentTypeScope="" ma:versionID="50b3c8d461ed132ee39070c7dbf0b0ed">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2f3ebda7f9c4e1b852dc052020f98b93"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1CC11478-36C6-42E7-8032-433E67192FEE}"/>
</file>

<file path=customXml/itemProps2.xml><?xml version="1.0" encoding="utf-8"?>
<ds:datastoreItem xmlns:ds="http://schemas.openxmlformats.org/officeDocument/2006/customXml" ds:itemID="{F0D0F4A2-C010-4609-A75A-A6271A1E3237}"/>
</file>

<file path=customXml/itemProps3.xml><?xml version="1.0" encoding="utf-8"?>
<ds:datastoreItem xmlns:ds="http://schemas.openxmlformats.org/officeDocument/2006/customXml" ds:itemID="{DC866053-C10C-42D8-82EF-AAD8BB3C2FA6}"/>
</file>

<file path=docProps/app.xml><?xml version="1.0" encoding="utf-8"?>
<Properties xmlns="http://schemas.openxmlformats.org/officeDocument/2006/extended-properties" xmlns:vt="http://schemas.openxmlformats.org/officeDocument/2006/docPropsVTypes">
  <TotalTime>22786</TotalTime>
  <Words>5009</Words>
  <Application>Microsoft Macintosh PowerPoint</Application>
  <PresentationFormat>Widescreen</PresentationFormat>
  <Paragraphs>413</Paragraphs>
  <Slides>40</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Aptos Display</vt:lpstr>
      <vt:lpstr>Arial</vt:lpstr>
      <vt:lpstr>Bangla MN</vt:lpstr>
      <vt:lpstr>Calibri</vt:lpstr>
      <vt:lpstr>Chalkduster</vt:lpstr>
      <vt:lpstr>Copperplate Gothic Bold</vt:lpstr>
      <vt:lpstr>Helvetica Neue</vt:lpstr>
      <vt:lpstr>Office Theme</vt:lpstr>
      <vt:lpstr>CHAPTER 3. Assessment and Evaluation  for the Visual Arts Teaching and Learning in Art Education, 2nd Ed.</vt:lpstr>
      <vt:lpstr>Chapter 3 Topics</vt:lpstr>
      <vt:lpstr>Link Chapter 3’s teachings with  TLAE’s Transformative  Art Education Framework</vt:lpstr>
      <vt:lpstr>Assessment 1</vt:lpstr>
      <vt:lpstr>Visual Arts Assessments</vt:lpstr>
      <vt:lpstr>Assessment 2</vt:lpstr>
      <vt:lpstr>Assessment:  Assessment Literacy</vt:lpstr>
      <vt:lpstr>Assessment Literacy</vt:lpstr>
      <vt:lpstr>Performance Assessments</vt:lpstr>
      <vt:lpstr>Quantitative Assessment Methods 1</vt:lpstr>
      <vt:lpstr>Qualitative Assessment Methods 2</vt:lpstr>
      <vt:lpstr>Authentic Assessment 1</vt:lpstr>
      <vt:lpstr>Authentic Assessment 3</vt:lpstr>
      <vt:lpstr>Developing an Art Assessment  Action Plan</vt:lpstr>
      <vt:lpstr>Developing an Art Assessment  Action Plan’s Components</vt:lpstr>
      <vt:lpstr>(1) Setting Goals and Writing Objectives (Developing an Art Assessment Action Plan)</vt:lpstr>
      <vt:lpstr>(2) Selecting Assessments (Developing an Art Assessment Action Plan)</vt:lpstr>
      <vt:lpstr>Self and Peer Assessments</vt:lpstr>
      <vt:lpstr>Simplified Numeric Scoring  (2) Selecting Assessments, Developing an Art Assessment Action Plan</vt:lpstr>
      <vt:lpstr>Rubric (2) Selecting Assessments, Developing an Art Assessment Action Plan</vt:lpstr>
      <vt:lpstr>Rating Scales and Checklists (2) Selecting Assessments, Developing an Art Assessment Action Plan</vt:lpstr>
      <vt:lpstr>Art Journals (2) Selecting Assessments, Developing an Art Assessment  Action Plan</vt:lpstr>
      <vt:lpstr>Portfolios (2) Selecting Assessments, Developing an Art Assessment  Action Plan</vt:lpstr>
      <vt:lpstr>Student Portfolio Development</vt:lpstr>
      <vt:lpstr>(3) Managing and Analyzing Performance Data (Developing an Art Assessment Action Plan) 1</vt:lpstr>
      <vt:lpstr>(3) Managing and Analyzing Performance Data (Developing an Art Assessment Action Plan) 2</vt:lpstr>
      <vt:lpstr>(3) Managing and Analyzing Performance Data (Developing an Art Assessment Action Plan) 3</vt:lpstr>
      <vt:lpstr>Validity and Reliability (3) Managing and Analyzing Performance Data, Developing an Art Assessment Action Plan</vt:lpstr>
      <vt:lpstr>Quantitative and Qualitative Methods (3) Managing and Analyzing Performance Data, Developing an Art Assessment Action Plan</vt:lpstr>
      <vt:lpstr>Evaluation</vt:lpstr>
      <vt:lpstr>Evaluation: Evaluative Grading 1</vt:lpstr>
      <vt:lpstr>Evaluation: Model Cornerstone Assessments</vt:lpstr>
      <vt:lpstr>Evaluation: Evaluative Grading 2</vt:lpstr>
      <vt:lpstr>Evaluation: Evaluative Grading 3</vt:lpstr>
      <vt:lpstr>Evaluation: Teacher Evaluations</vt:lpstr>
      <vt:lpstr>Shane Michael Neal:  Artists’ Lessons to Thrive! 3.1</vt:lpstr>
      <vt:lpstr>Artists’ Lessons to Thrive! Assessments</vt:lpstr>
      <vt:lpstr>Teaching Tips to Thrive #3.1 Cathy Smilan Assessing Expressive and Predictive Outcomes </vt:lpstr>
      <vt:lpstr>Approaches to Teacher and Student Transformative Growth Charts</vt:lpstr>
      <vt:lpstr>CHAPTER 3.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Debbie Sickler-Voigt</dc:creator>
  <cp:lastModifiedBy>Debbie Sickler-Voigt</cp:lastModifiedBy>
  <cp:revision>423</cp:revision>
  <dcterms:created xsi:type="dcterms:W3CDTF">2025-02-14T23:54:48Z</dcterms:created>
  <dcterms:modified xsi:type="dcterms:W3CDTF">2025-08-14T19:56:53Z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0x0101006B43DE67C22F4940BBE9D170DAE04CAF</vt:lpwstr>
  </property>
</Properties>
</file>