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ata6.xml" ContentType="application/vnd.openxmlformats-officedocument.drawingml.diagramData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slideMasters/slideMaster1.xml" ContentType="application/vnd.openxmlformats-officedocument.presentationml.slideMaster+xml"/>
  <Override PartName="/ppt/slideLayouts/slideLayout1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4.xml" ContentType="application/vnd.ms-office.drawingml.diagramDrawing+xml"/>
  <Override PartName="/ppt/diagrams/drawing6.xml" ContentType="application/vnd.ms-office.drawingml.diagramDrawing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4" r:id="rId1"/>
  </p:sldMasterIdLst>
  <p:notesMasterIdLst>
    <p:notesMasterId r:id="rId25"/>
  </p:notesMasterIdLst>
  <p:sldIdLst>
    <p:sldId id="320" r:id="rId2"/>
    <p:sldId id="298" r:id="rId3"/>
    <p:sldId id="299" r:id="rId4"/>
    <p:sldId id="332" r:id="rId5"/>
    <p:sldId id="300" r:id="rId6"/>
    <p:sldId id="333" r:id="rId7"/>
    <p:sldId id="301" r:id="rId8"/>
    <p:sldId id="347" r:id="rId9"/>
    <p:sldId id="303" r:id="rId10"/>
    <p:sldId id="336" r:id="rId11"/>
    <p:sldId id="334" r:id="rId12"/>
    <p:sldId id="346" r:id="rId13"/>
    <p:sldId id="337" r:id="rId14"/>
    <p:sldId id="335" r:id="rId15"/>
    <p:sldId id="339" r:id="rId16"/>
    <p:sldId id="340" r:id="rId17"/>
    <p:sldId id="345" r:id="rId18"/>
    <p:sldId id="350" r:id="rId19"/>
    <p:sldId id="349" r:id="rId20"/>
    <p:sldId id="329" r:id="rId21"/>
    <p:sldId id="305" r:id="rId22"/>
    <p:sldId id="338" r:id="rId23"/>
    <p:sldId id="341" r:id="rId24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40">
          <p15:clr>
            <a:srgbClr val="A4A3A4"/>
          </p15:clr>
        </p15:guide>
        <p15:guide id="2" orient="horz" pos="2880">
          <p15:clr>
            <a:srgbClr val="A4A3A4"/>
          </p15:clr>
        </p15:guide>
        <p15:guide id="3">
          <p15:clr>
            <a:srgbClr val="A4A3A4"/>
          </p15:clr>
        </p15:guide>
        <p15:guide id="4" pos="1920">
          <p15:clr>
            <a:srgbClr val="A4A3A4"/>
          </p15:clr>
        </p15:guide>
        <p15:guide id="5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4122"/>
    <a:srgbClr val="006600"/>
    <a:srgbClr val="FFFFFF"/>
    <a:srgbClr val="292929"/>
    <a:srgbClr val="006FC0"/>
    <a:srgbClr val="BFBFBF"/>
    <a:srgbClr val="B1BFDD"/>
    <a:srgbClr val="BBC7E1"/>
    <a:srgbClr val="019572"/>
    <a:srgbClr val="01B3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28" autoAdjust="0"/>
    <p:restoredTop sz="95082" autoAdjust="0"/>
  </p:normalViewPr>
  <p:slideViewPr>
    <p:cSldViewPr snapToGrid="0" showGuides="1">
      <p:cViewPr varScale="1">
        <p:scale>
          <a:sx n="90" d="100"/>
          <a:sy n="90" d="100"/>
        </p:scale>
        <p:origin x="96" y="246"/>
      </p:cViewPr>
      <p:guideLst>
        <p:guide orient="horz" pos="1440"/>
        <p:guide orient="horz" pos="2880"/>
        <p:guide/>
        <p:guide pos="192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openxmlformats.org/officeDocument/2006/relationships/customXml" Target="../customXml/item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9A54022-4A26-423C-87B5-53726BE18169}" type="doc">
      <dgm:prSet loTypeId="urn:microsoft.com/office/officeart/2005/8/layout/default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AEB73150-F888-4924-BF6C-71A34452F940}">
      <dgm:prSet custT="1"/>
      <dgm:spPr>
        <a:solidFill>
          <a:srgbClr val="019572">
            <a:alpha val="50196"/>
          </a:srgbClr>
        </a:solidFill>
      </dgm:spPr>
      <dgm:t>
        <a:bodyPr/>
        <a:lstStyle/>
        <a:p>
          <a:pPr rtl="0"/>
          <a:r>
            <a:rPr lang="en-US" sz="1600" dirty="0">
              <a:solidFill>
                <a:srgbClr val="1B4122"/>
              </a:solidFill>
            </a:rPr>
            <a:t>catchment</a:t>
          </a:r>
        </a:p>
      </dgm:t>
    </dgm:pt>
    <dgm:pt modelId="{CC46894F-BC82-4F71-827D-A1111CDC6D03}" type="parTrans" cxnId="{63C04019-2B1A-44FA-AAE1-79EDF6D7ECC9}">
      <dgm:prSet/>
      <dgm:spPr/>
      <dgm:t>
        <a:bodyPr/>
        <a:lstStyle/>
        <a:p>
          <a:endParaRPr lang="en-US"/>
        </a:p>
      </dgm:t>
    </dgm:pt>
    <dgm:pt modelId="{7AE51A0B-C99C-4C1E-B689-CE8ADBB8FAEB}" type="sibTrans" cxnId="{63C04019-2B1A-44FA-AAE1-79EDF6D7ECC9}">
      <dgm:prSet/>
      <dgm:spPr/>
      <dgm:t>
        <a:bodyPr/>
        <a:lstStyle/>
        <a:p>
          <a:endParaRPr lang="en-US"/>
        </a:p>
      </dgm:t>
    </dgm:pt>
    <dgm:pt modelId="{EB15F9D4-CAFF-489F-8A4D-1417A6E8FE42}" type="pres">
      <dgm:prSet presAssocID="{29A54022-4A26-423C-87B5-53726BE18169}" presName="diagram" presStyleCnt="0">
        <dgm:presLayoutVars>
          <dgm:dir/>
          <dgm:resizeHandles val="exact"/>
        </dgm:presLayoutVars>
      </dgm:prSet>
      <dgm:spPr/>
    </dgm:pt>
    <dgm:pt modelId="{BFD646E9-7C59-430A-B62C-65E9814E117A}" type="pres">
      <dgm:prSet presAssocID="{AEB73150-F888-4924-BF6C-71A34452F940}" presName="node" presStyleLbl="node1" presStyleIdx="0" presStyleCnt="1">
        <dgm:presLayoutVars>
          <dgm:bulletEnabled val="1"/>
        </dgm:presLayoutVars>
      </dgm:prSet>
      <dgm:spPr/>
    </dgm:pt>
  </dgm:ptLst>
  <dgm:cxnLst>
    <dgm:cxn modelId="{63C04019-2B1A-44FA-AAE1-79EDF6D7ECC9}" srcId="{29A54022-4A26-423C-87B5-53726BE18169}" destId="{AEB73150-F888-4924-BF6C-71A34452F940}" srcOrd="0" destOrd="0" parTransId="{CC46894F-BC82-4F71-827D-A1111CDC6D03}" sibTransId="{7AE51A0B-C99C-4C1E-B689-CE8ADBB8FAEB}"/>
    <dgm:cxn modelId="{71F76067-FBE5-4FF5-B759-17AA6B7ECE55}" type="presOf" srcId="{29A54022-4A26-423C-87B5-53726BE18169}" destId="{EB15F9D4-CAFF-489F-8A4D-1417A6E8FE42}" srcOrd="0" destOrd="0" presId="urn:microsoft.com/office/officeart/2005/8/layout/default"/>
    <dgm:cxn modelId="{B913E46A-54E8-4810-A921-3F3C0FAF8ECE}" type="presOf" srcId="{AEB73150-F888-4924-BF6C-71A34452F940}" destId="{BFD646E9-7C59-430A-B62C-65E9814E117A}" srcOrd="0" destOrd="0" presId="urn:microsoft.com/office/officeart/2005/8/layout/default"/>
    <dgm:cxn modelId="{69A3DC99-7376-4597-9547-27A2DA06EFB5}" type="presParOf" srcId="{EB15F9D4-CAFF-489F-8A4D-1417A6E8FE42}" destId="{BFD646E9-7C59-430A-B62C-65E9814E117A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9A54022-4A26-423C-87B5-53726BE18169}" type="doc">
      <dgm:prSet loTypeId="urn:microsoft.com/office/officeart/2005/8/layout/default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AEB73150-F888-4924-BF6C-71A34452F940}">
      <dgm:prSet custT="1"/>
      <dgm:spPr>
        <a:solidFill>
          <a:srgbClr val="019572">
            <a:alpha val="50196"/>
          </a:srgbClr>
        </a:solidFill>
      </dgm:spPr>
      <dgm:t>
        <a:bodyPr/>
        <a:lstStyle/>
        <a:p>
          <a:pPr rtl="0"/>
          <a:r>
            <a:rPr lang="en-US" sz="1600" dirty="0">
              <a:solidFill>
                <a:srgbClr val="1B4122"/>
              </a:solidFill>
            </a:rPr>
            <a:t>1</a:t>
          </a:r>
          <a:r>
            <a:rPr lang="en-US" sz="1600" baseline="30000" dirty="0">
              <a:solidFill>
                <a:srgbClr val="1B4122"/>
              </a:solidFill>
            </a:rPr>
            <a:t>st</a:t>
          </a:r>
          <a:r>
            <a:rPr lang="en-US" sz="1600" dirty="0">
              <a:solidFill>
                <a:srgbClr val="1B4122"/>
              </a:solidFill>
            </a:rPr>
            <a:t> filtration</a:t>
          </a:r>
        </a:p>
      </dgm:t>
    </dgm:pt>
    <dgm:pt modelId="{CC46894F-BC82-4F71-827D-A1111CDC6D03}" type="parTrans" cxnId="{63C04019-2B1A-44FA-AAE1-79EDF6D7ECC9}">
      <dgm:prSet/>
      <dgm:spPr/>
      <dgm:t>
        <a:bodyPr/>
        <a:lstStyle/>
        <a:p>
          <a:endParaRPr lang="en-US"/>
        </a:p>
      </dgm:t>
    </dgm:pt>
    <dgm:pt modelId="{7AE51A0B-C99C-4C1E-B689-CE8ADBB8FAEB}" type="sibTrans" cxnId="{63C04019-2B1A-44FA-AAE1-79EDF6D7ECC9}">
      <dgm:prSet/>
      <dgm:spPr/>
      <dgm:t>
        <a:bodyPr/>
        <a:lstStyle/>
        <a:p>
          <a:endParaRPr lang="en-US"/>
        </a:p>
      </dgm:t>
    </dgm:pt>
    <dgm:pt modelId="{EB15F9D4-CAFF-489F-8A4D-1417A6E8FE42}" type="pres">
      <dgm:prSet presAssocID="{29A54022-4A26-423C-87B5-53726BE18169}" presName="diagram" presStyleCnt="0">
        <dgm:presLayoutVars>
          <dgm:dir/>
          <dgm:resizeHandles val="exact"/>
        </dgm:presLayoutVars>
      </dgm:prSet>
      <dgm:spPr/>
    </dgm:pt>
    <dgm:pt modelId="{BFD646E9-7C59-430A-B62C-65E9814E117A}" type="pres">
      <dgm:prSet presAssocID="{AEB73150-F888-4924-BF6C-71A34452F940}" presName="node" presStyleLbl="node1" presStyleIdx="0" presStyleCnt="1">
        <dgm:presLayoutVars>
          <dgm:bulletEnabled val="1"/>
        </dgm:presLayoutVars>
      </dgm:prSet>
      <dgm:spPr/>
    </dgm:pt>
  </dgm:ptLst>
  <dgm:cxnLst>
    <dgm:cxn modelId="{63C04019-2B1A-44FA-AAE1-79EDF6D7ECC9}" srcId="{29A54022-4A26-423C-87B5-53726BE18169}" destId="{AEB73150-F888-4924-BF6C-71A34452F940}" srcOrd="0" destOrd="0" parTransId="{CC46894F-BC82-4F71-827D-A1111CDC6D03}" sibTransId="{7AE51A0B-C99C-4C1E-B689-CE8ADBB8FAEB}"/>
    <dgm:cxn modelId="{031F8E59-6BF5-4118-97B4-9C87142D211A}" type="presOf" srcId="{29A54022-4A26-423C-87B5-53726BE18169}" destId="{EB15F9D4-CAFF-489F-8A4D-1417A6E8FE42}" srcOrd="0" destOrd="0" presId="urn:microsoft.com/office/officeart/2005/8/layout/default"/>
    <dgm:cxn modelId="{E72B0DEB-E7CA-4216-AF9C-3096AE005D51}" type="presOf" srcId="{AEB73150-F888-4924-BF6C-71A34452F940}" destId="{BFD646E9-7C59-430A-B62C-65E9814E117A}" srcOrd="0" destOrd="0" presId="urn:microsoft.com/office/officeart/2005/8/layout/default"/>
    <dgm:cxn modelId="{F2D8F13E-B768-4384-8253-331576D26F19}" type="presParOf" srcId="{EB15F9D4-CAFF-489F-8A4D-1417A6E8FE42}" destId="{BFD646E9-7C59-430A-B62C-65E9814E117A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9A54022-4A26-423C-87B5-53726BE18169}" type="doc">
      <dgm:prSet loTypeId="urn:microsoft.com/office/officeart/2005/8/layout/default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AEB73150-F888-4924-BF6C-71A34452F940}">
      <dgm:prSet custT="1"/>
      <dgm:spPr>
        <a:solidFill>
          <a:srgbClr val="019572">
            <a:alpha val="50196"/>
          </a:srgbClr>
        </a:solidFill>
      </dgm:spPr>
      <dgm:t>
        <a:bodyPr/>
        <a:lstStyle/>
        <a:p>
          <a:pPr rtl="0"/>
          <a:r>
            <a:rPr lang="en-US" sz="1600" dirty="0">
              <a:solidFill>
                <a:srgbClr val="1B4122"/>
              </a:solidFill>
            </a:rPr>
            <a:t>storage</a:t>
          </a:r>
        </a:p>
      </dgm:t>
    </dgm:pt>
    <dgm:pt modelId="{CC46894F-BC82-4F71-827D-A1111CDC6D03}" type="parTrans" cxnId="{63C04019-2B1A-44FA-AAE1-79EDF6D7ECC9}">
      <dgm:prSet/>
      <dgm:spPr/>
      <dgm:t>
        <a:bodyPr/>
        <a:lstStyle/>
        <a:p>
          <a:endParaRPr lang="en-US"/>
        </a:p>
      </dgm:t>
    </dgm:pt>
    <dgm:pt modelId="{7AE51A0B-C99C-4C1E-B689-CE8ADBB8FAEB}" type="sibTrans" cxnId="{63C04019-2B1A-44FA-AAE1-79EDF6D7ECC9}">
      <dgm:prSet/>
      <dgm:spPr/>
      <dgm:t>
        <a:bodyPr/>
        <a:lstStyle/>
        <a:p>
          <a:endParaRPr lang="en-US"/>
        </a:p>
      </dgm:t>
    </dgm:pt>
    <dgm:pt modelId="{EB15F9D4-CAFF-489F-8A4D-1417A6E8FE42}" type="pres">
      <dgm:prSet presAssocID="{29A54022-4A26-423C-87B5-53726BE18169}" presName="diagram" presStyleCnt="0">
        <dgm:presLayoutVars>
          <dgm:dir/>
          <dgm:resizeHandles val="exact"/>
        </dgm:presLayoutVars>
      </dgm:prSet>
      <dgm:spPr/>
    </dgm:pt>
    <dgm:pt modelId="{BFD646E9-7C59-430A-B62C-65E9814E117A}" type="pres">
      <dgm:prSet presAssocID="{AEB73150-F888-4924-BF6C-71A34452F940}" presName="node" presStyleLbl="node1" presStyleIdx="0" presStyleCnt="1">
        <dgm:presLayoutVars>
          <dgm:bulletEnabled val="1"/>
        </dgm:presLayoutVars>
      </dgm:prSet>
      <dgm:spPr/>
    </dgm:pt>
  </dgm:ptLst>
  <dgm:cxnLst>
    <dgm:cxn modelId="{A4BEE600-B9A1-4CA4-A9EB-44F75C961B65}" type="presOf" srcId="{29A54022-4A26-423C-87B5-53726BE18169}" destId="{EB15F9D4-CAFF-489F-8A4D-1417A6E8FE42}" srcOrd="0" destOrd="0" presId="urn:microsoft.com/office/officeart/2005/8/layout/default"/>
    <dgm:cxn modelId="{63C04019-2B1A-44FA-AAE1-79EDF6D7ECC9}" srcId="{29A54022-4A26-423C-87B5-53726BE18169}" destId="{AEB73150-F888-4924-BF6C-71A34452F940}" srcOrd="0" destOrd="0" parTransId="{CC46894F-BC82-4F71-827D-A1111CDC6D03}" sibTransId="{7AE51A0B-C99C-4C1E-B689-CE8ADBB8FAEB}"/>
    <dgm:cxn modelId="{314952A7-61CF-4A51-828F-728323834D2C}" type="presOf" srcId="{AEB73150-F888-4924-BF6C-71A34452F940}" destId="{BFD646E9-7C59-430A-B62C-65E9814E117A}" srcOrd="0" destOrd="0" presId="urn:microsoft.com/office/officeart/2005/8/layout/default"/>
    <dgm:cxn modelId="{3684F8ED-5E58-494D-B7A5-E09208DD2DAE}" type="presParOf" srcId="{EB15F9D4-CAFF-489F-8A4D-1417A6E8FE42}" destId="{BFD646E9-7C59-430A-B62C-65E9814E117A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9A54022-4A26-423C-87B5-53726BE18169}" type="doc">
      <dgm:prSet loTypeId="urn:microsoft.com/office/officeart/2005/8/layout/default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AEB73150-F888-4924-BF6C-71A34452F940}">
      <dgm:prSet custT="1"/>
      <dgm:spPr>
        <a:solidFill>
          <a:srgbClr val="019572">
            <a:alpha val="50196"/>
          </a:srgbClr>
        </a:solidFill>
      </dgm:spPr>
      <dgm:t>
        <a:bodyPr/>
        <a:lstStyle/>
        <a:p>
          <a:pPr rtl="0"/>
          <a:r>
            <a:rPr lang="en-US" sz="1600" dirty="0">
              <a:solidFill>
                <a:srgbClr val="1B4122"/>
              </a:solidFill>
            </a:rPr>
            <a:t>nonpotable use</a:t>
          </a:r>
        </a:p>
      </dgm:t>
    </dgm:pt>
    <dgm:pt modelId="{CC46894F-BC82-4F71-827D-A1111CDC6D03}" type="parTrans" cxnId="{63C04019-2B1A-44FA-AAE1-79EDF6D7ECC9}">
      <dgm:prSet/>
      <dgm:spPr/>
      <dgm:t>
        <a:bodyPr/>
        <a:lstStyle/>
        <a:p>
          <a:endParaRPr lang="en-US"/>
        </a:p>
      </dgm:t>
    </dgm:pt>
    <dgm:pt modelId="{7AE51A0B-C99C-4C1E-B689-CE8ADBB8FAEB}" type="sibTrans" cxnId="{63C04019-2B1A-44FA-AAE1-79EDF6D7ECC9}">
      <dgm:prSet/>
      <dgm:spPr/>
      <dgm:t>
        <a:bodyPr/>
        <a:lstStyle/>
        <a:p>
          <a:endParaRPr lang="en-US"/>
        </a:p>
      </dgm:t>
    </dgm:pt>
    <dgm:pt modelId="{EB15F9D4-CAFF-489F-8A4D-1417A6E8FE42}" type="pres">
      <dgm:prSet presAssocID="{29A54022-4A26-423C-87B5-53726BE18169}" presName="diagram" presStyleCnt="0">
        <dgm:presLayoutVars>
          <dgm:dir/>
          <dgm:resizeHandles val="exact"/>
        </dgm:presLayoutVars>
      </dgm:prSet>
      <dgm:spPr/>
    </dgm:pt>
    <dgm:pt modelId="{BFD646E9-7C59-430A-B62C-65E9814E117A}" type="pres">
      <dgm:prSet presAssocID="{AEB73150-F888-4924-BF6C-71A34452F940}" presName="node" presStyleLbl="node1" presStyleIdx="0" presStyleCnt="1">
        <dgm:presLayoutVars>
          <dgm:bulletEnabled val="1"/>
        </dgm:presLayoutVars>
      </dgm:prSet>
      <dgm:spPr/>
    </dgm:pt>
  </dgm:ptLst>
  <dgm:cxnLst>
    <dgm:cxn modelId="{63C04019-2B1A-44FA-AAE1-79EDF6D7ECC9}" srcId="{29A54022-4A26-423C-87B5-53726BE18169}" destId="{AEB73150-F888-4924-BF6C-71A34452F940}" srcOrd="0" destOrd="0" parTransId="{CC46894F-BC82-4F71-827D-A1111CDC6D03}" sibTransId="{7AE51A0B-C99C-4C1E-B689-CE8ADBB8FAEB}"/>
    <dgm:cxn modelId="{BB200941-A26E-4531-8CEF-E287BB144A62}" type="presOf" srcId="{AEB73150-F888-4924-BF6C-71A34452F940}" destId="{BFD646E9-7C59-430A-B62C-65E9814E117A}" srcOrd="0" destOrd="0" presId="urn:microsoft.com/office/officeart/2005/8/layout/default"/>
    <dgm:cxn modelId="{BB16616C-BEFE-46AB-8E9F-98C6A1EC8E6E}" type="presOf" srcId="{29A54022-4A26-423C-87B5-53726BE18169}" destId="{EB15F9D4-CAFF-489F-8A4D-1417A6E8FE42}" srcOrd="0" destOrd="0" presId="urn:microsoft.com/office/officeart/2005/8/layout/default"/>
    <dgm:cxn modelId="{1DDCF13C-7178-4BC8-A278-3ACE244AE0A0}" type="presParOf" srcId="{EB15F9D4-CAFF-489F-8A4D-1417A6E8FE42}" destId="{BFD646E9-7C59-430A-B62C-65E9814E117A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9A54022-4A26-423C-87B5-53726BE18169}" type="doc">
      <dgm:prSet loTypeId="urn:microsoft.com/office/officeart/2005/8/layout/default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AEB73150-F888-4924-BF6C-71A34452F940}">
      <dgm:prSet custT="1"/>
      <dgm:spPr>
        <a:solidFill>
          <a:srgbClr val="019572">
            <a:alpha val="50196"/>
          </a:srgbClr>
        </a:solidFill>
      </dgm:spPr>
      <dgm:t>
        <a:bodyPr/>
        <a:lstStyle/>
        <a:p>
          <a:pPr rtl="0"/>
          <a:r>
            <a:rPr lang="en-US" sz="1600" dirty="0">
              <a:solidFill>
                <a:srgbClr val="1B4122"/>
              </a:solidFill>
            </a:rPr>
            <a:t>purification</a:t>
          </a:r>
        </a:p>
      </dgm:t>
    </dgm:pt>
    <dgm:pt modelId="{CC46894F-BC82-4F71-827D-A1111CDC6D03}" type="parTrans" cxnId="{63C04019-2B1A-44FA-AAE1-79EDF6D7ECC9}">
      <dgm:prSet/>
      <dgm:spPr/>
      <dgm:t>
        <a:bodyPr/>
        <a:lstStyle/>
        <a:p>
          <a:endParaRPr lang="en-US"/>
        </a:p>
      </dgm:t>
    </dgm:pt>
    <dgm:pt modelId="{7AE51A0B-C99C-4C1E-B689-CE8ADBB8FAEB}" type="sibTrans" cxnId="{63C04019-2B1A-44FA-AAE1-79EDF6D7ECC9}">
      <dgm:prSet/>
      <dgm:spPr/>
      <dgm:t>
        <a:bodyPr/>
        <a:lstStyle/>
        <a:p>
          <a:endParaRPr lang="en-US"/>
        </a:p>
      </dgm:t>
    </dgm:pt>
    <dgm:pt modelId="{EB15F9D4-CAFF-489F-8A4D-1417A6E8FE42}" type="pres">
      <dgm:prSet presAssocID="{29A54022-4A26-423C-87B5-53726BE18169}" presName="diagram" presStyleCnt="0">
        <dgm:presLayoutVars>
          <dgm:dir/>
          <dgm:resizeHandles val="exact"/>
        </dgm:presLayoutVars>
      </dgm:prSet>
      <dgm:spPr/>
    </dgm:pt>
    <dgm:pt modelId="{BFD646E9-7C59-430A-B62C-65E9814E117A}" type="pres">
      <dgm:prSet presAssocID="{AEB73150-F888-4924-BF6C-71A34452F940}" presName="node" presStyleLbl="node1" presStyleIdx="0" presStyleCnt="1">
        <dgm:presLayoutVars>
          <dgm:bulletEnabled val="1"/>
        </dgm:presLayoutVars>
      </dgm:prSet>
      <dgm:spPr/>
    </dgm:pt>
  </dgm:ptLst>
  <dgm:cxnLst>
    <dgm:cxn modelId="{63C04019-2B1A-44FA-AAE1-79EDF6D7ECC9}" srcId="{29A54022-4A26-423C-87B5-53726BE18169}" destId="{AEB73150-F888-4924-BF6C-71A34452F940}" srcOrd="0" destOrd="0" parTransId="{CC46894F-BC82-4F71-827D-A1111CDC6D03}" sibTransId="{7AE51A0B-C99C-4C1E-B689-CE8ADBB8FAEB}"/>
    <dgm:cxn modelId="{C31EE51C-5E0C-45B1-A199-20C8F5D7EDEF}" type="presOf" srcId="{29A54022-4A26-423C-87B5-53726BE18169}" destId="{EB15F9D4-CAFF-489F-8A4D-1417A6E8FE42}" srcOrd="0" destOrd="0" presId="urn:microsoft.com/office/officeart/2005/8/layout/default"/>
    <dgm:cxn modelId="{CCEC43DF-A630-430E-971D-B43F02CB315C}" type="presOf" srcId="{AEB73150-F888-4924-BF6C-71A34452F940}" destId="{BFD646E9-7C59-430A-B62C-65E9814E117A}" srcOrd="0" destOrd="0" presId="urn:microsoft.com/office/officeart/2005/8/layout/default"/>
    <dgm:cxn modelId="{07076F63-110F-479B-AFA1-8C8D7FABA097}" type="presParOf" srcId="{EB15F9D4-CAFF-489F-8A4D-1417A6E8FE42}" destId="{BFD646E9-7C59-430A-B62C-65E9814E117A}" srcOrd="0" destOrd="0" presId="urn:microsoft.com/office/officeart/2005/8/layout/default"/>
  </dgm:cxnLst>
  <dgm:bg/>
  <dgm:whole>
    <a:ln w="9525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9A54022-4A26-423C-87B5-53726BE18169}" type="doc">
      <dgm:prSet loTypeId="urn:microsoft.com/office/officeart/2005/8/layout/default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AEB73150-F888-4924-BF6C-71A34452F940}">
      <dgm:prSet custT="1"/>
      <dgm:spPr>
        <a:solidFill>
          <a:srgbClr val="019572">
            <a:alpha val="50196"/>
          </a:srgbClr>
        </a:solidFill>
      </dgm:spPr>
      <dgm:t>
        <a:bodyPr/>
        <a:lstStyle/>
        <a:p>
          <a:pPr rtl="0"/>
          <a:r>
            <a:rPr lang="en-US" sz="1600" dirty="0">
              <a:solidFill>
                <a:srgbClr val="1B4122"/>
              </a:solidFill>
            </a:rPr>
            <a:t>potable use</a:t>
          </a:r>
        </a:p>
      </dgm:t>
    </dgm:pt>
    <dgm:pt modelId="{CC46894F-BC82-4F71-827D-A1111CDC6D03}" type="parTrans" cxnId="{63C04019-2B1A-44FA-AAE1-79EDF6D7ECC9}">
      <dgm:prSet/>
      <dgm:spPr/>
      <dgm:t>
        <a:bodyPr/>
        <a:lstStyle/>
        <a:p>
          <a:endParaRPr lang="en-US"/>
        </a:p>
      </dgm:t>
    </dgm:pt>
    <dgm:pt modelId="{7AE51A0B-C99C-4C1E-B689-CE8ADBB8FAEB}" type="sibTrans" cxnId="{63C04019-2B1A-44FA-AAE1-79EDF6D7ECC9}">
      <dgm:prSet/>
      <dgm:spPr/>
      <dgm:t>
        <a:bodyPr/>
        <a:lstStyle/>
        <a:p>
          <a:endParaRPr lang="en-US"/>
        </a:p>
      </dgm:t>
    </dgm:pt>
    <dgm:pt modelId="{EB15F9D4-CAFF-489F-8A4D-1417A6E8FE42}" type="pres">
      <dgm:prSet presAssocID="{29A54022-4A26-423C-87B5-53726BE18169}" presName="diagram" presStyleCnt="0">
        <dgm:presLayoutVars>
          <dgm:dir/>
          <dgm:resizeHandles val="exact"/>
        </dgm:presLayoutVars>
      </dgm:prSet>
      <dgm:spPr/>
    </dgm:pt>
    <dgm:pt modelId="{BFD646E9-7C59-430A-B62C-65E9814E117A}" type="pres">
      <dgm:prSet presAssocID="{AEB73150-F888-4924-BF6C-71A34452F940}" presName="node" presStyleLbl="node1" presStyleIdx="0" presStyleCnt="1">
        <dgm:presLayoutVars>
          <dgm:bulletEnabled val="1"/>
        </dgm:presLayoutVars>
      </dgm:prSet>
      <dgm:spPr/>
    </dgm:pt>
  </dgm:ptLst>
  <dgm:cxnLst>
    <dgm:cxn modelId="{3FF28014-9BB6-4BAB-A229-D0980DCDA7E2}" type="presOf" srcId="{29A54022-4A26-423C-87B5-53726BE18169}" destId="{EB15F9D4-CAFF-489F-8A4D-1417A6E8FE42}" srcOrd="0" destOrd="0" presId="urn:microsoft.com/office/officeart/2005/8/layout/default"/>
    <dgm:cxn modelId="{63C04019-2B1A-44FA-AAE1-79EDF6D7ECC9}" srcId="{29A54022-4A26-423C-87B5-53726BE18169}" destId="{AEB73150-F888-4924-BF6C-71A34452F940}" srcOrd="0" destOrd="0" parTransId="{CC46894F-BC82-4F71-827D-A1111CDC6D03}" sibTransId="{7AE51A0B-C99C-4C1E-B689-CE8ADBB8FAEB}"/>
    <dgm:cxn modelId="{2B6999E6-7FA6-4816-87FF-228CFE9EAB58}" type="presOf" srcId="{AEB73150-F888-4924-BF6C-71A34452F940}" destId="{BFD646E9-7C59-430A-B62C-65E9814E117A}" srcOrd="0" destOrd="0" presId="urn:microsoft.com/office/officeart/2005/8/layout/default"/>
    <dgm:cxn modelId="{FFDD33A4-BA0E-4FEA-AAB4-44D765B4319C}" type="presParOf" srcId="{EB15F9D4-CAFF-489F-8A4D-1417A6E8FE42}" destId="{BFD646E9-7C59-430A-B62C-65E9814E117A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3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D646E9-7C59-430A-B62C-65E9814E117A}">
      <dsp:nvSpPr>
        <dsp:cNvPr id="0" name=""/>
        <dsp:cNvSpPr/>
      </dsp:nvSpPr>
      <dsp:spPr>
        <a:xfrm>
          <a:off x="27204" y="368"/>
          <a:ext cx="1304490" cy="782694"/>
        </a:xfrm>
        <a:prstGeom prst="rect">
          <a:avLst/>
        </a:prstGeom>
        <a:solidFill>
          <a:srgbClr val="019572">
            <a:alpha val="50196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1B4122"/>
              </a:solidFill>
            </a:rPr>
            <a:t>catchment</a:t>
          </a:r>
        </a:p>
      </dsp:txBody>
      <dsp:txXfrm>
        <a:off x="27204" y="368"/>
        <a:ext cx="1304490" cy="78269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D646E9-7C59-430A-B62C-65E9814E117A}">
      <dsp:nvSpPr>
        <dsp:cNvPr id="0" name=""/>
        <dsp:cNvSpPr/>
      </dsp:nvSpPr>
      <dsp:spPr>
        <a:xfrm>
          <a:off x="27204" y="368"/>
          <a:ext cx="1304490" cy="782694"/>
        </a:xfrm>
        <a:prstGeom prst="rect">
          <a:avLst/>
        </a:prstGeom>
        <a:solidFill>
          <a:srgbClr val="019572">
            <a:alpha val="50196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1B4122"/>
              </a:solidFill>
            </a:rPr>
            <a:t>1</a:t>
          </a:r>
          <a:r>
            <a:rPr lang="en-US" sz="1600" kern="1200" baseline="30000" dirty="0">
              <a:solidFill>
                <a:srgbClr val="1B4122"/>
              </a:solidFill>
            </a:rPr>
            <a:t>st</a:t>
          </a:r>
          <a:r>
            <a:rPr lang="en-US" sz="1600" kern="1200" dirty="0">
              <a:solidFill>
                <a:srgbClr val="1B4122"/>
              </a:solidFill>
            </a:rPr>
            <a:t> filtration</a:t>
          </a:r>
        </a:p>
      </dsp:txBody>
      <dsp:txXfrm>
        <a:off x="27204" y="368"/>
        <a:ext cx="1304490" cy="78269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D646E9-7C59-430A-B62C-65E9814E117A}">
      <dsp:nvSpPr>
        <dsp:cNvPr id="0" name=""/>
        <dsp:cNvSpPr/>
      </dsp:nvSpPr>
      <dsp:spPr>
        <a:xfrm>
          <a:off x="27204" y="368"/>
          <a:ext cx="1304490" cy="782694"/>
        </a:xfrm>
        <a:prstGeom prst="rect">
          <a:avLst/>
        </a:prstGeom>
        <a:solidFill>
          <a:srgbClr val="019572">
            <a:alpha val="50196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1B4122"/>
              </a:solidFill>
            </a:rPr>
            <a:t>storage</a:t>
          </a:r>
        </a:p>
      </dsp:txBody>
      <dsp:txXfrm>
        <a:off x="27204" y="368"/>
        <a:ext cx="1304490" cy="78269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D646E9-7C59-430A-B62C-65E9814E117A}">
      <dsp:nvSpPr>
        <dsp:cNvPr id="0" name=""/>
        <dsp:cNvSpPr/>
      </dsp:nvSpPr>
      <dsp:spPr>
        <a:xfrm>
          <a:off x="27204" y="368"/>
          <a:ext cx="1304490" cy="782694"/>
        </a:xfrm>
        <a:prstGeom prst="rect">
          <a:avLst/>
        </a:prstGeom>
        <a:solidFill>
          <a:srgbClr val="019572">
            <a:alpha val="50196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1B4122"/>
              </a:solidFill>
            </a:rPr>
            <a:t>nonpotable use</a:t>
          </a:r>
        </a:p>
      </dsp:txBody>
      <dsp:txXfrm>
        <a:off x="27204" y="368"/>
        <a:ext cx="1304490" cy="78269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D646E9-7C59-430A-B62C-65E9814E117A}">
      <dsp:nvSpPr>
        <dsp:cNvPr id="0" name=""/>
        <dsp:cNvSpPr/>
      </dsp:nvSpPr>
      <dsp:spPr>
        <a:xfrm>
          <a:off x="27204" y="368"/>
          <a:ext cx="1304490" cy="782694"/>
        </a:xfrm>
        <a:prstGeom prst="rect">
          <a:avLst/>
        </a:prstGeom>
        <a:solidFill>
          <a:srgbClr val="019572">
            <a:alpha val="50196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1B4122"/>
              </a:solidFill>
            </a:rPr>
            <a:t>purification</a:t>
          </a:r>
        </a:p>
      </dsp:txBody>
      <dsp:txXfrm>
        <a:off x="27204" y="368"/>
        <a:ext cx="1304490" cy="78269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D646E9-7C59-430A-B62C-65E9814E117A}">
      <dsp:nvSpPr>
        <dsp:cNvPr id="0" name=""/>
        <dsp:cNvSpPr/>
      </dsp:nvSpPr>
      <dsp:spPr>
        <a:xfrm>
          <a:off x="27204" y="368"/>
          <a:ext cx="1304490" cy="782694"/>
        </a:xfrm>
        <a:prstGeom prst="rect">
          <a:avLst/>
        </a:prstGeom>
        <a:solidFill>
          <a:srgbClr val="019572">
            <a:alpha val="50196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1B4122"/>
              </a:solidFill>
            </a:rPr>
            <a:t>potable use</a:t>
          </a:r>
        </a:p>
      </dsp:txBody>
      <dsp:txXfrm>
        <a:off x="27204" y="368"/>
        <a:ext cx="1304490" cy="7826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GB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499B8D9-8C45-47E9-8CAC-F11D4F7CF219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28462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DBA88C-A9D4-4795-8CF8-1A653E0020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198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0E8780-23EE-472D-8B73-7CCBD3C572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467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2010CD-4744-430B-9794-6302152E80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4305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6ECDC1-0E8C-4933-8C23-985D0F0081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488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>
                <a:solidFill>
                  <a:srgbClr val="1B412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1B412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E0102D-FA93-497C-A1C2-7F2C51D1EF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6357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9C1DE3-8203-499C-A85C-938B686400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939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>
                <a:solidFill>
                  <a:srgbClr val="1B4122"/>
                </a:solidFill>
              </a:defRPr>
            </a:lvl1pPr>
            <a:lvl2pPr>
              <a:defRPr sz="18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879EEC-0B10-4256-9412-5C5A352DF0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77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EAE70E-771F-4CB7-8576-226025F2E2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11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78A86F-7C26-47E3-8FF4-FB43A4EB0C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937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D5264B-F1FB-4CCD-95FD-1E5C99D04E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903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23C009-150F-4E52-B26D-2109614D26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680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2DB9D-E580-403B-BCB1-9EF8662AC8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5027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6FFAF">
            <a:alpha val="24706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4200" y="64770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rgbClr val="1B4122"/>
                </a:solidFill>
              </a:defRPr>
            </a:lvl1pPr>
          </a:lstStyle>
          <a:p>
            <a:pPr>
              <a:defRPr/>
            </a:pPr>
            <a:fld id="{9076670E-E591-4E63-8129-4701ADB715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0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0206884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1B412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1B412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1B412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1B412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1B412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>
          <a:solidFill>
            <a:srgbClr val="1B412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>
          <a:solidFill>
            <a:srgbClr val="1B412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>
          <a:solidFill>
            <a:srgbClr val="1B412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>
          <a:solidFill>
            <a:srgbClr val="1B412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1B412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75000"/>
        <a:buFont typeface="Wingdings" pitchFamily="2" charset="2"/>
        <a:buChar char="§"/>
        <a:defRPr sz="1800">
          <a:solidFill>
            <a:srgbClr val="1B412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800">
          <a:solidFill>
            <a:srgbClr val="1B412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1B412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1B412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1B412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1B412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1B412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1B412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7.wdp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G"/><Relationship Id="rId4" Type="http://schemas.microsoft.com/office/2007/relationships/hdphoto" Target="../media/hdphoto9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26" Type="http://schemas.microsoft.com/office/2007/relationships/diagramDrawing" Target="../diagrams/drawing5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5" Type="http://schemas.openxmlformats.org/officeDocument/2006/relationships/diagramColors" Target="../diagrams/colors5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29" Type="http://schemas.openxmlformats.org/officeDocument/2006/relationships/diagramQuickStyle" Target="../diagrams/quickStyle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24" Type="http://schemas.openxmlformats.org/officeDocument/2006/relationships/diagramQuickStyle" Target="../diagrams/quickStyle5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23" Type="http://schemas.openxmlformats.org/officeDocument/2006/relationships/diagramLayout" Target="../diagrams/layout5.xml"/><Relationship Id="rId28" Type="http://schemas.openxmlformats.org/officeDocument/2006/relationships/diagramLayout" Target="../diagrams/layout6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31" Type="http://schemas.microsoft.com/office/2007/relationships/diagramDrawing" Target="../diagrams/drawing6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Relationship Id="rId22" Type="http://schemas.openxmlformats.org/officeDocument/2006/relationships/diagramData" Target="../diagrams/data5.xml"/><Relationship Id="rId27" Type="http://schemas.openxmlformats.org/officeDocument/2006/relationships/diagramData" Target="../diagrams/data6.xml"/><Relationship Id="rId30" Type="http://schemas.openxmlformats.org/officeDocument/2006/relationships/diagramColors" Target="../diagrams/colors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1767936" y="328203"/>
            <a:ext cx="5611055" cy="1477193"/>
          </a:xfrm>
        </p:spPr>
        <p:txBody>
          <a:bodyPr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i="1" dirty="0">
                <a:latin typeface="+mn-lt"/>
                <a:ea typeface="Cambria" panose="02040503050406030204" pitchFamily="18" charset="0"/>
                <a:cs typeface="Courier New" panose="02070309020205020404" pitchFamily="49" charset="0"/>
              </a:rPr>
              <a:t>Sustainability</a:t>
            </a:r>
            <a:br>
              <a:rPr lang="en-US" i="1" dirty="0">
                <a:latin typeface="+mn-lt"/>
                <a:ea typeface="Cambria" panose="02040503050406030204" pitchFamily="18" charset="0"/>
                <a:cs typeface="Courier New" panose="02070309020205020404" pitchFamily="49" charset="0"/>
              </a:rPr>
            </a:br>
            <a:r>
              <a:rPr lang="en-US" i="1" dirty="0">
                <a:latin typeface="+mn-lt"/>
                <a:ea typeface="Cambria" panose="02040503050406030204" pitchFamily="18" charset="0"/>
                <a:cs typeface="Courier New" panose="02070309020205020404" pitchFamily="49" charset="0"/>
              </a:rPr>
              <a:t>Principles and Practice</a:t>
            </a:r>
            <a:r>
              <a:rPr lang="en-US" dirty="0">
                <a:latin typeface="+mn-lt"/>
                <a:ea typeface="Cambria" panose="02040503050406030204" pitchFamily="18" charset="0"/>
                <a:cs typeface="Courier New" panose="02070309020205020404" pitchFamily="49" charset="0"/>
              </a:rPr>
              <a:t>, </a:t>
            </a:r>
            <a:br>
              <a:rPr lang="en-US" dirty="0">
                <a:latin typeface="+mn-lt"/>
                <a:ea typeface="Cambria" panose="02040503050406030204" pitchFamily="18" charset="0"/>
                <a:cs typeface="Courier New" panose="02070309020205020404" pitchFamily="49" charset="0"/>
              </a:rPr>
            </a:br>
            <a:br>
              <a:rPr lang="en-US" sz="400" dirty="0">
                <a:latin typeface="+mn-lt"/>
                <a:ea typeface="Cambria" panose="02040503050406030204" pitchFamily="18" charset="0"/>
                <a:cs typeface="Courier New" panose="02070309020205020404" pitchFamily="49" charset="0"/>
              </a:rPr>
            </a:br>
            <a:r>
              <a:rPr lang="en-US" sz="2200" dirty="0">
                <a:latin typeface="+mn-lt"/>
                <a:ea typeface="Cambria" panose="02040503050406030204" pitchFamily="18" charset="0"/>
                <a:cs typeface="Courier New" panose="02070309020205020404" pitchFamily="49" charset="0"/>
              </a:rPr>
              <a:t>4</a:t>
            </a:r>
            <a:r>
              <a:rPr lang="en-US" sz="2200" baseline="30000" dirty="0">
                <a:latin typeface="+mn-lt"/>
                <a:ea typeface="Cambria" panose="02040503050406030204" pitchFamily="18" charset="0"/>
                <a:cs typeface="Courier New" panose="02070309020205020404" pitchFamily="49" charset="0"/>
              </a:rPr>
              <a:t>th</a:t>
            </a:r>
            <a:r>
              <a:rPr lang="en-US" sz="2200" dirty="0">
                <a:latin typeface="+mn-lt"/>
                <a:ea typeface="Cambria" panose="02040503050406030204" pitchFamily="18" charset="0"/>
                <a:cs typeface="Courier New" panose="02070309020205020404" pitchFamily="49" charset="0"/>
              </a:rPr>
              <a:t> ed.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idx="1"/>
          </p:nvPr>
        </p:nvSpPr>
        <p:spPr>
          <a:xfrm>
            <a:off x="470198" y="2514602"/>
            <a:ext cx="8205788" cy="1834116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3200" dirty="0">
                <a:latin typeface="+mj-lt"/>
              </a:rPr>
              <a:t>Designing a rainwater harvesting system: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3200" dirty="0">
                <a:latin typeface="+mj-lt"/>
              </a:rPr>
              <a:t>Components</a:t>
            </a:r>
          </a:p>
        </p:txBody>
      </p:sp>
      <p:pic>
        <p:nvPicPr>
          <p:cNvPr id="7" name="Picture 6" descr="Logo shows ink painted in a circle, inside of which is a tree and around which three birds fly.">
            <a:extLst>
              <a:ext uri="{FF2B5EF4-FFF2-40B4-BE49-F238E27FC236}">
                <a16:creationId xmlns:a16="http://schemas.microsoft.com/office/drawing/2014/main" id="{09271A6D-1B37-F411-427F-979467652F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610" y="179343"/>
            <a:ext cx="1652810" cy="164937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BC817A-BBA6-9A98-FE6A-2A2F6ECB92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405" y="274638"/>
            <a:ext cx="3210674" cy="1143000"/>
          </a:xfrm>
        </p:spPr>
        <p:txBody>
          <a:bodyPr/>
          <a:lstStyle/>
          <a:p>
            <a:r>
              <a:rPr lang="en-US" dirty="0"/>
              <a:t>Water is heavy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41335C-7781-E0B5-074C-F570BE2013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E0102D-FA93-497C-A1C2-7F2C51D1EF12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6E1388D-7593-6B74-F0D2-2C62E4D438BD}"/>
              </a:ext>
            </a:extLst>
          </p:cNvPr>
          <p:cNvSpPr txBox="1">
            <a:spLocks/>
          </p:cNvSpPr>
          <p:nvPr/>
        </p:nvSpPr>
        <p:spPr bwMode="auto">
          <a:xfrm>
            <a:off x="1924695" y="4473108"/>
            <a:ext cx="5768940" cy="1122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8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9pPr>
          </a:lstStyle>
          <a:p>
            <a:r>
              <a:rPr lang="en-US" kern="0" dirty="0"/>
              <a:t>Tank needs level, compacted base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CB41826-482E-3161-618A-64AF9ABB9436}"/>
              </a:ext>
            </a:extLst>
          </p:cNvPr>
          <p:cNvSpPr txBox="1">
            <a:spLocks/>
          </p:cNvSpPr>
          <p:nvPr/>
        </p:nvSpPr>
        <p:spPr bwMode="auto">
          <a:xfrm>
            <a:off x="1921489" y="3220185"/>
            <a:ext cx="5806666" cy="859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8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9pPr>
          </a:lstStyle>
          <a:p>
            <a:pPr>
              <a:spcBef>
                <a:spcPts val="1000"/>
              </a:spcBef>
            </a:pPr>
            <a:r>
              <a:rPr lang="en-US" kern="0" dirty="0"/>
              <a:t>500 gallons of water = 4170 lb</a:t>
            </a:r>
          </a:p>
          <a:p>
            <a:r>
              <a:rPr lang="en-US" kern="0" dirty="0"/>
              <a:t>1000 gallons of water weighs over 4 tons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DFBF127-4235-731D-D7D5-0E3C4082258A}"/>
              </a:ext>
            </a:extLst>
          </p:cNvPr>
          <p:cNvSpPr txBox="1">
            <a:spLocks/>
          </p:cNvSpPr>
          <p:nvPr/>
        </p:nvSpPr>
        <p:spPr bwMode="auto">
          <a:xfrm>
            <a:off x="1925031" y="2543246"/>
            <a:ext cx="4539564" cy="465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8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9pPr>
          </a:lstStyle>
          <a:p>
            <a:pPr>
              <a:spcBef>
                <a:spcPts val="1000"/>
              </a:spcBef>
            </a:pPr>
            <a:r>
              <a:rPr lang="en-US" kern="0" dirty="0"/>
              <a:t>100 gallons of water = 834 lb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961398F1-0A7F-3F3E-DF78-F3FDA34F4415}"/>
              </a:ext>
            </a:extLst>
          </p:cNvPr>
          <p:cNvSpPr txBox="1">
            <a:spLocks/>
          </p:cNvSpPr>
          <p:nvPr/>
        </p:nvSpPr>
        <p:spPr bwMode="auto">
          <a:xfrm>
            <a:off x="1931321" y="1516631"/>
            <a:ext cx="4184344" cy="813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8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9pPr>
          </a:lstStyle>
          <a:p>
            <a:r>
              <a:rPr lang="en-US" kern="0" dirty="0"/>
              <a:t>Water weighs 8.34 lb per gallon </a:t>
            </a:r>
          </a:p>
          <a:p>
            <a:pPr lvl="1"/>
            <a:r>
              <a:rPr lang="en-US" kern="0" dirty="0"/>
              <a:t>or 62.4 lb per cu ft</a:t>
            </a:r>
          </a:p>
        </p:txBody>
      </p:sp>
    </p:spTree>
    <p:extLst>
      <p:ext uri="{BB962C8B-B14F-4D97-AF65-F5344CB8AC3E}">
        <p14:creationId xmlns:p14="http://schemas.microsoft.com/office/powerpoint/2010/main" val="42023839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F9FED4-C689-0D5E-5284-AB7DB75485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50E6CA-D9FE-5B25-0842-078A345073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0099" y="151348"/>
            <a:ext cx="3909317" cy="526746"/>
          </a:xfrm>
        </p:spPr>
        <p:txBody>
          <a:bodyPr/>
          <a:lstStyle/>
          <a:p>
            <a:r>
              <a:rPr lang="en-US" sz="2400" dirty="0"/>
              <a:t>Tank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A9673F-DB6E-E85D-E961-154E16A446CC}"/>
              </a:ext>
            </a:extLst>
          </p:cNvPr>
          <p:cNvSpPr txBox="1">
            <a:spLocks/>
          </p:cNvSpPr>
          <p:nvPr/>
        </p:nvSpPr>
        <p:spPr bwMode="auto">
          <a:xfrm>
            <a:off x="1731196" y="5422186"/>
            <a:ext cx="6796355" cy="1204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8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9pPr>
          </a:lstStyle>
          <a:p>
            <a:r>
              <a:rPr lang="en-US" kern="0" dirty="0"/>
              <a:t>Tight cover – keep out insects, animals, children</a:t>
            </a:r>
          </a:p>
          <a:p>
            <a:r>
              <a:rPr lang="en-US" kern="0" dirty="0"/>
              <a:t>Opaque – if sunlight enters, algae will grow</a:t>
            </a:r>
          </a:p>
          <a:p>
            <a:r>
              <a:rPr lang="en-US" kern="0" dirty="0"/>
              <a:t>Optional – inlet from supply system for makeup water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E4F06EE-0140-E45A-819F-304C4726C3A2}"/>
              </a:ext>
            </a:extLst>
          </p:cNvPr>
          <p:cNvSpPr txBox="1">
            <a:spLocks/>
          </p:cNvSpPr>
          <p:nvPr/>
        </p:nvSpPr>
        <p:spPr bwMode="auto">
          <a:xfrm>
            <a:off x="82194" y="2308262"/>
            <a:ext cx="2034283" cy="363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1147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192088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2pPr>
            <a:lvl3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3pPr>
            <a:lvl4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4pPr>
            <a:lvl5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5pPr>
            <a:lvl6pPr marL="6492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6pPr>
            <a:lvl7pPr marL="11064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7pPr>
            <a:lvl8pPr marL="15636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8pPr>
            <a:lvl9pPr marL="20208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9pPr>
          </a:lstStyle>
          <a:p>
            <a:pPr marL="0" eaLnBrk="1" hangingPunct="1"/>
            <a:r>
              <a:rPr lang="en-US" sz="1600" kern="0" dirty="0">
                <a:solidFill>
                  <a:srgbClr val="006600"/>
                </a:solidFill>
                <a:latin typeface="+mn-lt"/>
              </a:rPr>
              <a:t>Fully aged water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79ED680-27C4-0E03-B61F-2FCA07DC2855}"/>
              </a:ext>
            </a:extLst>
          </p:cNvPr>
          <p:cNvSpPr txBox="1">
            <a:spLocks/>
          </p:cNvSpPr>
          <p:nvPr/>
        </p:nvSpPr>
        <p:spPr bwMode="auto">
          <a:xfrm>
            <a:off x="80484" y="3580543"/>
            <a:ext cx="2034283" cy="363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1147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192088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2pPr>
            <a:lvl3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3pPr>
            <a:lvl4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4pPr>
            <a:lvl5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5pPr>
            <a:lvl6pPr marL="6492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6pPr>
            <a:lvl7pPr marL="11064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7pPr>
            <a:lvl8pPr marL="15636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8pPr>
            <a:lvl9pPr marL="20208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9pPr>
          </a:lstStyle>
          <a:p>
            <a:pPr marL="0" eaLnBrk="1" hangingPunct="1"/>
            <a:r>
              <a:rPr lang="en-US" sz="1600" kern="0" dirty="0">
                <a:solidFill>
                  <a:srgbClr val="006600"/>
                </a:solidFill>
                <a:latin typeface="+mn-lt"/>
              </a:rPr>
              <a:t>Aging water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509E367F-66C8-3BDF-4344-4C575F0CB29B}"/>
              </a:ext>
            </a:extLst>
          </p:cNvPr>
          <p:cNvSpPr txBox="1">
            <a:spLocks/>
          </p:cNvSpPr>
          <p:nvPr/>
        </p:nvSpPr>
        <p:spPr bwMode="auto">
          <a:xfrm>
            <a:off x="80484" y="4762073"/>
            <a:ext cx="2034283" cy="363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1147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192088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2pPr>
            <a:lvl3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3pPr>
            <a:lvl4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4pPr>
            <a:lvl5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5pPr>
            <a:lvl6pPr marL="6492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6pPr>
            <a:lvl7pPr marL="11064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7pPr>
            <a:lvl8pPr marL="15636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8pPr>
            <a:lvl9pPr marL="20208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9pPr>
          </a:lstStyle>
          <a:p>
            <a:pPr marL="0" eaLnBrk="1" hangingPunct="1"/>
            <a:r>
              <a:rPr lang="en-US" sz="1600" kern="0" dirty="0">
                <a:solidFill>
                  <a:srgbClr val="006600"/>
                </a:solidFill>
                <a:latin typeface="+mn-lt"/>
              </a:rPr>
              <a:t>Anaerobic zone</a:t>
            </a:r>
          </a:p>
        </p:txBody>
      </p:sp>
      <p:pic>
        <p:nvPicPr>
          <p:cNvPr id="19" name="Content Placeholder 18">
            <a:extLst>
              <a:ext uri="{FF2B5EF4-FFF2-40B4-BE49-F238E27FC236}">
                <a16:creationId xmlns:a16="http://schemas.microsoft.com/office/drawing/2014/main" id="{B0B7297D-6097-1D78-6D64-6A297C59EAC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2571" y="716622"/>
            <a:ext cx="5718310" cy="4525963"/>
          </a:xfr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481D95F9-F0C0-9D21-5FDA-D27B06721654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6111069" y="3415884"/>
            <a:ext cx="3145536" cy="268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1147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192088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2pPr>
            <a:lvl3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3pPr>
            <a:lvl4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4pPr>
            <a:lvl5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5pPr>
            <a:lvl6pPr marL="6492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6pPr>
            <a:lvl7pPr marL="11064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7pPr>
            <a:lvl8pPr marL="15636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8pPr>
            <a:lvl9pPr marL="20208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9pPr>
          </a:lstStyle>
          <a:p>
            <a:pPr marL="0" eaLnBrk="1" hangingPunct="1"/>
            <a:r>
              <a:rPr lang="en-US" sz="1000" kern="0" dirty="0">
                <a:solidFill>
                  <a:srgbClr val="1B4122"/>
                </a:solidFill>
                <a:latin typeface="+mn-lt"/>
              </a:rPr>
              <a:t>Image courtesy of Texas A&amp;M AgriLife Extension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3184DE-CE91-71DF-CE3A-9C81CEB8E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E0102D-FA93-497C-A1C2-7F2C51D1EF12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7400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7B903B-19ED-E113-8F81-2B9F86063E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7EC73-2D57-FAC8-300E-82F5ADE81A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1731" y="151348"/>
            <a:ext cx="3909317" cy="526746"/>
          </a:xfrm>
        </p:spPr>
        <p:txBody>
          <a:bodyPr/>
          <a:lstStyle/>
          <a:p>
            <a:r>
              <a:rPr lang="en-US" sz="2400" dirty="0"/>
              <a:t>Tank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DBC410-2232-019E-D2D5-DCB844C08397}"/>
              </a:ext>
            </a:extLst>
          </p:cNvPr>
          <p:cNvSpPr txBox="1">
            <a:spLocks/>
          </p:cNvSpPr>
          <p:nvPr/>
        </p:nvSpPr>
        <p:spPr bwMode="auto">
          <a:xfrm>
            <a:off x="6036068" y="4641349"/>
            <a:ext cx="2655869" cy="783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8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1800" kern="0" dirty="0"/>
              <a:t>Outlet slope at least 2% for first 5 feet</a:t>
            </a:r>
          </a:p>
        </p:txBody>
      </p:sp>
      <p:pic>
        <p:nvPicPr>
          <p:cNvPr id="19" name="Content Placeholder 18">
            <a:extLst>
              <a:ext uri="{FF2B5EF4-FFF2-40B4-BE49-F238E27FC236}">
                <a16:creationId xmlns:a16="http://schemas.microsoft.com/office/drawing/2014/main" id="{6CB9A551-9452-90E4-BF5C-454891D4C3A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16622"/>
            <a:ext cx="5910580" cy="4678142"/>
          </a:xfr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8D8592B-E4F1-65CB-FBE8-83C11DC0C34E}"/>
              </a:ext>
            </a:extLst>
          </p:cNvPr>
          <p:cNvSpPr txBox="1">
            <a:spLocks/>
          </p:cNvSpPr>
          <p:nvPr/>
        </p:nvSpPr>
        <p:spPr bwMode="auto">
          <a:xfrm>
            <a:off x="6034358" y="1742324"/>
            <a:ext cx="2791143" cy="151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8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1800" kern="0" dirty="0"/>
              <a:t>Overflow maintains maximum high-water line, lets water exit from anaerobic zone. </a:t>
            </a:r>
          </a:p>
          <a:p>
            <a:pPr marL="0" indent="0">
              <a:buNone/>
            </a:pPr>
            <a:r>
              <a:rPr lang="en-US" sz="1800" kern="0" dirty="0"/>
              <a:t>Screen open end of pipe.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EF8E5A3-C70A-CF1B-2597-74075A46379A}"/>
              </a:ext>
            </a:extLst>
          </p:cNvPr>
          <p:cNvSpPr txBox="1">
            <a:spLocks/>
          </p:cNvSpPr>
          <p:nvPr/>
        </p:nvSpPr>
        <p:spPr bwMode="auto">
          <a:xfrm>
            <a:off x="6034356" y="673812"/>
            <a:ext cx="2655869" cy="783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8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1800" kern="0" dirty="0"/>
              <a:t>Top 10”-12” of tank is air space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E0E61A7-0630-808C-8AB2-78DB57143317}"/>
              </a:ext>
            </a:extLst>
          </p:cNvPr>
          <p:cNvSpPr txBox="1">
            <a:spLocks/>
          </p:cNvSpPr>
          <p:nvPr/>
        </p:nvSpPr>
        <p:spPr bwMode="auto">
          <a:xfrm>
            <a:off x="6044632" y="3540302"/>
            <a:ext cx="2821966" cy="783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8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1800" kern="0" dirty="0"/>
              <a:t>Float with filter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 kern="0" dirty="0"/>
              <a:t>picks up fully aged water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3F9570-25D6-4650-3762-65905987F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E0102D-FA93-497C-A1C2-7F2C51D1EF12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9B8D3FF-F082-3E7A-BFB1-7C9DE66D470D}"/>
              </a:ext>
            </a:extLst>
          </p:cNvPr>
          <p:cNvSpPr txBox="1">
            <a:spLocks/>
          </p:cNvSpPr>
          <p:nvPr/>
        </p:nvSpPr>
        <p:spPr bwMode="auto">
          <a:xfrm>
            <a:off x="4747604" y="3935494"/>
            <a:ext cx="1191082" cy="33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1147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192088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2pPr>
            <a:lvl3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3pPr>
            <a:lvl4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4pPr>
            <a:lvl5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5pPr>
            <a:lvl6pPr marL="6492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6pPr>
            <a:lvl7pPr marL="11064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7pPr>
            <a:lvl8pPr marL="15636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8pPr>
            <a:lvl9pPr marL="20208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9pPr>
          </a:lstStyle>
          <a:p>
            <a:pPr marL="0" eaLnBrk="1" hangingPunct="1"/>
            <a:r>
              <a:rPr lang="en-US" sz="1400" kern="0" dirty="0">
                <a:solidFill>
                  <a:srgbClr val="292929"/>
                </a:solidFill>
                <a:latin typeface="+mn-lt"/>
              </a:rPr>
              <a:t>Better for potable use</a:t>
            </a:r>
          </a:p>
        </p:txBody>
      </p:sp>
    </p:spTree>
    <p:extLst>
      <p:ext uri="{BB962C8B-B14F-4D97-AF65-F5344CB8AC3E}">
        <p14:creationId xmlns:p14="http://schemas.microsoft.com/office/powerpoint/2010/main" val="27232452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C59105-AE85-C219-2B3B-0A78609752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094B1D-1DBD-13B7-AEEB-6E9AFC47A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6940" y="408203"/>
            <a:ext cx="4001784" cy="578116"/>
          </a:xfrm>
        </p:spPr>
        <p:txBody>
          <a:bodyPr/>
          <a:lstStyle/>
          <a:p>
            <a:r>
              <a:rPr lang="en-US" sz="2400" dirty="0"/>
              <a:t>Cistern can be underground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A7B023-69FE-7FAF-C5F3-24646591DA23}"/>
              </a:ext>
            </a:extLst>
          </p:cNvPr>
          <p:cNvSpPr txBox="1">
            <a:spLocks/>
          </p:cNvSpPr>
          <p:nvPr/>
        </p:nvSpPr>
        <p:spPr bwMode="auto">
          <a:xfrm>
            <a:off x="1217489" y="5763802"/>
            <a:ext cx="5871681" cy="50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8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9pPr>
          </a:lstStyle>
          <a:p>
            <a:r>
              <a:rPr lang="en-US" kern="0" dirty="0"/>
              <a:t>Pump required to lift water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5ED74B46-9C69-891E-D167-A48017FD40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469" y="1055670"/>
            <a:ext cx="7198350" cy="4525963"/>
          </a:xfr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8C8934D-9F0A-E2C7-8F03-76D22408DEAB}"/>
              </a:ext>
            </a:extLst>
          </p:cNvPr>
          <p:cNvCxnSpPr>
            <a:cxnSpLocks/>
          </p:cNvCxnSpPr>
          <p:nvPr/>
        </p:nvCxnSpPr>
        <p:spPr>
          <a:xfrm flipH="1">
            <a:off x="4053218" y="3636175"/>
            <a:ext cx="1669666" cy="439436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DA355A5-2349-970A-3699-92CE70E91D4F}"/>
              </a:ext>
            </a:extLst>
          </p:cNvPr>
          <p:cNvCxnSpPr>
            <a:cxnSpLocks/>
          </p:cNvCxnSpPr>
          <p:nvPr/>
        </p:nvCxnSpPr>
        <p:spPr>
          <a:xfrm>
            <a:off x="3079102" y="3545633"/>
            <a:ext cx="951722" cy="541175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204D104-2391-A183-EB75-6715D654FC91}"/>
              </a:ext>
            </a:extLst>
          </p:cNvPr>
          <p:cNvCxnSpPr>
            <a:cxnSpLocks/>
          </p:cNvCxnSpPr>
          <p:nvPr/>
        </p:nvCxnSpPr>
        <p:spPr>
          <a:xfrm flipH="1">
            <a:off x="3079102" y="3493728"/>
            <a:ext cx="206005" cy="44440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itle 1">
            <a:extLst>
              <a:ext uri="{FF2B5EF4-FFF2-40B4-BE49-F238E27FC236}">
                <a16:creationId xmlns:a16="http://schemas.microsoft.com/office/drawing/2014/main" id="{751D4BB1-2357-836B-2298-20503DB0C8D9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6203880" y="3274032"/>
            <a:ext cx="4304872" cy="321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1147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192088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2pPr>
            <a:lvl3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3pPr>
            <a:lvl4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4pPr>
            <a:lvl5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5pPr>
            <a:lvl6pPr marL="6492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6pPr>
            <a:lvl7pPr marL="11064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7pPr>
            <a:lvl8pPr marL="15636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8pPr>
            <a:lvl9pPr marL="20208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9pPr>
          </a:lstStyle>
          <a:p>
            <a:pPr marL="0"/>
            <a:r>
              <a:rPr lang="en-US" sz="1000" dirty="0">
                <a:solidFill>
                  <a:srgbClr val="1B4122"/>
                </a:solidFill>
                <a:latin typeface="+mn-lt"/>
              </a:rPr>
              <a:t>US EPA. </a:t>
            </a:r>
            <a:r>
              <a:rPr lang="en-US" sz="1000" i="1" dirty="0">
                <a:solidFill>
                  <a:srgbClr val="1B4122"/>
                </a:solidFill>
                <a:latin typeface="+mn-lt"/>
              </a:rPr>
              <a:t>Semi-Arid Green Infrastructure Toolbox: Rainwater Harvesting</a:t>
            </a:r>
            <a:r>
              <a:rPr lang="en-US" sz="1000" dirty="0">
                <a:solidFill>
                  <a:srgbClr val="1B4122"/>
                </a:solidFill>
                <a:latin typeface="+mn-lt"/>
              </a:rPr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170DC7-1C4C-DDDA-F44B-2792E0F05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E0102D-FA93-497C-A1C2-7F2C51D1EF12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5317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4B90C1-FC21-82AF-ACED-D3BD18D609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ED3B93-93F4-65E8-4CA2-921ECF083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7344" y="254090"/>
            <a:ext cx="3909317" cy="526746"/>
          </a:xfrm>
        </p:spPr>
        <p:txBody>
          <a:bodyPr/>
          <a:lstStyle/>
          <a:p>
            <a:r>
              <a:rPr lang="en-US" sz="2400" dirty="0"/>
              <a:t>Simple storage: rain barrel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2F2982-D1A1-5219-854F-5FA74396222D}"/>
              </a:ext>
            </a:extLst>
          </p:cNvPr>
          <p:cNvSpPr txBox="1">
            <a:spLocks/>
          </p:cNvSpPr>
          <p:nvPr/>
        </p:nvSpPr>
        <p:spPr bwMode="auto">
          <a:xfrm>
            <a:off x="868167" y="4692721"/>
            <a:ext cx="3724382" cy="1101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8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9pPr>
          </a:lstStyle>
          <a:p>
            <a:r>
              <a:rPr lang="en-US" kern="0" dirty="0"/>
              <a:t>Screen filters out debris, keeps out mosquitos</a:t>
            </a:r>
          </a:p>
          <a:p>
            <a:r>
              <a:rPr lang="en-US" kern="0" dirty="0"/>
              <a:t>Gravity feed to landscape</a:t>
            </a:r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61A002E1-6E18-CC6E-2B1B-30E55B53B3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185" y="1004300"/>
            <a:ext cx="5002071" cy="3136186"/>
          </a:xfr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015F1CA-F46D-B5D2-B2F0-F2D4C6F170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7242" y="964969"/>
            <a:ext cx="3463296" cy="225084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63833C8-68BA-5755-D16F-1C643194C7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0126" y="3371370"/>
            <a:ext cx="3473647" cy="2228046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6D4DA465-3E93-39BA-3EBF-82FCB758AFFB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6830603" y="2811695"/>
            <a:ext cx="4304872" cy="321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1147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192088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2pPr>
            <a:lvl3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3pPr>
            <a:lvl4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4pPr>
            <a:lvl5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5pPr>
            <a:lvl6pPr marL="6492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6pPr>
            <a:lvl7pPr marL="11064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7pPr>
            <a:lvl8pPr marL="15636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8pPr>
            <a:lvl9pPr marL="20208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9pPr>
          </a:lstStyle>
          <a:p>
            <a:pPr marL="0"/>
            <a:r>
              <a:rPr lang="en-US" sz="1000" dirty="0">
                <a:solidFill>
                  <a:srgbClr val="1B4122"/>
                </a:solidFill>
                <a:latin typeface="+mn-lt"/>
              </a:rPr>
              <a:t>US EPA. </a:t>
            </a:r>
            <a:r>
              <a:rPr lang="en-US" sz="1000" i="1" dirty="0">
                <a:solidFill>
                  <a:srgbClr val="1B4122"/>
                </a:solidFill>
                <a:latin typeface="+mn-lt"/>
              </a:rPr>
              <a:t>Semi-Arid Green Infrastructure Toolbox: Rainwater Harvesting</a:t>
            </a:r>
            <a:r>
              <a:rPr lang="en-US" sz="1000" dirty="0">
                <a:solidFill>
                  <a:srgbClr val="1B4122"/>
                </a:solidFill>
                <a:latin typeface="+mn-lt"/>
              </a:rPr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7B343A-E7FD-EFB3-79E1-6F5B41220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E0102D-FA93-497C-A1C2-7F2C51D1EF12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2959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73E65D-CB34-0726-B017-10F70DA580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0252"/>
            <a:ext cx="5429892" cy="444553"/>
          </a:xfrm>
        </p:spPr>
        <p:txBody>
          <a:bodyPr/>
          <a:lstStyle/>
          <a:p>
            <a:r>
              <a:rPr lang="en-US" dirty="0"/>
              <a:t>Distribution: gravity or pump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348820-A96D-1C2A-8BDC-C31EE231B3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665253"/>
            <a:ext cx="8229600" cy="803952"/>
          </a:xfrm>
        </p:spPr>
        <p:txBody>
          <a:bodyPr/>
          <a:lstStyle/>
          <a:p>
            <a:r>
              <a:rPr lang="en-US" dirty="0"/>
              <a:t>Can be gravity or pump</a:t>
            </a:r>
          </a:p>
          <a:p>
            <a:pPr lvl="1">
              <a:spcAft>
                <a:spcPts val="1000"/>
              </a:spcAft>
            </a:pPr>
            <a:r>
              <a:rPr lang="en-US" dirty="0"/>
              <a:t>Water only flows downhill, unless you pump it.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545F73-9FE5-D178-5AD8-F7F46ACCE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E0102D-FA93-497C-A1C2-7F2C51D1EF12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A6D09E1C-AF8F-CB40-10B4-E669DA878C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3309" y="1639737"/>
            <a:ext cx="8249176" cy="1288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6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9pPr>
          </a:lstStyle>
          <a:p>
            <a:r>
              <a:rPr lang="en-US" sz="2000" kern="0" dirty="0"/>
              <a:t>For every foot of height, water’s weight exerts pressure of 0.43 psi</a:t>
            </a:r>
          </a:p>
          <a:p>
            <a:r>
              <a:rPr lang="en-US" sz="2000" kern="0" dirty="0"/>
              <a:t>Water gains 1 psi for every 2.31 feet of height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165A892E-2F62-9E22-A1E9-ED428D6A8D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165" y="4263775"/>
            <a:ext cx="1857795" cy="636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6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kern="0" dirty="0"/>
              <a:t>psi = pounds per square inch</a:t>
            </a:r>
            <a:endParaRPr lang="en-US" dirty="0"/>
          </a:p>
          <a:p>
            <a:pPr marL="0" indent="0">
              <a:buNone/>
            </a:pPr>
            <a:endParaRPr lang="en-US" kern="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FE7CE1C-96AF-5103-A1F3-3C7D93DCD3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702" y="2455525"/>
            <a:ext cx="5305736" cy="3479788"/>
          </a:xfrm>
          <a:prstGeom prst="rect">
            <a:avLst/>
          </a:prstGeom>
        </p:spPr>
      </p:pic>
      <p:sp>
        <p:nvSpPr>
          <p:cNvPr id="10" name="Rectangle 3">
            <a:extLst>
              <a:ext uri="{FF2B5EF4-FFF2-40B4-BE49-F238E27FC236}">
                <a16:creationId xmlns:a16="http://schemas.microsoft.com/office/drawing/2014/main" id="{1FEBADD9-C148-4222-9C87-7378C69F17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4558" y="6039491"/>
            <a:ext cx="1654024" cy="416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6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kern="0" dirty="0"/>
              <a:t>1 ft = 0.43 psi</a:t>
            </a:r>
            <a:endParaRPr lang="en-US" dirty="0"/>
          </a:p>
          <a:p>
            <a:pPr marL="0" indent="0">
              <a:buNone/>
            </a:pPr>
            <a:endParaRPr lang="en-US" kern="0" dirty="0"/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E7E72156-0F37-1667-CF63-D8BD210E65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8225" y="6037781"/>
            <a:ext cx="1654024" cy="416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6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kern="0" dirty="0"/>
              <a:t>2 ft = 0.86 psi</a:t>
            </a:r>
            <a:endParaRPr lang="en-US" dirty="0"/>
          </a:p>
          <a:p>
            <a:pPr marL="0" indent="0">
              <a:buNone/>
            </a:pPr>
            <a:endParaRPr lang="en-US" kern="0" dirty="0"/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94373E90-E148-F207-A2E2-9822A716A1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1137" y="6037779"/>
            <a:ext cx="1654024" cy="416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6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kern="0" dirty="0"/>
              <a:t>3 ft = 1.29 psi</a:t>
            </a:r>
            <a:endParaRPr lang="en-US" dirty="0"/>
          </a:p>
          <a:p>
            <a:pPr marL="0" indent="0">
              <a:buNone/>
            </a:pP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9935580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99A398-1A03-999A-C950-FBF9F72149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606094-138C-2706-6AEC-BAD8AA1F0A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2861353" cy="1143000"/>
          </a:xfrm>
        </p:spPr>
        <p:txBody>
          <a:bodyPr/>
          <a:lstStyle/>
          <a:p>
            <a:r>
              <a:rPr lang="en-US" dirty="0"/>
              <a:t>Distribution: Pump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F2FF83-6733-BD41-F7DA-68825B3B9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E0102D-FA93-497C-A1C2-7F2C51D1EF12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5EF367DA-E92C-C155-31EA-9863C7EF44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599" y="1034613"/>
            <a:ext cx="8374176" cy="126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6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000" dirty="0"/>
              <a:t>Reservoir or tank 100 ft above fixture =  0.433 psi x 100  =  43.3 psi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Municipal systems provide 40-80 psi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61C419EB-750A-B7DF-126C-B8B61773F2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888" y="4911046"/>
            <a:ext cx="8374176" cy="1633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6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000" dirty="0"/>
              <a:t>Plumbing fixtures and drip irrigation systems need at least 20 psi</a:t>
            </a:r>
          </a:p>
          <a:p>
            <a:pPr lvl="1"/>
            <a:r>
              <a:rPr lang="en-US" sz="1800" kern="0" dirty="0"/>
              <a:t>For drip systems, unless your tank is 46.5 ft above the lines, you will need a pump.</a:t>
            </a:r>
            <a:endParaRPr lang="en-US" sz="1800" dirty="0"/>
          </a:p>
          <a:p>
            <a:pPr lvl="1"/>
            <a:r>
              <a:rPr lang="en-US" sz="1800" kern="0" dirty="0"/>
              <a:t>Plus you need a filter to avoid clogging drip emitters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AD8F692-FFE8-AE22-9481-A99ABEA65F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3071" y="2484361"/>
            <a:ext cx="2822448" cy="211531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AB65C9A-9E42-D83D-B9ED-57471F04076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102000"/>
                    </a14:imgEffect>
                    <a14:imgEffect>
                      <a14:brightnessContrast bright="2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9076" y="2491421"/>
            <a:ext cx="3154073" cy="211140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2F5B675-9578-9120-C5F1-C75EE7B591B8}"/>
              </a:ext>
            </a:extLst>
          </p:cNvPr>
          <p:cNvSpPr txBox="1"/>
          <p:nvPr/>
        </p:nvSpPr>
        <p:spPr>
          <a:xfrm rot="16200000">
            <a:off x="7038473" y="3805531"/>
            <a:ext cx="1452080" cy="25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rgbClr val="1B4122"/>
                </a:solidFill>
                <a:latin typeface="+mn-lt"/>
              </a:rPr>
              <a:t>US Geological Survey</a:t>
            </a:r>
          </a:p>
        </p:txBody>
      </p:sp>
    </p:spTree>
    <p:extLst>
      <p:ext uri="{BB962C8B-B14F-4D97-AF65-F5344CB8AC3E}">
        <p14:creationId xmlns:p14="http://schemas.microsoft.com/office/powerpoint/2010/main" val="12265208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284C8-593E-5D5D-A777-CBF6671B1C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15120" y="51370"/>
            <a:ext cx="3503488" cy="1143000"/>
          </a:xfrm>
        </p:spPr>
        <p:txBody>
          <a:bodyPr/>
          <a:lstStyle/>
          <a:p>
            <a:r>
              <a:rPr lang="en-US" dirty="0"/>
              <a:t>Distribution: gravity flow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A92C0B-326A-C510-758E-3C6A66D68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E0102D-FA93-497C-A1C2-7F2C51D1EF12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26AE367-BB9E-A1F7-D695-69CAD777AE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480" y="1294545"/>
            <a:ext cx="8606470" cy="399151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AB2E86E-D76C-1F3B-50D3-5371A8D7E91C}"/>
              </a:ext>
            </a:extLst>
          </p:cNvPr>
          <p:cNvSpPr txBox="1"/>
          <p:nvPr/>
        </p:nvSpPr>
        <p:spPr>
          <a:xfrm rot="16200000">
            <a:off x="8142269" y="4479872"/>
            <a:ext cx="154626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rgbClr val="1B4122"/>
                </a:solidFill>
                <a:latin typeface="+mn-lt"/>
              </a:rPr>
              <a:t>Rodica Prato, US EPA</a:t>
            </a:r>
          </a:p>
        </p:txBody>
      </p:sp>
    </p:spTree>
    <p:extLst>
      <p:ext uri="{BB962C8B-B14F-4D97-AF65-F5344CB8AC3E}">
        <p14:creationId xmlns:p14="http://schemas.microsoft.com/office/powerpoint/2010/main" val="25387568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81B790-7D61-6BD3-8E55-BE072D61DF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90D0BA-B0C5-BA3B-546B-7702BA84FB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0177" y="223709"/>
            <a:ext cx="4094251" cy="526746"/>
          </a:xfrm>
        </p:spPr>
        <p:txBody>
          <a:bodyPr/>
          <a:lstStyle/>
          <a:p>
            <a:r>
              <a:rPr lang="en-US" dirty="0"/>
              <a:t>Distribution: gravity flow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B6FC95-568E-2FEB-2519-08FC1E71D3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50177" y="860903"/>
            <a:ext cx="5809152" cy="584440"/>
          </a:xfrm>
        </p:spPr>
        <p:txBody>
          <a:bodyPr/>
          <a:lstStyle/>
          <a:p>
            <a:r>
              <a:rPr lang="en-US" dirty="0"/>
              <a:t>You can use hand-held hose from rain barrel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6DBEA5-5191-E215-F1EF-364226BD42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E0102D-FA93-497C-A1C2-7F2C51D1EF12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  <p:pic>
        <p:nvPicPr>
          <p:cNvPr id="5" name="Content Placeholder 11">
            <a:extLst>
              <a:ext uri="{FF2B5EF4-FFF2-40B4-BE49-F238E27FC236}">
                <a16:creationId xmlns:a16="http://schemas.microsoft.com/office/drawing/2014/main" id="{840AC4D3-C21F-514F-ECD8-CE16C3EA79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61984" y="1879370"/>
            <a:ext cx="5002071" cy="3136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950CE944-EF73-871F-B84E-8C0D01D89311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5619165" y="3261906"/>
            <a:ext cx="3286460" cy="380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1147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192088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2pPr>
            <a:lvl3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3pPr>
            <a:lvl4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4pPr>
            <a:lvl5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5pPr>
            <a:lvl6pPr marL="6492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6pPr>
            <a:lvl7pPr marL="11064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7pPr>
            <a:lvl8pPr marL="15636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8pPr>
            <a:lvl9pPr marL="20208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9pPr>
          </a:lstStyle>
          <a:p>
            <a:pPr marL="0"/>
            <a:r>
              <a:rPr lang="en-US" sz="1000" dirty="0">
                <a:solidFill>
                  <a:srgbClr val="1B4122"/>
                </a:solidFill>
                <a:latin typeface="+mn-lt"/>
              </a:rPr>
              <a:t>US EPA. </a:t>
            </a:r>
            <a:r>
              <a:rPr lang="en-US" sz="1000" i="1" dirty="0">
                <a:solidFill>
                  <a:srgbClr val="1B4122"/>
                </a:solidFill>
                <a:latin typeface="+mn-lt"/>
              </a:rPr>
              <a:t>Semi-Arid Green Infrastructure Toolbox: Rainwater Harvesting</a:t>
            </a:r>
            <a:r>
              <a:rPr lang="en-US" sz="1000" dirty="0">
                <a:solidFill>
                  <a:srgbClr val="1B4122"/>
                </a:solidFill>
                <a:latin typeface="+mn-l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852663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D44B3B-E239-E4D4-B398-C0780B19AD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91F7F0-C5FA-7E85-C194-6F7B4CC929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313" y="233541"/>
            <a:ext cx="4094251" cy="526746"/>
          </a:xfrm>
        </p:spPr>
        <p:txBody>
          <a:bodyPr/>
          <a:lstStyle/>
          <a:p>
            <a:r>
              <a:rPr lang="en-US" dirty="0"/>
              <a:t>Distribution: gravity flow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1EC392-DDEC-1C6F-11E5-9D103618CE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313" y="870735"/>
            <a:ext cx="7895690" cy="741756"/>
          </a:xfrm>
        </p:spPr>
        <p:txBody>
          <a:bodyPr/>
          <a:lstStyle/>
          <a:p>
            <a:r>
              <a:rPr lang="en-US" dirty="0"/>
              <a:t>You can contour soil to direct flow to planting areas, plant basins, rain gardens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36E426-FFF0-21B4-A1E6-B7EFE5D67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E0102D-FA93-497C-A1C2-7F2C51D1EF12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C631BAF-DFFF-3F5C-BE76-4D299D9DC1CE}"/>
              </a:ext>
            </a:extLst>
          </p:cNvPr>
          <p:cNvSpPr txBox="1"/>
          <p:nvPr/>
        </p:nvSpPr>
        <p:spPr>
          <a:xfrm rot="16200000">
            <a:off x="6800083" y="5463241"/>
            <a:ext cx="163872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rgbClr val="1B4122"/>
                </a:solidFill>
                <a:latin typeface="+mn-lt"/>
              </a:rPr>
              <a:t>Groundwater Foundation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675D64B-06B7-D889-6829-DF5CF55679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868" y="1941595"/>
            <a:ext cx="2787419" cy="211283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2F19D79-1426-A761-3EAB-81A9C69569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2000"/>
                    </a14:imgEffect>
                    <a14:imgEffect>
                      <a14:saturation sat="116000"/>
                    </a14:imgEffect>
                    <a14:imgEffect>
                      <a14:brightnessContrast contras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6792" y="1902755"/>
            <a:ext cx="3475446" cy="221588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DA1D404-034F-572A-8BE1-907215871C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5786" y="4606835"/>
            <a:ext cx="5735727" cy="179888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A1CC04E-679D-737A-4807-363139665FA4}"/>
              </a:ext>
            </a:extLst>
          </p:cNvPr>
          <p:cNvSpPr txBox="1"/>
          <p:nvPr/>
        </p:nvSpPr>
        <p:spPr>
          <a:xfrm rot="16200000">
            <a:off x="6953340" y="3037683"/>
            <a:ext cx="206853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rgbClr val="1B4122"/>
                </a:solidFill>
                <a:latin typeface="+mn-lt"/>
              </a:rPr>
              <a:t>US EPA Watershed Academy</a:t>
            </a:r>
          </a:p>
        </p:txBody>
      </p:sp>
    </p:spTree>
    <p:extLst>
      <p:ext uri="{BB962C8B-B14F-4D97-AF65-F5344CB8AC3E}">
        <p14:creationId xmlns:p14="http://schemas.microsoft.com/office/powerpoint/2010/main" val="10387652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5892" y="304800"/>
            <a:ext cx="3841750" cy="725103"/>
          </a:xfrm>
        </p:spPr>
        <p:txBody>
          <a:bodyPr/>
          <a:lstStyle/>
          <a:p>
            <a:r>
              <a:rPr lang="en-US" dirty="0"/>
              <a:t>Rainwater harvesting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55892" y="1029903"/>
            <a:ext cx="2648217" cy="1226419"/>
          </a:xfrm>
        </p:spPr>
        <p:txBody>
          <a:bodyPr/>
          <a:lstStyle/>
          <a:p>
            <a:r>
              <a:rPr lang="en-US" dirty="0"/>
              <a:t>Collect rainwater</a:t>
            </a:r>
          </a:p>
          <a:p>
            <a:r>
              <a:rPr lang="en-US" dirty="0"/>
              <a:t>Store</a:t>
            </a:r>
          </a:p>
          <a:p>
            <a:r>
              <a:rPr lang="en-US" dirty="0"/>
              <a:t>Use later</a:t>
            </a:r>
          </a:p>
        </p:txBody>
      </p:sp>
      <p:pic>
        <p:nvPicPr>
          <p:cNvPr id="8" name="Picture 7" descr="Drawing showing components connected by pipes. Dashed rectangular lines above the roof show that when a roof has sloping surfaces, the rain catchment area is the horizontal footprint of the roof. ">
            <a:extLst>
              <a:ext uri="{FF2B5EF4-FFF2-40B4-BE49-F238E27FC236}">
                <a16:creationId xmlns:a16="http://schemas.microsoft.com/office/drawing/2014/main" id="{2C062F9F-BA6B-3D96-C07E-619824B70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565" y="2466474"/>
            <a:ext cx="7080869" cy="408672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1F48E98-72CB-A710-A802-4C2837B3A4D7}"/>
              </a:ext>
            </a:extLst>
          </p:cNvPr>
          <p:cNvSpPr txBox="1"/>
          <p:nvPr/>
        </p:nvSpPr>
        <p:spPr>
          <a:xfrm rot="16200000">
            <a:off x="6626995" y="4738451"/>
            <a:ext cx="338328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rgbClr val="1B4122"/>
                </a:solidFill>
                <a:effectLst/>
                <a:latin typeface="+mn-lt"/>
                <a:ea typeface="Times New Roman" panose="02020603050405020304" pitchFamily="18" charset="0"/>
              </a:rPr>
              <a:t>City of Austin, Texas Watershed Protection Department</a:t>
            </a:r>
            <a:endParaRPr lang="en-US" sz="1000" dirty="0">
              <a:solidFill>
                <a:srgbClr val="1B412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410663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8FF581-3F28-F55E-A528-4EF947857C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0777" y="469844"/>
            <a:ext cx="4649056" cy="752778"/>
          </a:xfrm>
        </p:spPr>
        <p:txBody>
          <a:bodyPr/>
          <a:lstStyle/>
          <a:p>
            <a:r>
              <a:rPr lang="en-US" dirty="0"/>
              <a:t>Potable water: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276A18-42F3-A996-D7BE-AA77F1527E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40777" y="1168685"/>
            <a:ext cx="5727843" cy="927243"/>
          </a:xfrm>
        </p:spPr>
        <p:txBody>
          <a:bodyPr/>
          <a:lstStyle/>
          <a:p>
            <a:r>
              <a:rPr lang="en-US" dirty="0"/>
              <a:t>Drinking water quality</a:t>
            </a:r>
          </a:p>
          <a:p>
            <a:r>
              <a:rPr lang="en-US" dirty="0"/>
              <a:t>Requires filtration and disinfection systems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63D01E-E45D-F12B-3121-21D54F508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E0102D-FA93-497C-A1C2-7F2C51D1EF12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B38A5D7-CB1B-D02D-FD5E-E8B0438E363B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7237196" y="4014934"/>
            <a:ext cx="2026442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1147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192088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2pPr>
            <a:lvl3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3pPr>
            <a:lvl4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4pPr>
            <a:lvl5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5pPr>
            <a:lvl6pPr marL="6492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6pPr>
            <a:lvl7pPr marL="11064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7pPr>
            <a:lvl8pPr marL="15636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8pPr>
            <a:lvl9pPr marL="20208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9pPr>
          </a:lstStyle>
          <a:p>
            <a:pPr marL="0"/>
            <a:r>
              <a:rPr lang="en-US" sz="1100" dirty="0">
                <a:solidFill>
                  <a:srgbClr val="1B4122"/>
                </a:solidFill>
              </a:rPr>
              <a:t>Centers for Disease Control</a:t>
            </a:r>
          </a:p>
        </p:txBody>
      </p:sp>
      <p:pic>
        <p:nvPicPr>
          <p:cNvPr id="8" name="Picture 7" descr="Photo of a filtration device with 3 filters. A person holds one cylindrical filter housing in one hand and a cylindrical filter in the other. The other 2 cylindrical filters are connected to the underside of the device.">
            <a:extLst>
              <a:ext uri="{FF2B5EF4-FFF2-40B4-BE49-F238E27FC236}">
                <a16:creationId xmlns:a16="http://schemas.microsoft.com/office/drawing/2014/main" id="{6EDF0055-B54E-4331-7BB0-50D8C49964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0312" y="2959446"/>
            <a:ext cx="4024841" cy="2263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3066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9587" y="510944"/>
            <a:ext cx="4924425" cy="557569"/>
          </a:xfrm>
        </p:spPr>
        <p:txBody>
          <a:bodyPr/>
          <a:lstStyle/>
          <a:p>
            <a:r>
              <a:rPr lang="en-US" sz="2400" dirty="0"/>
              <a:t>Purification, if for potable use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581025" y="1447800"/>
            <a:ext cx="4267200" cy="822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92100" indent="-292100" algn="l" rtl="0" fontAlgn="base">
              <a:spcBef>
                <a:spcPct val="20000"/>
              </a:spcBef>
              <a:spcAft>
                <a:spcPct val="0"/>
              </a:spcAft>
              <a:buClr>
                <a:srgbClr val="0A57A5"/>
              </a:buClr>
              <a:buChar char="•"/>
              <a:defRPr sz="24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73100" indent="-190500" algn="l" rtl="0" fontAlgn="base">
              <a:spcBef>
                <a:spcPct val="20000"/>
              </a:spcBef>
              <a:spcAft>
                <a:spcPct val="0"/>
              </a:spcAft>
              <a:buClr>
                <a:srgbClr val="0A57A5"/>
              </a:buClr>
              <a:buFont typeface="Times"/>
              <a:buChar char="•"/>
              <a:defRPr sz="2000">
                <a:solidFill>
                  <a:srgbClr val="1A137B"/>
                </a:solidFill>
                <a:latin typeface="+mn-lt"/>
              </a:defRPr>
            </a:lvl2pPr>
            <a:lvl3pPr marL="1054100" indent="-190500" algn="l" rtl="0" fontAlgn="base">
              <a:spcBef>
                <a:spcPct val="20000"/>
              </a:spcBef>
              <a:spcAft>
                <a:spcPct val="0"/>
              </a:spcAft>
              <a:buClr>
                <a:srgbClr val="0A57A5"/>
              </a:buClr>
              <a:buFont typeface="Times"/>
              <a:buChar char="•"/>
              <a:defRPr>
                <a:solidFill>
                  <a:srgbClr val="1A137B"/>
                </a:solidFill>
                <a:latin typeface="+mn-lt"/>
              </a:defRPr>
            </a:lvl3pPr>
            <a:lvl4pPr marL="1435100" indent="-190500" algn="l" rtl="0" fontAlgn="base">
              <a:spcBef>
                <a:spcPct val="20000"/>
              </a:spcBef>
              <a:spcAft>
                <a:spcPct val="0"/>
              </a:spcAft>
              <a:buClr>
                <a:srgbClr val="0A57A5"/>
              </a:buClr>
              <a:buFont typeface="Times"/>
              <a:buChar char="•"/>
              <a:defRPr sz="1600">
                <a:solidFill>
                  <a:srgbClr val="1A137B"/>
                </a:solidFill>
                <a:latin typeface="+mn-lt"/>
              </a:defRPr>
            </a:lvl4pPr>
            <a:lvl5pPr marL="1816100" indent="-190500" algn="l" rtl="0" fontAlgn="base">
              <a:spcBef>
                <a:spcPct val="20000"/>
              </a:spcBef>
              <a:spcAft>
                <a:spcPct val="0"/>
              </a:spcAft>
              <a:buClr>
                <a:srgbClr val="0A57A5"/>
              </a:buClr>
              <a:buFont typeface="Times"/>
              <a:buChar char="•"/>
              <a:defRPr sz="1600">
                <a:solidFill>
                  <a:srgbClr val="1A137B"/>
                </a:solidFill>
                <a:latin typeface="+mn-lt"/>
              </a:defRPr>
            </a:lvl5pPr>
            <a:lvl6pPr marL="2273300" indent="-190500" algn="l" rtl="0" fontAlgn="base">
              <a:spcBef>
                <a:spcPct val="20000"/>
              </a:spcBef>
              <a:spcAft>
                <a:spcPct val="0"/>
              </a:spcAft>
              <a:buClr>
                <a:srgbClr val="0A57A5"/>
              </a:buClr>
              <a:buFont typeface="Times"/>
              <a:buChar char="•"/>
              <a:defRPr sz="1600">
                <a:solidFill>
                  <a:srgbClr val="1A137B"/>
                </a:solidFill>
                <a:latin typeface="+mn-lt"/>
              </a:defRPr>
            </a:lvl6pPr>
            <a:lvl7pPr marL="2730500" indent="-190500" algn="l" rtl="0" fontAlgn="base">
              <a:spcBef>
                <a:spcPct val="20000"/>
              </a:spcBef>
              <a:spcAft>
                <a:spcPct val="0"/>
              </a:spcAft>
              <a:buClr>
                <a:srgbClr val="0A57A5"/>
              </a:buClr>
              <a:buFont typeface="Times"/>
              <a:buChar char="•"/>
              <a:defRPr sz="1600">
                <a:solidFill>
                  <a:srgbClr val="1A137B"/>
                </a:solidFill>
                <a:latin typeface="+mn-lt"/>
              </a:defRPr>
            </a:lvl7pPr>
            <a:lvl8pPr marL="3187700" indent="-190500" algn="l" rtl="0" fontAlgn="base">
              <a:spcBef>
                <a:spcPct val="20000"/>
              </a:spcBef>
              <a:spcAft>
                <a:spcPct val="0"/>
              </a:spcAft>
              <a:buClr>
                <a:srgbClr val="0A57A5"/>
              </a:buClr>
              <a:buFont typeface="Times"/>
              <a:buChar char="•"/>
              <a:defRPr sz="1600">
                <a:solidFill>
                  <a:srgbClr val="1A137B"/>
                </a:solidFill>
                <a:latin typeface="+mn-lt"/>
              </a:defRPr>
            </a:lvl8pPr>
            <a:lvl9pPr marL="3644900" indent="-190500" algn="l" rtl="0" fontAlgn="base">
              <a:spcBef>
                <a:spcPct val="20000"/>
              </a:spcBef>
              <a:spcAft>
                <a:spcPct val="0"/>
              </a:spcAft>
              <a:buClr>
                <a:srgbClr val="0A57A5"/>
              </a:buClr>
              <a:buFont typeface="Times"/>
              <a:buChar char="•"/>
              <a:defRPr sz="1600">
                <a:solidFill>
                  <a:srgbClr val="1A137B"/>
                </a:solidFill>
                <a:latin typeface="+mn-lt"/>
              </a:defRPr>
            </a:lvl9pPr>
          </a:lstStyle>
          <a:p>
            <a:pPr eaLnBrk="1" hangingPunct="1">
              <a:buClr>
                <a:srgbClr val="1B4122"/>
              </a:buClr>
            </a:pPr>
            <a:r>
              <a:rPr lang="en-US" sz="2000" kern="0" dirty="0">
                <a:solidFill>
                  <a:srgbClr val="1B4122"/>
                </a:solidFill>
              </a:rPr>
              <a:t>Potable: safe for drinking</a:t>
            </a:r>
          </a:p>
          <a:p>
            <a:pPr eaLnBrk="1" hangingPunct="1">
              <a:buClr>
                <a:srgbClr val="1B4122"/>
              </a:buClr>
            </a:pPr>
            <a:r>
              <a:rPr lang="en-US" sz="2000" kern="0" dirty="0">
                <a:solidFill>
                  <a:srgbClr val="1B4122"/>
                </a:solidFill>
              </a:rPr>
              <a:t>Regulated by law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 rot="16200000">
            <a:off x="7833099" y="2823131"/>
            <a:ext cx="2026442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1147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192088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2pPr>
            <a:lvl3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3pPr>
            <a:lvl4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4pPr>
            <a:lvl5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5pPr>
            <a:lvl6pPr marL="6492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6pPr>
            <a:lvl7pPr marL="11064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7pPr>
            <a:lvl8pPr marL="15636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8pPr>
            <a:lvl9pPr marL="20208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9pPr>
          </a:lstStyle>
          <a:p>
            <a:pPr marL="0"/>
            <a:r>
              <a:rPr lang="en-US" sz="1000" dirty="0" err="1">
                <a:solidFill>
                  <a:srgbClr val="1B4122"/>
                </a:solidFill>
                <a:latin typeface="+mn-lt"/>
              </a:rPr>
              <a:t>Photovs</a:t>
            </a:r>
            <a:r>
              <a:rPr lang="en-US" sz="1000" dirty="0">
                <a:solidFill>
                  <a:srgbClr val="1B4122"/>
                </a:solidFill>
                <a:latin typeface="+mn-lt"/>
              </a:rPr>
              <a:t>, </a:t>
            </a:r>
            <a:r>
              <a:rPr lang="en-US" sz="1000" dirty="0" err="1">
                <a:solidFill>
                  <a:srgbClr val="1B4122"/>
                </a:solidFill>
                <a:latin typeface="+mn-lt"/>
              </a:rPr>
              <a:t>Dreamstime</a:t>
            </a:r>
            <a:endParaRPr lang="en-US" sz="1000" dirty="0">
              <a:solidFill>
                <a:srgbClr val="1B4122"/>
              </a:solidFill>
              <a:latin typeface="+mn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DF0A1D-04B3-E4DA-BB23-86B0F0B6E6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8851" y="1247186"/>
            <a:ext cx="4083635" cy="2723707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CE28995-629F-4ED3-521F-CED90A478B5E}"/>
              </a:ext>
            </a:extLst>
          </p:cNvPr>
          <p:cNvSpPr txBox="1">
            <a:spLocks/>
          </p:cNvSpPr>
          <p:nvPr/>
        </p:nvSpPr>
        <p:spPr bwMode="auto">
          <a:xfrm>
            <a:off x="589589" y="3531741"/>
            <a:ext cx="4267200" cy="2633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92100" indent="-292100" algn="l" rtl="0" fontAlgn="base">
              <a:spcBef>
                <a:spcPct val="20000"/>
              </a:spcBef>
              <a:spcAft>
                <a:spcPct val="0"/>
              </a:spcAft>
              <a:buClr>
                <a:srgbClr val="0A57A5"/>
              </a:buClr>
              <a:buChar char="•"/>
              <a:defRPr sz="24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73100" indent="-190500" algn="l" rtl="0" fontAlgn="base">
              <a:spcBef>
                <a:spcPct val="20000"/>
              </a:spcBef>
              <a:spcAft>
                <a:spcPct val="0"/>
              </a:spcAft>
              <a:buClr>
                <a:srgbClr val="0A57A5"/>
              </a:buClr>
              <a:buFont typeface="Times"/>
              <a:buChar char="•"/>
              <a:defRPr sz="2000">
                <a:solidFill>
                  <a:srgbClr val="1A137B"/>
                </a:solidFill>
                <a:latin typeface="+mn-lt"/>
              </a:defRPr>
            </a:lvl2pPr>
            <a:lvl3pPr marL="1054100" indent="-190500" algn="l" rtl="0" fontAlgn="base">
              <a:spcBef>
                <a:spcPct val="20000"/>
              </a:spcBef>
              <a:spcAft>
                <a:spcPct val="0"/>
              </a:spcAft>
              <a:buClr>
                <a:srgbClr val="0A57A5"/>
              </a:buClr>
              <a:buFont typeface="Times"/>
              <a:buChar char="•"/>
              <a:defRPr>
                <a:solidFill>
                  <a:srgbClr val="1A137B"/>
                </a:solidFill>
                <a:latin typeface="+mn-lt"/>
              </a:defRPr>
            </a:lvl3pPr>
            <a:lvl4pPr marL="1435100" indent="-190500" algn="l" rtl="0" fontAlgn="base">
              <a:spcBef>
                <a:spcPct val="20000"/>
              </a:spcBef>
              <a:spcAft>
                <a:spcPct val="0"/>
              </a:spcAft>
              <a:buClr>
                <a:srgbClr val="0A57A5"/>
              </a:buClr>
              <a:buFont typeface="Times"/>
              <a:buChar char="•"/>
              <a:defRPr sz="1600">
                <a:solidFill>
                  <a:srgbClr val="1A137B"/>
                </a:solidFill>
                <a:latin typeface="+mn-lt"/>
              </a:defRPr>
            </a:lvl4pPr>
            <a:lvl5pPr marL="1816100" indent="-190500" algn="l" rtl="0" fontAlgn="base">
              <a:spcBef>
                <a:spcPct val="20000"/>
              </a:spcBef>
              <a:spcAft>
                <a:spcPct val="0"/>
              </a:spcAft>
              <a:buClr>
                <a:srgbClr val="0A57A5"/>
              </a:buClr>
              <a:buFont typeface="Times"/>
              <a:buChar char="•"/>
              <a:defRPr sz="1600">
                <a:solidFill>
                  <a:srgbClr val="1A137B"/>
                </a:solidFill>
                <a:latin typeface="+mn-lt"/>
              </a:defRPr>
            </a:lvl5pPr>
            <a:lvl6pPr marL="2273300" indent="-190500" algn="l" rtl="0" fontAlgn="base">
              <a:spcBef>
                <a:spcPct val="20000"/>
              </a:spcBef>
              <a:spcAft>
                <a:spcPct val="0"/>
              </a:spcAft>
              <a:buClr>
                <a:srgbClr val="0A57A5"/>
              </a:buClr>
              <a:buFont typeface="Times"/>
              <a:buChar char="•"/>
              <a:defRPr sz="1600">
                <a:solidFill>
                  <a:srgbClr val="1A137B"/>
                </a:solidFill>
                <a:latin typeface="+mn-lt"/>
              </a:defRPr>
            </a:lvl6pPr>
            <a:lvl7pPr marL="2730500" indent="-190500" algn="l" rtl="0" fontAlgn="base">
              <a:spcBef>
                <a:spcPct val="20000"/>
              </a:spcBef>
              <a:spcAft>
                <a:spcPct val="0"/>
              </a:spcAft>
              <a:buClr>
                <a:srgbClr val="0A57A5"/>
              </a:buClr>
              <a:buFont typeface="Times"/>
              <a:buChar char="•"/>
              <a:defRPr sz="1600">
                <a:solidFill>
                  <a:srgbClr val="1A137B"/>
                </a:solidFill>
                <a:latin typeface="+mn-lt"/>
              </a:defRPr>
            </a:lvl7pPr>
            <a:lvl8pPr marL="3187700" indent="-190500" algn="l" rtl="0" fontAlgn="base">
              <a:spcBef>
                <a:spcPct val="20000"/>
              </a:spcBef>
              <a:spcAft>
                <a:spcPct val="0"/>
              </a:spcAft>
              <a:buClr>
                <a:srgbClr val="0A57A5"/>
              </a:buClr>
              <a:buFont typeface="Times"/>
              <a:buChar char="•"/>
              <a:defRPr sz="1600">
                <a:solidFill>
                  <a:srgbClr val="1A137B"/>
                </a:solidFill>
                <a:latin typeface="+mn-lt"/>
              </a:defRPr>
            </a:lvl8pPr>
            <a:lvl9pPr marL="3644900" indent="-190500" algn="l" rtl="0" fontAlgn="base">
              <a:spcBef>
                <a:spcPct val="20000"/>
              </a:spcBef>
              <a:spcAft>
                <a:spcPct val="0"/>
              </a:spcAft>
              <a:buClr>
                <a:srgbClr val="0A57A5"/>
              </a:buClr>
              <a:buFont typeface="Times"/>
              <a:buChar char="•"/>
              <a:defRPr sz="1600">
                <a:solidFill>
                  <a:srgbClr val="1A137B"/>
                </a:solidFill>
                <a:latin typeface="+mn-lt"/>
              </a:defRPr>
            </a:lvl9pPr>
          </a:lstStyle>
          <a:p>
            <a:pPr eaLnBrk="1" hangingPunct="1">
              <a:buClr>
                <a:srgbClr val="1B4122"/>
              </a:buClr>
            </a:pPr>
            <a:r>
              <a:rPr lang="en-US" sz="2000" kern="0" dirty="0">
                <a:solidFill>
                  <a:srgbClr val="1B4122"/>
                </a:solidFill>
              </a:rPr>
              <a:t>Filters</a:t>
            </a:r>
          </a:p>
          <a:p>
            <a:pPr lvl="1"/>
            <a:r>
              <a:rPr lang="en-US" dirty="0">
                <a:solidFill>
                  <a:srgbClr val="1B4122"/>
                </a:solidFill>
              </a:rPr>
              <a:t>Sediment filtration (5</a:t>
            </a:r>
            <a:r>
              <a:rPr lang="el-GR" b="1" dirty="0">
                <a:solidFill>
                  <a:srgbClr val="1B4122"/>
                </a:solidFill>
                <a:latin typeface="GreekC" pitchFamily="2" charset="0"/>
                <a:ea typeface="GreekC" pitchFamily="2" charset="0"/>
                <a:cs typeface="GreekC" pitchFamily="2" charset="0"/>
              </a:rPr>
              <a:t>μ</a:t>
            </a:r>
            <a:r>
              <a:rPr lang="en-US" dirty="0">
                <a:solidFill>
                  <a:srgbClr val="1B4122"/>
                </a:solidFill>
                <a:ea typeface="GreekC" pitchFamily="2" charset="0"/>
                <a:cs typeface="GreekC" pitchFamily="2" charset="0"/>
              </a:rPr>
              <a:t>) +</a:t>
            </a:r>
          </a:p>
          <a:p>
            <a:pPr lvl="1"/>
            <a:r>
              <a:rPr lang="en-US" dirty="0">
                <a:solidFill>
                  <a:srgbClr val="1B4122"/>
                </a:solidFill>
                <a:ea typeface="GreekC" pitchFamily="2" charset="0"/>
                <a:cs typeface="GreekC" pitchFamily="2" charset="0"/>
              </a:rPr>
              <a:t>0.5</a:t>
            </a:r>
            <a:r>
              <a:rPr lang="el-GR" b="1" dirty="0">
                <a:solidFill>
                  <a:srgbClr val="1B4122"/>
                </a:solidFill>
                <a:latin typeface="GreekC" pitchFamily="2" charset="0"/>
                <a:ea typeface="GreekC" pitchFamily="2" charset="0"/>
                <a:cs typeface="GreekC" pitchFamily="2" charset="0"/>
              </a:rPr>
              <a:t>μ</a:t>
            </a:r>
            <a:r>
              <a:rPr lang="en-US" dirty="0">
                <a:solidFill>
                  <a:srgbClr val="1B4122"/>
                </a:solidFill>
                <a:ea typeface="GreekC" pitchFamily="2" charset="0"/>
                <a:cs typeface="GreekC" pitchFamily="2" charset="0"/>
              </a:rPr>
              <a:t> carbon filtration or equivalent</a:t>
            </a:r>
            <a:endParaRPr lang="en-US" sz="2000" kern="0" dirty="0">
              <a:solidFill>
                <a:srgbClr val="1B4122"/>
              </a:solidFill>
            </a:endParaRPr>
          </a:p>
          <a:p>
            <a:pPr eaLnBrk="1" hangingPunct="1">
              <a:buClr>
                <a:srgbClr val="1B4122"/>
              </a:buClr>
            </a:pPr>
            <a:r>
              <a:rPr lang="en-US" sz="2000" kern="0" dirty="0">
                <a:solidFill>
                  <a:srgbClr val="1B4122"/>
                </a:solidFill>
              </a:rPr>
              <a:t>Disinfection, e.g., UV</a:t>
            </a:r>
          </a:p>
          <a:p>
            <a:pPr eaLnBrk="1" hangingPunct="1">
              <a:buClr>
                <a:srgbClr val="1B4122"/>
              </a:buClr>
            </a:pPr>
            <a:r>
              <a:rPr lang="en-US" sz="2000" kern="0" dirty="0">
                <a:solidFill>
                  <a:srgbClr val="1B4122"/>
                </a:solidFill>
              </a:rPr>
              <a:t>Buffering for pH control</a:t>
            </a:r>
          </a:p>
          <a:p>
            <a:pPr eaLnBrk="1" hangingPunct="1">
              <a:buClr>
                <a:srgbClr val="1B4122"/>
              </a:buClr>
            </a:pPr>
            <a:r>
              <a:rPr lang="en-US" sz="2000" kern="0" dirty="0">
                <a:solidFill>
                  <a:srgbClr val="1B4122"/>
                </a:solidFill>
              </a:rPr>
              <a:t>Backflow prevention</a:t>
            </a:r>
          </a:p>
          <a:p>
            <a:pPr eaLnBrk="1" hangingPunct="1">
              <a:buClr>
                <a:srgbClr val="1B4122"/>
              </a:buClr>
            </a:pPr>
            <a:endParaRPr lang="en-US" sz="2000" kern="0" dirty="0">
              <a:solidFill>
                <a:srgbClr val="1B4122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39610F2-E8E0-653B-8689-2655FED3EAF0}"/>
              </a:ext>
            </a:extLst>
          </p:cNvPr>
          <p:cNvSpPr txBox="1">
            <a:spLocks/>
          </p:cNvSpPr>
          <p:nvPr/>
        </p:nvSpPr>
        <p:spPr bwMode="auto">
          <a:xfrm>
            <a:off x="598150" y="2975030"/>
            <a:ext cx="1816278" cy="557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sz="2000" kern="0" dirty="0">
                <a:latin typeface="+mn-lt"/>
              </a:rPr>
              <a:t>Required:</a:t>
            </a:r>
          </a:p>
        </p:txBody>
      </p:sp>
    </p:spTree>
    <p:extLst>
      <p:ext uri="{BB962C8B-B14F-4D97-AF65-F5344CB8AC3E}">
        <p14:creationId xmlns:p14="http://schemas.microsoft.com/office/powerpoint/2010/main" val="17993894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B68906-1033-FD0C-DFFE-2E86B442CF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4E67EA-C12E-36A4-C4BC-8AECEAEEDA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E0102D-FA93-497C-A1C2-7F2C51D1EF12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4C40866-A874-2B9E-36C8-AA21529F6598}"/>
              </a:ext>
            </a:extLst>
          </p:cNvPr>
          <p:cNvSpPr txBox="1">
            <a:spLocks/>
          </p:cNvSpPr>
          <p:nvPr/>
        </p:nvSpPr>
        <p:spPr bwMode="auto">
          <a:xfrm>
            <a:off x="534255" y="201004"/>
            <a:ext cx="8075486" cy="752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kern="0" dirty="0"/>
              <a:t>Most rainwater systems are for nonpotable water. Use for: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15B69C4-F3A8-2D4A-A063-4C6866B0B08C}"/>
              </a:ext>
            </a:extLst>
          </p:cNvPr>
          <p:cNvSpPr txBox="1">
            <a:spLocks/>
          </p:cNvSpPr>
          <p:nvPr/>
        </p:nvSpPr>
        <p:spPr bwMode="auto">
          <a:xfrm>
            <a:off x="1226052" y="971763"/>
            <a:ext cx="5727843" cy="1925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8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9pPr>
          </a:lstStyle>
          <a:p>
            <a:r>
              <a:rPr lang="en-US" kern="0" dirty="0"/>
              <a:t>Toilet flushing</a:t>
            </a:r>
          </a:p>
          <a:p>
            <a:r>
              <a:rPr lang="en-US" kern="0" dirty="0"/>
              <a:t>Landscape plants</a:t>
            </a:r>
          </a:p>
          <a:p>
            <a:pPr lvl="1"/>
            <a:r>
              <a:rPr lang="en-US" kern="0" dirty="0"/>
              <a:t>Do not use on plants that are eaten</a:t>
            </a:r>
          </a:p>
          <a:p>
            <a:pPr lvl="1"/>
            <a:r>
              <a:rPr lang="en-US" kern="0" dirty="0"/>
              <a:t>Do not use for washing foods before eating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3A0AC84-6D4A-B44B-BF16-F038C1B712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755" y="2866489"/>
            <a:ext cx="7365897" cy="341615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58CEA2D-E50B-A0A7-BCF1-055CD5577C3A}"/>
              </a:ext>
            </a:extLst>
          </p:cNvPr>
          <p:cNvSpPr txBox="1"/>
          <p:nvPr/>
        </p:nvSpPr>
        <p:spPr>
          <a:xfrm rot="16200000">
            <a:off x="7679932" y="5373723"/>
            <a:ext cx="154626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rgbClr val="1B4122"/>
                </a:solidFill>
                <a:latin typeface="+mn-lt"/>
              </a:rPr>
              <a:t>Rodica Prato, US EPA</a:t>
            </a:r>
          </a:p>
        </p:txBody>
      </p:sp>
    </p:spTree>
    <p:extLst>
      <p:ext uri="{BB962C8B-B14F-4D97-AF65-F5344CB8AC3E}">
        <p14:creationId xmlns:p14="http://schemas.microsoft.com/office/powerpoint/2010/main" val="26330423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941C18-64EF-4ECD-F04D-37E5C98F6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1" y="274638"/>
            <a:ext cx="2887038" cy="1143000"/>
          </a:xfrm>
        </p:spPr>
        <p:txBody>
          <a:bodyPr/>
          <a:lstStyle/>
          <a:p>
            <a:r>
              <a:rPr lang="en-US" dirty="0"/>
              <a:t>Maintenance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B24982-4FDC-4B28-603A-78A630138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E0102D-FA93-497C-A1C2-7F2C51D1EF12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1A23E52-FCD2-8E9E-3944-139DF1F354CE}"/>
              </a:ext>
            </a:extLst>
          </p:cNvPr>
          <p:cNvSpPr txBox="1">
            <a:spLocks/>
          </p:cNvSpPr>
          <p:nvPr/>
        </p:nvSpPr>
        <p:spPr bwMode="auto">
          <a:xfrm>
            <a:off x="919316" y="1595285"/>
            <a:ext cx="6966155" cy="38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8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9pPr>
          </a:lstStyle>
          <a:p>
            <a:r>
              <a:rPr lang="en-US" kern="0" dirty="0"/>
              <a:t>Empty first flush devices after each storm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D8101E9-F9CF-FE01-063B-9F1705468011}"/>
              </a:ext>
            </a:extLst>
          </p:cNvPr>
          <p:cNvSpPr txBox="1">
            <a:spLocks/>
          </p:cNvSpPr>
          <p:nvPr/>
        </p:nvSpPr>
        <p:spPr bwMode="auto">
          <a:xfrm>
            <a:off x="919316" y="2273710"/>
            <a:ext cx="7530957" cy="852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8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9pPr>
          </a:lstStyle>
          <a:p>
            <a:r>
              <a:rPr lang="en-US" kern="0" dirty="0"/>
              <a:t>Keep gutters clean</a:t>
            </a:r>
          </a:p>
          <a:p>
            <a:r>
              <a:rPr lang="en-US" kern="0" dirty="0"/>
              <a:t>Trim vegetation at least 24 inches away from gutters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835B0FD-8C82-A07C-B628-386C471B6E84}"/>
              </a:ext>
            </a:extLst>
          </p:cNvPr>
          <p:cNvSpPr txBox="1">
            <a:spLocks/>
          </p:cNvSpPr>
          <p:nvPr/>
        </p:nvSpPr>
        <p:spPr bwMode="auto">
          <a:xfrm>
            <a:off x="909483" y="3365090"/>
            <a:ext cx="7530957" cy="56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8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9pPr>
          </a:lstStyle>
          <a:p>
            <a:r>
              <a:rPr lang="en-US" kern="0" dirty="0"/>
              <a:t>Keep overflow lines free of obstacles that could block flow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F3FFF7A-5A23-D334-E9A0-6273AEC6C6CE}"/>
              </a:ext>
            </a:extLst>
          </p:cNvPr>
          <p:cNvSpPr txBox="1">
            <a:spLocks/>
          </p:cNvSpPr>
          <p:nvPr/>
        </p:nvSpPr>
        <p:spPr bwMode="auto">
          <a:xfrm>
            <a:off x="909483" y="3994356"/>
            <a:ext cx="7530957" cy="774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8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9pPr>
          </a:lstStyle>
          <a:p>
            <a:r>
              <a:rPr lang="en-US" kern="0" dirty="0"/>
              <a:t>Check filters</a:t>
            </a:r>
          </a:p>
          <a:p>
            <a:r>
              <a:rPr lang="en-US" kern="0" dirty="0"/>
              <a:t>Check storage tank; flush collected debris at bottom of tank</a:t>
            </a:r>
          </a:p>
        </p:txBody>
      </p:sp>
    </p:spTree>
    <p:extLst>
      <p:ext uri="{BB962C8B-B14F-4D97-AF65-F5344CB8AC3E}">
        <p14:creationId xmlns:p14="http://schemas.microsoft.com/office/powerpoint/2010/main" val="18979680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3581400" cy="1752600"/>
          </a:xfrm>
        </p:spPr>
        <p:txBody>
          <a:bodyPr/>
          <a:lstStyle/>
          <a:p>
            <a:r>
              <a:rPr lang="en-US" sz="2400" dirty="0"/>
              <a:t>Rainwater harvesting components: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938338"/>
            <a:ext cx="2590800" cy="2633662"/>
          </a:xfrm>
        </p:spPr>
        <p:txBody>
          <a:bodyPr/>
          <a:lstStyle/>
          <a:p>
            <a:r>
              <a:rPr lang="en-US" sz="2000" dirty="0"/>
              <a:t>Catchment area</a:t>
            </a:r>
          </a:p>
          <a:p>
            <a:r>
              <a:rPr lang="en-US" sz="2000" dirty="0"/>
              <a:t>Conveyance</a:t>
            </a:r>
          </a:p>
          <a:p>
            <a:r>
              <a:rPr lang="en-US" sz="2000" dirty="0"/>
              <a:t>Filtration</a:t>
            </a:r>
          </a:p>
          <a:p>
            <a:r>
              <a:rPr lang="en-US" sz="2000" dirty="0"/>
              <a:t>Storage</a:t>
            </a:r>
          </a:p>
          <a:p>
            <a:r>
              <a:rPr lang="en-US" sz="2000" dirty="0"/>
              <a:t>Distribution</a:t>
            </a:r>
          </a:p>
          <a:p>
            <a:r>
              <a:rPr lang="en-US" sz="2000" dirty="0"/>
              <a:t>Purification, if for potable use</a:t>
            </a:r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959381927"/>
              </p:ext>
            </p:extLst>
          </p:nvPr>
        </p:nvGraphicFramePr>
        <p:xfrm>
          <a:off x="4495800" y="228600"/>
          <a:ext cx="1358900" cy="7834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6956504"/>
              </p:ext>
            </p:extLst>
          </p:nvPr>
        </p:nvGraphicFramePr>
        <p:xfrm>
          <a:off x="4495800" y="1676400"/>
          <a:ext cx="1358900" cy="7834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2457018900"/>
              </p:ext>
            </p:extLst>
          </p:nvPr>
        </p:nvGraphicFramePr>
        <p:xfrm>
          <a:off x="4495800" y="3102769"/>
          <a:ext cx="1358900" cy="7834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12" name="Diagram 11"/>
          <p:cNvGraphicFramePr/>
          <p:nvPr>
            <p:extLst>
              <p:ext uri="{D42A27DB-BD31-4B8C-83A1-F6EECF244321}">
                <p14:modId xmlns:p14="http://schemas.microsoft.com/office/powerpoint/2010/main" val="1766898817"/>
              </p:ext>
            </p:extLst>
          </p:nvPr>
        </p:nvGraphicFramePr>
        <p:xfrm>
          <a:off x="3048000" y="4495800"/>
          <a:ext cx="1358900" cy="7834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13" name="Diagram 12"/>
          <p:cNvGraphicFramePr/>
          <p:nvPr>
            <p:extLst>
              <p:ext uri="{D42A27DB-BD31-4B8C-83A1-F6EECF244321}">
                <p14:modId xmlns:p14="http://schemas.microsoft.com/office/powerpoint/2010/main" val="3708720228"/>
              </p:ext>
            </p:extLst>
          </p:nvPr>
        </p:nvGraphicFramePr>
        <p:xfrm>
          <a:off x="6172200" y="4517231"/>
          <a:ext cx="1358900" cy="7834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graphicFrame>
        <p:nvGraphicFramePr>
          <p:cNvPr id="14" name="Diagram 13"/>
          <p:cNvGraphicFramePr/>
          <p:nvPr>
            <p:extLst>
              <p:ext uri="{D42A27DB-BD31-4B8C-83A1-F6EECF244321}">
                <p14:modId xmlns:p14="http://schemas.microsoft.com/office/powerpoint/2010/main" val="898655545"/>
              </p:ext>
            </p:extLst>
          </p:nvPr>
        </p:nvGraphicFramePr>
        <p:xfrm>
          <a:off x="6172200" y="5922169"/>
          <a:ext cx="1358900" cy="7834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7" r:lo="rId28" r:qs="rId29" r:cs="rId30"/>
          </a:graphicData>
        </a:graphic>
      </p:graphicFrame>
      <p:sp>
        <p:nvSpPr>
          <p:cNvPr id="15" name="Down Arrow 14"/>
          <p:cNvSpPr/>
          <p:nvPr/>
        </p:nvSpPr>
        <p:spPr bwMode="auto">
          <a:xfrm>
            <a:off x="4983481" y="1143000"/>
            <a:ext cx="426719" cy="457200"/>
          </a:xfrm>
          <a:prstGeom prst="downArrow">
            <a:avLst/>
          </a:prstGeom>
          <a:solidFill>
            <a:srgbClr val="B1BFDD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/>
            </a:endParaRPr>
          </a:p>
        </p:txBody>
      </p:sp>
      <p:sp>
        <p:nvSpPr>
          <p:cNvPr id="16" name="Title 1"/>
          <p:cNvSpPr txBox="1">
            <a:spLocks/>
          </p:cNvSpPr>
          <p:nvPr/>
        </p:nvSpPr>
        <p:spPr bwMode="auto">
          <a:xfrm>
            <a:off x="5181600" y="1066800"/>
            <a:ext cx="1752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1147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192088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2pPr>
            <a:lvl3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3pPr>
            <a:lvl4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4pPr>
            <a:lvl5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5pPr>
            <a:lvl6pPr marL="6492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6pPr>
            <a:lvl7pPr marL="11064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7pPr>
            <a:lvl8pPr marL="15636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8pPr>
            <a:lvl9pPr marL="20208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9pPr>
          </a:lstStyle>
          <a:p>
            <a:pPr eaLnBrk="1" hangingPunct="1"/>
            <a:r>
              <a:rPr lang="en-US" sz="1600" kern="0" dirty="0">
                <a:solidFill>
                  <a:srgbClr val="1B4122"/>
                </a:solidFill>
                <a:latin typeface="+mn-lt"/>
              </a:rPr>
              <a:t>conveyance</a:t>
            </a:r>
          </a:p>
        </p:txBody>
      </p:sp>
      <p:sp>
        <p:nvSpPr>
          <p:cNvPr id="17" name="Down Arrow 16"/>
          <p:cNvSpPr/>
          <p:nvPr/>
        </p:nvSpPr>
        <p:spPr bwMode="auto">
          <a:xfrm>
            <a:off x="4983481" y="2590800"/>
            <a:ext cx="426719" cy="457200"/>
          </a:xfrm>
          <a:prstGeom prst="downArrow">
            <a:avLst/>
          </a:prstGeom>
          <a:solidFill>
            <a:srgbClr val="B1BFDD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/>
            </a:endParaRPr>
          </a:p>
        </p:txBody>
      </p:sp>
      <p:sp>
        <p:nvSpPr>
          <p:cNvPr id="18" name="Title 1"/>
          <p:cNvSpPr txBox="1">
            <a:spLocks/>
          </p:cNvSpPr>
          <p:nvPr/>
        </p:nvSpPr>
        <p:spPr bwMode="auto">
          <a:xfrm>
            <a:off x="5181600" y="2514600"/>
            <a:ext cx="1752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1147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192088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2pPr>
            <a:lvl3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3pPr>
            <a:lvl4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4pPr>
            <a:lvl5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5pPr>
            <a:lvl6pPr marL="6492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6pPr>
            <a:lvl7pPr marL="11064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7pPr>
            <a:lvl8pPr marL="15636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8pPr>
            <a:lvl9pPr marL="20208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9pPr>
          </a:lstStyle>
          <a:p>
            <a:pPr eaLnBrk="1" hangingPunct="1"/>
            <a:r>
              <a:rPr lang="en-US" sz="1600" kern="0" dirty="0">
                <a:solidFill>
                  <a:srgbClr val="1B4122"/>
                </a:solidFill>
                <a:latin typeface="+mn-lt"/>
              </a:rPr>
              <a:t>conveyance</a:t>
            </a:r>
          </a:p>
        </p:txBody>
      </p:sp>
      <p:sp>
        <p:nvSpPr>
          <p:cNvPr id="19" name="Down Arrow 18"/>
          <p:cNvSpPr/>
          <p:nvPr/>
        </p:nvSpPr>
        <p:spPr bwMode="auto">
          <a:xfrm>
            <a:off x="6629400" y="5410200"/>
            <a:ext cx="426719" cy="457200"/>
          </a:xfrm>
          <a:prstGeom prst="downArrow">
            <a:avLst/>
          </a:prstGeom>
          <a:solidFill>
            <a:srgbClr val="B1BFDD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/>
            </a:endParaRPr>
          </a:p>
        </p:txBody>
      </p:sp>
      <p:sp>
        <p:nvSpPr>
          <p:cNvPr id="20" name="Title 1"/>
          <p:cNvSpPr txBox="1">
            <a:spLocks/>
          </p:cNvSpPr>
          <p:nvPr/>
        </p:nvSpPr>
        <p:spPr bwMode="auto">
          <a:xfrm>
            <a:off x="6934200" y="5334000"/>
            <a:ext cx="1752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1147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192088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2pPr>
            <a:lvl3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3pPr>
            <a:lvl4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4pPr>
            <a:lvl5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5pPr>
            <a:lvl6pPr marL="6492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6pPr>
            <a:lvl7pPr marL="11064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7pPr>
            <a:lvl8pPr marL="15636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8pPr>
            <a:lvl9pPr marL="20208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9pPr>
          </a:lstStyle>
          <a:p>
            <a:pPr eaLnBrk="1" hangingPunct="1"/>
            <a:r>
              <a:rPr lang="en-US" sz="1600" kern="0" dirty="0">
                <a:solidFill>
                  <a:srgbClr val="1B4122"/>
                </a:solidFill>
                <a:latin typeface="+mn-lt"/>
              </a:rPr>
              <a:t>distribution</a:t>
            </a:r>
          </a:p>
        </p:txBody>
      </p:sp>
      <p:sp>
        <p:nvSpPr>
          <p:cNvPr id="21" name="Down Arrow 20"/>
          <p:cNvSpPr/>
          <p:nvPr/>
        </p:nvSpPr>
        <p:spPr bwMode="auto">
          <a:xfrm rot="18580000">
            <a:off x="5791200" y="3962400"/>
            <a:ext cx="426719" cy="457200"/>
          </a:xfrm>
          <a:prstGeom prst="downArrow">
            <a:avLst/>
          </a:prstGeom>
          <a:solidFill>
            <a:srgbClr val="B1BFDD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/>
            </a:endParaRPr>
          </a:p>
        </p:txBody>
      </p:sp>
      <p:sp>
        <p:nvSpPr>
          <p:cNvPr id="22" name="Title 1"/>
          <p:cNvSpPr txBox="1">
            <a:spLocks/>
          </p:cNvSpPr>
          <p:nvPr/>
        </p:nvSpPr>
        <p:spPr bwMode="auto">
          <a:xfrm>
            <a:off x="6096000" y="3886200"/>
            <a:ext cx="1752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1147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192088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2pPr>
            <a:lvl3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3pPr>
            <a:lvl4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4pPr>
            <a:lvl5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5pPr>
            <a:lvl6pPr marL="6492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6pPr>
            <a:lvl7pPr marL="11064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7pPr>
            <a:lvl8pPr marL="15636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8pPr>
            <a:lvl9pPr marL="20208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9pPr>
          </a:lstStyle>
          <a:p>
            <a:pPr eaLnBrk="1" hangingPunct="1"/>
            <a:r>
              <a:rPr lang="en-US" sz="1600" kern="0" dirty="0">
                <a:solidFill>
                  <a:srgbClr val="1B4122"/>
                </a:solidFill>
                <a:latin typeface="+mn-lt"/>
              </a:rPr>
              <a:t>distribution</a:t>
            </a:r>
          </a:p>
        </p:txBody>
      </p:sp>
      <p:sp>
        <p:nvSpPr>
          <p:cNvPr id="23" name="Down Arrow 22"/>
          <p:cNvSpPr/>
          <p:nvPr/>
        </p:nvSpPr>
        <p:spPr bwMode="auto">
          <a:xfrm rot="3020000" flipH="1">
            <a:off x="4137402" y="3967758"/>
            <a:ext cx="426719" cy="457200"/>
          </a:xfrm>
          <a:prstGeom prst="downArrow">
            <a:avLst/>
          </a:prstGeom>
          <a:solidFill>
            <a:srgbClr val="B1BFDD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40319293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357CBC-110A-CD9E-CE34-F793462028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2090791" cy="382908"/>
          </a:xfrm>
        </p:spPr>
        <p:txBody>
          <a:bodyPr/>
          <a:lstStyle/>
          <a:p>
            <a:r>
              <a:rPr lang="en-US" dirty="0"/>
              <a:t>Components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4DECAD1E-FE3B-69EE-639E-35367D9E75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173" y="973476"/>
            <a:ext cx="6632203" cy="515234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725208-C408-1A2E-D3F2-81441F2C0E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E0102D-FA93-497C-A1C2-7F2C51D1EF12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57D472D-D21B-677B-0EF8-1CFB66790F4C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6858061" y="4840931"/>
            <a:ext cx="2337312" cy="317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1147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192088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2pPr>
            <a:lvl3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3pPr>
            <a:lvl4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4pPr>
            <a:lvl5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5pPr>
            <a:lvl6pPr marL="6492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6pPr>
            <a:lvl7pPr marL="11064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7pPr>
            <a:lvl8pPr marL="15636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8pPr>
            <a:lvl9pPr marL="20208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9pPr>
          </a:lstStyle>
          <a:p>
            <a:pPr marL="0" eaLnBrk="1" hangingPunct="1"/>
            <a:r>
              <a:rPr lang="en-US" sz="1000" kern="0" dirty="0">
                <a:solidFill>
                  <a:srgbClr val="1B4122"/>
                </a:solidFill>
                <a:latin typeface="+mn-lt"/>
              </a:rPr>
              <a:t>US DOE. </a:t>
            </a:r>
            <a:r>
              <a:rPr lang="en-US" sz="1000" i="1" dirty="0">
                <a:solidFill>
                  <a:srgbClr val="1B4122"/>
                </a:solidFill>
                <a:latin typeface="+mn-lt"/>
              </a:rPr>
              <a:t>Rainwater Harvesting Tool</a:t>
            </a:r>
            <a:endParaRPr lang="en-US" sz="1000" i="1" kern="0" dirty="0">
              <a:solidFill>
                <a:srgbClr val="1B412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94942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448" y="141074"/>
            <a:ext cx="4152107" cy="935037"/>
          </a:xfrm>
        </p:spPr>
        <p:txBody>
          <a:bodyPr/>
          <a:lstStyle/>
          <a:p>
            <a:r>
              <a:rPr lang="en-US" sz="2400" dirty="0"/>
              <a:t>Catchment: the roof</a:t>
            </a:r>
          </a:p>
        </p:txBody>
      </p:sp>
      <p:pic>
        <p:nvPicPr>
          <p:cNvPr id="4" name="Content Placeholder 3" descr="Repeat of a previous slide. Photo of a long building with a metal roof and a funnel below the roof's valley that drains into a runnel along a sandstone wall.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4000"/>
                    </a14:imgEffect>
                    <a14:imgEffect>
                      <a14:brightnessContrast bright="13000"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9790" y="1253446"/>
            <a:ext cx="3578210" cy="2683658"/>
          </a:xfr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B6F7C79B-F0D7-C997-F164-63140EBC75E1}"/>
              </a:ext>
            </a:extLst>
          </p:cNvPr>
          <p:cNvSpPr txBox="1">
            <a:spLocks/>
          </p:cNvSpPr>
          <p:nvPr/>
        </p:nvSpPr>
        <p:spPr bwMode="auto">
          <a:xfrm>
            <a:off x="4820892" y="3766227"/>
            <a:ext cx="3696384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1147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192088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2pPr>
            <a:lvl3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3pPr>
            <a:lvl4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4pPr>
            <a:lvl5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5pPr>
            <a:lvl6pPr marL="6492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6pPr>
            <a:lvl7pPr marL="11064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7pPr>
            <a:lvl8pPr marL="15636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8pPr>
            <a:lvl9pPr marL="20208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9pPr>
          </a:lstStyle>
          <a:p>
            <a:pPr eaLnBrk="1" hangingPunct="1"/>
            <a:r>
              <a:rPr lang="en-US" sz="1600" kern="0" dirty="0">
                <a:solidFill>
                  <a:srgbClr val="1B4122"/>
                </a:solidFill>
                <a:latin typeface="+mn-lt"/>
              </a:rPr>
              <a:t>Ladybird Johnson Wildflower Center Austin, Texas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FAA4DB8-D4BE-3EF5-A49B-9B5A477A4AA4}"/>
              </a:ext>
            </a:extLst>
          </p:cNvPr>
          <p:cNvSpPr txBox="1">
            <a:spLocks/>
          </p:cNvSpPr>
          <p:nvPr/>
        </p:nvSpPr>
        <p:spPr bwMode="auto">
          <a:xfrm>
            <a:off x="397267" y="1198599"/>
            <a:ext cx="3568558" cy="1637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8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9pPr>
          </a:lstStyle>
          <a:p>
            <a:pPr>
              <a:lnSpc>
                <a:spcPct val="90000"/>
              </a:lnSpc>
            </a:pPr>
            <a:r>
              <a:rPr lang="en-US" dirty="0"/>
              <a:t>Smoother is better.</a:t>
            </a:r>
          </a:p>
          <a:p>
            <a:pPr>
              <a:lnSpc>
                <a:spcPct val="90000"/>
              </a:lnSpc>
            </a:pPr>
            <a:r>
              <a:rPr lang="en-US" dirty="0"/>
              <a:t>Baked enamel (on steel)</a:t>
            </a:r>
          </a:p>
          <a:p>
            <a:pPr>
              <a:lnSpc>
                <a:spcPct val="90000"/>
              </a:lnSpc>
            </a:pPr>
            <a:r>
              <a:rPr lang="en-US" dirty="0"/>
              <a:t>Stainless steel</a:t>
            </a:r>
          </a:p>
          <a:p>
            <a:pPr>
              <a:lnSpc>
                <a:spcPct val="90000"/>
              </a:lnSpc>
            </a:pPr>
            <a:r>
              <a:rPr lang="en-US" kern="0" dirty="0"/>
              <a:t>No zinc, copper, lead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FBB6AADD-3201-FD17-AE02-AFB65717EB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5116530"/>
            <a:ext cx="8162818" cy="1332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SzPct val="85000"/>
              <a:buFont typeface="Arial" charset="0"/>
              <a:buChar char="▪"/>
              <a:defRPr sz="1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SzPct val="75000"/>
              <a:buChar char="•"/>
              <a:defRPr sz="18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900"/>
              </a:spcAft>
            </a:pPr>
            <a:r>
              <a:rPr lang="en-US" sz="1800" kern="0" dirty="0">
                <a:solidFill>
                  <a:srgbClr val="1B4122"/>
                </a:solidFill>
              </a:rPr>
              <a:t>Shingles, shakes, clay tiles more likely to support growth of mold, algae</a:t>
            </a:r>
          </a:p>
          <a:p>
            <a:pPr eaLnBrk="1" hangingPunct="1">
              <a:lnSpc>
                <a:spcPct val="90000"/>
              </a:lnSpc>
              <a:spcAft>
                <a:spcPts val="900"/>
              </a:spcAft>
            </a:pPr>
            <a:r>
              <a:rPr lang="en-US" sz="1800" kern="0" dirty="0">
                <a:solidFill>
                  <a:srgbClr val="1B4122"/>
                </a:solidFill>
              </a:rPr>
              <a:t>Treated wood can leach preservatives</a:t>
            </a:r>
          </a:p>
          <a:p>
            <a:pPr eaLnBrk="1" hangingPunct="1">
              <a:lnSpc>
                <a:spcPct val="90000"/>
              </a:lnSpc>
              <a:spcAft>
                <a:spcPts val="900"/>
              </a:spcAft>
            </a:pPr>
            <a:r>
              <a:rPr lang="en-US" sz="1800" kern="0" dirty="0">
                <a:solidFill>
                  <a:srgbClr val="1B4122"/>
                </a:solidFill>
              </a:rPr>
              <a:t>Asphalt shingles can leach petroleum compounds</a:t>
            </a:r>
          </a:p>
        </p:txBody>
      </p:sp>
    </p:spTree>
    <p:extLst>
      <p:ext uri="{BB962C8B-B14F-4D97-AF65-F5344CB8AC3E}">
        <p14:creationId xmlns:p14="http://schemas.microsoft.com/office/powerpoint/2010/main" val="37165712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111DF-28CB-6DB8-AB34-5BB1050C58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rawing showing components connected by pipes. Dashed rectangular lines above the roof show that when a roof has sloping surfaces, the rain catchment area is the horizontal footprint of the roof. ">
            <a:extLst>
              <a:ext uri="{FF2B5EF4-FFF2-40B4-BE49-F238E27FC236}">
                <a16:creationId xmlns:a16="http://schemas.microsoft.com/office/drawing/2014/main" id="{263E2A62-48FD-ED72-24F0-E35B626DAA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047" y="3962401"/>
            <a:ext cx="4812633" cy="2777613"/>
          </a:xfrm>
          <a:prstGeom prst="rect">
            <a:avLst/>
          </a:prstGeom>
        </p:spPr>
      </p:pic>
      <p:pic>
        <p:nvPicPr>
          <p:cNvPr id="7" name="Picture 6" descr="Photo of a drainpipe coming down from a gutter, with one vertical pipe, the first-flush pipe, and a second pipe branching off the vertical pipe and continuing toward the ground.">
            <a:extLst>
              <a:ext uri="{FF2B5EF4-FFF2-40B4-BE49-F238E27FC236}">
                <a16:creationId xmlns:a16="http://schemas.microsoft.com/office/drawing/2014/main" id="{C93CC61A-EAF4-8E88-1CBB-72267FF28A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915" y="4599400"/>
            <a:ext cx="2500901" cy="1875676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79773113-84C2-F220-692A-AADF4866DEC9}"/>
              </a:ext>
            </a:extLst>
          </p:cNvPr>
          <p:cNvCxnSpPr/>
          <p:nvPr/>
        </p:nvCxnSpPr>
        <p:spPr bwMode="auto">
          <a:xfrm>
            <a:off x="2229255" y="4376793"/>
            <a:ext cx="437208" cy="622443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11147D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400F9CCF-F289-496A-2700-95A4EC6EFD1E}"/>
              </a:ext>
            </a:extLst>
          </p:cNvPr>
          <p:cNvSpPr txBox="1">
            <a:spLocks/>
          </p:cNvSpPr>
          <p:nvPr/>
        </p:nvSpPr>
        <p:spPr bwMode="auto">
          <a:xfrm>
            <a:off x="1098242" y="6460734"/>
            <a:ext cx="2507751" cy="299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1147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192088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2pPr>
            <a:lvl3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3pPr>
            <a:lvl4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4pPr>
            <a:lvl5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5pPr>
            <a:lvl6pPr marL="6492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6pPr>
            <a:lvl7pPr marL="11064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7pPr>
            <a:lvl8pPr marL="15636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8pPr>
            <a:lvl9pPr marL="20208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9pPr>
          </a:lstStyle>
          <a:p>
            <a:pPr marL="0" eaLnBrk="1" hangingPunct="1"/>
            <a:r>
              <a:rPr lang="en-US" sz="1600" kern="0" dirty="0" err="1">
                <a:solidFill>
                  <a:srgbClr val="1B4122"/>
                </a:solidFill>
                <a:latin typeface="+mn-lt"/>
              </a:rPr>
              <a:t>Ziliker</a:t>
            </a:r>
            <a:r>
              <a:rPr lang="en-US" sz="1600" kern="0" dirty="0">
                <a:solidFill>
                  <a:srgbClr val="1B4122"/>
                </a:solidFill>
                <a:latin typeface="+mn-lt"/>
              </a:rPr>
              <a:t> Park Austin, Texas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EF05E6C-E163-3BEB-E67B-DFBFBB08C784}"/>
              </a:ext>
            </a:extLst>
          </p:cNvPr>
          <p:cNvSpPr txBox="1">
            <a:spLocks/>
          </p:cNvSpPr>
          <p:nvPr/>
        </p:nvSpPr>
        <p:spPr bwMode="auto">
          <a:xfrm>
            <a:off x="462337" y="3180707"/>
            <a:ext cx="3924728" cy="877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8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9pPr>
          </a:lstStyle>
          <a:p>
            <a:r>
              <a:rPr lang="en-US" sz="1800" kern="0" dirty="0"/>
              <a:t>For small roofs, pipe should store first 5-10 gallons of rainwater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A0BDAECF-EA7F-7A6F-77D0-3FA69DDB1CA9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457199" y="973480"/>
            <a:ext cx="6036067" cy="1954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r>
              <a:rPr lang="en-US" dirty="0"/>
              <a:t>Standpipe</a:t>
            </a:r>
          </a:p>
          <a:p>
            <a:pPr eaLnBrk="1" hangingPunct="1"/>
            <a:r>
              <a:rPr lang="en-US" dirty="0"/>
              <a:t>Fills with first flush of rainwater</a:t>
            </a:r>
          </a:p>
          <a:p>
            <a:pPr eaLnBrk="1" hangingPunct="1"/>
            <a:r>
              <a:rPr lang="en-US" dirty="0"/>
              <a:t>Once full, remaining water flows  to tank</a:t>
            </a:r>
          </a:p>
          <a:p>
            <a:pPr eaLnBrk="1" hangingPunct="1"/>
            <a:r>
              <a:rPr lang="en-US" dirty="0"/>
              <a:t>Cleanout plug on bottom</a:t>
            </a:r>
          </a:p>
          <a:p>
            <a:pPr eaLnBrk="1" hangingPunct="1"/>
            <a:r>
              <a:rPr lang="en-US" dirty="0"/>
              <a:t>Empty standpipe after each rain event</a:t>
            </a:r>
          </a:p>
        </p:txBody>
      </p:sp>
      <p:sp>
        <p:nvSpPr>
          <p:cNvPr id="28" name="Hexagon 27">
            <a:extLst>
              <a:ext uri="{FF2B5EF4-FFF2-40B4-BE49-F238E27FC236}">
                <a16:creationId xmlns:a16="http://schemas.microsoft.com/office/drawing/2014/main" id="{407781FD-11F0-54DA-4510-FC0505174D9D}"/>
              </a:ext>
            </a:extLst>
          </p:cNvPr>
          <p:cNvSpPr/>
          <p:nvPr/>
        </p:nvSpPr>
        <p:spPr>
          <a:xfrm>
            <a:off x="4938573" y="5471538"/>
            <a:ext cx="239900" cy="215561"/>
          </a:xfrm>
          <a:prstGeom prst="hexagon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9664822A-ACB7-5A5B-D01E-E92248B81DA0}"/>
              </a:ext>
            </a:extLst>
          </p:cNvPr>
          <p:cNvSpPr/>
          <p:nvPr/>
        </p:nvSpPr>
        <p:spPr>
          <a:xfrm>
            <a:off x="4709653" y="5457787"/>
            <a:ext cx="503434" cy="1222625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06280EF6-995F-2E83-CC87-A2996A4866FB}"/>
              </a:ext>
            </a:extLst>
          </p:cNvPr>
          <p:cNvSpPr txBox="1">
            <a:spLocks/>
          </p:cNvSpPr>
          <p:nvPr/>
        </p:nvSpPr>
        <p:spPr bwMode="auto">
          <a:xfrm>
            <a:off x="448640" y="220248"/>
            <a:ext cx="4000070" cy="73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kern="0" dirty="0"/>
              <a:t>Filtration – </a:t>
            </a:r>
            <a:r>
              <a:rPr lang="en-US" dirty="0"/>
              <a:t>first-flush pipe</a:t>
            </a:r>
            <a:endParaRPr lang="en-US" kern="0" dirty="0"/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74B00ED1-6F97-8AB3-7C10-879DD397A6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25541" y="950029"/>
            <a:ext cx="1708095" cy="171381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298E6AA-7472-D223-9244-F63D81D69707}"/>
              </a:ext>
            </a:extLst>
          </p:cNvPr>
          <p:cNvSpPr txBox="1"/>
          <p:nvPr/>
        </p:nvSpPr>
        <p:spPr>
          <a:xfrm rot="16200000">
            <a:off x="7329249" y="5043251"/>
            <a:ext cx="338328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rgbClr val="1B4122"/>
                </a:solidFill>
                <a:effectLst/>
                <a:latin typeface="+mn-lt"/>
                <a:ea typeface="Times New Roman" panose="02020603050405020304" pitchFamily="18" charset="0"/>
              </a:rPr>
              <a:t>City of Austin, Texas Watershed Protection Department</a:t>
            </a:r>
            <a:endParaRPr lang="en-US" sz="1000" dirty="0">
              <a:solidFill>
                <a:srgbClr val="1B412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804322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12994"/>
            <a:ext cx="2316822" cy="506198"/>
          </a:xfrm>
        </p:spPr>
        <p:txBody>
          <a:bodyPr/>
          <a:lstStyle/>
          <a:p>
            <a:r>
              <a:rPr lang="en-US" sz="2400" dirty="0"/>
              <a:t>Conveyance</a:t>
            </a:r>
          </a:p>
        </p:txBody>
      </p:sp>
      <p:pic>
        <p:nvPicPr>
          <p:cNvPr id="5" name="Content Placeholder 4" descr="Photo of a metal gutter atop regularly spaced columns made of sandstone.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22" y="3508409"/>
            <a:ext cx="3520897" cy="2640673"/>
          </a:xfrm>
        </p:spPr>
      </p:pic>
      <p:pic>
        <p:nvPicPr>
          <p:cNvPr id="6" name="Picture 5" descr="Photo of a tower made of sandstone with a gutter placed over an openi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5552" y="3508409"/>
            <a:ext cx="3520897" cy="2640673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4572000" y="6140519"/>
            <a:ext cx="41529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1147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192088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2pPr>
            <a:lvl3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3pPr>
            <a:lvl4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4pPr>
            <a:lvl5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5pPr>
            <a:lvl6pPr marL="6492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6pPr>
            <a:lvl7pPr marL="11064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7pPr>
            <a:lvl8pPr marL="15636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8pPr>
            <a:lvl9pPr marL="20208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9pPr>
          </a:lstStyle>
          <a:p>
            <a:pPr eaLnBrk="1" hangingPunct="1"/>
            <a:r>
              <a:rPr lang="en-US" sz="1600" kern="0" dirty="0">
                <a:solidFill>
                  <a:srgbClr val="1B4122"/>
                </a:solidFill>
                <a:latin typeface="+mn-lt"/>
              </a:rPr>
              <a:t>Ladybird Johnson Wildflower Center Austin, Texas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AAB7A6-BF73-481D-F086-1401C5F56E4F}"/>
              </a:ext>
            </a:extLst>
          </p:cNvPr>
          <p:cNvSpPr txBox="1">
            <a:spLocks/>
          </p:cNvSpPr>
          <p:nvPr/>
        </p:nvSpPr>
        <p:spPr bwMode="auto">
          <a:xfrm>
            <a:off x="508571" y="1764585"/>
            <a:ext cx="5953874" cy="1502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8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9pPr>
          </a:lstStyle>
          <a:p>
            <a:r>
              <a:rPr lang="en-US" kern="0" dirty="0"/>
              <a:t>At least 5”-6” wide</a:t>
            </a:r>
          </a:p>
          <a:p>
            <a:r>
              <a:rPr lang="en-US" kern="0" dirty="0"/>
              <a:t>Outer edge of gutter higher than roof side edge</a:t>
            </a:r>
          </a:p>
          <a:p>
            <a:r>
              <a:rPr lang="en-US" kern="0" dirty="0"/>
              <a:t>Slope 1/16” to 1/4” per 10 feet of length</a:t>
            </a:r>
          </a:p>
          <a:p>
            <a:r>
              <a:rPr lang="en-US" kern="0" dirty="0"/>
              <a:t>Hanger brackets every 30”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EBC8790-61AA-CC1B-5A6A-C10119F42C33}"/>
              </a:ext>
            </a:extLst>
          </p:cNvPr>
          <p:cNvSpPr txBox="1">
            <a:spLocks/>
          </p:cNvSpPr>
          <p:nvPr/>
        </p:nvSpPr>
        <p:spPr bwMode="auto">
          <a:xfrm>
            <a:off x="506861" y="725184"/>
            <a:ext cx="4085687" cy="579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8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9pPr>
          </a:lstStyle>
          <a:p>
            <a:r>
              <a:rPr lang="en-US" dirty="0"/>
              <a:t>From catchment to storage</a:t>
            </a:r>
          </a:p>
          <a:p>
            <a:endParaRPr lang="en-US" kern="0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231B9DF-F2BD-92B7-7BF1-809FB12F64B1}"/>
              </a:ext>
            </a:extLst>
          </p:cNvPr>
          <p:cNvSpPr txBox="1">
            <a:spLocks/>
          </p:cNvSpPr>
          <p:nvPr/>
        </p:nvSpPr>
        <p:spPr bwMode="auto">
          <a:xfrm>
            <a:off x="306513" y="1258581"/>
            <a:ext cx="1696948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1147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192088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2pPr>
            <a:lvl3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3pPr>
            <a:lvl4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4pPr>
            <a:lvl5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5pPr>
            <a:lvl6pPr marL="6492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6pPr>
            <a:lvl7pPr marL="11064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7pPr>
            <a:lvl8pPr marL="15636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8pPr>
            <a:lvl9pPr marL="20208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9pPr>
          </a:lstStyle>
          <a:p>
            <a:pPr eaLnBrk="1" hangingPunct="1"/>
            <a:r>
              <a:rPr lang="en-US" sz="2000" kern="0" dirty="0">
                <a:solidFill>
                  <a:srgbClr val="1B4122"/>
                </a:solidFill>
                <a:latin typeface="+mn-lt"/>
              </a:rPr>
              <a:t>Gutters: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DE4B91D-EDF0-2132-0527-6482FE0777F5}"/>
              </a:ext>
            </a:extLst>
          </p:cNvPr>
          <p:cNvSpPr txBox="1">
            <a:spLocks/>
          </p:cNvSpPr>
          <p:nvPr/>
        </p:nvSpPr>
        <p:spPr bwMode="auto">
          <a:xfrm>
            <a:off x="4293493" y="604735"/>
            <a:ext cx="355265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1147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192088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2pPr>
            <a:lvl3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3pPr>
            <a:lvl4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4pPr>
            <a:lvl5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5pPr>
            <a:lvl6pPr marL="6492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6pPr>
            <a:lvl7pPr marL="11064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7pPr>
            <a:lvl8pPr marL="15636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8pPr>
            <a:lvl9pPr marL="20208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9pPr>
          </a:lstStyle>
          <a:p>
            <a:pPr eaLnBrk="1" hangingPunct="1"/>
            <a:r>
              <a:rPr lang="en-US" sz="2000" kern="0" dirty="0">
                <a:solidFill>
                  <a:srgbClr val="1B4122"/>
                </a:solidFill>
                <a:latin typeface="+mn-lt"/>
              </a:rPr>
              <a:t>(From roof to tank)</a:t>
            </a:r>
          </a:p>
        </p:txBody>
      </p:sp>
    </p:spTree>
    <p:extLst>
      <p:ext uri="{BB962C8B-B14F-4D97-AF65-F5344CB8AC3E}">
        <p14:creationId xmlns:p14="http://schemas.microsoft.com/office/powerpoint/2010/main" val="19996383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8BC8C8-EC69-318A-DD98-7A527E2157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92B792-8418-91E0-B366-A6898D0FCE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613" y="79429"/>
            <a:ext cx="2522311" cy="495924"/>
          </a:xfrm>
        </p:spPr>
        <p:txBody>
          <a:bodyPr/>
          <a:lstStyle/>
          <a:p>
            <a:r>
              <a:rPr lang="en-US" sz="2400" dirty="0"/>
              <a:t>Conveyance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B7E48-A607-A6FC-DFD9-1EE8A69D2697}"/>
              </a:ext>
            </a:extLst>
          </p:cNvPr>
          <p:cNvSpPr txBox="1">
            <a:spLocks/>
          </p:cNvSpPr>
          <p:nvPr/>
        </p:nvSpPr>
        <p:spPr bwMode="auto">
          <a:xfrm>
            <a:off x="929806" y="1148136"/>
            <a:ext cx="7125128" cy="1882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8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9pPr>
          </a:lstStyle>
          <a:p>
            <a:r>
              <a:rPr lang="en-US" dirty="0"/>
              <a:t>3”-4” schedule 40* PVC or PEX</a:t>
            </a:r>
          </a:p>
          <a:p>
            <a:r>
              <a:rPr lang="en-US" dirty="0"/>
              <a:t>If used for potable water:</a:t>
            </a:r>
          </a:p>
          <a:p>
            <a:pPr lvl="1"/>
            <a:r>
              <a:rPr lang="en-US" dirty="0"/>
              <a:t>PEX or schedule 40 PVC only (= virgin PVC)</a:t>
            </a:r>
          </a:p>
          <a:p>
            <a:pPr lvl="1"/>
            <a:r>
              <a:rPr lang="en-US" dirty="0"/>
              <a:t>No drain-waste-vent (DWV) PVC, ABS, copper, galvanized, or lead-containing pipe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3002A35-B795-1FA9-C77F-22990DD559EA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6277508" y="4624228"/>
            <a:ext cx="1880171" cy="317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1147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192088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2pPr>
            <a:lvl3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3pPr>
            <a:lvl4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4pPr>
            <a:lvl5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5pPr>
            <a:lvl6pPr marL="6492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6pPr>
            <a:lvl7pPr marL="11064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7pPr>
            <a:lvl8pPr marL="15636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8pPr>
            <a:lvl9pPr marL="20208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9pPr>
          </a:lstStyle>
          <a:p>
            <a:pPr marL="0" eaLnBrk="1" hangingPunct="1"/>
            <a:r>
              <a:rPr lang="en-US" sz="1000" kern="0" dirty="0" err="1">
                <a:solidFill>
                  <a:srgbClr val="1B4122"/>
                </a:solidFill>
                <a:latin typeface="+mn-lt"/>
              </a:rPr>
              <a:t>VectorMine</a:t>
            </a:r>
            <a:r>
              <a:rPr lang="en-US" sz="1000" kern="0" dirty="0">
                <a:solidFill>
                  <a:srgbClr val="1B4122"/>
                </a:solidFill>
                <a:latin typeface="+mn-lt"/>
              </a:rPr>
              <a:t>, </a:t>
            </a:r>
            <a:r>
              <a:rPr lang="en-US" sz="1000" kern="0" dirty="0" err="1">
                <a:solidFill>
                  <a:srgbClr val="1B4122"/>
                </a:solidFill>
                <a:latin typeface="+mn-lt"/>
              </a:rPr>
              <a:t>Dreamstime</a:t>
            </a:r>
            <a:endParaRPr lang="en-US" sz="1000" kern="0" dirty="0">
              <a:solidFill>
                <a:srgbClr val="1B4122"/>
              </a:solidFill>
              <a:latin typeface="+mn-lt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A03A401-72F7-97E9-9277-D5797CB88604}"/>
              </a:ext>
            </a:extLst>
          </p:cNvPr>
          <p:cNvSpPr txBox="1">
            <a:spLocks/>
          </p:cNvSpPr>
          <p:nvPr/>
        </p:nvSpPr>
        <p:spPr bwMode="auto">
          <a:xfrm>
            <a:off x="750014" y="6267236"/>
            <a:ext cx="6924782" cy="483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1147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192088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2pPr>
            <a:lvl3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3pPr>
            <a:lvl4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4pPr>
            <a:lvl5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5pPr>
            <a:lvl6pPr marL="6492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6pPr>
            <a:lvl7pPr marL="11064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7pPr>
            <a:lvl8pPr marL="15636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8pPr>
            <a:lvl9pPr marL="20208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9pPr>
          </a:lstStyle>
          <a:p>
            <a:pPr eaLnBrk="1" hangingPunct="1"/>
            <a:r>
              <a:rPr lang="en-US" sz="1600" kern="0" dirty="0">
                <a:solidFill>
                  <a:srgbClr val="1B4122"/>
                </a:solidFill>
                <a:latin typeface="+mn-lt"/>
              </a:rPr>
              <a:t>*Schedule 40 refers to wall thickness. Also known as standard pipe.</a:t>
            </a:r>
          </a:p>
        </p:txBody>
      </p:sp>
      <p:pic>
        <p:nvPicPr>
          <p:cNvPr id="11" name="Picture 9" descr="rainwater harvest lg barrel w overflow 136">
            <a:extLst>
              <a:ext uri="{FF2B5EF4-FFF2-40B4-BE49-F238E27FC236}">
                <a16:creationId xmlns:a16="http://schemas.microsoft.com/office/drawing/2014/main" id="{A94E47C0-8993-3BDE-F8B7-E20BC99E20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068" y="3205538"/>
            <a:ext cx="1851229" cy="246518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" name="Rectangle 4">
            <a:extLst>
              <a:ext uri="{FF2B5EF4-FFF2-40B4-BE49-F238E27FC236}">
                <a16:creationId xmlns:a16="http://schemas.microsoft.com/office/drawing/2014/main" id="{1E099450-F64C-630C-9DC8-D6B0CB769A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5522" y="5672191"/>
            <a:ext cx="1524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sz="1400" dirty="0" err="1">
                <a:solidFill>
                  <a:srgbClr val="1B4122"/>
                </a:solidFill>
                <a:latin typeface="+mn-lt"/>
              </a:rPr>
              <a:t>Zillicker</a:t>
            </a:r>
            <a:r>
              <a:rPr lang="en-US" sz="1400" dirty="0">
                <a:solidFill>
                  <a:srgbClr val="1B4122"/>
                </a:solidFill>
                <a:latin typeface="+mn-lt"/>
              </a:rPr>
              <a:t> Park</a:t>
            </a:r>
          </a:p>
          <a:p>
            <a:pPr algn="r"/>
            <a:r>
              <a:rPr lang="en-US" sz="1400" dirty="0">
                <a:solidFill>
                  <a:srgbClr val="1B4122"/>
                </a:solidFill>
                <a:latin typeface="+mn-lt"/>
              </a:rPr>
              <a:t>Austin, Texas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22398CE-A29C-EBF9-BBC6-8252F43275C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3502" y="3100956"/>
            <a:ext cx="2848834" cy="2580669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67BF223-BD6A-0898-B43C-0C9471A1DA41}"/>
              </a:ext>
            </a:extLst>
          </p:cNvPr>
          <p:cNvSpPr txBox="1">
            <a:spLocks/>
          </p:cNvSpPr>
          <p:nvPr/>
        </p:nvSpPr>
        <p:spPr bwMode="auto">
          <a:xfrm>
            <a:off x="686657" y="523264"/>
            <a:ext cx="1358453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1147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192088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2pPr>
            <a:lvl3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3pPr>
            <a:lvl4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4pPr>
            <a:lvl5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5pPr>
            <a:lvl6pPr marL="6492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6pPr>
            <a:lvl7pPr marL="11064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7pPr>
            <a:lvl8pPr marL="15636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8pPr>
            <a:lvl9pPr marL="20208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9pPr>
          </a:lstStyle>
          <a:p>
            <a:pPr eaLnBrk="1" hangingPunct="1"/>
            <a:r>
              <a:rPr lang="en-US" sz="2000" dirty="0">
                <a:solidFill>
                  <a:srgbClr val="1B4122"/>
                </a:solidFill>
                <a:latin typeface="+mn-lt"/>
              </a:rPr>
              <a:t>Pipe</a:t>
            </a:r>
            <a:r>
              <a:rPr lang="en-US" sz="2000" kern="0" dirty="0">
                <a:solidFill>
                  <a:srgbClr val="1B4122"/>
                </a:solidFill>
                <a:latin typeface="+mn-lt"/>
              </a:rPr>
              <a:t>: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2D7BFD0-74CC-DF55-99B2-2F3D949C5EB8}"/>
              </a:ext>
            </a:extLst>
          </p:cNvPr>
          <p:cNvSpPr txBox="1">
            <a:spLocks/>
          </p:cNvSpPr>
          <p:nvPr/>
        </p:nvSpPr>
        <p:spPr bwMode="auto">
          <a:xfrm>
            <a:off x="3831377" y="39328"/>
            <a:ext cx="355265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1147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192088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2pPr>
            <a:lvl3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3pPr>
            <a:lvl4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4pPr>
            <a:lvl5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5pPr>
            <a:lvl6pPr marL="6492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6pPr>
            <a:lvl7pPr marL="11064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7pPr>
            <a:lvl8pPr marL="15636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8pPr>
            <a:lvl9pPr marL="20208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9pPr>
          </a:lstStyle>
          <a:p>
            <a:pPr eaLnBrk="1" hangingPunct="1"/>
            <a:r>
              <a:rPr lang="en-US" sz="2000" kern="0" dirty="0">
                <a:solidFill>
                  <a:srgbClr val="1B4122"/>
                </a:solidFill>
                <a:latin typeface="+mn-lt"/>
              </a:rPr>
              <a:t>(From roof to tank)</a:t>
            </a:r>
          </a:p>
        </p:txBody>
      </p:sp>
    </p:spTree>
    <p:extLst>
      <p:ext uri="{BB962C8B-B14F-4D97-AF65-F5344CB8AC3E}">
        <p14:creationId xmlns:p14="http://schemas.microsoft.com/office/powerpoint/2010/main" val="30851617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Photo of a cylindrical tower made of sandstone in the foreground, with a metal gutter supported by sandstone columns along a sidewalk leading to an entrance.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442" y="1407559"/>
            <a:ext cx="3025238" cy="2268929"/>
          </a:xfrm>
        </p:spPr>
      </p:pic>
      <p:pic>
        <p:nvPicPr>
          <p:cNvPr id="9" name="Picture 6" descr="Photo of a corrugated steel cistern in the foreground, with a sandstone cistern tower in the background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397" y="1406573"/>
            <a:ext cx="3020205" cy="2265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1"/>
          <p:cNvSpPr txBox="1">
            <a:spLocks/>
          </p:cNvSpPr>
          <p:nvPr/>
        </p:nvSpPr>
        <p:spPr bwMode="auto">
          <a:xfrm>
            <a:off x="4633645" y="3674724"/>
            <a:ext cx="3657600" cy="702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1147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192088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2pPr>
            <a:lvl3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3pPr>
            <a:lvl4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4pPr>
            <a:lvl5pPr marL="1920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5pPr>
            <a:lvl6pPr marL="6492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6pPr>
            <a:lvl7pPr marL="11064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7pPr>
            <a:lvl8pPr marL="15636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8pPr>
            <a:lvl9pPr marL="2020888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Verdana" pitchFamily="66" charset="0"/>
              </a:defRPr>
            </a:lvl9pPr>
          </a:lstStyle>
          <a:p>
            <a:pPr eaLnBrk="1" hangingPunct="1"/>
            <a:r>
              <a:rPr lang="en-US" sz="1600" kern="0" dirty="0">
                <a:solidFill>
                  <a:srgbClr val="1B4122"/>
                </a:solidFill>
                <a:latin typeface="+mn-lt"/>
              </a:rPr>
              <a:t>Ladybird Johnson Wildflower Center Austin, Texas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9F03CB4-7A02-71A8-7901-4DCF3BC2BD58}"/>
              </a:ext>
            </a:extLst>
          </p:cNvPr>
          <p:cNvSpPr txBox="1">
            <a:spLocks/>
          </p:cNvSpPr>
          <p:nvPr/>
        </p:nvSpPr>
        <p:spPr bwMode="auto">
          <a:xfrm>
            <a:off x="1197825" y="4168877"/>
            <a:ext cx="5871681" cy="2576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8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9pPr>
          </a:lstStyle>
          <a:p>
            <a:r>
              <a:rPr lang="en-US" kern="0" dirty="0"/>
              <a:t>Rain barrel: 55-100 gal</a:t>
            </a:r>
          </a:p>
          <a:p>
            <a:pPr>
              <a:spcAft>
                <a:spcPts val="1000"/>
              </a:spcAft>
            </a:pPr>
            <a:r>
              <a:rPr lang="en-US" kern="0" dirty="0"/>
              <a:t>Metal or plastic tank: 200 gal and up</a:t>
            </a:r>
          </a:p>
          <a:p>
            <a:r>
              <a:rPr lang="en-US" kern="0" dirty="0"/>
              <a:t>Small system: 1000-1500 gal</a:t>
            </a:r>
          </a:p>
          <a:p>
            <a:r>
              <a:rPr lang="en-US" kern="0" dirty="0"/>
              <a:t>Medium system: 5000-10,000 gal</a:t>
            </a:r>
          </a:p>
          <a:p>
            <a:r>
              <a:rPr lang="en-US" kern="0" dirty="0"/>
              <a:t>Large system: 10,000-25,000 gal</a:t>
            </a:r>
          </a:p>
          <a:p>
            <a:r>
              <a:rPr lang="en-US" kern="0" dirty="0"/>
              <a:t>Very large system: Up to 100,000 gal or more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3964CFD-F533-0BA1-39A7-C380600DAAED}"/>
              </a:ext>
            </a:extLst>
          </p:cNvPr>
          <p:cNvSpPr txBox="1">
            <a:spLocks/>
          </p:cNvSpPr>
          <p:nvPr/>
        </p:nvSpPr>
        <p:spPr bwMode="auto">
          <a:xfrm>
            <a:off x="1196940" y="408203"/>
            <a:ext cx="5108167" cy="578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kern="0"/>
              <a:t>Storage: barrel, tank, or cistern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1980367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6">
      <a:dk1>
        <a:srgbClr val="2D2015"/>
      </a:dk1>
      <a:lt1>
        <a:srgbClr val="FFFFFF"/>
      </a:lt1>
      <a:dk2>
        <a:srgbClr val="D5D9AB"/>
      </a:dk2>
      <a:lt2>
        <a:srgbClr val="5F451B"/>
      </a:lt2>
      <a:accent1>
        <a:srgbClr val="8C7B70"/>
      </a:accent1>
      <a:accent2>
        <a:srgbClr val="8F5F2F"/>
      </a:accent2>
      <a:accent3>
        <a:srgbClr val="E7E9D2"/>
      </a:accent3>
      <a:accent4>
        <a:srgbClr val="DADADA"/>
      </a:accent4>
      <a:accent5>
        <a:srgbClr val="C5BFBB"/>
      </a:accent5>
      <a:accent6>
        <a:srgbClr val="81552A"/>
      </a:accent6>
      <a:hlink>
        <a:srgbClr val="CCB400"/>
      </a:hlink>
      <a:folHlink>
        <a:srgbClr val="8C9EA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777777"/>
        </a:dk1>
        <a:lt1>
          <a:srgbClr val="FFFFFF"/>
        </a:lt1>
        <a:dk2>
          <a:srgbClr val="5B5E52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5B6B3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2D2015"/>
        </a:dk1>
        <a:lt1>
          <a:srgbClr val="FFFFFF"/>
        </a:lt1>
        <a:dk2>
          <a:srgbClr val="C9CF95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E1E4C8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2D2015"/>
        </a:dk1>
        <a:lt1>
          <a:srgbClr val="FFFFFF"/>
        </a:lt1>
        <a:dk2>
          <a:srgbClr val="D5D9AB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E7E9D2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2D2015"/>
        </a:dk1>
        <a:lt1>
          <a:srgbClr val="FFFFFF"/>
        </a:lt1>
        <a:dk2>
          <a:srgbClr val="D5D9AB"/>
        </a:dk2>
        <a:lt2>
          <a:srgbClr val="5F451B"/>
        </a:lt2>
        <a:accent1>
          <a:srgbClr val="8C7B70"/>
        </a:accent1>
        <a:accent2>
          <a:srgbClr val="8F5F2F"/>
        </a:accent2>
        <a:accent3>
          <a:srgbClr val="E7E9D2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B43DE67C22F4940BBE9D170DAE04CAF" ma:contentTypeVersion="18" ma:contentTypeDescription="Create a new document." ma:contentTypeScope="" ma:versionID="50b3c8d461ed132ee39070c7dbf0b0ed">
  <xsd:schema xmlns:xsd="http://www.w3.org/2001/XMLSchema" xmlns:xs="http://www.w3.org/2001/XMLSchema" xmlns:p="http://schemas.microsoft.com/office/2006/metadata/properties" xmlns:ns2="758b23b8-80ab-4871-af94-265c2a70562d" xmlns:ns3="94d707cb-8288-4c59-8fe9-a457835741f6" targetNamespace="http://schemas.microsoft.com/office/2006/metadata/properties" ma:root="true" ma:fieldsID="2f3ebda7f9c4e1b852dc052020f98b93" ns2:_="" ns3:_="">
    <xsd:import namespace="758b23b8-80ab-4871-af94-265c2a70562d"/>
    <xsd:import namespace="94d707cb-8288-4c59-8fe9-a457835741f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ObjectDetectorVersion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58b23b8-80ab-4871-af94-265c2a70562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bdc0606b-8e5a-4aee-a68c-f4efcab0e83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d707cb-8288-4c59-8fe9-a457835741f6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aad51846-cd3e-44b1-a42e-8df071718a87}" ma:internalName="TaxCatchAll" ma:showField="CatchAllData" ma:web="94d707cb-8288-4c59-8fe9-a457835741f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58b23b8-80ab-4871-af94-265c2a70562d">
      <Terms xmlns="http://schemas.microsoft.com/office/infopath/2007/PartnerControls"/>
    </lcf76f155ced4ddcb4097134ff3c332f>
    <TaxCatchAll xmlns="94d707cb-8288-4c59-8fe9-a457835741f6" xsi:nil="true"/>
  </documentManagement>
</p:properties>
</file>

<file path=customXml/itemProps1.xml><?xml version="1.0" encoding="utf-8"?>
<ds:datastoreItem xmlns:ds="http://schemas.openxmlformats.org/officeDocument/2006/customXml" ds:itemID="{B014E9DF-E364-4CD8-B964-D42E0C78DE8E}"/>
</file>

<file path=customXml/itemProps2.xml><?xml version="1.0" encoding="utf-8"?>
<ds:datastoreItem xmlns:ds="http://schemas.openxmlformats.org/officeDocument/2006/customXml" ds:itemID="{E56621E6-963F-4456-8A5C-7474CAB42590}"/>
</file>

<file path=customXml/itemProps3.xml><?xml version="1.0" encoding="utf-8"?>
<ds:datastoreItem xmlns:ds="http://schemas.openxmlformats.org/officeDocument/2006/customXml" ds:itemID="{86317171-9008-4B69-AC80-4FDD1A5A584C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10970</TotalTime>
  <Words>885</Words>
  <Application>Microsoft Office PowerPoint</Application>
  <PresentationFormat>On-screen Show (4:3)</PresentationFormat>
  <Paragraphs>170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Arial</vt:lpstr>
      <vt:lpstr>GreekC</vt:lpstr>
      <vt:lpstr>Times</vt:lpstr>
      <vt:lpstr>Wingdings</vt:lpstr>
      <vt:lpstr>Default Design</vt:lpstr>
      <vt:lpstr>Sustainability Principles and Practice,   4th ed.</vt:lpstr>
      <vt:lpstr>Rainwater harvesting</vt:lpstr>
      <vt:lpstr>Rainwater harvesting components:</vt:lpstr>
      <vt:lpstr>Components</vt:lpstr>
      <vt:lpstr>Catchment: the roof</vt:lpstr>
      <vt:lpstr>PowerPoint Presentation</vt:lpstr>
      <vt:lpstr>Conveyance</vt:lpstr>
      <vt:lpstr>Conveyance</vt:lpstr>
      <vt:lpstr>PowerPoint Presentation</vt:lpstr>
      <vt:lpstr>Water is heavy</vt:lpstr>
      <vt:lpstr>Tank</vt:lpstr>
      <vt:lpstr>Tank</vt:lpstr>
      <vt:lpstr>Cistern can be underground</vt:lpstr>
      <vt:lpstr>Simple storage: rain barrel</vt:lpstr>
      <vt:lpstr>Distribution: gravity or pump</vt:lpstr>
      <vt:lpstr>Distribution: Pump</vt:lpstr>
      <vt:lpstr>Distribution: gravity flow</vt:lpstr>
      <vt:lpstr>Distribution: gravity flow</vt:lpstr>
      <vt:lpstr>Distribution: gravity flow</vt:lpstr>
      <vt:lpstr>Potable water:</vt:lpstr>
      <vt:lpstr>Purification, if for potable use</vt:lpstr>
      <vt:lpstr>PowerPoint Presentation</vt:lpstr>
      <vt:lpstr>Maintenance</vt:lpstr>
    </vt:vector>
  </TitlesOfParts>
  <Company>뿿지뿿줠ԛ僐Ȱ窌ֽ酰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Stephen Green</dc:creator>
  <cp:lastModifiedBy>Margaret Robertson</cp:lastModifiedBy>
  <cp:revision>302</cp:revision>
  <dcterms:created xsi:type="dcterms:W3CDTF">2007-02-05T11:11:58Z</dcterms:created>
  <dcterms:modified xsi:type="dcterms:W3CDTF">2025-11-12T19:02:26Z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0x0101006B43DE67C22F4940BBE9D170DAE04CAF</vt:lpwstr>
  </property>
</Properties>
</file>