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23"/>
  </p:notesMasterIdLst>
  <p:sldIdLst>
    <p:sldId id="320" r:id="rId2"/>
    <p:sldId id="325" r:id="rId3"/>
    <p:sldId id="321" r:id="rId4"/>
    <p:sldId id="327" r:id="rId5"/>
    <p:sldId id="326" r:id="rId6"/>
    <p:sldId id="322" r:id="rId7"/>
    <p:sldId id="323" r:id="rId8"/>
    <p:sldId id="324" r:id="rId9"/>
    <p:sldId id="330" r:id="rId10"/>
    <p:sldId id="347" r:id="rId11"/>
    <p:sldId id="357" r:id="rId12"/>
    <p:sldId id="356" r:id="rId13"/>
    <p:sldId id="328" r:id="rId14"/>
    <p:sldId id="344" r:id="rId15"/>
    <p:sldId id="348" r:id="rId16"/>
    <p:sldId id="354" r:id="rId17"/>
    <p:sldId id="355" r:id="rId18"/>
    <p:sldId id="358" r:id="rId19"/>
    <p:sldId id="359" r:id="rId20"/>
    <p:sldId id="360" r:id="rId21"/>
    <p:sldId id="353" r:id="rId22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>
          <p15:clr>
            <a:srgbClr val="A4A3A4"/>
          </p15:clr>
        </p15:guide>
        <p15:guide id="4" pos="1920">
          <p15:clr>
            <a:srgbClr val="A4A3A4"/>
          </p15:clr>
        </p15:guide>
        <p15:guide id="5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122"/>
    <a:srgbClr val="000000"/>
    <a:srgbClr val="006600"/>
    <a:srgbClr val="FFFFFF"/>
    <a:srgbClr val="292929"/>
    <a:srgbClr val="006FC0"/>
    <a:srgbClr val="BFBFBF"/>
    <a:srgbClr val="B1BFDD"/>
    <a:srgbClr val="BBC7E1"/>
    <a:srgbClr val="0195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8" autoAdjust="0"/>
    <p:restoredTop sz="95082" autoAdjust="0"/>
  </p:normalViewPr>
  <p:slideViewPr>
    <p:cSldViewPr snapToGrid="0" showGuides="1">
      <p:cViewPr varScale="1">
        <p:scale>
          <a:sx n="97" d="100"/>
          <a:sy n="97" d="100"/>
        </p:scale>
        <p:origin x="456" y="72"/>
      </p:cViewPr>
      <p:guideLst>
        <p:guide orient="horz" pos="1440"/>
        <p:guide orient="horz" pos="2880"/>
        <p:guide/>
        <p:guide pos="19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99B8D9-8C45-47E9-8CAC-F11D4F7CF21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846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BA88C-A9D4-4795-8CF8-1A653E002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198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E8780-23EE-472D-8B73-7CCBD3C57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6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010CD-4744-430B-9794-6302152E8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3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ECDC1-0E8C-4933-8C23-985D0F008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8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rgbClr val="1B412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B412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0102D-FA93-497C-A1C2-7F2C51D1E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3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C1DE3-8203-499C-A85C-938B68640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3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>
                <a:solidFill>
                  <a:srgbClr val="1B4122"/>
                </a:solidFill>
              </a:defRPr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79EEC-0B10-4256-9412-5C5A352DF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AE70E-771F-4CB7-8576-226025F2E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8A86F-7C26-47E3-8FF4-FB43A4EB0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7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5264B-F1FB-4CCD-95FD-1E5C99D04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03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3C009-150F-4E52-B26D-2109614D2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68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2DB9D-E580-403B-BCB1-9EF8662AC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0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6FFAF">
            <a:alpha val="2470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77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1B4122"/>
                </a:solidFill>
              </a:defRPr>
            </a:lvl1pPr>
          </a:lstStyle>
          <a:p>
            <a:pPr>
              <a:defRPr/>
            </a:pPr>
            <a:fld id="{9076670E-E591-4E63-8129-4701ADB71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20688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B412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B412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§"/>
        <a:defRPr sz="1800">
          <a:solidFill>
            <a:srgbClr val="1B412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rgbClr val="1B412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B412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weather.gov/ffc/rainresrc" TargetMode="Externa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ncei.noaa.gov/products/land-based-station/local-climatological-dat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7936" y="328203"/>
            <a:ext cx="5611055" cy="147719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Sustainability</a:t>
            </a:r>
            <a:b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Principles and Practice</a:t>
            </a:r>
            <a: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, </a:t>
            </a:r>
            <a:b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br>
              <a:rPr lang="en-US" sz="4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4</a:t>
            </a:r>
            <a:r>
              <a:rPr lang="en-US" sz="2200" baseline="300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th</a:t>
            </a: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 ed.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70198" y="2514602"/>
            <a:ext cx="8205788" cy="183411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200" dirty="0">
                <a:latin typeface="+mj-lt"/>
              </a:rPr>
              <a:t>Designing a rainwater harvesting system: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200" dirty="0">
                <a:latin typeface="+mj-lt"/>
              </a:rPr>
              <a:t>Sizing the system</a:t>
            </a:r>
          </a:p>
        </p:txBody>
      </p:sp>
      <p:pic>
        <p:nvPicPr>
          <p:cNvPr id="7" name="Picture 6" descr="Logo shows ink painted in a circle, inside of which is a tree and around which three birds fly.">
            <a:extLst>
              <a:ext uri="{FF2B5EF4-FFF2-40B4-BE49-F238E27FC236}">
                <a16:creationId xmlns:a16="http://schemas.microsoft.com/office/drawing/2014/main" id="{09271A6D-1B37-F411-427F-979467652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10" y="179343"/>
            <a:ext cx="1652810" cy="16493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E6B0F-419D-4676-0208-AAE744FF1F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5485E6-4BA4-D285-5761-27D28B4D2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3121BEB-7BCC-B4DD-31DF-10CF241E3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175" y="1417834"/>
            <a:ext cx="7450215" cy="356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3633628F-677A-0465-D172-0E651664228F}"/>
              </a:ext>
            </a:extLst>
          </p:cNvPr>
          <p:cNvSpPr txBox="1">
            <a:spLocks/>
          </p:cNvSpPr>
          <p:nvPr/>
        </p:nvSpPr>
        <p:spPr bwMode="auto">
          <a:xfrm>
            <a:off x="606175" y="544472"/>
            <a:ext cx="6729573" cy="703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Let’s say your rainfall is similar to Eugene, Oregon: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39FF9A5-E685-0B44-DA5B-E39EEF57EFCF}"/>
              </a:ext>
            </a:extLst>
          </p:cNvPr>
          <p:cNvSpPr/>
          <p:nvPr/>
        </p:nvSpPr>
        <p:spPr>
          <a:xfrm>
            <a:off x="7037799" y="1828798"/>
            <a:ext cx="1006869" cy="616452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3E770-B1A1-AFB8-9810-1B102A481F39}"/>
              </a:ext>
            </a:extLst>
          </p:cNvPr>
          <p:cNvSpPr txBox="1"/>
          <p:nvPr/>
        </p:nvSpPr>
        <p:spPr>
          <a:xfrm rot="16200000">
            <a:off x="7094307" y="3709308"/>
            <a:ext cx="20599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NOAA National Weather Service </a:t>
            </a:r>
          </a:p>
        </p:txBody>
      </p:sp>
    </p:spTree>
    <p:extLst>
      <p:ext uri="{BB962C8B-B14F-4D97-AF65-F5344CB8AC3E}">
        <p14:creationId xmlns:p14="http://schemas.microsoft.com/office/powerpoint/2010/main" val="24927549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D8BAA-0F8E-986E-AF94-CF34E2E951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ECBA138-03AE-53DF-7CE3-5E0564222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542" y="73572"/>
            <a:ext cx="4054490" cy="703770"/>
          </a:xfrm>
        </p:spPr>
        <p:txBody>
          <a:bodyPr/>
          <a:lstStyle/>
          <a:p>
            <a:r>
              <a:rPr lang="en-US" dirty="0"/>
              <a:t>Example: 30 ft x 50 ft roof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EDECED-8674-B852-7D5E-0E9BCC7E6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4256A630-5FD7-D0B1-35A7-3C61CBE7C4B8}"/>
              </a:ext>
            </a:extLst>
          </p:cNvPr>
          <p:cNvSpPr txBox="1">
            <a:spLocks/>
          </p:cNvSpPr>
          <p:nvPr/>
        </p:nvSpPr>
        <p:spPr bwMode="auto">
          <a:xfrm>
            <a:off x="750015" y="843663"/>
            <a:ext cx="7633698" cy="58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Harvested water  =   rainfall    x    0.623   x   </a:t>
            </a:r>
            <a:r>
              <a:rPr lang="en-US" sz="2000" kern="0" dirty="0"/>
              <a:t>catchment   x   </a:t>
            </a:r>
            <a:r>
              <a:rPr lang="en-US" sz="2000" kern="0" dirty="0">
                <a:latin typeface="+mn-lt"/>
              </a:rPr>
              <a:t>0.75</a:t>
            </a:r>
          </a:p>
        </p:txBody>
      </p:sp>
      <p:pic>
        <p:nvPicPr>
          <p:cNvPr id="46" name="Content Placeholder 45">
            <a:extLst>
              <a:ext uri="{FF2B5EF4-FFF2-40B4-BE49-F238E27FC236}">
                <a16:creationId xmlns:a16="http://schemas.microsoft.com/office/drawing/2014/main" id="{6087175E-23A3-92DB-FF58-86E5803D11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282" y="4314931"/>
            <a:ext cx="2537717" cy="2543069"/>
          </a:xfr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2EB8FCCE-F272-2B5E-6A12-05FEF319B342}"/>
              </a:ext>
            </a:extLst>
          </p:cNvPr>
          <p:cNvSpPr txBox="1">
            <a:spLocks/>
          </p:cNvSpPr>
          <p:nvPr/>
        </p:nvSpPr>
        <p:spPr bwMode="auto">
          <a:xfrm>
            <a:off x="1008242" y="1581689"/>
            <a:ext cx="7611776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Water budget   =  </a:t>
            </a:r>
            <a:r>
              <a:rPr lang="en-US" sz="2000" kern="0" dirty="0"/>
              <a:t>40.83 in    x    0.623   x  </a:t>
            </a:r>
            <a:r>
              <a:rPr lang="en-US" sz="2000" kern="0" dirty="0">
                <a:latin typeface="+mn-lt"/>
              </a:rPr>
              <a:t>1500 sq ft   x   </a:t>
            </a:r>
            <a:r>
              <a:rPr lang="en-US" sz="2000" kern="0" dirty="0"/>
              <a:t>0.75</a:t>
            </a:r>
            <a:endParaRPr lang="en-US" sz="2000" kern="0" dirty="0">
              <a:latin typeface="+mn-lt"/>
            </a:endParaRPr>
          </a:p>
          <a:p>
            <a:r>
              <a:rPr lang="en-US" sz="2000" kern="0" dirty="0">
                <a:latin typeface="+mn-lt"/>
              </a:rPr>
              <a:t>		  </a:t>
            </a:r>
            <a:r>
              <a:rPr lang="en-US" sz="2000" kern="0" dirty="0"/>
              <a:t>(annual</a:t>
            </a:r>
            <a:r>
              <a:rPr lang="en-US" sz="2000" kern="0" dirty="0">
                <a:latin typeface="+mn-lt"/>
              </a:rPr>
              <a:t>      </a:t>
            </a:r>
            <a:r>
              <a:rPr lang="en-US" sz="2000" kern="0" dirty="0"/>
              <a:t>conversion     </a:t>
            </a:r>
            <a:r>
              <a:rPr lang="en-US" sz="2000" kern="0" dirty="0">
                <a:latin typeface="+mn-lt"/>
              </a:rPr>
              <a:t>(30 x 50)          (75%)</a:t>
            </a:r>
          </a:p>
          <a:p>
            <a:r>
              <a:rPr lang="en-US" sz="2000" kern="0" dirty="0">
                <a:latin typeface="+mn-lt"/>
              </a:rPr>
              <a:t>		  </a:t>
            </a:r>
            <a:r>
              <a:rPr lang="en-US" sz="2000" kern="0" dirty="0" err="1">
                <a:latin typeface="+mn-lt"/>
              </a:rPr>
              <a:t>precip</a:t>
            </a:r>
            <a:r>
              <a:rPr lang="en-US" sz="2000" kern="0" dirty="0">
                <a:latin typeface="+mn-lt"/>
              </a:rPr>
              <a:t>.)          factor </a:t>
            </a: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AE911D33-F0A8-C56B-646B-289246E874AD}"/>
              </a:ext>
            </a:extLst>
          </p:cNvPr>
          <p:cNvSpPr txBox="1">
            <a:spLocks/>
          </p:cNvSpPr>
          <p:nvPr/>
        </p:nvSpPr>
        <p:spPr bwMode="auto">
          <a:xfrm>
            <a:off x="174661" y="2771778"/>
            <a:ext cx="5845995" cy="8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/>
              <a:t>Annual water budget   =   </a:t>
            </a:r>
            <a:r>
              <a:rPr lang="en-US" sz="2000" kern="0" dirty="0">
                <a:latin typeface="+mn-lt"/>
              </a:rPr>
              <a:t>28,617 gallons per year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53F86-018E-552D-99DE-9B78496E01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7" y="4433513"/>
            <a:ext cx="6009066" cy="8885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906A6334-0CA0-3C55-A768-6A3D77AD8539}"/>
              </a:ext>
            </a:extLst>
          </p:cNvPr>
          <p:cNvSpPr/>
          <p:nvPr/>
        </p:nvSpPr>
        <p:spPr>
          <a:xfrm>
            <a:off x="5548047" y="4828854"/>
            <a:ext cx="839056" cy="513709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34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52AB2-EAAD-339E-47A6-A82DB51DE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959" y="223267"/>
            <a:ext cx="3292867" cy="547295"/>
          </a:xfrm>
        </p:spPr>
        <p:txBody>
          <a:bodyPr/>
          <a:lstStyle/>
          <a:p>
            <a:r>
              <a:rPr lang="en-US" dirty="0"/>
              <a:t>Monthly water budget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60186AC-A764-C7F7-8AA7-A121BBF136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67" y="1324952"/>
            <a:ext cx="6709024" cy="436604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3336F6-B0A6-EE83-3449-29F71DA32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640F7A6-348B-FD4D-2EDD-B26E11EA12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2850" y="5861621"/>
            <a:ext cx="4895850" cy="723900"/>
          </a:xfrm>
          <a:prstGeom prst="rect">
            <a:avLst/>
          </a:prstGeom>
        </p:spPr>
      </p:pic>
      <p:sp>
        <p:nvSpPr>
          <p:cNvPr id="10" name="Title 6">
            <a:extLst>
              <a:ext uri="{FF2B5EF4-FFF2-40B4-BE49-F238E27FC236}">
                <a16:creationId xmlns:a16="http://schemas.microsoft.com/office/drawing/2014/main" id="{B83E2639-157A-2D88-A1DA-C6658BDFAE20}"/>
              </a:ext>
            </a:extLst>
          </p:cNvPr>
          <p:cNvSpPr txBox="1">
            <a:spLocks/>
          </p:cNvSpPr>
          <p:nvPr/>
        </p:nvSpPr>
        <p:spPr bwMode="auto">
          <a:xfrm>
            <a:off x="667823" y="730647"/>
            <a:ext cx="7633698" cy="58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Harvested water  = </a:t>
            </a:r>
            <a:r>
              <a:rPr lang="en-US" sz="2000" kern="0" dirty="0"/>
              <a:t>rainfall    x   0.623   x    </a:t>
            </a:r>
            <a:r>
              <a:rPr lang="en-US" sz="2000" kern="0" dirty="0">
                <a:latin typeface="+mn-lt"/>
              </a:rPr>
              <a:t>catchment   x   0.75</a:t>
            </a:r>
          </a:p>
        </p:txBody>
      </p:sp>
      <p:pic>
        <p:nvPicPr>
          <p:cNvPr id="11" name="Content Placeholder 45">
            <a:extLst>
              <a:ext uri="{FF2B5EF4-FFF2-40B4-BE49-F238E27FC236}">
                <a16:creationId xmlns:a16="http://schemas.microsoft.com/office/drawing/2014/main" id="{7DD30D77-4D2E-96AC-D70F-3CA555DCD45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1507" y="5262149"/>
            <a:ext cx="1592493" cy="1595851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9BE32ED-FC46-B86A-4F97-8A5160AC5C09}"/>
              </a:ext>
            </a:extLst>
          </p:cNvPr>
          <p:cNvSpPr/>
          <p:nvPr/>
        </p:nvSpPr>
        <p:spPr>
          <a:xfrm>
            <a:off x="5589142" y="1726058"/>
            <a:ext cx="1756880" cy="392472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9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19B6D-F8C5-8B85-DE1E-5BC6C249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468" y="274638"/>
            <a:ext cx="5912778" cy="588391"/>
          </a:xfrm>
        </p:spPr>
        <p:txBody>
          <a:bodyPr/>
          <a:lstStyle/>
          <a:p>
            <a:r>
              <a:rPr lang="en-US" dirty="0"/>
              <a:t>Estimate how much water you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27E095-3669-EDE7-515D-0DA859BA4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468" y="1600200"/>
            <a:ext cx="6570324" cy="1708079"/>
          </a:xfrm>
        </p:spPr>
        <p:txBody>
          <a:bodyPr/>
          <a:lstStyle/>
          <a:p>
            <a:r>
              <a:rPr lang="en-US" dirty="0"/>
              <a:t>Toilet flushing: 3500 gal/year per person</a:t>
            </a:r>
          </a:p>
          <a:p>
            <a:pPr lvl="1"/>
            <a:r>
              <a:rPr lang="en-US" dirty="0"/>
              <a:t>A low-flow toilet uses 1.6 gal/flush</a:t>
            </a:r>
          </a:p>
          <a:p>
            <a:pPr lvl="1"/>
            <a:r>
              <a:rPr lang="en-US" dirty="0"/>
              <a:t>6 flushes/person/day</a:t>
            </a:r>
          </a:p>
          <a:p>
            <a:pPr lvl="1"/>
            <a:r>
              <a:rPr lang="en-US" dirty="0"/>
              <a:t>1.6 x 6 = 9.6 gal/person/day = 3500 gal/person/year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7C5AE4-B177-F540-E5E6-66C4D1429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3A7B1E-E700-5A65-B07C-E6DC4BB9A5A4}"/>
              </a:ext>
            </a:extLst>
          </p:cNvPr>
          <p:cNvSpPr txBox="1">
            <a:spLocks/>
          </p:cNvSpPr>
          <p:nvPr/>
        </p:nvSpPr>
        <p:spPr bwMode="auto">
          <a:xfrm>
            <a:off x="1102756" y="981842"/>
            <a:ext cx="1876746" cy="58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Indoor use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FCB23F3-5831-D41A-5534-356852F02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3610" y="3154169"/>
            <a:ext cx="6437617" cy="1181526"/>
          </a:xfrm>
        </p:spPr>
        <p:txBody>
          <a:bodyPr/>
          <a:lstStyle/>
          <a:p>
            <a:r>
              <a:rPr lang="en-US" dirty="0"/>
              <a:t>Tank and pipes must be marked nonpotable</a:t>
            </a:r>
          </a:p>
          <a:p>
            <a:r>
              <a:rPr lang="en-US" dirty="0"/>
              <a:t>Purple pipe or nonpotable marking</a:t>
            </a:r>
          </a:p>
        </p:txBody>
      </p:sp>
      <p:pic>
        <p:nvPicPr>
          <p:cNvPr id="10" name="Picture 9" descr="Photo of a purple faucet next to a brass faucet">
            <a:extLst>
              <a:ext uri="{FF2B5EF4-FFF2-40B4-BE49-F238E27FC236}">
                <a16:creationId xmlns:a16="http://schemas.microsoft.com/office/drawing/2014/main" id="{62CC7AF0-3F4F-F9AD-D4C1-27D7801F2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617" y="4952143"/>
            <a:ext cx="2054229" cy="1643383"/>
          </a:xfrm>
          <a:prstGeom prst="rect">
            <a:avLst/>
          </a:prstGeom>
        </p:spPr>
      </p:pic>
      <p:pic>
        <p:nvPicPr>
          <p:cNvPr id="11" name="Picture 10" descr="Photo of a purple-colored sign saying &quot;irrigated with recycled water. Do not drink.&quot;">
            <a:extLst>
              <a:ext uri="{FF2B5EF4-FFF2-40B4-BE49-F238E27FC236}">
                <a16:creationId xmlns:a16="http://schemas.microsoft.com/office/drawing/2014/main" id="{9E85B873-E92E-1329-AA97-BD2EF208F0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970" y="4951822"/>
            <a:ext cx="2533170" cy="1643383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C3FC796-0994-23B1-4CAC-5BF1736235D0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5922158" y="5442445"/>
            <a:ext cx="2012627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000" dirty="0">
                <a:solidFill>
                  <a:srgbClr val="1B4122"/>
                </a:solidFill>
                <a:latin typeface="+mn-lt"/>
              </a:rPr>
              <a:t>US Department of Public Health</a:t>
            </a:r>
          </a:p>
        </p:txBody>
      </p:sp>
    </p:spTree>
    <p:extLst>
      <p:ext uri="{BB962C8B-B14F-4D97-AF65-F5344CB8AC3E}">
        <p14:creationId xmlns:p14="http://schemas.microsoft.com/office/powerpoint/2010/main" val="1820700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DF42E-2CC8-3C0E-D1D4-21347311C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98095-9807-E2D2-BC43-5068AA8BA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912778" cy="588391"/>
          </a:xfrm>
        </p:spPr>
        <p:txBody>
          <a:bodyPr/>
          <a:lstStyle/>
          <a:p>
            <a:r>
              <a:rPr lang="en-US" dirty="0"/>
              <a:t>Estimate how much water you need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D99D01-E3CC-9CB1-FE11-BA3CCAF36B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5796" y="2709811"/>
            <a:ext cx="8297238" cy="2242334"/>
          </a:xfrm>
        </p:spPr>
        <p:txBody>
          <a:bodyPr/>
          <a:lstStyle/>
          <a:p>
            <a:r>
              <a:rPr lang="en-US" dirty="0"/>
              <a:t>Demand depends on climate and plant type</a:t>
            </a:r>
          </a:p>
          <a:p>
            <a:pPr lvl="1"/>
            <a:r>
              <a:rPr lang="en-US" dirty="0"/>
              <a:t>Evapotranspiration (ET) is an estimate of demand</a:t>
            </a:r>
          </a:p>
          <a:p>
            <a:pPr lvl="1"/>
            <a:r>
              <a:rPr lang="en-US" dirty="0"/>
              <a:t>Evapotranspiration: combined loss of water from soil and leaves due to evaporation and plant transpiration (uptake and use of water)</a:t>
            </a:r>
          </a:p>
          <a:p>
            <a:pPr marL="457200" lvl="1" indent="0">
              <a:buNone/>
            </a:pPr>
            <a:endParaRPr lang="en-US" dirty="0"/>
          </a:p>
          <a:p>
            <a:pPr>
              <a:spcBef>
                <a:spcPts val="0"/>
              </a:spcBef>
            </a:pPr>
            <a:r>
              <a:rPr lang="en-US" dirty="0"/>
              <a:t>Estimate monthly demand, if possible</a:t>
            </a:r>
          </a:p>
          <a:p>
            <a:pPr lvl="1"/>
            <a:r>
              <a:rPr lang="en-US" dirty="0"/>
              <a:t>Plants will not need irrigation during rainy season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DE7223-3D0F-C1EE-C4BF-2523B258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5EFD40-F882-B38E-4394-91D3A926C684}"/>
              </a:ext>
            </a:extLst>
          </p:cNvPr>
          <p:cNvSpPr txBox="1">
            <a:spLocks/>
          </p:cNvSpPr>
          <p:nvPr/>
        </p:nvSpPr>
        <p:spPr bwMode="auto">
          <a:xfrm>
            <a:off x="464052" y="980133"/>
            <a:ext cx="1876746" cy="58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Outdoor use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44F195-DA0B-2186-E41F-77CDD04CF5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79653"/>
            <a:ext cx="8306656" cy="845050"/>
          </a:xfrm>
        </p:spPr>
        <p:txBody>
          <a:bodyPr/>
          <a:lstStyle/>
          <a:p>
            <a:r>
              <a:rPr lang="en-US" dirty="0"/>
              <a:t>Most common use for rainwater harvesting is landscape irrigation</a:t>
            </a:r>
          </a:p>
          <a:p>
            <a:r>
              <a:rPr lang="en-US" dirty="0"/>
              <a:t>Do not use nonpotable water on plants that are eaten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BBFFF8-1FAC-B262-EDAF-BF8AFD650237}"/>
              </a:ext>
            </a:extLst>
          </p:cNvPr>
          <p:cNvSpPr txBox="1"/>
          <p:nvPr/>
        </p:nvSpPr>
        <p:spPr>
          <a:xfrm>
            <a:off x="436652" y="5811786"/>
            <a:ext cx="8594332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buSzPct val="75000"/>
              <a:buFont typeface="Wingdings" pitchFamily="2" charset="2"/>
              <a:buChar char="§"/>
            </a:pPr>
            <a:r>
              <a:rPr lang="en-US" sz="1800" dirty="0">
                <a:solidFill>
                  <a:srgbClr val="1B4122"/>
                </a:solidFill>
                <a:latin typeface="+mn-lt"/>
              </a:rPr>
              <a:t>Or, rule of thumb: on average, plants need about 1 inch of water per week</a:t>
            </a:r>
          </a:p>
          <a:p>
            <a:pPr marL="742950" lvl="1" indent="-285750">
              <a:spcBef>
                <a:spcPct val="20000"/>
              </a:spcBef>
              <a:buSzPct val="75000"/>
              <a:buFont typeface="Wingdings" pitchFamily="2" charset="2"/>
              <a:buChar char="§"/>
            </a:pPr>
            <a:r>
              <a:rPr lang="en-US" sz="1800" dirty="0">
                <a:solidFill>
                  <a:srgbClr val="1B4122"/>
                </a:solidFill>
                <a:latin typeface="+mn-lt"/>
              </a:rPr>
              <a:t>Measure using a rain gauge or a canned-food can</a:t>
            </a:r>
          </a:p>
        </p:txBody>
      </p:sp>
    </p:spTree>
    <p:extLst>
      <p:ext uri="{BB962C8B-B14F-4D97-AF65-F5344CB8AC3E}">
        <p14:creationId xmlns:p14="http://schemas.microsoft.com/office/powerpoint/2010/main" val="803312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62318-F0A7-0967-10FD-BE1E6B091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6248" y="274638"/>
            <a:ext cx="2481209" cy="526746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C42CD5-9CEC-BEEA-2AA3-C6D9FA1A69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96248" y="1600201"/>
            <a:ext cx="3919591" cy="1173822"/>
          </a:xfrm>
        </p:spPr>
        <p:txBody>
          <a:bodyPr/>
          <a:lstStyle/>
          <a:p>
            <a:r>
              <a:rPr lang="en-US" dirty="0"/>
              <a:t>500 sq ft vegetable garden</a:t>
            </a:r>
          </a:p>
          <a:p>
            <a:r>
              <a:rPr lang="en-US" dirty="0"/>
              <a:t>100 sq ft flowers</a:t>
            </a:r>
          </a:p>
          <a:p>
            <a:r>
              <a:rPr lang="en-US" dirty="0"/>
              <a:t>600 sq ft shrubs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1AC0AE-E915-67A0-1F5F-42B6BB518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8E4053-21DC-6FAA-FF1D-DBD359B5C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481" y="1085891"/>
            <a:ext cx="3767968" cy="2150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AE541BC-43C4-29DB-0BCC-968CB29B179F}"/>
              </a:ext>
            </a:extLst>
          </p:cNvPr>
          <p:cNvSpPr txBox="1">
            <a:spLocks/>
          </p:cNvSpPr>
          <p:nvPr/>
        </p:nvSpPr>
        <p:spPr bwMode="auto">
          <a:xfrm>
            <a:off x="803099" y="1093147"/>
            <a:ext cx="3758627" cy="58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Let’s say you have: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397812-75E6-0768-507D-C18443DFB140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8102235" y="2503504"/>
            <a:ext cx="1238584" cy="26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>
                <a:solidFill>
                  <a:srgbClr val="1B4122"/>
                </a:solidFill>
                <a:latin typeface="+mn-lt"/>
              </a:rPr>
              <a:t>Hunter Irrigation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860581E-7AC6-37CD-C121-1DCE42943E3A}"/>
              </a:ext>
            </a:extLst>
          </p:cNvPr>
          <p:cNvSpPr txBox="1">
            <a:spLocks/>
          </p:cNvSpPr>
          <p:nvPr/>
        </p:nvSpPr>
        <p:spPr bwMode="auto">
          <a:xfrm>
            <a:off x="801389" y="3454491"/>
            <a:ext cx="4161029" cy="58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Total: 1200 sq ft landscape area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290D12C-6A35-E0CC-0860-82F970E36095}"/>
              </a:ext>
            </a:extLst>
          </p:cNvPr>
          <p:cNvSpPr txBox="1">
            <a:spLocks/>
          </p:cNvSpPr>
          <p:nvPr/>
        </p:nvSpPr>
        <p:spPr bwMode="auto">
          <a:xfrm>
            <a:off x="794538" y="5184170"/>
            <a:ext cx="8205624" cy="1173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To find ET data, try local county extension office, state or    provincial climatologist, nearby universities, or national climate data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DB484D-BD7B-ABF3-BAA3-6E49DA9C4E76}"/>
              </a:ext>
            </a:extLst>
          </p:cNvPr>
          <p:cNvSpPr txBox="1">
            <a:spLocks/>
          </p:cNvSpPr>
          <p:nvPr/>
        </p:nvSpPr>
        <p:spPr bwMode="auto">
          <a:xfrm>
            <a:off x="2178124" y="269502"/>
            <a:ext cx="2866487" cy="58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--  outdoor use only</a:t>
            </a:r>
          </a:p>
        </p:txBody>
      </p:sp>
    </p:spTree>
    <p:extLst>
      <p:ext uri="{BB962C8B-B14F-4D97-AF65-F5344CB8AC3E}">
        <p14:creationId xmlns:p14="http://schemas.microsoft.com/office/powerpoint/2010/main" val="2638333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0F58D-3FE0-0B24-6720-A35DAF856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96" y="141073"/>
            <a:ext cx="8229600" cy="495924"/>
          </a:xfrm>
        </p:spPr>
        <p:txBody>
          <a:bodyPr/>
          <a:lstStyle/>
          <a:p>
            <a:r>
              <a:rPr lang="en-US" sz="2000" dirty="0"/>
              <a:t>Let’s say typical evapotranspiration data for your area is this: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45581A-798F-19F3-261A-FFC23BC59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A98954F-1F88-E283-BEA0-E00AB03D921B}"/>
              </a:ext>
            </a:extLst>
          </p:cNvPr>
          <p:cNvSpPr txBox="1">
            <a:spLocks/>
          </p:cNvSpPr>
          <p:nvPr/>
        </p:nvSpPr>
        <p:spPr bwMode="auto">
          <a:xfrm>
            <a:off x="496586" y="1896239"/>
            <a:ext cx="5667908" cy="495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Then the water you will need each month is: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B7874CC-40DF-CA35-E389-52CD051A3E63}"/>
              </a:ext>
            </a:extLst>
          </p:cNvPr>
          <p:cNvSpPr txBox="1">
            <a:spLocks/>
          </p:cNvSpPr>
          <p:nvPr/>
        </p:nvSpPr>
        <p:spPr bwMode="auto">
          <a:xfrm>
            <a:off x="123292" y="2706183"/>
            <a:ext cx="1869897" cy="87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r"/>
            <a:r>
              <a:rPr lang="en-US" sz="1600" kern="0" dirty="0">
                <a:latin typeface="+mn-lt"/>
              </a:rPr>
              <a:t>ET: evapotranspiration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69D304-4351-6479-698D-E24C4A49A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14" y="666903"/>
            <a:ext cx="8648700" cy="962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7DFC51-CB6B-B644-B762-1E52D80A5D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532" y="2428872"/>
            <a:ext cx="5575966" cy="4174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79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5FBB7772-8F1B-8F90-E113-A138BD89919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36" y="762528"/>
            <a:ext cx="6051756" cy="4609076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6E993C-4BE6-46FE-F7EB-3FCDADCB0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085" y="182169"/>
            <a:ext cx="8296385" cy="557569"/>
          </a:xfrm>
        </p:spPr>
        <p:txBody>
          <a:bodyPr/>
          <a:lstStyle/>
          <a:p>
            <a:pPr algn="ctr"/>
            <a:r>
              <a:rPr lang="en-US" dirty="0"/>
              <a:t>Calculate cumulative water balance – “checkbook” method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08C5C4-3A2E-ECEB-084E-C1459E4DB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D9C1DB8-36DC-B0D9-C3E4-CB38150C90B4}"/>
              </a:ext>
            </a:extLst>
          </p:cNvPr>
          <p:cNvSpPr/>
          <p:nvPr/>
        </p:nvSpPr>
        <p:spPr>
          <a:xfrm>
            <a:off x="4028836" y="1910993"/>
            <a:ext cx="1191802" cy="2465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63240A-A90B-45F2-9D54-D2D5D837BA6E}"/>
              </a:ext>
            </a:extLst>
          </p:cNvPr>
          <p:cNvSpPr/>
          <p:nvPr/>
        </p:nvSpPr>
        <p:spPr>
          <a:xfrm>
            <a:off x="1160585" y="2166134"/>
            <a:ext cx="2869856" cy="24658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9516A2E-F377-FE78-FA37-8630723BB26A}"/>
              </a:ext>
            </a:extLst>
          </p:cNvPr>
          <p:cNvSpPr txBox="1">
            <a:spLocks/>
          </p:cNvSpPr>
          <p:nvPr/>
        </p:nvSpPr>
        <p:spPr bwMode="auto">
          <a:xfrm>
            <a:off x="6484707" y="1853430"/>
            <a:ext cx="2649019" cy="118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800" kern="0" dirty="0"/>
              <a:t>Last month’s storage</a:t>
            </a:r>
          </a:p>
          <a:p>
            <a:r>
              <a:rPr lang="en-US" sz="1800" kern="0" dirty="0">
                <a:latin typeface="+mn-lt"/>
              </a:rPr>
              <a:t>  + this month’s yield</a:t>
            </a:r>
          </a:p>
          <a:p>
            <a:r>
              <a:rPr lang="en-US" sz="1800" kern="0" dirty="0">
                <a:latin typeface="+mn-lt"/>
                <a:sym typeface="Symbol" panose="05050102010706020507" pitchFamily="18" charset="2"/>
              </a:rPr>
              <a:t>  </a:t>
            </a:r>
            <a:r>
              <a:rPr lang="en-US" sz="1400" kern="0" dirty="0">
                <a:latin typeface="+mn-lt"/>
                <a:sym typeface="Symbol" panose="05050102010706020507" pitchFamily="18" charset="2"/>
              </a:rPr>
              <a:t>─</a:t>
            </a:r>
            <a:r>
              <a:rPr lang="en-US" sz="1800" kern="0" dirty="0">
                <a:latin typeface="+mn-lt"/>
                <a:sym typeface="Symbol" panose="05050102010706020507" pitchFamily="18" charset="2"/>
              </a:rPr>
              <a:t> this month’s demand</a:t>
            </a:r>
          </a:p>
          <a:p>
            <a:r>
              <a:rPr lang="en-US" sz="1800" kern="0" dirty="0">
                <a:latin typeface="+mn-lt"/>
                <a:sym typeface="Symbol" panose="05050102010706020507" pitchFamily="18" charset="2"/>
              </a:rPr>
              <a:t>= this month’s storage</a:t>
            </a:r>
            <a:endParaRPr lang="en-US" sz="1800" kern="0" dirty="0"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368FDA-9405-B0E3-7C76-C9955D74C6DA}"/>
              </a:ext>
            </a:extLst>
          </p:cNvPr>
          <p:cNvSpPr txBox="1">
            <a:spLocks/>
          </p:cNvSpPr>
          <p:nvPr/>
        </p:nvSpPr>
        <p:spPr bwMode="auto">
          <a:xfrm>
            <a:off x="404119" y="5769596"/>
            <a:ext cx="7979594" cy="86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If answer is a negative number, i.e., demand is greater than supply,</a:t>
            </a:r>
          </a:p>
          <a:p>
            <a:r>
              <a:rPr lang="en-US" sz="2000" kern="0" dirty="0">
                <a:latin typeface="+mn-lt"/>
              </a:rPr>
              <a:t>put it in the supplemental column. That’s how much supplemental water you will need for that month.</a:t>
            </a:r>
          </a:p>
        </p:txBody>
      </p:sp>
    </p:spTree>
    <p:extLst>
      <p:ext uri="{BB962C8B-B14F-4D97-AF65-F5344CB8AC3E}">
        <p14:creationId xmlns:p14="http://schemas.microsoft.com/office/powerpoint/2010/main" val="4101982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508D6-CF9A-9D25-13B1-6D44F405F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79583-1686-658A-10C9-294590255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933" y="28058"/>
            <a:ext cx="6822038" cy="557569"/>
          </a:xfrm>
        </p:spPr>
        <p:txBody>
          <a:bodyPr/>
          <a:lstStyle/>
          <a:p>
            <a:r>
              <a:rPr lang="en-US" sz="2000" dirty="0"/>
              <a:t>Cumulative water balance – “checkbook” method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83C9D8-467F-B92A-A4D1-338CA3A91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CF4481A5-6830-A537-A443-FC4CB2AF05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15934" y="708921"/>
            <a:ext cx="7321199" cy="1181526"/>
          </a:xfrm>
        </p:spPr>
        <p:txBody>
          <a:bodyPr/>
          <a:lstStyle/>
          <a:p>
            <a:r>
              <a:rPr lang="en-US" dirty="0"/>
              <a:t>In winter, supply exceeds demand, so you can store and save water for summer.</a:t>
            </a:r>
          </a:p>
          <a:p>
            <a:r>
              <a:rPr lang="en-US" dirty="0"/>
              <a:t>In summer, you will still need some supplemental water.</a:t>
            </a:r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52C2038F-E274-73EA-BC32-03B658584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5122" y="1911948"/>
            <a:ext cx="6494208" cy="494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7969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8DA3C-B762-2C4A-70D4-8834D0860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2FC7A4E-359D-15D6-D2E0-256EB4EA5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0087" y="2047651"/>
            <a:ext cx="6238569" cy="4751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0A4233-F16D-B9E6-06B6-A675FB5C7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536" y="0"/>
            <a:ext cx="3452117" cy="557569"/>
          </a:xfrm>
        </p:spPr>
        <p:txBody>
          <a:bodyPr/>
          <a:lstStyle/>
          <a:p>
            <a:r>
              <a:rPr lang="en-US" sz="2000" dirty="0"/>
              <a:t>Cumulative water balance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8E43B5-AF19-5184-9198-504E6FADA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3" name="Content Placeholder 8">
            <a:extLst>
              <a:ext uri="{FF2B5EF4-FFF2-40B4-BE49-F238E27FC236}">
                <a16:creationId xmlns:a16="http://schemas.microsoft.com/office/drawing/2014/main" id="{D6ED79C6-46F8-BDC8-27D2-5B55025C6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88086" y="516475"/>
            <a:ext cx="7136263" cy="1469201"/>
          </a:xfrm>
        </p:spPr>
        <p:txBody>
          <a:bodyPr/>
          <a:lstStyle/>
          <a:p>
            <a:r>
              <a:rPr lang="en-US" dirty="0"/>
              <a:t>The largest storage value is in February.</a:t>
            </a:r>
          </a:p>
          <a:p>
            <a:r>
              <a:rPr lang="en-US" dirty="0"/>
              <a:t>It shows that if you want to use all the rainfall available, you will need a tank that can store at least 10,327 gal.</a:t>
            </a:r>
          </a:p>
          <a:p>
            <a:pPr lvl="1"/>
            <a:r>
              <a:rPr lang="en-US" dirty="0"/>
              <a:t>You’d need a tank larger than 10,000 gal.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AB6E0D-D037-830F-4571-DB18D6791343}"/>
              </a:ext>
            </a:extLst>
          </p:cNvPr>
          <p:cNvSpPr/>
          <p:nvPr/>
        </p:nvSpPr>
        <p:spPr>
          <a:xfrm>
            <a:off x="5143051" y="3952568"/>
            <a:ext cx="1267581" cy="30915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66CE10-3242-F15E-8F10-9B20A2483673}"/>
              </a:ext>
            </a:extLst>
          </p:cNvPr>
          <p:cNvSpPr txBox="1">
            <a:spLocks/>
          </p:cNvSpPr>
          <p:nvPr/>
        </p:nvSpPr>
        <p:spPr bwMode="auto">
          <a:xfrm>
            <a:off x="5637033" y="1440426"/>
            <a:ext cx="3211999" cy="55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600" kern="0" dirty="0">
                <a:latin typeface="+mn-lt"/>
              </a:rPr>
              <a:t>(If every year were like this year.)</a:t>
            </a:r>
          </a:p>
        </p:txBody>
      </p:sp>
    </p:spTree>
    <p:extLst>
      <p:ext uri="{BB962C8B-B14F-4D97-AF65-F5344CB8AC3E}">
        <p14:creationId xmlns:p14="http://schemas.microsoft.com/office/powerpoint/2010/main" val="3345597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A8E5C-0285-6D6E-93C7-2265C32AD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0B47B15-2BA3-5C57-E789-3F845ED5B1A1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215865" y="5528353"/>
            <a:ext cx="1880171" cy="317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 err="1">
                <a:solidFill>
                  <a:srgbClr val="1B4122"/>
                </a:solidFill>
                <a:latin typeface="+mn-lt"/>
              </a:rPr>
              <a:t>VectorMine</a:t>
            </a:r>
            <a:r>
              <a:rPr lang="en-US" sz="1000" kern="0" dirty="0">
                <a:solidFill>
                  <a:srgbClr val="1B4122"/>
                </a:solidFill>
                <a:latin typeface="+mn-lt"/>
              </a:rPr>
              <a:t>, </a:t>
            </a:r>
            <a:r>
              <a:rPr lang="en-US" sz="1000" kern="0" dirty="0" err="1">
                <a:solidFill>
                  <a:srgbClr val="1B4122"/>
                </a:solidFill>
                <a:latin typeface="+mn-lt"/>
              </a:rPr>
              <a:t>Dreamstime</a:t>
            </a:r>
            <a:endParaRPr lang="en-US" sz="1000" kern="0" dirty="0">
              <a:solidFill>
                <a:srgbClr val="1B4122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E2C0FA-0509-2DDD-BF7F-58634BB60DC3}"/>
              </a:ext>
            </a:extLst>
          </p:cNvPr>
          <p:cNvSpPr txBox="1">
            <a:spLocks/>
          </p:cNvSpPr>
          <p:nvPr/>
        </p:nvSpPr>
        <p:spPr bwMode="auto">
          <a:xfrm>
            <a:off x="1048542" y="182706"/>
            <a:ext cx="7047707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>
                <a:latin typeface="+mn-lt"/>
              </a:rPr>
              <a:t>To determine how much rainwater you can harvest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D72116B1-C1C5-AEDD-9108-B0F605A29A5B}"/>
              </a:ext>
            </a:extLst>
          </p:cNvPr>
          <p:cNvSpPr txBox="1">
            <a:spLocks/>
          </p:cNvSpPr>
          <p:nvPr/>
        </p:nvSpPr>
        <p:spPr>
          <a:xfrm>
            <a:off x="1228344" y="974868"/>
            <a:ext cx="6744402" cy="93078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Find the area of your roof</a:t>
            </a:r>
          </a:p>
          <a:p>
            <a:r>
              <a:rPr lang="en-US" kern="0" dirty="0"/>
              <a:t>Find monthly precipitation data (rainfall) for your area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7D509D4-92B7-A615-2523-4DB6F9D365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92" y="2041990"/>
            <a:ext cx="4996268" cy="4525963"/>
          </a:xfrm>
        </p:spPr>
      </p:pic>
    </p:spTree>
    <p:extLst>
      <p:ext uri="{BB962C8B-B14F-4D97-AF65-F5344CB8AC3E}">
        <p14:creationId xmlns:p14="http://schemas.microsoft.com/office/powerpoint/2010/main" val="914694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2FABB-E902-1C84-685F-89F7F4A65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0969"/>
            <a:ext cx="2070243" cy="495728"/>
          </a:xfrm>
        </p:spPr>
        <p:txBody>
          <a:bodyPr/>
          <a:lstStyle/>
          <a:p>
            <a:r>
              <a:rPr lang="en-US" dirty="0"/>
              <a:t>Note: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FFFD0-6233-CC3E-E106-61BA583CA3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986516"/>
            <a:ext cx="8183366" cy="1060806"/>
          </a:xfrm>
        </p:spPr>
        <p:txBody>
          <a:bodyPr/>
          <a:lstStyle/>
          <a:p>
            <a:r>
              <a:rPr lang="en-US" dirty="0"/>
              <a:t>In our example, we used National Weather Service data that gave the average precipitation for Eugene, Oregon from 1890 to 2023, and it appeared we would have collected a lot of rainwater.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EF7D48-90AC-988F-1ABD-EADB4EEBD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3565FA9-AB21-B17C-F7B2-8A3E50AD56F5}"/>
              </a:ext>
            </a:extLst>
          </p:cNvPr>
          <p:cNvSpPr txBox="1">
            <a:spLocks/>
          </p:cNvSpPr>
          <p:nvPr/>
        </p:nvSpPr>
        <p:spPr bwMode="auto">
          <a:xfrm>
            <a:off x="455489" y="3673867"/>
            <a:ext cx="8513850" cy="139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However, with climate change, average precipitation is decreasing in many regions.</a:t>
            </a:r>
          </a:p>
          <a:p>
            <a:r>
              <a:rPr lang="en-US" kern="0" dirty="0"/>
              <a:t>For example, here is Eugene’s annual precipitation from 2020 to 2023: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697D68-F77E-6F77-063E-174EB9BD2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630" y="2111553"/>
            <a:ext cx="6009066" cy="888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D28FDE-F65E-B8B7-9E43-6C80C9324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46" y="4973173"/>
            <a:ext cx="6858000" cy="151447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9490D8B-1236-66BB-9B7B-C3231427CDF7}"/>
              </a:ext>
            </a:extLst>
          </p:cNvPr>
          <p:cNvSpPr/>
          <p:nvPr/>
        </p:nvSpPr>
        <p:spPr>
          <a:xfrm>
            <a:off x="7088693" y="5188449"/>
            <a:ext cx="637473" cy="129204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AE4133-21E4-A7BE-BF1E-38175BE7E917}"/>
              </a:ext>
            </a:extLst>
          </p:cNvPr>
          <p:cNvSpPr/>
          <p:nvPr/>
        </p:nvSpPr>
        <p:spPr>
          <a:xfrm>
            <a:off x="6237276" y="2337895"/>
            <a:ext cx="597363" cy="64074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56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6AB42-C372-6AB4-DDC5-DCE08D74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If supply of harvested water does not meet demand, you could: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E8D5-415F-7B2E-B026-64F6AB4CA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87878"/>
            <a:ext cx="8229600" cy="1009436"/>
          </a:xfrm>
        </p:spPr>
        <p:txBody>
          <a:bodyPr/>
          <a:lstStyle/>
          <a:p>
            <a:r>
              <a:rPr lang="en-US" dirty="0"/>
              <a:t>Increase catchment area</a:t>
            </a:r>
          </a:p>
          <a:p>
            <a:r>
              <a:rPr lang="en-US" dirty="0"/>
              <a:t>Add supplemental water, such as municipal supply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C00F4E-77A9-1B14-4DC9-55DA619A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C27D6BA-62C4-8BCF-0CF1-6EF5AF696968}"/>
              </a:ext>
            </a:extLst>
          </p:cNvPr>
          <p:cNvSpPr txBox="1">
            <a:spLocks/>
          </p:cNvSpPr>
          <p:nvPr/>
        </p:nvSpPr>
        <p:spPr bwMode="auto">
          <a:xfrm>
            <a:off x="455490" y="3478660"/>
            <a:ext cx="5524070" cy="161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Reduce landscaped area</a:t>
            </a:r>
          </a:p>
          <a:p>
            <a:r>
              <a:rPr lang="en-US" kern="0" dirty="0"/>
              <a:t>Reduce plant density</a:t>
            </a:r>
          </a:p>
          <a:p>
            <a:r>
              <a:rPr lang="en-US" kern="0"/>
              <a:t>Use mulch to reduce evaporation</a:t>
            </a:r>
          </a:p>
          <a:p>
            <a:r>
              <a:rPr lang="en-US" kern="0"/>
              <a:t>Change </a:t>
            </a:r>
            <a:r>
              <a:rPr lang="en-US" kern="0" dirty="0"/>
              <a:t>to plants that require </a:t>
            </a:r>
            <a:r>
              <a:rPr lang="en-US" kern="0"/>
              <a:t>less water</a:t>
            </a:r>
            <a:endParaRPr lang="en-US" kern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EEE736-9E5B-9B9E-CA97-72018AB4E59B}"/>
              </a:ext>
            </a:extLst>
          </p:cNvPr>
          <p:cNvSpPr txBox="1">
            <a:spLocks/>
          </p:cNvSpPr>
          <p:nvPr/>
        </p:nvSpPr>
        <p:spPr bwMode="auto">
          <a:xfrm>
            <a:off x="465762" y="1464729"/>
            <a:ext cx="2832242" cy="47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Increase supply: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883EB3-1BAC-B0A7-D15A-50B4696F6694}"/>
              </a:ext>
            </a:extLst>
          </p:cNvPr>
          <p:cNvSpPr txBox="1">
            <a:spLocks/>
          </p:cNvSpPr>
          <p:nvPr/>
        </p:nvSpPr>
        <p:spPr bwMode="auto">
          <a:xfrm>
            <a:off x="464052" y="2993866"/>
            <a:ext cx="2832242" cy="47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Reduce demand:</a:t>
            </a:r>
          </a:p>
        </p:txBody>
      </p:sp>
    </p:spTree>
    <p:extLst>
      <p:ext uri="{BB962C8B-B14F-4D97-AF65-F5344CB8AC3E}">
        <p14:creationId xmlns:p14="http://schemas.microsoft.com/office/powerpoint/2010/main" val="2550356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05B1EC3-B1FE-98BC-7C8C-0AC251A94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7008" y="155766"/>
            <a:ext cx="6263640" cy="703770"/>
          </a:xfrm>
        </p:spPr>
        <p:txBody>
          <a:bodyPr/>
          <a:lstStyle/>
          <a:p>
            <a:r>
              <a:rPr lang="en-US" dirty="0"/>
              <a:t>Find area of your roof in square feet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9BEB81-F4F6-2469-9C3E-7540A6626C7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475" y="2523744"/>
            <a:ext cx="6964389" cy="3760768"/>
          </a:xfr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EDC84C7-454E-342A-696F-B360E75D8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28344" y="1024129"/>
            <a:ext cx="7184136" cy="1097279"/>
          </a:xfrm>
        </p:spPr>
        <p:txBody>
          <a:bodyPr/>
          <a:lstStyle/>
          <a:p>
            <a:r>
              <a:rPr lang="en-US" dirty="0"/>
              <a:t>Area = length x width</a:t>
            </a:r>
          </a:p>
          <a:p>
            <a:r>
              <a:rPr lang="en-US" dirty="0"/>
              <a:t>Based on footprint</a:t>
            </a:r>
          </a:p>
          <a:p>
            <a:r>
              <a:rPr lang="en-US" dirty="0"/>
              <a:t>Differences in roof slope do not affect catchment area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7C700F-DFA3-2BD8-B9B4-36835E37D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AE5E036-39AA-B398-EF20-60757C030DB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583680" y="4504944"/>
            <a:ext cx="3145536" cy="26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>
                <a:solidFill>
                  <a:srgbClr val="1B4122"/>
                </a:solidFill>
                <a:latin typeface="+mn-lt"/>
              </a:rPr>
              <a:t>Image courtesy of Texas A&amp;M AgriLife Extension</a:t>
            </a:r>
          </a:p>
        </p:txBody>
      </p:sp>
    </p:spTree>
    <p:extLst>
      <p:ext uri="{BB962C8B-B14F-4D97-AF65-F5344CB8AC3E}">
        <p14:creationId xmlns:p14="http://schemas.microsoft.com/office/powerpoint/2010/main" val="1809622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913C0-7D78-9EE3-340A-2F4E75FFB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118EB-99DE-5458-D5D0-C597D0E9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2086"/>
          </a:xfrm>
        </p:spPr>
        <p:txBody>
          <a:bodyPr/>
          <a:lstStyle/>
          <a:p>
            <a:r>
              <a:rPr lang="en-US" dirty="0"/>
              <a:t>Find monthly precipitation data for your area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CF749-81B5-D4AB-F0AA-B3C625B181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2885" y="2327094"/>
            <a:ext cx="6226140" cy="708917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Another US source is NOAA’s National Weather Service, at </a:t>
            </a:r>
            <a:r>
              <a:rPr lang="en-US" sz="1800" u="sng" dirty="0">
                <a:solidFill>
                  <a:srgbClr val="006FC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https://www.weather.gov/ffc/rainresrc</a:t>
            </a:r>
            <a:r>
              <a:rPr lang="en-US" sz="1800" dirty="0">
                <a:solidFill>
                  <a:srgbClr val="006FC0"/>
                </a:solidFill>
              </a:rPr>
              <a:t> :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BB8C92-8ED9-2A99-F87A-26FE44CB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95E97BC7-8034-20D0-B085-A1A3C1CB76A9}"/>
              </a:ext>
            </a:extLst>
          </p:cNvPr>
          <p:cNvSpPr txBox="1">
            <a:spLocks/>
          </p:cNvSpPr>
          <p:nvPr/>
        </p:nvSpPr>
        <p:spPr bwMode="auto">
          <a:xfrm>
            <a:off x="2311455" y="6388416"/>
            <a:ext cx="4736614" cy="469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600" kern="1200" dirty="0"/>
              <a:t>For example, these data are for Eugene, Oregon</a:t>
            </a:r>
            <a:endParaRPr lang="en-US" sz="1600" kern="0" dirty="0"/>
          </a:p>
          <a:p>
            <a:endParaRPr lang="en-US" sz="1600" kern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F84B9A5-2752-7C67-5D85-6D06F01417C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22" y="3149031"/>
            <a:ext cx="6635632" cy="3175332"/>
          </a:xfr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8C3E6854-5968-C8C7-3F2E-B46E4CD381E0}"/>
              </a:ext>
            </a:extLst>
          </p:cNvPr>
          <p:cNvSpPr txBox="1">
            <a:spLocks/>
          </p:cNvSpPr>
          <p:nvPr/>
        </p:nvSpPr>
        <p:spPr bwMode="auto">
          <a:xfrm>
            <a:off x="482886" y="955495"/>
            <a:ext cx="8630292" cy="70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800" kern="0" dirty="0"/>
              <a:t>In the US, one source is NOAA’s National Center for Environmental Information, at </a:t>
            </a:r>
            <a:r>
              <a:rPr lang="en-US" sz="1800" u="sng" kern="0" dirty="0">
                <a:solidFill>
                  <a:srgbClr val="006FC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https://www.ncei.noaa.gov/products/land-based-station/local-climatological-data</a:t>
            </a:r>
            <a:endParaRPr lang="en-US" sz="1800" kern="0" dirty="0">
              <a:solidFill>
                <a:srgbClr val="006FC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537122-FB41-A84A-2E2C-5376F00C54A1}"/>
              </a:ext>
            </a:extLst>
          </p:cNvPr>
          <p:cNvSpPr txBox="1"/>
          <p:nvPr/>
        </p:nvSpPr>
        <p:spPr>
          <a:xfrm rot="16200000">
            <a:off x="7054979" y="5095656"/>
            <a:ext cx="20599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NOAA National Weather Service </a:t>
            </a:r>
          </a:p>
        </p:txBody>
      </p:sp>
    </p:spTree>
    <p:extLst>
      <p:ext uri="{BB962C8B-B14F-4D97-AF65-F5344CB8AC3E}">
        <p14:creationId xmlns:p14="http://schemas.microsoft.com/office/powerpoint/2010/main" val="2083417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A7DBA4-73BE-2F92-A9A0-77413C4076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19189" y="123287"/>
            <a:ext cx="7602876" cy="708917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Another US source, nongovernmental, is </a:t>
            </a:r>
            <a:r>
              <a:rPr lang="en-US" sz="1800" u="sng" dirty="0">
                <a:solidFill>
                  <a:srgbClr val="006FC0"/>
                </a:solidFill>
              </a:rPr>
              <a:t>https://www.usclimatedata.com</a:t>
            </a:r>
            <a:endParaRPr lang="en-US" sz="1800" dirty="0">
              <a:solidFill>
                <a:srgbClr val="006FC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88F642-2F27-FE31-3EC1-82634819F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BF27D68-9B8C-58E3-0673-5807729FFEEB}"/>
              </a:ext>
            </a:extLst>
          </p:cNvPr>
          <p:cNvSpPr txBox="1">
            <a:spLocks/>
          </p:cNvSpPr>
          <p:nvPr/>
        </p:nvSpPr>
        <p:spPr bwMode="auto">
          <a:xfrm>
            <a:off x="1027188" y="2109230"/>
            <a:ext cx="1983139" cy="623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600" kern="1200" dirty="0"/>
              <a:t>These data are for Eugene, Oregon</a:t>
            </a:r>
            <a:endParaRPr lang="en-US" sz="1600" kern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41AF310-E0F0-C667-93BD-4E98D5D7F68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225" y="852754"/>
            <a:ext cx="4912774" cy="6005245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52CBCA-D161-2E01-B46A-777E876E02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6086"/>
            <a:ext cx="4144607" cy="19161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4D9F0C-3C74-CCE3-F6D0-D69CADF6F0FD}"/>
              </a:ext>
            </a:extLst>
          </p:cNvPr>
          <p:cNvSpPr txBox="1"/>
          <p:nvPr/>
        </p:nvSpPr>
        <p:spPr>
          <a:xfrm>
            <a:off x="1220388" y="3198621"/>
            <a:ext cx="6653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rgbClr val="000000"/>
                </a:solidFill>
                <a:latin typeface="+mn-lt"/>
              </a:rPr>
              <a:t>Temperature:</a:t>
            </a:r>
          </a:p>
        </p:txBody>
      </p:sp>
    </p:spTree>
    <p:extLst>
      <p:ext uri="{BB962C8B-B14F-4D97-AF65-F5344CB8AC3E}">
        <p14:creationId xmlns:p14="http://schemas.microsoft.com/office/powerpoint/2010/main" val="1805311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2A55B-95F1-8B7D-6673-84F82AFD4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0A4C54-C7BC-D7BB-04FC-4BA8C1F20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155766"/>
            <a:ext cx="7936992" cy="703770"/>
          </a:xfrm>
        </p:spPr>
        <p:txBody>
          <a:bodyPr/>
          <a:lstStyle/>
          <a:p>
            <a:r>
              <a:rPr lang="en-US" dirty="0"/>
              <a:t>Determine how much rainwater is available for harvesting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D41D37A-AACC-6C59-2D40-AC94A04DEB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388" y="5662804"/>
            <a:ext cx="8268462" cy="512063"/>
          </a:xfrm>
        </p:spPr>
        <p:txBody>
          <a:bodyPr/>
          <a:lstStyle/>
          <a:p>
            <a:pPr marL="0" indent="0">
              <a:buNone/>
            </a:pPr>
            <a:r>
              <a:rPr lang="en-US" kern="1200" dirty="0">
                <a:latin typeface="Arial" charset="0"/>
              </a:rPr>
              <a:t>One inch of rain on one square foot of catchment area = 0.623 gallons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5D5ED-9EB6-7A7C-0182-087A75015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064C5C2-214A-0AD7-9C75-282B282F3734}"/>
              </a:ext>
            </a:extLst>
          </p:cNvPr>
          <p:cNvSpPr txBox="1">
            <a:spLocks/>
          </p:cNvSpPr>
          <p:nvPr/>
        </p:nvSpPr>
        <p:spPr bwMode="auto">
          <a:xfrm>
            <a:off x="1379823" y="997775"/>
            <a:ext cx="6881675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Harvested   =   catchment    x    0.623 </a:t>
            </a:r>
            <a:r>
              <a:rPr lang="en-US" sz="2000" kern="0" dirty="0"/>
              <a:t>   x    rainfall </a:t>
            </a:r>
            <a:endParaRPr lang="en-US" sz="2000" kern="0" dirty="0">
              <a:latin typeface="+mn-lt"/>
            </a:endParaRPr>
          </a:p>
          <a:p>
            <a:r>
              <a:rPr lang="en-US" sz="2000" kern="0" dirty="0">
                <a:latin typeface="+mn-lt"/>
              </a:rPr>
              <a:t>water (gal)         area (ft</a:t>
            </a:r>
            <a:r>
              <a:rPr lang="en-US" sz="2000" kern="0" baseline="30000" dirty="0">
                <a:latin typeface="+mn-lt"/>
              </a:rPr>
              <a:t>2</a:t>
            </a:r>
            <a:r>
              <a:rPr lang="en-US" sz="2000" kern="0" dirty="0">
                <a:latin typeface="+mn-lt"/>
              </a:rPr>
              <a:t>)       </a:t>
            </a:r>
            <a:r>
              <a:rPr lang="en-US" sz="2000" kern="0" dirty="0"/>
              <a:t>conversion     </a:t>
            </a:r>
            <a:r>
              <a:rPr lang="en-US" sz="2000" kern="0" dirty="0">
                <a:latin typeface="+mn-lt"/>
              </a:rPr>
              <a:t>amount</a:t>
            </a:r>
          </a:p>
          <a:p>
            <a:r>
              <a:rPr lang="en-US" sz="2000" kern="0" dirty="0">
                <a:latin typeface="+mn-lt"/>
              </a:rPr>
              <a:t>			            </a:t>
            </a:r>
            <a:r>
              <a:rPr lang="en-US" sz="2000" kern="0" dirty="0"/>
              <a:t>factor</a:t>
            </a:r>
            <a:r>
              <a:rPr lang="en-US" sz="2000" kern="0" dirty="0">
                <a:latin typeface="+mn-lt"/>
              </a:rPr>
              <a:t>          (in.) </a:t>
            </a:r>
          </a:p>
        </p:txBody>
      </p:sp>
      <p:pic>
        <p:nvPicPr>
          <p:cNvPr id="46" name="Content Placeholder 45">
            <a:extLst>
              <a:ext uri="{FF2B5EF4-FFF2-40B4-BE49-F238E27FC236}">
                <a16:creationId xmlns:a16="http://schemas.microsoft.com/office/drawing/2014/main" id="{173621D8-488C-4ECF-6B83-B33D17AA63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386" y="2219326"/>
            <a:ext cx="3395521" cy="3402682"/>
          </a:xfrm>
        </p:spPr>
      </p:pic>
      <p:sp>
        <p:nvSpPr>
          <p:cNvPr id="47" name="Content Placeholder 7">
            <a:extLst>
              <a:ext uri="{FF2B5EF4-FFF2-40B4-BE49-F238E27FC236}">
                <a16:creationId xmlns:a16="http://schemas.microsoft.com/office/drawing/2014/main" id="{2B3F5821-156C-9571-FE9C-2858D56AE223}"/>
              </a:ext>
            </a:extLst>
          </p:cNvPr>
          <p:cNvSpPr txBox="1">
            <a:spLocks/>
          </p:cNvSpPr>
          <p:nvPr/>
        </p:nvSpPr>
        <p:spPr bwMode="auto">
          <a:xfrm>
            <a:off x="446913" y="6320029"/>
            <a:ext cx="8268462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One inch of rain on 1000 square feet of catchment area = 623 gallons</a:t>
            </a:r>
            <a:endParaRPr lang="en-US" kern="0" dirty="0"/>
          </a:p>
          <a:p>
            <a:endParaRPr lang="en-US" kern="0" dirty="0"/>
          </a:p>
        </p:txBody>
      </p:sp>
      <p:sp>
        <p:nvSpPr>
          <p:cNvPr id="48" name="Content Placeholder 7">
            <a:extLst>
              <a:ext uri="{FF2B5EF4-FFF2-40B4-BE49-F238E27FC236}">
                <a16:creationId xmlns:a16="http://schemas.microsoft.com/office/drawing/2014/main" id="{90A1A402-1C4F-BA7F-42B4-7249F1C36638}"/>
              </a:ext>
            </a:extLst>
          </p:cNvPr>
          <p:cNvSpPr txBox="1">
            <a:spLocks/>
          </p:cNvSpPr>
          <p:nvPr/>
        </p:nvSpPr>
        <p:spPr bwMode="auto">
          <a:xfrm>
            <a:off x="4361688" y="5996179"/>
            <a:ext cx="496062" cy="404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or</a:t>
            </a:r>
            <a:endParaRPr lang="en-US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171820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8FBEE-8A65-D3B7-4F59-731A66EC0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0E8B45B-30D8-BF19-D339-B40F79876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155766"/>
            <a:ext cx="6813423" cy="703770"/>
          </a:xfrm>
        </p:spPr>
        <p:txBody>
          <a:bodyPr/>
          <a:lstStyle/>
          <a:p>
            <a:r>
              <a:rPr lang="en-US" dirty="0"/>
              <a:t>Why 623 gal per inch of rain on 1000 sq ft roof?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BC1F49-7A5F-40E0-C154-F756D5FCB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7463" y="1205104"/>
            <a:ext cx="2458212" cy="512063"/>
          </a:xfrm>
        </p:spPr>
        <p:txBody>
          <a:bodyPr/>
          <a:lstStyle/>
          <a:p>
            <a:pPr marL="0" indent="0">
              <a:buNone/>
            </a:pPr>
            <a:r>
              <a:rPr lang="en-US" kern="1200" dirty="0">
                <a:latin typeface="Arial" charset="0"/>
              </a:rPr>
              <a:t>1 sq ft = 144 sq in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3732CF-5B92-5074-19B1-4586FE96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D8405FA-28DD-65EF-D8D2-F00EBCBD58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73" y="2378805"/>
            <a:ext cx="3194304" cy="1901952"/>
          </a:xfrm>
        </p:spPr>
      </p:pic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DDD78F53-C236-620F-4AB2-044EC3ED9443}"/>
              </a:ext>
            </a:extLst>
          </p:cNvPr>
          <p:cNvSpPr txBox="1">
            <a:spLocks/>
          </p:cNvSpPr>
          <p:nvPr/>
        </p:nvSpPr>
        <p:spPr bwMode="auto">
          <a:xfrm>
            <a:off x="619125" y="1652779"/>
            <a:ext cx="3228976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1000 sq ft = 144,000 sq in</a:t>
            </a:r>
            <a:endParaRPr lang="en-US" kern="0" dirty="0"/>
          </a:p>
          <a:p>
            <a:endParaRPr lang="en-US" kern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6D95B73-538E-5A80-1F2F-2D01EB8F3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226" y="2381250"/>
            <a:ext cx="3028950" cy="1893094"/>
          </a:xfrm>
          <a:prstGeom prst="rect">
            <a:avLst/>
          </a:prstGeom>
        </p:spPr>
      </p:pic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55A38C6C-E4A3-C188-9411-284E3405ACD9}"/>
              </a:ext>
            </a:extLst>
          </p:cNvPr>
          <p:cNvSpPr txBox="1">
            <a:spLocks/>
          </p:cNvSpPr>
          <p:nvPr/>
        </p:nvSpPr>
        <p:spPr bwMode="auto">
          <a:xfrm>
            <a:off x="3810000" y="1205104"/>
            <a:ext cx="5333999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If there are </a:t>
            </a:r>
            <a:r>
              <a:rPr lang="en-US" dirty="0">
                <a:latin typeface="Arial" charset="0"/>
              </a:rPr>
              <a:t>144,000 </a:t>
            </a:r>
            <a:r>
              <a:rPr lang="en-US" kern="1200" dirty="0">
                <a:latin typeface="Arial" charset="0"/>
              </a:rPr>
              <a:t>sq in. in area, 1 in. deep,</a:t>
            </a:r>
            <a:endParaRPr lang="en-US" kern="0" dirty="0"/>
          </a:p>
          <a:p>
            <a:endParaRPr lang="en-US" kern="0" dirty="0"/>
          </a:p>
        </p:txBody>
      </p: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0FDE4A15-2591-290A-7E01-BFACD3BF048C}"/>
              </a:ext>
            </a:extLst>
          </p:cNvPr>
          <p:cNvSpPr txBox="1">
            <a:spLocks/>
          </p:cNvSpPr>
          <p:nvPr/>
        </p:nvSpPr>
        <p:spPr bwMode="auto">
          <a:xfrm>
            <a:off x="4076700" y="1652779"/>
            <a:ext cx="4724400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dirty="0">
                <a:latin typeface="Arial" charset="0"/>
              </a:rPr>
              <a:t>t</a:t>
            </a:r>
            <a:r>
              <a:rPr lang="en-US" kern="1200" dirty="0">
                <a:latin typeface="Arial" charset="0"/>
              </a:rPr>
              <a:t>hen there are 144,000 cu in. in volume.</a:t>
            </a:r>
            <a:endParaRPr lang="en-US" kern="0" dirty="0"/>
          </a:p>
          <a:p>
            <a:endParaRPr lang="en-US" kern="0" dirty="0"/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47149A66-C1A1-3438-BE74-F70DB06553F3}"/>
              </a:ext>
            </a:extLst>
          </p:cNvPr>
          <p:cNvSpPr txBox="1">
            <a:spLocks/>
          </p:cNvSpPr>
          <p:nvPr/>
        </p:nvSpPr>
        <p:spPr bwMode="auto">
          <a:xfrm>
            <a:off x="1133356" y="4472179"/>
            <a:ext cx="2610613" cy="51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12” x 12” = 144 sq in</a:t>
            </a:r>
            <a:endParaRPr lang="en-US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404238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5AEEB-1FB5-8CBB-30AF-A67067958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31FF0F1-EFE7-FBB6-3E72-B374EF347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602" y="212916"/>
            <a:ext cx="6813423" cy="703770"/>
          </a:xfrm>
        </p:spPr>
        <p:txBody>
          <a:bodyPr/>
          <a:lstStyle/>
          <a:p>
            <a:r>
              <a:rPr lang="en-US" dirty="0"/>
              <a:t>Why 623 gal per inch of rain on 1000 sq ft roof?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B84F949-B011-ABAD-C3C0-7582C65A57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7463" y="1205104"/>
            <a:ext cx="2458212" cy="671321"/>
          </a:xfrm>
        </p:spPr>
        <p:txBody>
          <a:bodyPr/>
          <a:lstStyle/>
          <a:p>
            <a:pPr marL="0" indent="0">
              <a:buNone/>
            </a:pPr>
            <a:r>
              <a:rPr lang="en-US" kern="1200" dirty="0">
                <a:latin typeface="Arial" charset="0"/>
              </a:rPr>
              <a:t>1 gallon contains 231 cubic inches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23BEC0-3FCD-118D-EED0-7D1646D9D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60C3CA0E-B6D6-38FA-6541-BC5B3B51A28A}"/>
              </a:ext>
            </a:extLst>
          </p:cNvPr>
          <p:cNvSpPr txBox="1">
            <a:spLocks/>
          </p:cNvSpPr>
          <p:nvPr/>
        </p:nvSpPr>
        <p:spPr bwMode="auto">
          <a:xfrm>
            <a:off x="4838700" y="1214629"/>
            <a:ext cx="2286000" cy="81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</a:rPr>
              <a:t>144,000 cu in </a:t>
            </a:r>
          </a:p>
          <a:p>
            <a:pPr marL="0" indent="0">
              <a:buFontTx/>
              <a:buNone/>
            </a:pPr>
            <a:r>
              <a:rPr lang="en-US" dirty="0">
                <a:latin typeface="Arial" charset="0"/>
              </a:rPr>
              <a:t>       231 cu in/gal</a:t>
            </a:r>
            <a:endParaRPr lang="en-US" kern="0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E6A1C17-841C-8932-077F-C4479D09402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287" y="2333624"/>
            <a:ext cx="2014156" cy="3409791"/>
          </a:xfr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6B9B763-EA43-556B-ECBE-7B7ADD481DFA}"/>
              </a:ext>
            </a:extLst>
          </p:cNvPr>
          <p:cNvSpPr txBox="1">
            <a:spLocks/>
          </p:cNvSpPr>
          <p:nvPr/>
        </p:nvSpPr>
        <p:spPr bwMode="auto">
          <a:xfrm>
            <a:off x="7171563" y="1395604"/>
            <a:ext cx="1410462" cy="48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1200" dirty="0">
                <a:latin typeface="Arial" charset="0"/>
                <a:sym typeface="Symbol" panose="05050102010706020507" pitchFamily="18" charset="2"/>
              </a:rPr>
              <a:t></a:t>
            </a:r>
            <a:r>
              <a:rPr lang="en-US" kern="1200" dirty="0">
                <a:latin typeface="Arial" charset="0"/>
              </a:rPr>
              <a:t>  623 gal</a:t>
            </a:r>
            <a:endParaRPr lang="en-US" kern="0" dirty="0"/>
          </a:p>
          <a:p>
            <a:endParaRPr lang="en-US" kern="0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E61F6B2-F63C-CB72-1CDE-B6EFD5D431C5}"/>
              </a:ext>
            </a:extLst>
          </p:cNvPr>
          <p:cNvCxnSpPr/>
          <p:nvPr/>
        </p:nvCxnSpPr>
        <p:spPr>
          <a:xfrm>
            <a:off x="4953000" y="1600200"/>
            <a:ext cx="1990725" cy="0"/>
          </a:xfrm>
          <a:prstGeom prst="line">
            <a:avLst/>
          </a:prstGeom>
          <a:ln w="12700">
            <a:solidFill>
              <a:srgbClr val="1B41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D5E789E5-0F03-D983-BEF5-67D8A361B0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83" y="3305174"/>
            <a:ext cx="2342199" cy="235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034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220AB7-AF09-9FFA-DE4A-ADEBF44D5B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A9FFDB6-01A9-324F-C591-BB3F775A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752" y="155766"/>
            <a:ext cx="7936992" cy="703770"/>
          </a:xfrm>
        </p:spPr>
        <p:txBody>
          <a:bodyPr/>
          <a:lstStyle/>
          <a:p>
            <a:r>
              <a:rPr lang="en-US" dirty="0"/>
              <a:t>Water budget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EAB67-8109-F24A-2087-6651AFE02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" name="Title 6">
            <a:extLst>
              <a:ext uri="{FF2B5EF4-FFF2-40B4-BE49-F238E27FC236}">
                <a16:creationId xmlns:a16="http://schemas.microsoft.com/office/drawing/2014/main" id="{D510C4BA-7B87-8712-C8B6-8E4DBDFEA646}"/>
              </a:ext>
            </a:extLst>
          </p:cNvPr>
          <p:cNvSpPr txBox="1">
            <a:spLocks/>
          </p:cNvSpPr>
          <p:nvPr/>
        </p:nvSpPr>
        <p:spPr bwMode="auto">
          <a:xfrm>
            <a:off x="968857" y="997775"/>
            <a:ext cx="7271017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Harvested   =    rainfall    x    0.623     x    </a:t>
            </a:r>
            <a:r>
              <a:rPr lang="en-US" sz="2000" kern="0" dirty="0"/>
              <a:t>catchment   x   0.75 </a:t>
            </a:r>
            <a:endParaRPr lang="en-US" sz="2000" kern="0" dirty="0">
              <a:latin typeface="+mn-lt"/>
            </a:endParaRPr>
          </a:p>
          <a:p>
            <a:r>
              <a:rPr lang="en-US" sz="2000" kern="0" dirty="0">
                <a:latin typeface="+mn-lt"/>
              </a:rPr>
              <a:t>water (gal)        </a:t>
            </a:r>
            <a:r>
              <a:rPr lang="en-US" sz="2000" kern="0" dirty="0"/>
              <a:t>amount     conversion        </a:t>
            </a:r>
            <a:r>
              <a:rPr lang="en-US" sz="2000" kern="0" dirty="0">
                <a:latin typeface="+mn-lt"/>
              </a:rPr>
              <a:t>area (ft</a:t>
            </a:r>
            <a:r>
              <a:rPr lang="en-US" sz="2000" kern="0" baseline="30000" dirty="0">
                <a:latin typeface="+mn-lt"/>
              </a:rPr>
              <a:t>2</a:t>
            </a:r>
            <a:r>
              <a:rPr lang="en-US" sz="2000" kern="0" dirty="0">
                <a:latin typeface="+mn-lt"/>
              </a:rPr>
              <a:t>)</a:t>
            </a:r>
          </a:p>
          <a:p>
            <a:r>
              <a:rPr lang="en-US" sz="2000" kern="0" dirty="0">
                <a:latin typeface="+mn-lt"/>
              </a:rPr>
              <a:t>		 (in.)            factor </a:t>
            </a:r>
          </a:p>
        </p:txBody>
      </p:sp>
      <p:pic>
        <p:nvPicPr>
          <p:cNvPr id="46" name="Content Placeholder 45">
            <a:extLst>
              <a:ext uri="{FF2B5EF4-FFF2-40B4-BE49-F238E27FC236}">
                <a16:creationId xmlns:a16="http://schemas.microsoft.com/office/drawing/2014/main" id="{065C8B17-D9F9-154A-08F0-E8212C69D9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233" y="2342615"/>
            <a:ext cx="3551962" cy="3559453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799AAD1-ADFD-103D-C794-726693132B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2505" y="3172145"/>
            <a:ext cx="4629364" cy="1862191"/>
          </a:xfrm>
        </p:spPr>
        <p:txBody>
          <a:bodyPr/>
          <a:lstStyle/>
          <a:p>
            <a:r>
              <a:rPr lang="en-US" dirty="0"/>
              <a:t>75% of annual rainfall can be stored</a:t>
            </a:r>
          </a:p>
          <a:p>
            <a:r>
              <a:rPr lang="en-US" dirty="0"/>
              <a:t>Rest is lost to evaporation and inefficiencies</a:t>
            </a:r>
          </a:p>
        </p:txBody>
      </p:sp>
    </p:spTree>
    <p:extLst>
      <p:ext uri="{BB962C8B-B14F-4D97-AF65-F5344CB8AC3E}">
        <p14:creationId xmlns:p14="http://schemas.microsoft.com/office/powerpoint/2010/main" val="382210764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6">
      <a:dk1>
        <a:srgbClr val="2D2015"/>
      </a:dk1>
      <a:lt1>
        <a:srgbClr val="FFFFFF"/>
      </a:lt1>
      <a:dk2>
        <a:srgbClr val="D5D9AB"/>
      </a:dk2>
      <a:lt2>
        <a:srgbClr val="5F451B"/>
      </a:lt2>
      <a:accent1>
        <a:srgbClr val="8C7B70"/>
      </a:accent1>
      <a:accent2>
        <a:srgbClr val="8F5F2F"/>
      </a:accent2>
      <a:accent3>
        <a:srgbClr val="E7E9D2"/>
      </a:accent3>
      <a:accent4>
        <a:srgbClr val="DADADA"/>
      </a:accent4>
      <a:accent5>
        <a:srgbClr val="C5BFBB"/>
      </a:accent5>
      <a:accent6>
        <a:srgbClr val="81552A"/>
      </a:accent6>
      <a:hlink>
        <a:srgbClr val="CCB400"/>
      </a:hlink>
      <a:folHlink>
        <a:srgbClr val="8C9EA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777777"/>
        </a:dk1>
        <a:lt1>
          <a:srgbClr val="FFFFFF"/>
        </a:lt1>
        <a:dk2>
          <a:srgbClr val="5B5E52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5B6B3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2D2015"/>
        </a:dk1>
        <a:lt1>
          <a:srgbClr val="FFFFFF"/>
        </a:lt1>
        <a:dk2>
          <a:srgbClr val="C9CF9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1E4C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2D2015"/>
        </a:dk1>
        <a:lt1>
          <a:srgbClr val="FFFFFF"/>
        </a:lt1>
        <a:dk2>
          <a:srgbClr val="D5D9AB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2D2015"/>
        </a:dk1>
        <a:lt1>
          <a:srgbClr val="FFFFFF"/>
        </a:lt1>
        <a:dk2>
          <a:srgbClr val="D5D9AB"/>
        </a:dk2>
        <a:lt2>
          <a:srgbClr val="5F451B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43DE67C22F4940BBE9D170DAE04CAF" ma:contentTypeVersion="18" ma:contentTypeDescription="Create a new document." ma:contentTypeScope="" ma:versionID="50b3c8d461ed132ee39070c7dbf0b0ed">
  <xsd:schema xmlns:xsd="http://www.w3.org/2001/XMLSchema" xmlns:xs="http://www.w3.org/2001/XMLSchema" xmlns:p="http://schemas.microsoft.com/office/2006/metadata/properties" xmlns:ns2="758b23b8-80ab-4871-af94-265c2a70562d" xmlns:ns3="94d707cb-8288-4c59-8fe9-a457835741f6" targetNamespace="http://schemas.microsoft.com/office/2006/metadata/properties" ma:root="true" ma:fieldsID="2f3ebda7f9c4e1b852dc052020f98b93" ns2:_="" ns3:_="">
    <xsd:import namespace="758b23b8-80ab-4871-af94-265c2a70562d"/>
    <xsd:import namespace="94d707cb-8288-4c59-8fe9-a457835741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8b23b8-80ab-4871-af94-265c2a7056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dc0606b-8e5a-4aee-a68c-f4efcab0e8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d707cb-8288-4c59-8fe9-a457835741f6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aad51846-cd3e-44b1-a42e-8df071718a87}" ma:internalName="TaxCatchAll" ma:showField="CatchAllData" ma:web="94d707cb-8288-4c59-8fe9-a457835741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58b23b8-80ab-4871-af94-265c2a70562d">
      <Terms xmlns="http://schemas.microsoft.com/office/infopath/2007/PartnerControls"/>
    </lcf76f155ced4ddcb4097134ff3c332f>
    <TaxCatchAll xmlns="94d707cb-8288-4c59-8fe9-a457835741f6" xsi:nil="true"/>
  </documentManagement>
</p:properties>
</file>

<file path=customXml/itemProps1.xml><?xml version="1.0" encoding="utf-8"?>
<ds:datastoreItem xmlns:ds="http://schemas.openxmlformats.org/officeDocument/2006/customXml" ds:itemID="{B1F7A4EF-BA36-4C4A-86A6-EE30EF80F9DD}"/>
</file>

<file path=customXml/itemProps2.xml><?xml version="1.0" encoding="utf-8"?>
<ds:datastoreItem xmlns:ds="http://schemas.openxmlformats.org/officeDocument/2006/customXml" ds:itemID="{7BC7E9E9-7D53-4CCA-B1F8-0F2F6BAC3E8D}"/>
</file>

<file path=customXml/itemProps3.xml><?xml version="1.0" encoding="utf-8"?>
<ds:datastoreItem xmlns:ds="http://schemas.openxmlformats.org/officeDocument/2006/customXml" ds:itemID="{CBFBB394-F743-423D-93F5-702DD140D42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11029</TotalTime>
  <Words>997</Words>
  <Application>Microsoft Office PowerPoint</Application>
  <PresentationFormat>On-screen Show (4:3)</PresentationFormat>
  <Paragraphs>134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Times</vt:lpstr>
      <vt:lpstr>Wingdings</vt:lpstr>
      <vt:lpstr>Default Design</vt:lpstr>
      <vt:lpstr>Sustainability Principles and Practice,   4th ed.</vt:lpstr>
      <vt:lpstr>PowerPoint Presentation</vt:lpstr>
      <vt:lpstr>Find area of your roof in square feet</vt:lpstr>
      <vt:lpstr>Find monthly precipitation data for your area</vt:lpstr>
      <vt:lpstr>PowerPoint Presentation</vt:lpstr>
      <vt:lpstr>Determine how much rainwater is available for harvesting</vt:lpstr>
      <vt:lpstr>Why 623 gal per inch of rain on 1000 sq ft roof?</vt:lpstr>
      <vt:lpstr>Why 623 gal per inch of rain on 1000 sq ft roof?</vt:lpstr>
      <vt:lpstr>Water budget</vt:lpstr>
      <vt:lpstr>PowerPoint Presentation</vt:lpstr>
      <vt:lpstr>Example: 30 ft x 50 ft roof</vt:lpstr>
      <vt:lpstr>Monthly water budget</vt:lpstr>
      <vt:lpstr>Estimate how much water you need</vt:lpstr>
      <vt:lpstr>Estimate how much water you need</vt:lpstr>
      <vt:lpstr>Example</vt:lpstr>
      <vt:lpstr>Let’s say typical evapotranspiration data for your area is this:</vt:lpstr>
      <vt:lpstr>Calculate cumulative water balance – “checkbook” method</vt:lpstr>
      <vt:lpstr>Cumulative water balance – “checkbook” method</vt:lpstr>
      <vt:lpstr>Cumulative water balance</vt:lpstr>
      <vt:lpstr>Note:</vt:lpstr>
      <vt:lpstr>If supply of harvested water does not meet demand, you could:</vt:lpstr>
    </vt:vector>
  </TitlesOfParts>
  <Company>뿿지뿿줠ԛ僐Ȱ窌ֽ酰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Green</dc:creator>
  <cp:lastModifiedBy>Margaret Robertson</cp:lastModifiedBy>
  <cp:revision>293</cp:revision>
  <dcterms:created xsi:type="dcterms:W3CDTF">2007-02-05T11:11:58Z</dcterms:created>
  <dcterms:modified xsi:type="dcterms:W3CDTF">2025-11-12T19:21:34Z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0x0101006B43DE67C22F4940BBE9D170DAE04CAF</vt:lpwstr>
  </property>
</Properties>
</file>