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A226B2-7F0D-94C7-5B5C-F0BE5954922A}" v="1" dt="2026-07-23T14:06:51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0FA226B2-7F0D-94C7-5B5C-F0BE5954922A}"/>
    <pc:docChg chg="mod modSld modMainMaster">
      <pc:chgData name="Cook, Samantha" userId="S::samantha.cook@informa.com::deb809be-f916-48e0-bedc-9d8c402e617f" providerId="AD" clId="Web-{0FA226B2-7F0D-94C7-5B5C-F0BE5954922A}" dt="2026-07-23T14:06:51.594" v="2"/>
      <pc:docMkLst>
        <pc:docMk/>
      </pc:docMkLst>
      <pc:sldChg chg="mod setBg">
        <pc:chgData name="Cook, Samantha" userId="S::samantha.cook@informa.com::deb809be-f916-48e0-bedc-9d8c402e617f" providerId="AD" clId="Web-{0FA226B2-7F0D-94C7-5B5C-F0BE5954922A}" dt="2026-07-23T14:06:51.594" v="2"/>
        <pc:sldMkLst>
          <pc:docMk/>
          <pc:sldMk cId="0" sldId="256"/>
        </pc:sldMkLst>
      </pc:sldChg>
      <pc:sldMasterChg chg="addSp">
        <pc:chgData name="Cook, Samantha" userId="S::samantha.cook@informa.com::deb809be-f916-48e0-bedc-9d8c402e617f" providerId="AD" clId="Web-{0FA226B2-7F0D-94C7-5B5C-F0BE5954922A}" dt="2026-07-23T14:06:47.281" v="0" actId="33475"/>
        <pc:sldMasterMkLst>
          <pc:docMk/>
          <pc:sldMasterMk cId="0" sldId="2147483660"/>
        </pc:sldMasterMkLst>
        <pc:spChg chg="add">
          <ac:chgData name="Cook, Samantha" userId="S::samantha.cook@informa.com::deb809be-f916-48e0-bedc-9d8c402e617f" providerId="AD" clId="Web-{0FA226B2-7F0D-94C7-5B5C-F0BE5954922A}" dt="2026-07-23T14:06:47.281" v="0" actId="33475"/>
          <ac:spMkLst>
            <pc:docMk/>
            <pc:sldMasterMk cId="0" sldId="2147483660"/>
            <ac:spMk id="3" creationId="{E76EF8CF-A1B3-F6EF-1F27-A265ACE3CA10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d3b9b40f6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74713" y="0"/>
            <a:ext cx="3998913" cy="224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" name="Google Shape;53;g3d3b9b40f6a_0_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g3d3b9b40f6a_0_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6EF8CF-A1B3-F6EF-1F27-A265ACE3CA1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48158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>
            <a:off x="0" y="0"/>
            <a:ext cx="9121200" cy="411600"/>
          </a:xfrm>
          <a:prstGeom prst="rect">
            <a:avLst/>
          </a:prstGeom>
          <a:solidFill>
            <a:srgbClr val="1B3A6B"/>
          </a:solidFill>
          <a:ln w="9525" cap="flat" cmpd="sng">
            <a:solidFill>
              <a:srgbClr val="1B3A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171450" y="0"/>
            <a:ext cx="87783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Chapter 1</a:t>
            </a:r>
            <a:r>
              <a:rPr lang="en" sz="11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: Concept Map</a:t>
            </a:r>
            <a:endParaRPr sz="1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Introduction to Motivation &amp; Emotion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4"/>
          <p:cNvSpPr/>
          <p:nvPr/>
        </p:nvSpPr>
        <p:spPr>
          <a:xfrm>
            <a:off x="3771900" y="2125980"/>
            <a:ext cx="1577100" cy="534900"/>
          </a:xfrm>
          <a:prstGeom prst="roundRect">
            <a:avLst>
              <a:gd name="adj" fmla="val 19231"/>
            </a:avLst>
          </a:prstGeom>
          <a:solidFill>
            <a:srgbClr val="FF99FF"/>
          </a:solidFill>
          <a:ln w="9525" cap="flat" cmpd="sng">
            <a:solidFill>
              <a:srgbClr val="FF99FF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3771900" y="2125980"/>
            <a:ext cx="15771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" sz="1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MOTIVATION &amp; EMOTION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" sz="1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 be moved into action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2674620" y="514350"/>
            <a:ext cx="3771900" cy="301800"/>
          </a:xfrm>
          <a:prstGeom prst="roundRect">
            <a:avLst>
              <a:gd name="adj" fmla="val 27273"/>
            </a:avLst>
          </a:prstGeom>
          <a:solidFill>
            <a:srgbClr val="1B3A6B"/>
          </a:solidFill>
          <a:ln w="9525" cap="flat" cmpd="sng">
            <a:solidFill>
              <a:srgbClr val="1B3A6B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2674620" y="514350"/>
            <a:ext cx="3771900" cy="3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MOTIVATIONAL SEQUENCE: PUSH → INTERACT → PULL → END-STATE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2" name="Google Shape;62;p14"/>
          <p:cNvCxnSpPr/>
          <p:nvPr/>
        </p:nvCxnSpPr>
        <p:spPr>
          <a:xfrm>
            <a:off x="4491989" y="1804797"/>
            <a:ext cx="0" cy="301800"/>
          </a:xfrm>
          <a:prstGeom prst="straightConnector1">
            <a:avLst/>
          </a:prstGeom>
          <a:noFill/>
          <a:ln w="13325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3" name="Google Shape;63;p14"/>
          <p:cNvSpPr/>
          <p:nvPr/>
        </p:nvSpPr>
        <p:spPr>
          <a:xfrm>
            <a:off x="2674620" y="870966"/>
            <a:ext cx="1783200" cy="246900"/>
          </a:xfrm>
          <a:prstGeom prst="roundRect">
            <a:avLst>
              <a:gd name="adj" fmla="val 33333"/>
            </a:avLst>
          </a:prstGeom>
          <a:solidFill>
            <a:srgbClr val="0B7A75"/>
          </a:solidFill>
          <a:ln w="9525" cap="flat" cmpd="sng">
            <a:solidFill>
              <a:srgbClr val="0B7A75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2674620" y="870966"/>
            <a:ext cx="17832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Internal Dispositions (Push)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2674620" y="1159002"/>
            <a:ext cx="1783200" cy="198900"/>
          </a:xfrm>
          <a:prstGeom prst="roundRect">
            <a:avLst>
              <a:gd name="adj" fmla="val 34483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2674620" y="1159002"/>
            <a:ext cx="17832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Biological: hunger, thirst, sex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2674620" y="1392174"/>
            <a:ext cx="1783200" cy="198900"/>
          </a:xfrm>
          <a:prstGeom prst="roundRect">
            <a:avLst>
              <a:gd name="adj" fmla="val 34483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2674620" y="1392174"/>
            <a:ext cx="17832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Psychological: drives, needs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2674620" y="1625346"/>
            <a:ext cx="1783200" cy="198900"/>
          </a:xfrm>
          <a:prstGeom prst="roundRect">
            <a:avLst>
              <a:gd name="adj" fmla="val 34483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2674620" y="1625346"/>
            <a:ext cx="17832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Values system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4"/>
          <p:cNvSpPr/>
          <p:nvPr/>
        </p:nvSpPr>
        <p:spPr>
          <a:xfrm>
            <a:off x="4526280" y="870966"/>
            <a:ext cx="1851900" cy="246900"/>
          </a:xfrm>
          <a:prstGeom prst="roundRect">
            <a:avLst>
              <a:gd name="adj" fmla="val 33333"/>
            </a:avLst>
          </a:prstGeom>
          <a:solidFill>
            <a:srgbClr val="0B7A75"/>
          </a:solidFill>
          <a:ln w="9525" cap="flat" cmpd="sng">
            <a:solidFill>
              <a:srgbClr val="B56A00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4526280" y="870966"/>
            <a:ext cx="18519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Environmental Sources (Pull)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4526280" y="1159002"/>
            <a:ext cx="1851900" cy="198900"/>
          </a:xfrm>
          <a:prstGeom prst="roundRect">
            <a:avLst>
              <a:gd name="adj" fmla="val 34483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4526280" y="1159002"/>
            <a:ext cx="18519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Positive incentives (attract)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4526280" y="1392174"/>
            <a:ext cx="1851900" cy="198900"/>
          </a:xfrm>
          <a:prstGeom prst="roundRect">
            <a:avLst>
              <a:gd name="adj" fmla="val 34483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4526280" y="1392174"/>
            <a:ext cx="18519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Negative incentives (repel)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4526280" y="1625346"/>
            <a:ext cx="1851900" cy="198900"/>
          </a:xfrm>
          <a:prstGeom prst="roundRect">
            <a:avLst>
              <a:gd name="adj" fmla="val 34483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4526280" y="1625346"/>
            <a:ext cx="18519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Goals &amp; expected outcomes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150876" y="514350"/>
            <a:ext cx="1817400" cy="342900"/>
          </a:xfrm>
          <a:prstGeom prst="roundRect">
            <a:avLst>
              <a:gd name="adj" fmla="val 24000"/>
            </a:avLst>
          </a:prstGeom>
          <a:solidFill>
            <a:srgbClr val="0B7A75"/>
          </a:solidFill>
          <a:ln w="9525" cap="flat" cmpd="sng">
            <a:solidFill>
              <a:srgbClr val="0B7A75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150876" y="514350"/>
            <a:ext cx="1817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CORE MOTIVATION CONCEPTS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" name="Google Shape;81;p14"/>
          <p:cNvCxnSpPr/>
          <p:nvPr/>
        </p:nvCxnSpPr>
        <p:spPr>
          <a:xfrm>
            <a:off x="1977389" y="1481327"/>
            <a:ext cx="1794600" cy="912300"/>
          </a:xfrm>
          <a:prstGeom prst="straightConnector1">
            <a:avLst/>
          </a:prstGeom>
          <a:noFill/>
          <a:ln w="13325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2" name="Google Shape;82;p14"/>
          <p:cNvSpPr/>
          <p:nvPr/>
        </p:nvSpPr>
        <p:spPr>
          <a:xfrm>
            <a:off x="150876" y="918972"/>
            <a:ext cx="870900" cy="356700"/>
          </a:xfrm>
          <a:prstGeom prst="roundRect">
            <a:avLst>
              <a:gd name="adj" fmla="val 19231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150876" y="918972"/>
            <a:ext cx="8709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Motive &amp; Need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(internal)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1080135" y="918972"/>
            <a:ext cx="826500" cy="356700"/>
          </a:xfrm>
          <a:prstGeom prst="roundRect">
            <a:avLst>
              <a:gd name="adj" fmla="val 19231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1124712" y="918972"/>
            <a:ext cx="7818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Incentive &amp; End-state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(External)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150876" y="1371600"/>
            <a:ext cx="870900" cy="260700"/>
          </a:xfrm>
          <a:prstGeom prst="roundRect">
            <a:avLst>
              <a:gd name="adj" fmla="val 31579"/>
            </a:avLst>
          </a:prstGeom>
          <a:solidFill>
            <a:srgbClr val="0B7A75"/>
          </a:solidFill>
          <a:ln w="9525" cap="flat" cmpd="sng">
            <a:solidFill>
              <a:srgbClr val="0B7A75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150876" y="1371600"/>
            <a:ext cx="8709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PUSH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1076706" y="1371600"/>
            <a:ext cx="870900" cy="260700"/>
          </a:xfrm>
          <a:prstGeom prst="roundRect">
            <a:avLst>
              <a:gd name="adj" fmla="val 31579"/>
            </a:avLst>
          </a:prstGeom>
          <a:solidFill>
            <a:srgbClr val="0B7A75"/>
          </a:solidFill>
          <a:ln w="9525" cap="flat" cmpd="sng">
            <a:solidFill>
              <a:srgbClr val="0B7A75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1076706" y="1371600"/>
            <a:ext cx="8709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PULL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150876" y="1680210"/>
            <a:ext cx="870900" cy="219300"/>
          </a:xfrm>
          <a:prstGeom prst="roundRect">
            <a:avLst>
              <a:gd name="adj" fmla="val 31250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150876" y="1680210"/>
            <a:ext cx="8709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Physiological &amp; Biological Needs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150876" y="1933956"/>
            <a:ext cx="870900" cy="219300"/>
          </a:xfrm>
          <a:prstGeom prst="roundRect">
            <a:avLst>
              <a:gd name="adj" fmla="val 31250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150876" y="1933956"/>
            <a:ext cx="8709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Psychological Needs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150876" y="2187702"/>
            <a:ext cx="870900" cy="219300"/>
          </a:xfrm>
          <a:prstGeom prst="roundRect">
            <a:avLst>
              <a:gd name="adj" fmla="val 31250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150876" y="2187702"/>
            <a:ext cx="8709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Drives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150876" y="2441448"/>
            <a:ext cx="870900" cy="315600"/>
          </a:xfrm>
          <a:prstGeom prst="roundRect">
            <a:avLst>
              <a:gd name="adj" fmla="val 31250"/>
            </a:avLst>
          </a:prstGeom>
          <a:solidFill>
            <a:srgbClr val="EDE6F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146876" y="2505455"/>
            <a:ext cx="8709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Emotions: Pushes action toward aims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076706" y="1680210"/>
            <a:ext cx="870900" cy="219300"/>
          </a:xfrm>
          <a:prstGeom prst="roundRect">
            <a:avLst>
              <a:gd name="adj" fmla="val 31250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1076706" y="1680210"/>
            <a:ext cx="8709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Goals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1076706" y="1933956"/>
            <a:ext cx="870900" cy="219300"/>
          </a:xfrm>
          <a:prstGeom prst="roundRect">
            <a:avLst>
              <a:gd name="adj" fmla="val 31250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1076706" y="1933956"/>
            <a:ext cx="8709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Punishers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1076706" y="2187702"/>
            <a:ext cx="870900" cy="219300"/>
          </a:xfrm>
          <a:prstGeom prst="roundRect">
            <a:avLst>
              <a:gd name="adj" fmla="val 31250"/>
            </a:avLst>
          </a:prstGeom>
          <a:solidFill>
            <a:srgbClr val="D0EDEC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4"/>
          <p:cNvSpPr/>
          <p:nvPr/>
        </p:nvSpPr>
        <p:spPr>
          <a:xfrm>
            <a:off x="1076706" y="2187702"/>
            <a:ext cx="8709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Rewards/Reinforcers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7120890" y="904114"/>
            <a:ext cx="1797000" cy="342900"/>
          </a:xfrm>
          <a:prstGeom prst="roundRect">
            <a:avLst>
              <a:gd name="adj" fmla="val 24000"/>
            </a:avLst>
          </a:prstGeom>
          <a:solidFill>
            <a:srgbClr val="5C3D91"/>
          </a:solidFill>
          <a:ln w="9525" cap="flat" cmpd="sng">
            <a:solidFill>
              <a:srgbClr val="5C3D91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7120890" y="904114"/>
            <a:ext cx="1797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EMOTIONS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6" name="Google Shape;106;p14"/>
          <p:cNvCxnSpPr/>
          <p:nvPr/>
        </p:nvCxnSpPr>
        <p:spPr>
          <a:xfrm flipH="1">
            <a:off x="5405488" y="1628775"/>
            <a:ext cx="1577100" cy="819600"/>
          </a:xfrm>
          <a:prstGeom prst="straightConnector1">
            <a:avLst/>
          </a:prstGeom>
          <a:noFill/>
          <a:ln w="13325" cap="flat" cmpd="sng">
            <a:solidFill>
              <a:srgbClr val="5C3D9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7" name="Google Shape;107;p14"/>
          <p:cNvSpPr/>
          <p:nvPr/>
        </p:nvSpPr>
        <p:spPr>
          <a:xfrm>
            <a:off x="7120890" y="1308736"/>
            <a:ext cx="1797000" cy="219300"/>
          </a:xfrm>
          <a:prstGeom prst="roundRect">
            <a:avLst>
              <a:gd name="adj" fmla="val 31250"/>
            </a:avLst>
          </a:prstGeom>
          <a:solidFill>
            <a:srgbClr val="EDE6F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4"/>
          <p:cNvSpPr/>
          <p:nvPr/>
        </p:nvSpPr>
        <p:spPr>
          <a:xfrm>
            <a:off x="7120890" y="1308736"/>
            <a:ext cx="1797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Affect (subjective feel)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7120890" y="1562482"/>
            <a:ext cx="1797000" cy="219300"/>
          </a:xfrm>
          <a:prstGeom prst="roundRect">
            <a:avLst>
              <a:gd name="adj" fmla="val 31250"/>
            </a:avLst>
          </a:prstGeom>
          <a:solidFill>
            <a:srgbClr val="EDE6F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7120890" y="1562482"/>
            <a:ext cx="1797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Physiological arousal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7120890" y="1816228"/>
            <a:ext cx="1797000" cy="219300"/>
          </a:xfrm>
          <a:prstGeom prst="roundRect">
            <a:avLst>
              <a:gd name="adj" fmla="val 31250"/>
            </a:avLst>
          </a:prstGeom>
          <a:solidFill>
            <a:srgbClr val="EDE6F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4"/>
          <p:cNvSpPr/>
          <p:nvPr/>
        </p:nvSpPr>
        <p:spPr>
          <a:xfrm>
            <a:off x="7120890" y="1816228"/>
            <a:ext cx="1797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Overt Behavior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/>
          <p:nvPr/>
        </p:nvSpPr>
        <p:spPr>
          <a:xfrm>
            <a:off x="7120890" y="2069974"/>
            <a:ext cx="1797000" cy="219300"/>
          </a:xfrm>
          <a:prstGeom prst="roundRect">
            <a:avLst>
              <a:gd name="adj" fmla="val 31250"/>
            </a:avLst>
          </a:prstGeom>
          <a:solidFill>
            <a:srgbClr val="EDE6F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4"/>
          <p:cNvSpPr/>
          <p:nvPr/>
        </p:nvSpPr>
        <p:spPr>
          <a:xfrm>
            <a:off x="7120890" y="2069974"/>
            <a:ext cx="1797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Action readiness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168021" y="3002661"/>
            <a:ext cx="1817400" cy="315600"/>
          </a:xfrm>
          <a:prstGeom prst="roundRect">
            <a:avLst>
              <a:gd name="adj" fmla="val 26087"/>
            </a:avLst>
          </a:prstGeom>
          <a:solidFill>
            <a:srgbClr val="B56A00"/>
          </a:solidFill>
          <a:ln w="9525" cap="flat" cmpd="sng">
            <a:solidFill>
              <a:srgbClr val="B56A00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4"/>
          <p:cNvSpPr/>
          <p:nvPr/>
        </p:nvSpPr>
        <p:spPr>
          <a:xfrm>
            <a:off x="150876" y="2995804"/>
            <a:ext cx="181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HISTORY OF MOTIVATION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17;p14"/>
          <p:cNvCxnSpPr/>
          <p:nvPr/>
        </p:nvCxnSpPr>
        <p:spPr>
          <a:xfrm rot="10800000" flipH="1">
            <a:off x="2045970" y="2427611"/>
            <a:ext cx="1708800" cy="1440300"/>
          </a:xfrm>
          <a:prstGeom prst="straightConnector1">
            <a:avLst/>
          </a:prstGeom>
          <a:noFill/>
          <a:ln w="13325" cap="flat" cmpd="sng">
            <a:solidFill>
              <a:srgbClr val="B56A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18" name="Google Shape;118;p14"/>
          <p:cNvSpPr/>
          <p:nvPr/>
        </p:nvSpPr>
        <p:spPr>
          <a:xfrm>
            <a:off x="150876" y="3384423"/>
            <a:ext cx="1817400" cy="219300"/>
          </a:xfrm>
          <a:prstGeom prst="roundRect">
            <a:avLst>
              <a:gd name="adj" fmla="val 31250"/>
            </a:avLst>
          </a:prstGeom>
          <a:solidFill>
            <a:srgbClr val="FDF0D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4"/>
          <p:cNvSpPr/>
          <p:nvPr/>
        </p:nvSpPr>
        <p:spPr>
          <a:xfrm>
            <a:off x="150876" y="3384423"/>
            <a:ext cx="1817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Aristotle - causes of behavior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4"/>
          <p:cNvSpPr/>
          <p:nvPr/>
        </p:nvSpPr>
        <p:spPr>
          <a:xfrm>
            <a:off x="150876" y="3638169"/>
            <a:ext cx="1817400" cy="219300"/>
          </a:xfrm>
          <a:prstGeom prst="roundRect">
            <a:avLst>
              <a:gd name="adj" fmla="val 31250"/>
            </a:avLst>
          </a:prstGeom>
          <a:solidFill>
            <a:srgbClr val="FDF0D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4"/>
          <p:cNvSpPr/>
          <p:nvPr/>
        </p:nvSpPr>
        <p:spPr>
          <a:xfrm>
            <a:off x="150876" y="3638169"/>
            <a:ext cx="1817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Hedonism 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/>
          <p:nvPr/>
        </p:nvSpPr>
        <p:spPr>
          <a:xfrm>
            <a:off x="150876" y="3891915"/>
            <a:ext cx="1817400" cy="219300"/>
          </a:xfrm>
          <a:prstGeom prst="roundRect">
            <a:avLst>
              <a:gd name="adj" fmla="val 31250"/>
            </a:avLst>
          </a:prstGeom>
          <a:solidFill>
            <a:srgbClr val="FDF0D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4"/>
          <p:cNvSpPr/>
          <p:nvPr/>
        </p:nvSpPr>
        <p:spPr>
          <a:xfrm>
            <a:off x="150876" y="3891915"/>
            <a:ext cx="1817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Freud - pleasure &amp; reality principle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4"/>
          <p:cNvSpPr/>
          <p:nvPr/>
        </p:nvSpPr>
        <p:spPr>
          <a:xfrm>
            <a:off x="150876" y="4145661"/>
            <a:ext cx="1817400" cy="219300"/>
          </a:xfrm>
          <a:prstGeom prst="roundRect">
            <a:avLst>
              <a:gd name="adj" fmla="val 31250"/>
            </a:avLst>
          </a:prstGeom>
          <a:solidFill>
            <a:srgbClr val="FDF0D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4"/>
          <p:cNvSpPr/>
          <p:nvPr/>
        </p:nvSpPr>
        <p:spPr>
          <a:xfrm>
            <a:off x="150876" y="4145661"/>
            <a:ext cx="1817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Behaviorism - Law of Effect, Operant Conditioning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4"/>
          <p:cNvSpPr/>
          <p:nvPr/>
        </p:nvSpPr>
        <p:spPr>
          <a:xfrm>
            <a:off x="150876" y="4399407"/>
            <a:ext cx="1817400" cy="219300"/>
          </a:xfrm>
          <a:prstGeom prst="roundRect">
            <a:avLst>
              <a:gd name="adj" fmla="val 31250"/>
            </a:avLst>
          </a:prstGeom>
          <a:solidFill>
            <a:srgbClr val="FDF0D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4"/>
          <p:cNvSpPr/>
          <p:nvPr/>
        </p:nvSpPr>
        <p:spPr>
          <a:xfrm>
            <a:off x="150876" y="4399407"/>
            <a:ext cx="1817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Hull: Drive Theory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4"/>
          <p:cNvSpPr/>
          <p:nvPr/>
        </p:nvSpPr>
        <p:spPr>
          <a:xfrm>
            <a:off x="150876" y="4653153"/>
            <a:ext cx="1817400" cy="219300"/>
          </a:xfrm>
          <a:prstGeom prst="roundRect">
            <a:avLst>
              <a:gd name="adj" fmla="val 31250"/>
            </a:avLst>
          </a:prstGeom>
          <a:solidFill>
            <a:srgbClr val="FDF0D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4"/>
          <p:cNvSpPr/>
          <p:nvPr/>
        </p:nvSpPr>
        <p:spPr>
          <a:xfrm>
            <a:off x="150876" y="4653153"/>
            <a:ext cx="18174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Cognitive Movement: - Lewin, Tolman, Rotter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4"/>
          <p:cNvSpPr/>
          <p:nvPr/>
        </p:nvSpPr>
        <p:spPr>
          <a:xfrm>
            <a:off x="7120890" y="2615183"/>
            <a:ext cx="1797000" cy="315600"/>
          </a:xfrm>
          <a:prstGeom prst="roundRect">
            <a:avLst>
              <a:gd name="adj" fmla="val 26087"/>
            </a:avLst>
          </a:prstGeom>
          <a:solidFill>
            <a:srgbClr val="2F5496"/>
          </a:solidFill>
          <a:ln w="9525" cap="flat" cmpd="sng">
            <a:solidFill>
              <a:srgbClr val="5C3D91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4"/>
          <p:cNvSpPr/>
          <p:nvPr/>
        </p:nvSpPr>
        <p:spPr>
          <a:xfrm>
            <a:off x="7120890" y="2609468"/>
            <a:ext cx="17970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HISTORY OF EMOTION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4"/>
          <p:cNvSpPr/>
          <p:nvPr/>
        </p:nvSpPr>
        <p:spPr>
          <a:xfrm>
            <a:off x="7120890" y="3009519"/>
            <a:ext cx="1797000" cy="219300"/>
          </a:xfrm>
          <a:prstGeom prst="roundRect">
            <a:avLst>
              <a:gd name="adj" fmla="val 31250"/>
            </a:avLst>
          </a:prstGeom>
          <a:solidFill>
            <a:srgbClr val="D8E2F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4"/>
          <p:cNvSpPr/>
          <p:nvPr/>
        </p:nvSpPr>
        <p:spPr>
          <a:xfrm>
            <a:off x="7120890" y="3009519"/>
            <a:ext cx="1797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Basic Emotions (Darwin, Aristotle, James)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4"/>
          <p:cNvSpPr/>
          <p:nvPr/>
        </p:nvSpPr>
        <p:spPr>
          <a:xfrm>
            <a:off x="7120890" y="3263265"/>
            <a:ext cx="1797000" cy="219300"/>
          </a:xfrm>
          <a:prstGeom prst="roundRect">
            <a:avLst>
              <a:gd name="adj" fmla="val 31250"/>
            </a:avLst>
          </a:prstGeom>
          <a:solidFill>
            <a:srgbClr val="D8E2F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/>
          <p:nvPr/>
        </p:nvSpPr>
        <p:spPr>
          <a:xfrm>
            <a:off x="7120890" y="3263265"/>
            <a:ext cx="1797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Appraisal Theory (Irons, Dewey, Arnold)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14"/>
          <p:cNvSpPr/>
          <p:nvPr/>
        </p:nvSpPr>
        <p:spPr>
          <a:xfrm>
            <a:off x="7120890" y="3517011"/>
            <a:ext cx="1797000" cy="219300"/>
          </a:xfrm>
          <a:prstGeom prst="roundRect">
            <a:avLst>
              <a:gd name="adj" fmla="val 31250"/>
            </a:avLst>
          </a:prstGeom>
          <a:solidFill>
            <a:srgbClr val="D8E2F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4"/>
          <p:cNvSpPr/>
          <p:nvPr/>
        </p:nvSpPr>
        <p:spPr>
          <a:xfrm>
            <a:off x="7120890" y="3517011"/>
            <a:ext cx="1797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Emotion as motive / action tendency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7120890" y="3770757"/>
            <a:ext cx="1797000" cy="219300"/>
          </a:xfrm>
          <a:prstGeom prst="roundRect">
            <a:avLst>
              <a:gd name="adj" fmla="val 31250"/>
            </a:avLst>
          </a:prstGeom>
          <a:solidFill>
            <a:srgbClr val="D8E2F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4"/>
          <p:cNvSpPr/>
          <p:nvPr/>
        </p:nvSpPr>
        <p:spPr>
          <a:xfrm>
            <a:off x="7120890" y="3770757"/>
            <a:ext cx="1797000" cy="2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Emotion as incentive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4"/>
          <p:cNvSpPr/>
          <p:nvPr/>
        </p:nvSpPr>
        <p:spPr>
          <a:xfrm>
            <a:off x="2537460" y="3566160"/>
            <a:ext cx="4046100" cy="315600"/>
          </a:xfrm>
          <a:prstGeom prst="roundRect">
            <a:avLst>
              <a:gd name="adj" fmla="val 26087"/>
            </a:avLst>
          </a:prstGeom>
          <a:solidFill>
            <a:srgbClr val="C0392B"/>
          </a:solidFill>
          <a:ln w="9525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4"/>
          <p:cNvSpPr/>
          <p:nvPr/>
        </p:nvSpPr>
        <p:spPr>
          <a:xfrm>
            <a:off x="2537460" y="3566160"/>
            <a:ext cx="40461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47625" rIns="47625" bIns="476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Putting Information into Context: Consummatory (to consummate = to finish) behavior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2" name="Google Shape;142;p14"/>
          <p:cNvCxnSpPr/>
          <p:nvPr/>
        </p:nvCxnSpPr>
        <p:spPr>
          <a:xfrm rot="10800000">
            <a:off x="4502278" y="2757021"/>
            <a:ext cx="0" cy="725700"/>
          </a:xfrm>
          <a:prstGeom prst="straightConnector1">
            <a:avLst/>
          </a:prstGeom>
          <a:noFill/>
          <a:ln w="13325" cap="flat" cmpd="sng">
            <a:solidFill>
              <a:srgbClr val="C0392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43" name="Google Shape;143;p14"/>
          <p:cNvSpPr/>
          <p:nvPr/>
        </p:nvSpPr>
        <p:spPr>
          <a:xfrm>
            <a:off x="5148071" y="4029075"/>
            <a:ext cx="754500" cy="260700"/>
          </a:xfrm>
          <a:prstGeom prst="roundRect">
            <a:avLst>
              <a:gd name="adj" fmla="val 26316"/>
            </a:avLst>
          </a:prstGeom>
          <a:solidFill>
            <a:srgbClr val="FAE5E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4"/>
          <p:cNvSpPr/>
          <p:nvPr/>
        </p:nvSpPr>
        <p:spPr>
          <a:xfrm>
            <a:off x="5148071" y="4029075"/>
            <a:ext cx="7545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Indicators of Motivated Behavior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5957315" y="4029075"/>
            <a:ext cx="754500" cy="260700"/>
          </a:xfrm>
          <a:prstGeom prst="roundRect">
            <a:avLst>
              <a:gd name="adj" fmla="val 26316"/>
            </a:avLst>
          </a:prstGeom>
          <a:solidFill>
            <a:srgbClr val="FAE5E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4"/>
          <p:cNvSpPr/>
          <p:nvPr/>
        </p:nvSpPr>
        <p:spPr>
          <a:xfrm>
            <a:off x="5957315" y="4029075"/>
            <a:ext cx="754500" cy="2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Instrumental behaviors 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2395730" y="4003927"/>
            <a:ext cx="754500" cy="329100"/>
          </a:xfrm>
          <a:prstGeom prst="roundRect">
            <a:avLst>
              <a:gd name="adj" fmla="val 20833"/>
            </a:avLst>
          </a:prstGeom>
          <a:solidFill>
            <a:srgbClr val="FAE5E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4"/>
          <p:cNvSpPr/>
          <p:nvPr/>
        </p:nvSpPr>
        <p:spPr>
          <a:xfrm>
            <a:off x="2395730" y="4003927"/>
            <a:ext cx="7545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Cognitive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Motivation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4"/>
          <p:cNvSpPr/>
          <p:nvPr/>
        </p:nvSpPr>
        <p:spPr>
          <a:xfrm>
            <a:off x="3204974" y="4003927"/>
            <a:ext cx="754500" cy="329100"/>
          </a:xfrm>
          <a:prstGeom prst="roundRect">
            <a:avLst>
              <a:gd name="adj" fmla="val 20833"/>
            </a:avLst>
          </a:prstGeom>
          <a:solidFill>
            <a:srgbClr val="FAE5E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4"/>
          <p:cNvSpPr/>
          <p:nvPr/>
        </p:nvSpPr>
        <p:spPr>
          <a:xfrm>
            <a:off x="3204974" y="4003927"/>
            <a:ext cx="7545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Anticipatory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Behavior &amp; Simulation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4"/>
          <p:cNvSpPr/>
          <p:nvPr/>
        </p:nvSpPr>
        <p:spPr>
          <a:xfrm>
            <a:off x="2827784" y="4410835"/>
            <a:ext cx="754500" cy="329100"/>
          </a:xfrm>
          <a:prstGeom prst="roundRect">
            <a:avLst>
              <a:gd name="adj" fmla="val 20833"/>
            </a:avLst>
          </a:prstGeom>
          <a:solidFill>
            <a:srgbClr val="FAE5E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4"/>
          <p:cNvSpPr/>
          <p:nvPr/>
        </p:nvSpPr>
        <p:spPr>
          <a:xfrm>
            <a:off x="2827784" y="4410835"/>
            <a:ext cx="7545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Affective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Forecasting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4"/>
          <p:cNvSpPr/>
          <p:nvPr/>
        </p:nvSpPr>
        <p:spPr>
          <a:xfrm>
            <a:off x="4205097" y="4014217"/>
            <a:ext cx="754500" cy="329100"/>
          </a:xfrm>
          <a:prstGeom prst="roundRect">
            <a:avLst>
              <a:gd name="adj" fmla="val 20833"/>
            </a:avLst>
          </a:prstGeom>
          <a:solidFill>
            <a:srgbClr val="FAE5E3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4"/>
          <p:cNvSpPr/>
          <p:nvPr/>
        </p:nvSpPr>
        <p:spPr>
          <a:xfrm>
            <a:off x="4205097" y="4010784"/>
            <a:ext cx="7545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Temporal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600"/>
              <a:buFont typeface="Calibri"/>
              <a:buNone/>
            </a:pPr>
            <a:r>
              <a:rPr lang="en" sz="600" b="0" i="0" u="none" strike="noStrike" cap="none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Distance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1076706" y="2446019"/>
            <a:ext cx="870900" cy="447900"/>
          </a:xfrm>
          <a:prstGeom prst="roundRect">
            <a:avLst>
              <a:gd name="adj" fmla="val 31250"/>
            </a:avLst>
          </a:prstGeom>
          <a:solidFill>
            <a:srgbClr val="EDE6F8"/>
          </a:solidFill>
          <a:ln w="715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  <a:effectLst>
            <a:outerShdw blurRad="47625" dist="19050" dir="8100000" algn="bl" rotWithShape="0">
              <a:srgbClr val="000000">
                <a:alpha val="12160"/>
              </a:srgbClr>
            </a:outerShdw>
          </a:effectLst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Emotions: Pull: approach/avoid stimuli</a:t>
            </a:r>
            <a:endParaRPr sz="11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Anticipated feeling</a:t>
            </a:r>
            <a:endParaRPr sz="1100"/>
          </a:p>
        </p:txBody>
      </p:sp>
      <p:cxnSp>
        <p:nvCxnSpPr>
          <p:cNvPr id="156" name="Google Shape;156;p14"/>
          <p:cNvCxnSpPr/>
          <p:nvPr/>
        </p:nvCxnSpPr>
        <p:spPr>
          <a:xfrm rot="10800000">
            <a:off x="5389286" y="2496423"/>
            <a:ext cx="1593300" cy="888000"/>
          </a:xfrm>
          <a:prstGeom prst="straightConnector1">
            <a:avLst/>
          </a:prstGeom>
          <a:noFill/>
          <a:ln w="13325" cap="flat" cmpd="sng">
            <a:solidFill>
              <a:srgbClr val="2F5597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C6A70B-22B0-4B2F-9553-AA4046867E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6C9900-4205-4B46-A15A-7BD19B3E3FB4}">
  <ds:schemaRefs>
    <ds:schemaRef ds:uri="758b23b8-80ab-4871-af94-265c2a70562d"/>
    <ds:schemaRef ds:uri="94d707cb-8288-4c59-8fe9-a457835741f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63F092-67D2-4DA2-9B7E-814E1EF833B5}">
  <ds:schemaRefs>
    <ds:schemaRef ds:uri="758b23b8-80ab-4871-af94-265c2a70562d"/>
    <ds:schemaRef ds:uri="94d707cb-8288-4c59-8fe9-a457835741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2026-07-23T14:07:30Z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0x0101006B43DE67C22F4940BBE9D170DAE04CAF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2026-07-23T14:06:47Z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48fc7dce-0bcc-4d28-9277-e428126dfe07</vt:lpwstr>
  </property>
  <property fmtid="{D5CDD505-2E9C-101B-9397-08002B2CF9AE}" pid="9" name="MSIP_Label_2bbab825-a111-45e4-86a1-18cee0005896_ContentBits">
    <vt:lpwstr>2</vt:lpwstr>
  </property>
  <property fmtid="{D5CDD505-2E9C-101B-9397-08002B2CF9AE}" pid="10" name="MSIP_Label_2bbab825-a111-45e4-86a1-18cee0005896_Tag">
    <vt:lpwstr>10, 3, 0, 2</vt:lpwstr>
  </property>
  <property fmtid="{D5CDD505-2E9C-101B-9397-08002B2CF9AE}" pid="11" name="ClassificationContentMarkingFooterLocations">
    <vt:lpwstr>Simple Light:3</vt:lpwstr>
  </property>
  <property fmtid="{D5CDD505-2E9C-101B-9397-08002B2CF9AE}" pid="12" name="ClassificationContentMarkingFooterText">
    <vt:lpwstr>Information Classification: General</vt:lpwstr>
  </property>
  <property fmtid="{D5CDD505-2E9C-101B-9397-08002B2CF9AE}" pid="13" name="MediaServiceImageTags">
    <vt:lpwstr/>
  </property>
</Properties>
</file>