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</p:sldMasterIdLst>
  <p:notesMasterIdLst>
    <p:notesMasterId r:id="rId6"/>
  </p:notesMasterIdLst>
  <p:sldIdLst>
    <p:sldId id="256" r:id="rId5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719">
          <p15:clr>
            <a:srgbClr val="747775"/>
          </p15:clr>
        </p15:guide>
        <p15:guide id="2" pos="2950">
          <p15:clr>
            <a:srgbClr val="747775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7" roundtripDataSignature="AMtx7mjvLC5NEhV7Os0EyTSwvE+FHCSF3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EE9F0DC-0D41-995D-6D7F-688FD127F8B5}" v="2" dt="2026-07-23T14:08:29.88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1719"/>
        <p:guide pos="295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customschemas.google.com/relationships/presentationmetadata" Target="metadata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ook, Samantha" userId="S::samantha.cook@informa.com::deb809be-f916-48e0-bedc-9d8c402e617f" providerId="AD" clId="Web-{EEE9F0DC-0D41-995D-6D7F-688FD127F8B5}"/>
    <pc:docChg chg="mod modSld modMainMaster">
      <pc:chgData name="Cook, Samantha" userId="S::samantha.cook@informa.com::deb809be-f916-48e0-bedc-9d8c402e617f" providerId="AD" clId="Web-{EEE9F0DC-0D41-995D-6D7F-688FD127F8B5}" dt="2026-07-23T14:08:29.886" v="3"/>
      <pc:docMkLst>
        <pc:docMk/>
      </pc:docMkLst>
      <pc:sldChg chg="mod setBg">
        <pc:chgData name="Cook, Samantha" userId="S::samantha.cook@informa.com::deb809be-f916-48e0-bedc-9d8c402e617f" providerId="AD" clId="Web-{EEE9F0DC-0D41-995D-6D7F-688FD127F8B5}" dt="2026-07-23T14:08:29.886" v="3"/>
        <pc:sldMkLst>
          <pc:docMk/>
          <pc:sldMk cId="0" sldId="256"/>
        </pc:sldMkLst>
      </pc:sldChg>
      <pc:sldMasterChg chg="addSp">
        <pc:chgData name="Cook, Samantha" userId="S::samantha.cook@informa.com::deb809be-f916-48e0-bedc-9d8c402e617f" providerId="AD" clId="Web-{EEE9F0DC-0D41-995D-6D7F-688FD127F8B5}" dt="2026-07-23T14:07:54.776" v="0" actId="33475"/>
        <pc:sldMasterMkLst>
          <pc:docMk/>
          <pc:sldMasterMk cId="0" sldId="2147483648"/>
        </pc:sldMasterMkLst>
        <pc:spChg chg="add">
          <ac:chgData name="Cook, Samantha" userId="S::samantha.cook@informa.com::deb809be-f916-48e0-bedc-9d8c402e617f" providerId="AD" clId="Web-{EEE9F0DC-0D41-995D-6D7F-688FD127F8B5}" dt="2026-07-23T14:07:54.776" v="0" actId="33475"/>
          <ac:spMkLst>
            <pc:docMk/>
            <pc:sldMasterMk cId="0" sldId="2147483648"/>
            <ac:spMk id="3" creationId="{28FF1A8F-B103-37B2-DBEB-031E813BF83B}"/>
          </ac:spMkLst>
        </pc:sp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" name="Google Shape;15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8FF1A8F-B103-37B2-DBEB-031E813BF83B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190500" y="4815840"/>
            <a:ext cx="1857375" cy="13716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900">
                <a:solidFill>
                  <a:srgbClr val="0078D7">
                    <a:alpha val="50000"/>
                  </a:srgbClr>
                </a:solidFill>
                <a:latin typeface="Rockwell" panose="02060603020205020403" pitchFamily="18" charset="0"/>
              </a:rPr>
              <a:t>Information Classification: General</a:t>
            </a: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Google Shape;17;p1"/>
          <p:cNvCxnSpPr>
            <a:stCxn id="18" idx="3"/>
            <a:endCxn id="19" idx="1"/>
          </p:cNvCxnSpPr>
          <p:nvPr/>
        </p:nvCxnSpPr>
        <p:spPr>
          <a:xfrm>
            <a:off x="3564074" y="916137"/>
            <a:ext cx="521700" cy="528900"/>
          </a:xfrm>
          <a:prstGeom prst="straightConnector1">
            <a:avLst/>
          </a:prstGeom>
          <a:noFill/>
          <a:ln w="28575" cap="flat" cmpd="sng">
            <a:solidFill>
              <a:srgbClr val="0B7A75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20" name="Google Shape;20;p1"/>
          <p:cNvCxnSpPr>
            <a:stCxn id="21" idx="1"/>
            <a:endCxn id="19" idx="3"/>
          </p:cNvCxnSpPr>
          <p:nvPr/>
        </p:nvCxnSpPr>
        <p:spPr>
          <a:xfrm flipH="1">
            <a:off x="6158684" y="739900"/>
            <a:ext cx="524400" cy="705300"/>
          </a:xfrm>
          <a:prstGeom prst="straightConnector1">
            <a:avLst/>
          </a:prstGeom>
          <a:noFill/>
          <a:ln w="28575" cap="flat" cmpd="sng">
            <a:solidFill>
              <a:srgbClr val="0B7A75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22" name="Google Shape;22;p1"/>
          <p:cNvCxnSpPr>
            <a:stCxn id="23" idx="0"/>
            <a:endCxn id="19" idx="2"/>
          </p:cNvCxnSpPr>
          <p:nvPr/>
        </p:nvCxnSpPr>
        <p:spPr>
          <a:xfrm rot="10800000">
            <a:off x="5122184" y="1790025"/>
            <a:ext cx="140400" cy="1712400"/>
          </a:xfrm>
          <a:prstGeom prst="straightConnector1">
            <a:avLst/>
          </a:prstGeom>
          <a:noFill/>
          <a:ln w="28575" cap="flat" cmpd="sng">
            <a:solidFill>
              <a:srgbClr val="0B7A75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24" name="Google Shape;24;p1"/>
          <p:cNvCxnSpPr/>
          <p:nvPr/>
        </p:nvCxnSpPr>
        <p:spPr>
          <a:xfrm rot="10800000">
            <a:off x="4234007" y="2134660"/>
            <a:ext cx="1124585" cy="1225550"/>
          </a:xfrm>
          <a:prstGeom prst="straightConnector1">
            <a:avLst/>
          </a:prstGeom>
          <a:noFill/>
          <a:ln>
            <a:noFill/>
          </a:ln>
        </p:spPr>
      </p:cxnSp>
      <p:sp>
        <p:nvSpPr>
          <p:cNvPr id="19" name="Google Shape;19;p1"/>
          <p:cNvSpPr/>
          <p:nvPr/>
        </p:nvSpPr>
        <p:spPr>
          <a:xfrm>
            <a:off x="4085908" y="1100325"/>
            <a:ext cx="2072700" cy="689700"/>
          </a:xfrm>
          <a:prstGeom prst="roundRect">
            <a:avLst>
              <a:gd name="adj" fmla="val 16667"/>
            </a:avLst>
          </a:prstGeom>
          <a:solidFill>
            <a:srgbClr val="7030A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lang="en-GB" sz="12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EVOLUTIONARY ANTECEDENTS</a:t>
            </a:r>
            <a:endParaRPr sz="1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" name="Google Shape;23;p1"/>
          <p:cNvSpPr/>
          <p:nvPr/>
        </p:nvSpPr>
        <p:spPr>
          <a:xfrm>
            <a:off x="4188134" y="3502425"/>
            <a:ext cx="2148900" cy="368400"/>
          </a:xfrm>
          <a:prstGeom prst="roundRect">
            <a:avLst>
              <a:gd name="adj" fmla="val 16667"/>
            </a:avLst>
          </a:prstGeom>
          <a:solidFill>
            <a:srgbClr val="C71D3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Music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" name="Google Shape;25;p1"/>
          <p:cNvSpPr/>
          <p:nvPr/>
        </p:nvSpPr>
        <p:spPr>
          <a:xfrm>
            <a:off x="4789337" y="4324711"/>
            <a:ext cx="1016100" cy="277500"/>
          </a:xfrm>
          <a:prstGeom prst="roundRect">
            <a:avLst>
              <a:gd name="adj" fmla="val 16667"/>
            </a:avLst>
          </a:prstGeom>
          <a:solidFill>
            <a:srgbClr val="EF929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Processing Fluency</a:t>
            </a:r>
            <a:endParaRPr/>
          </a:p>
        </p:txBody>
      </p:sp>
      <p:sp>
        <p:nvSpPr>
          <p:cNvPr id="21" name="Google Shape;21;p1"/>
          <p:cNvSpPr/>
          <p:nvPr/>
        </p:nvSpPr>
        <p:spPr>
          <a:xfrm>
            <a:off x="6683084" y="555750"/>
            <a:ext cx="2150110" cy="368300"/>
          </a:xfrm>
          <a:prstGeom prst="roundRect">
            <a:avLst>
              <a:gd name="adj" fmla="val 16667"/>
            </a:avLst>
          </a:prstGeom>
          <a:solidFill>
            <a:srgbClr val="578D3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Universal Motives: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28"/>
              <a:buFont typeface="Calibri"/>
              <a:buNone/>
            </a:pPr>
            <a:r>
              <a:rPr lang="en-GB" sz="12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Psychological Mechanisms</a:t>
            </a:r>
            <a:endParaRPr/>
          </a:p>
        </p:txBody>
      </p:sp>
      <p:sp>
        <p:nvSpPr>
          <p:cNvPr id="26" name="Google Shape;26;p1"/>
          <p:cNvSpPr/>
          <p:nvPr/>
        </p:nvSpPr>
        <p:spPr>
          <a:xfrm>
            <a:off x="6704674" y="980565"/>
            <a:ext cx="2149475" cy="269875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734"/>
              <a:buFont typeface="Calibri"/>
              <a:buNone/>
            </a:pPr>
            <a:r>
              <a:rPr lang="en-GB" sz="12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Intimate Relationships &amp; Sex</a:t>
            </a:r>
            <a:endParaRPr/>
          </a:p>
        </p:txBody>
      </p:sp>
      <p:sp>
        <p:nvSpPr>
          <p:cNvPr id="27" name="Google Shape;27;p1"/>
          <p:cNvSpPr/>
          <p:nvPr/>
        </p:nvSpPr>
        <p:spPr>
          <a:xfrm>
            <a:off x="7834339" y="1294890"/>
            <a:ext cx="1019810" cy="201930"/>
          </a:xfrm>
          <a:prstGeom prst="roundRect">
            <a:avLst>
              <a:gd name="adj" fmla="val 16667"/>
            </a:avLst>
          </a:prstGeom>
          <a:solidFill>
            <a:srgbClr val="ABD78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734"/>
              <a:buFont typeface="Calibri"/>
              <a:buNone/>
            </a:pPr>
            <a:r>
              <a:rPr lang="en-GB" sz="1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Sexual Desire</a:t>
            </a:r>
            <a:endParaRPr sz="10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1"/>
          <p:cNvSpPr/>
          <p:nvPr/>
        </p:nvSpPr>
        <p:spPr>
          <a:xfrm>
            <a:off x="6680544" y="1282190"/>
            <a:ext cx="1097280" cy="212090"/>
          </a:xfrm>
          <a:prstGeom prst="roundRect">
            <a:avLst>
              <a:gd name="adj" fmla="val 16667"/>
            </a:avLst>
          </a:prstGeom>
          <a:solidFill>
            <a:srgbClr val="ABD78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734"/>
              <a:buFont typeface="Calibri"/>
              <a:buNone/>
            </a:pPr>
            <a:r>
              <a:rPr lang="en-GB" sz="1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Romantic Love</a:t>
            </a:r>
            <a:endParaRPr sz="10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29;p1"/>
          <p:cNvSpPr/>
          <p:nvPr/>
        </p:nvSpPr>
        <p:spPr>
          <a:xfrm>
            <a:off x="6680544" y="1571750"/>
            <a:ext cx="2173605" cy="275284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734"/>
              <a:buFont typeface="Calibri"/>
              <a:buNone/>
            </a:pPr>
            <a:r>
              <a:rPr lang="en-GB" sz="12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Mate Selection &amp; Preference</a:t>
            </a:r>
            <a:endParaRPr/>
          </a:p>
        </p:txBody>
      </p:sp>
      <p:sp>
        <p:nvSpPr>
          <p:cNvPr id="30" name="Google Shape;30;p1"/>
          <p:cNvSpPr/>
          <p:nvPr/>
        </p:nvSpPr>
        <p:spPr>
          <a:xfrm>
            <a:off x="7193738" y="4609285"/>
            <a:ext cx="1257191" cy="283762"/>
          </a:xfrm>
          <a:prstGeom prst="roundRect">
            <a:avLst>
              <a:gd name="adj" fmla="val 16667"/>
            </a:avLst>
          </a:prstGeom>
          <a:solidFill>
            <a:srgbClr val="ABD78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47"/>
              <a:buFont typeface="Arial"/>
              <a:buNone/>
            </a:pPr>
            <a:r>
              <a:rPr lang="en-GB" sz="1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Parental Investment Theory</a:t>
            </a:r>
            <a:endParaRPr sz="10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Google Shape;31;p1"/>
          <p:cNvSpPr/>
          <p:nvPr/>
        </p:nvSpPr>
        <p:spPr>
          <a:xfrm>
            <a:off x="6682685" y="3943556"/>
            <a:ext cx="2173605" cy="245745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734"/>
              <a:buFont typeface="Calibri"/>
              <a:buNone/>
            </a:pPr>
            <a:r>
              <a:rPr lang="en-GB" sz="12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Parental Care System</a:t>
            </a:r>
            <a:endParaRPr/>
          </a:p>
        </p:txBody>
      </p:sp>
      <p:sp>
        <p:nvSpPr>
          <p:cNvPr id="32" name="Google Shape;32;p1"/>
          <p:cNvSpPr/>
          <p:nvPr/>
        </p:nvSpPr>
        <p:spPr>
          <a:xfrm>
            <a:off x="6681415" y="4219700"/>
            <a:ext cx="1095015" cy="296004"/>
          </a:xfrm>
          <a:prstGeom prst="roundRect">
            <a:avLst>
              <a:gd name="adj" fmla="val 16667"/>
            </a:avLst>
          </a:prstGeom>
          <a:solidFill>
            <a:srgbClr val="ABD78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734"/>
              <a:buFont typeface="Calibri"/>
              <a:buNone/>
            </a:pPr>
            <a:r>
              <a:rPr lang="en-GB" sz="1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Kindchenschema</a:t>
            </a:r>
            <a:endParaRPr sz="10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Google Shape;33;p1"/>
          <p:cNvSpPr/>
          <p:nvPr/>
        </p:nvSpPr>
        <p:spPr>
          <a:xfrm>
            <a:off x="6728525" y="3363750"/>
            <a:ext cx="1119725" cy="240568"/>
          </a:xfrm>
          <a:prstGeom prst="roundRect">
            <a:avLst>
              <a:gd name="adj" fmla="val 16667"/>
            </a:avLst>
          </a:prstGeom>
          <a:solidFill>
            <a:srgbClr val="ABD78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734"/>
              <a:buFont typeface="Calibri"/>
              <a:buNone/>
            </a:pPr>
            <a:r>
              <a:rPr lang="en-GB" sz="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Social Homogamy</a:t>
            </a:r>
            <a:endParaRPr sz="8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" name="Google Shape;34;p1"/>
          <p:cNvSpPr/>
          <p:nvPr/>
        </p:nvSpPr>
        <p:spPr>
          <a:xfrm>
            <a:off x="6677460" y="2190977"/>
            <a:ext cx="1076374" cy="318404"/>
          </a:xfrm>
          <a:prstGeom prst="roundRect">
            <a:avLst>
              <a:gd name="adj" fmla="val 16667"/>
            </a:avLst>
          </a:prstGeom>
          <a:solidFill>
            <a:srgbClr val="ABD78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734"/>
              <a:buFont typeface="Calibri"/>
              <a:buNone/>
            </a:pPr>
            <a:r>
              <a:rPr lang="en-GB" sz="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Good Genes Hypothesis</a:t>
            </a:r>
            <a:endParaRPr sz="8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" name="Google Shape;35;p1"/>
          <p:cNvSpPr/>
          <p:nvPr/>
        </p:nvSpPr>
        <p:spPr>
          <a:xfrm>
            <a:off x="7986739" y="3653048"/>
            <a:ext cx="867410" cy="224155"/>
          </a:xfrm>
          <a:prstGeom prst="roundRect">
            <a:avLst>
              <a:gd name="adj" fmla="val 16667"/>
            </a:avLst>
          </a:prstGeom>
          <a:solidFill>
            <a:srgbClr val="ABD78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734"/>
              <a:buFont typeface="Calibri"/>
              <a:buNone/>
            </a:pPr>
            <a:r>
              <a:rPr lang="en-GB" sz="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Mate Poaching</a:t>
            </a:r>
            <a:endParaRPr sz="8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" name="Google Shape;36;p1"/>
          <p:cNvSpPr/>
          <p:nvPr/>
        </p:nvSpPr>
        <p:spPr>
          <a:xfrm>
            <a:off x="6854364" y="3644140"/>
            <a:ext cx="868045" cy="217170"/>
          </a:xfrm>
          <a:prstGeom prst="roundRect">
            <a:avLst>
              <a:gd name="adj" fmla="val 16667"/>
            </a:avLst>
          </a:prstGeom>
          <a:solidFill>
            <a:srgbClr val="ABD78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734"/>
              <a:buFont typeface="Calibri"/>
              <a:buNone/>
            </a:pPr>
            <a:r>
              <a:rPr lang="en-GB" sz="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Jealousy</a:t>
            </a:r>
            <a:endParaRPr sz="8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37;p1"/>
          <p:cNvSpPr/>
          <p:nvPr/>
        </p:nvSpPr>
        <p:spPr>
          <a:xfrm>
            <a:off x="4309013" y="2345291"/>
            <a:ext cx="2150700" cy="283800"/>
          </a:xfrm>
          <a:prstGeom prst="roundRect">
            <a:avLst>
              <a:gd name="adj" fmla="val 16667"/>
            </a:avLst>
          </a:prstGeom>
          <a:solidFill>
            <a:srgbClr val="1E386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28"/>
              <a:buFont typeface="Calibri"/>
              <a:buNone/>
            </a:pPr>
            <a:r>
              <a:rPr lang="en-GB" sz="12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Evolutionarily Relevant Fears</a:t>
            </a:r>
            <a:endParaRPr sz="1200" b="1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" name="Google Shape;38;p1"/>
          <p:cNvSpPr/>
          <p:nvPr/>
        </p:nvSpPr>
        <p:spPr>
          <a:xfrm>
            <a:off x="4310283" y="2704013"/>
            <a:ext cx="2149500" cy="189600"/>
          </a:xfrm>
          <a:prstGeom prst="roundRect">
            <a:avLst>
              <a:gd name="adj" fmla="val 16667"/>
            </a:avLst>
          </a:prstGeom>
          <a:solidFill>
            <a:srgbClr val="90ABD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734"/>
              <a:buFont typeface="Calibri"/>
              <a:buNone/>
            </a:pPr>
            <a:r>
              <a:rPr lang="en-GB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Preparedness</a:t>
            </a:r>
            <a:endParaRPr sz="12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" name="Google Shape;39;p1"/>
          <p:cNvSpPr/>
          <p:nvPr/>
        </p:nvSpPr>
        <p:spPr>
          <a:xfrm>
            <a:off x="4310283" y="2959963"/>
            <a:ext cx="2149500" cy="189600"/>
          </a:xfrm>
          <a:prstGeom prst="roundRect">
            <a:avLst>
              <a:gd name="adj" fmla="val 16667"/>
            </a:avLst>
          </a:prstGeom>
          <a:solidFill>
            <a:srgbClr val="90ABD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734"/>
              <a:buFont typeface="Calibri"/>
              <a:buNone/>
            </a:pPr>
            <a:r>
              <a:rPr lang="en-GB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Snake Detection Theory</a:t>
            </a:r>
            <a:endParaRPr sz="12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1"/>
          <p:cNvSpPr/>
          <p:nvPr/>
        </p:nvSpPr>
        <p:spPr>
          <a:xfrm>
            <a:off x="160874" y="731937"/>
            <a:ext cx="3403200" cy="368400"/>
          </a:xfrm>
          <a:prstGeom prst="roundRect">
            <a:avLst>
              <a:gd name="adj" fmla="val 16667"/>
            </a:avLst>
          </a:prstGeom>
          <a:solidFill>
            <a:srgbClr val="B58B0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75"/>
              <a:buFont typeface="Calibri"/>
              <a:buNone/>
            </a:pPr>
            <a:r>
              <a:rPr lang="en-GB" sz="12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Evolutionary History &amp; Human Nature</a:t>
            </a:r>
            <a:endParaRPr/>
          </a:p>
        </p:txBody>
      </p:sp>
      <p:sp>
        <p:nvSpPr>
          <p:cNvPr id="40" name="Google Shape;40;p1"/>
          <p:cNvSpPr/>
          <p:nvPr/>
        </p:nvSpPr>
        <p:spPr>
          <a:xfrm>
            <a:off x="910525" y="1176720"/>
            <a:ext cx="2149500" cy="245700"/>
          </a:xfrm>
          <a:prstGeom prst="roundRect">
            <a:avLst>
              <a:gd name="adj" fmla="val 16667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768"/>
              <a:buFont typeface="Calibri"/>
              <a:buNone/>
            </a:pPr>
            <a:r>
              <a:rPr lang="en-GB" sz="12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Darwin</a:t>
            </a:r>
            <a:endParaRPr/>
          </a:p>
        </p:txBody>
      </p:sp>
      <p:sp>
        <p:nvSpPr>
          <p:cNvPr id="41" name="Google Shape;41;p1"/>
          <p:cNvSpPr/>
          <p:nvPr/>
        </p:nvSpPr>
        <p:spPr>
          <a:xfrm>
            <a:off x="180635" y="1536256"/>
            <a:ext cx="1044000" cy="212100"/>
          </a:xfrm>
          <a:prstGeom prst="roundRect">
            <a:avLst>
              <a:gd name="adj" fmla="val 16667"/>
            </a:avLst>
          </a:prstGeom>
          <a:solidFill>
            <a:srgbClr val="FFE69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768"/>
              <a:buFont typeface="Calibri"/>
              <a:buNone/>
            </a:pPr>
            <a:r>
              <a:rPr lang="en-GB" sz="1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Variation</a:t>
            </a:r>
            <a:endParaRPr sz="10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" name="Google Shape;42;p1"/>
          <p:cNvSpPr/>
          <p:nvPr/>
        </p:nvSpPr>
        <p:spPr>
          <a:xfrm>
            <a:off x="1280066" y="1536256"/>
            <a:ext cx="1193400" cy="207000"/>
          </a:xfrm>
          <a:prstGeom prst="roundRect">
            <a:avLst>
              <a:gd name="adj" fmla="val 16667"/>
            </a:avLst>
          </a:prstGeom>
          <a:solidFill>
            <a:srgbClr val="FFE69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768"/>
              <a:buFont typeface="Calibri"/>
              <a:buNone/>
            </a:pPr>
            <a:r>
              <a:rPr lang="en-GB" sz="1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Natural Selection</a:t>
            </a:r>
            <a:endParaRPr sz="10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" name="Google Shape;43;p1"/>
          <p:cNvSpPr/>
          <p:nvPr/>
        </p:nvSpPr>
        <p:spPr>
          <a:xfrm>
            <a:off x="909890" y="1847915"/>
            <a:ext cx="2150100" cy="292500"/>
          </a:xfrm>
          <a:prstGeom prst="roundRect">
            <a:avLst>
              <a:gd name="adj" fmla="val 16667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75"/>
              <a:buFont typeface="Calibri"/>
              <a:buNone/>
            </a:pPr>
            <a:r>
              <a:rPr lang="en-GB" sz="12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McDougall’s Instinct Theory</a:t>
            </a:r>
            <a:endParaRPr/>
          </a:p>
        </p:txBody>
      </p:sp>
      <p:sp>
        <p:nvSpPr>
          <p:cNvPr id="44" name="Google Shape;44;p1"/>
          <p:cNvSpPr/>
          <p:nvPr/>
        </p:nvSpPr>
        <p:spPr>
          <a:xfrm>
            <a:off x="1882490" y="2945471"/>
            <a:ext cx="1542600" cy="345600"/>
          </a:xfrm>
          <a:prstGeom prst="roundRect">
            <a:avLst>
              <a:gd name="adj" fmla="val 16667"/>
            </a:avLst>
          </a:prstGeom>
          <a:solidFill>
            <a:srgbClr val="FDD86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26"/>
              <a:buFont typeface="Arial"/>
              <a:buNone/>
            </a:pPr>
            <a:r>
              <a:rPr lang="en-GB" sz="1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Evolutionary Mismatch Hypothesis</a:t>
            </a:r>
            <a:endParaRPr sz="10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1"/>
          <p:cNvSpPr/>
          <p:nvPr/>
        </p:nvSpPr>
        <p:spPr>
          <a:xfrm>
            <a:off x="252000" y="2950587"/>
            <a:ext cx="1589100" cy="340500"/>
          </a:xfrm>
          <a:prstGeom prst="roundRect">
            <a:avLst>
              <a:gd name="adj" fmla="val 16667"/>
            </a:avLst>
          </a:prstGeom>
          <a:solidFill>
            <a:srgbClr val="FDD86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768"/>
              <a:buFont typeface="Calibri"/>
              <a:buNone/>
            </a:pPr>
            <a:r>
              <a:rPr lang="en-GB" sz="1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Gene-Environment Interaction</a:t>
            </a:r>
            <a:endParaRPr sz="10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1"/>
          <p:cNvSpPr/>
          <p:nvPr/>
        </p:nvSpPr>
        <p:spPr>
          <a:xfrm>
            <a:off x="1283440" y="2219222"/>
            <a:ext cx="1044000" cy="204300"/>
          </a:xfrm>
          <a:prstGeom prst="roundRect">
            <a:avLst>
              <a:gd name="adj" fmla="val 16667"/>
            </a:avLst>
          </a:prstGeom>
          <a:solidFill>
            <a:srgbClr val="FFE69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768"/>
              <a:buFont typeface="Calibri"/>
              <a:buNone/>
            </a:pPr>
            <a:r>
              <a:rPr lang="en-GB" sz="1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Behavior </a:t>
            </a:r>
            <a:endParaRPr sz="10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" name="Google Shape;47;p1"/>
          <p:cNvSpPr/>
          <p:nvPr/>
        </p:nvSpPr>
        <p:spPr>
          <a:xfrm>
            <a:off x="2386250" y="2211082"/>
            <a:ext cx="1043400" cy="213600"/>
          </a:xfrm>
          <a:prstGeom prst="roundRect">
            <a:avLst>
              <a:gd name="adj" fmla="val 16667"/>
            </a:avLst>
          </a:prstGeom>
          <a:solidFill>
            <a:srgbClr val="FFE69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768"/>
              <a:buFont typeface="Calibri"/>
              <a:buNone/>
            </a:pPr>
            <a:r>
              <a:rPr lang="en-GB" sz="1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Emotion</a:t>
            </a:r>
            <a:endParaRPr sz="10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" name="Google Shape;48;p1"/>
          <p:cNvSpPr/>
          <p:nvPr/>
        </p:nvSpPr>
        <p:spPr>
          <a:xfrm>
            <a:off x="174921" y="2211081"/>
            <a:ext cx="1044000" cy="195600"/>
          </a:xfrm>
          <a:prstGeom prst="roundRect">
            <a:avLst>
              <a:gd name="adj" fmla="val 16667"/>
            </a:avLst>
          </a:prstGeom>
          <a:solidFill>
            <a:srgbClr val="FFE69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768"/>
              <a:buFont typeface="Calibri"/>
              <a:buNone/>
            </a:pPr>
            <a:r>
              <a:rPr lang="en-GB" sz="1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Perception</a:t>
            </a:r>
            <a:endParaRPr sz="10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" name="Google Shape;49;p1"/>
          <p:cNvSpPr/>
          <p:nvPr/>
        </p:nvSpPr>
        <p:spPr>
          <a:xfrm>
            <a:off x="0" y="-1"/>
            <a:ext cx="9144000" cy="440125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Chapter 2: Concept Map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Evolutionary Antecedents of Motivation &amp; Emotion</a:t>
            </a:r>
            <a:endParaRPr/>
          </a:p>
        </p:txBody>
      </p:sp>
      <p:sp>
        <p:nvSpPr>
          <p:cNvPr id="50" name="Google Shape;50;p1"/>
          <p:cNvSpPr/>
          <p:nvPr/>
        </p:nvSpPr>
        <p:spPr>
          <a:xfrm>
            <a:off x="2529585" y="1536256"/>
            <a:ext cx="1034400" cy="212100"/>
          </a:xfrm>
          <a:prstGeom prst="roundRect">
            <a:avLst>
              <a:gd name="adj" fmla="val 16667"/>
            </a:avLst>
          </a:prstGeom>
          <a:solidFill>
            <a:srgbClr val="FFE69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768"/>
              <a:buFont typeface="Calibri"/>
              <a:buNone/>
            </a:pPr>
            <a:r>
              <a:rPr lang="en-GB" sz="1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Heritability</a:t>
            </a:r>
            <a:endParaRPr sz="10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" name="Google Shape;51;p1"/>
          <p:cNvSpPr/>
          <p:nvPr/>
        </p:nvSpPr>
        <p:spPr>
          <a:xfrm>
            <a:off x="801703" y="2495283"/>
            <a:ext cx="2150100" cy="349500"/>
          </a:xfrm>
          <a:prstGeom prst="roundRect">
            <a:avLst>
              <a:gd name="adj" fmla="val 16667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75"/>
              <a:buFont typeface="Calibri"/>
              <a:buNone/>
            </a:pPr>
            <a:r>
              <a:rPr lang="en-GB" sz="12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Genetics</a:t>
            </a:r>
            <a:endParaRPr/>
          </a:p>
        </p:txBody>
      </p:sp>
      <p:sp>
        <p:nvSpPr>
          <p:cNvPr id="52" name="Google Shape;52;p1"/>
          <p:cNvSpPr/>
          <p:nvPr/>
        </p:nvSpPr>
        <p:spPr>
          <a:xfrm>
            <a:off x="6768390" y="1918789"/>
            <a:ext cx="867410" cy="224155"/>
          </a:xfrm>
          <a:prstGeom prst="roundRect">
            <a:avLst>
              <a:gd name="adj" fmla="val 16667"/>
            </a:avLst>
          </a:prstGeom>
          <a:solidFill>
            <a:srgbClr val="ABD78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734"/>
              <a:buFont typeface="Calibri"/>
              <a:buNone/>
            </a:pPr>
            <a:r>
              <a:rPr lang="en-GB" sz="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Mate Value</a:t>
            </a:r>
            <a:endParaRPr sz="8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" name="Google Shape;53;p1"/>
          <p:cNvSpPr/>
          <p:nvPr/>
        </p:nvSpPr>
        <p:spPr>
          <a:xfrm>
            <a:off x="7848250" y="1918789"/>
            <a:ext cx="867410" cy="224155"/>
          </a:xfrm>
          <a:prstGeom prst="roundRect">
            <a:avLst>
              <a:gd name="adj" fmla="val 16667"/>
            </a:avLst>
          </a:prstGeom>
          <a:solidFill>
            <a:srgbClr val="ABD78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734"/>
              <a:buFont typeface="Calibri"/>
              <a:buNone/>
            </a:pPr>
            <a:r>
              <a:rPr lang="en-GB" sz="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Culture</a:t>
            </a:r>
            <a:endParaRPr sz="8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" name="Google Shape;54;p1"/>
          <p:cNvSpPr/>
          <p:nvPr/>
        </p:nvSpPr>
        <p:spPr>
          <a:xfrm>
            <a:off x="7816991" y="2198792"/>
            <a:ext cx="1076374" cy="318404"/>
          </a:xfrm>
          <a:prstGeom prst="roundRect">
            <a:avLst>
              <a:gd name="adj" fmla="val 16667"/>
            </a:avLst>
          </a:prstGeom>
          <a:solidFill>
            <a:srgbClr val="ABD78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734"/>
              <a:buFont typeface="Calibri"/>
              <a:buNone/>
            </a:pPr>
            <a:r>
              <a:rPr lang="en-GB" sz="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Environmental Security Hypothesis</a:t>
            </a:r>
            <a:endParaRPr sz="8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1"/>
          <p:cNvSpPr/>
          <p:nvPr/>
        </p:nvSpPr>
        <p:spPr>
          <a:xfrm>
            <a:off x="6728525" y="2581136"/>
            <a:ext cx="982330" cy="248920"/>
          </a:xfrm>
          <a:prstGeom prst="roundRect">
            <a:avLst>
              <a:gd name="adj" fmla="val 16667"/>
            </a:avLst>
          </a:prstGeom>
          <a:solidFill>
            <a:srgbClr val="ABD78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734"/>
              <a:buFont typeface="Calibri"/>
              <a:buNone/>
            </a:pPr>
            <a:r>
              <a:rPr lang="en-GB" sz="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Physical Attraction</a:t>
            </a:r>
            <a:endParaRPr sz="8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" name="Google Shape;56;p1"/>
          <p:cNvSpPr/>
          <p:nvPr/>
        </p:nvSpPr>
        <p:spPr>
          <a:xfrm>
            <a:off x="7797976" y="2569408"/>
            <a:ext cx="1094739" cy="275283"/>
          </a:xfrm>
          <a:prstGeom prst="roundRect">
            <a:avLst>
              <a:gd name="adj" fmla="val 16667"/>
            </a:avLst>
          </a:prstGeom>
          <a:solidFill>
            <a:srgbClr val="ABD78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734"/>
              <a:buFont typeface="Calibri"/>
              <a:buNone/>
            </a:pPr>
            <a:r>
              <a:rPr lang="en-GB" sz="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Relational mate value</a:t>
            </a:r>
            <a:endParaRPr sz="8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" name="Google Shape;57;p1"/>
          <p:cNvSpPr/>
          <p:nvPr/>
        </p:nvSpPr>
        <p:spPr>
          <a:xfrm>
            <a:off x="6710545" y="2934156"/>
            <a:ext cx="2173605" cy="380864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734"/>
              <a:buFont typeface="Calibri"/>
              <a:buNone/>
            </a:pPr>
            <a:r>
              <a:rPr lang="en-GB" sz="12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Social &amp; Emotional Influences on Preference</a:t>
            </a:r>
            <a:endParaRPr/>
          </a:p>
        </p:txBody>
      </p:sp>
      <p:sp>
        <p:nvSpPr>
          <p:cNvPr id="58" name="Google Shape;58;p1"/>
          <p:cNvSpPr/>
          <p:nvPr/>
        </p:nvSpPr>
        <p:spPr>
          <a:xfrm>
            <a:off x="7926771" y="3363750"/>
            <a:ext cx="965944" cy="240568"/>
          </a:xfrm>
          <a:prstGeom prst="roundRect">
            <a:avLst>
              <a:gd name="adj" fmla="val 16667"/>
            </a:avLst>
          </a:prstGeom>
          <a:solidFill>
            <a:srgbClr val="ABD78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734"/>
              <a:buFont typeface="Calibri"/>
              <a:buNone/>
            </a:pPr>
            <a:r>
              <a:rPr lang="en-GB" sz="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Strategic pluralism theory</a:t>
            </a:r>
            <a:endParaRPr sz="8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p1"/>
          <p:cNvSpPr/>
          <p:nvPr/>
        </p:nvSpPr>
        <p:spPr>
          <a:xfrm>
            <a:off x="7836491" y="4235870"/>
            <a:ext cx="1019799" cy="279834"/>
          </a:xfrm>
          <a:prstGeom prst="roundRect">
            <a:avLst>
              <a:gd name="adj" fmla="val 16667"/>
            </a:avLst>
          </a:prstGeom>
          <a:solidFill>
            <a:srgbClr val="ABD78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734"/>
              <a:buFont typeface="Calibri"/>
              <a:buNone/>
            </a:pPr>
            <a:r>
              <a:rPr lang="en-GB" sz="1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Nurture &amp; Protection</a:t>
            </a:r>
            <a:endParaRPr sz="10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" name="Google Shape;60;p1"/>
          <p:cNvSpPr/>
          <p:nvPr/>
        </p:nvSpPr>
        <p:spPr>
          <a:xfrm>
            <a:off x="4161537" y="3981852"/>
            <a:ext cx="1113900" cy="275100"/>
          </a:xfrm>
          <a:prstGeom prst="roundRect">
            <a:avLst>
              <a:gd name="adj" fmla="val 16667"/>
            </a:avLst>
          </a:prstGeom>
          <a:solidFill>
            <a:srgbClr val="EF929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Positive Emotion</a:t>
            </a:r>
            <a:endParaRPr/>
          </a:p>
        </p:txBody>
      </p:sp>
      <p:sp>
        <p:nvSpPr>
          <p:cNvPr id="61" name="Google Shape;61;p1"/>
          <p:cNvSpPr/>
          <p:nvPr/>
        </p:nvSpPr>
        <p:spPr>
          <a:xfrm>
            <a:off x="5328911" y="3975004"/>
            <a:ext cx="1016100" cy="277500"/>
          </a:xfrm>
          <a:prstGeom prst="roundRect">
            <a:avLst>
              <a:gd name="adj" fmla="val 16667"/>
            </a:avLst>
          </a:prstGeom>
          <a:solidFill>
            <a:srgbClr val="EF929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Social Bonding</a:t>
            </a:r>
            <a:endParaRPr/>
          </a:p>
        </p:txBody>
      </p:sp>
      <p:cxnSp>
        <p:nvCxnSpPr>
          <p:cNvPr id="62" name="Google Shape;62;p1"/>
          <p:cNvCxnSpPr>
            <a:stCxn id="37" idx="0"/>
            <a:endCxn id="19" idx="2"/>
          </p:cNvCxnSpPr>
          <p:nvPr/>
        </p:nvCxnSpPr>
        <p:spPr>
          <a:xfrm rot="10800000">
            <a:off x="5122163" y="1789991"/>
            <a:ext cx="262200" cy="555300"/>
          </a:xfrm>
          <a:prstGeom prst="straightConnector1">
            <a:avLst/>
          </a:prstGeom>
          <a:noFill/>
          <a:ln w="28575" cap="flat" cmpd="sng">
            <a:solidFill>
              <a:srgbClr val="0B7A75"/>
            </a:solidFill>
            <a:prstDash val="solid"/>
            <a:round/>
            <a:headEnd type="none" w="sm" len="sm"/>
            <a:tailEnd type="triangle" w="med" len="med"/>
          </a:ln>
        </p:spPr>
      </p:cxn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WP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58b23b8-80ab-4871-af94-265c2a70562d">
      <Terms xmlns="http://schemas.microsoft.com/office/infopath/2007/PartnerControls"/>
    </lcf76f155ced4ddcb4097134ff3c332f>
    <TaxCatchAll xmlns="94d707cb-8288-4c59-8fe9-a457835741f6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B43DE67C22F4940BBE9D170DAE04CAF" ma:contentTypeVersion="18" ma:contentTypeDescription="Create a new document." ma:contentTypeScope="" ma:versionID="50b3c8d461ed132ee39070c7dbf0b0ed">
  <xsd:schema xmlns:xsd="http://www.w3.org/2001/XMLSchema" xmlns:xs="http://www.w3.org/2001/XMLSchema" xmlns:p="http://schemas.microsoft.com/office/2006/metadata/properties" xmlns:ns2="758b23b8-80ab-4871-af94-265c2a70562d" xmlns:ns3="94d707cb-8288-4c59-8fe9-a457835741f6" targetNamespace="http://schemas.microsoft.com/office/2006/metadata/properties" ma:root="true" ma:fieldsID="2f3ebda7f9c4e1b852dc052020f98b93" ns2:_="" ns3:_="">
    <xsd:import namespace="758b23b8-80ab-4871-af94-265c2a70562d"/>
    <xsd:import namespace="94d707cb-8288-4c59-8fe9-a457835741f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SearchProperties" minOccurs="0"/>
                <xsd:element ref="ns2:MediaServiceObjectDetectorVersion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8b23b8-80ab-4871-af94-265c2a70562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bdc0606b-8e5a-4aee-a68c-f4efcab0e83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4d707cb-8288-4c59-8fe9-a457835741f6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aad51846-cd3e-44b1-a42e-8df071718a87}" ma:internalName="TaxCatchAll" ma:showField="CatchAllData" ma:web="94d707cb-8288-4c59-8fe9-a457835741f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C163DD1-5CA4-4999-BADA-0A175C0B4D18}">
  <ds:schemaRefs>
    <ds:schemaRef ds:uri="http://schemas.microsoft.com/office/2006/metadata/properties"/>
    <ds:schemaRef ds:uri="http://schemas.microsoft.com/office/infopath/2007/PartnerControls"/>
    <ds:schemaRef ds:uri="758b23b8-80ab-4871-af94-265c2a70562d"/>
    <ds:schemaRef ds:uri="94d707cb-8288-4c59-8fe9-a457835741f6"/>
  </ds:schemaRefs>
</ds:datastoreItem>
</file>

<file path=customXml/itemProps2.xml><?xml version="1.0" encoding="utf-8"?>
<ds:datastoreItem xmlns:ds="http://schemas.openxmlformats.org/officeDocument/2006/customXml" ds:itemID="{F0141230-D19B-4169-8294-B59A9676A5C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DC1AFE9-9E77-433B-BF77-0CA5C05CA66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58b23b8-80ab-4871-af94-265c2a70562d"/>
    <ds:schemaRef ds:uri="94d707cb-8288-4c59-8fe9-a457835741f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On-screen Show (16:9)</PresentationFormat>
  <Slides>1</Slides>
  <Notes>1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Simple Light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Diaz, Anjolii</dc:creator>
  <cp:revision>3</cp:revision>
  <dcterms:created xsi:type="dcterms:W3CDTF">2026-04-13T09:54:43Z</dcterms:created>
  <dcterms:modified xsi:type="dcterms:W3CDTF">2026-07-23T14:08:35Z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1033-12.1.0.25242</vt:lpwstr>
  </property>
  <property fmtid="{D5CDD505-2E9C-101B-9397-08002B2CF9AE}" pid="3" name="ICV">
    <vt:lpwstr>987CE43497A04C54A4BB53AEC6E80655_13</vt:lpwstr>
  </property>
  <property fmtid="{D5CDD505-2E9C-101B-9397-08002B2CF9AE}" pid="4" name="ContentTypeId">
    <vt:lpwstr>0x0101006B43DE67C22F4940BBE9D170DAE04CAF</vt:lpwstr>
  </property>
  <property fmtid="{D5CDD505-2E9C-101B-9397-08002B2CF9AE}" pid="5" name="MSIP_Label_2bbab825-a111-45e4-86a1-18cee0005896_Enabled">
    <vt:lpwstr>true</vt:lpwstr>
  </property>
  <property fmtid="{D5CDD505-2E9C-101B-9397-08002B2CF9AE}" pid="6" name="MSIP_Label_2bbab825-a111-45e4-86a1-18cee0005896_SetDate">
    <vt:lpwstr>2026-07-23T14:07:54Z</vt:lpwstr>
  </property>
  <property fmtid="{D5CDD505-2E9C-101B-9397-08002B2CF9AE}" pid="7" name="MSIP_Label_2bbab825-a111-45e4-86a1-18cee0005896_Method">
    <vt:lpwstr>Standard</vt:lpwstr>
  </property>
  <property fmtid="{D5CDD505-2E9C-101B-9397-08002B2CF9AE}" pid="8" name="MSIP_Label_2bbab825-a111-45e4-86a1-18cee0005896_Name">
    <vt:lpwstr>2bbab825-a111-45e4-86a1-18cee0005896</vt:lpwstr>
  </property>
  <property fmtid="{D5CDD505-2E9C-101B-9397-08002B2CF9AE}" pid="9" name="MSIP_Label_2bbab825-a111-45e4-86a1-18cee0005896_SiteId">
    <vt:lpwstr>2567d566-604c-408a-8a60-55d0dc9d9d6b</vt:lpwstr>
  </property>
  <property fmtid="{D5CDD505-2E9C-101B-9397-08002B2CF9AE}" pid="10" name="MSIP_Label_2bbab825-a111-45e4-86a1-18cee0005896_ActionId">
    <vt:lpwstr>11c96045-7bf8-409f-a333-a23bf3d0d678</vt:lpwstr>
  </property>
  <property fmtid="{D5CDD505-2E9C-101B-9397-08002B2CF9AE}" pid="11" name="MSIP_Label_2bbab825-a111-45e4-86a1-18cee0005896_ContentBits">
    <vt:lpwstr>2</vt:lpwstr>
  </property>
  <property fmtid="{D5CDD505-2E9C-101B-9397-08002B2CF9AE}" pid="12" name="MSIP_Label_2bbab825-a111-45e4-86a1-18cee0005896_Tag">
    <vt:lpwstr>10, 3, 0, 2</vt:lpwstr>
  </property>
  <property fmtid="{D5CDD505-2E9C-101B-9397-08002B2CF9AE}" pid="13" name="ClassificationContentMarkingFooterLocations">
    <vt:lpwstr>Simple Light:3</vt:lpwstr>
  </property>
  <property fmtid="{D5CDD505-2E9C-101B-9397-08002B2CF9AE}" pid="14" name="ClassificationContentMarkingFooterText">
    <vt:lpwstr>Information Classification: General</vt:lpwstr>
  </property>
  <property fmtid="{D5CDD505-2E9C-101B-9397-08002B2CF9AE}" pid="15" name="MediaServiceImageTags">
    <vt:lpwstr/>
  </property>
</Properties>
</file>