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0E122-6729-6756-2197-CBB33AC968F9}" v="3" dt="2026-07-23T14:09:07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2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F350E122-6729-6756-2197-CBB33AC968F9}"/>
    <pc:docChg chg="mod modSld modMainMaster">
      <pc:chgData name="Cook, Samantha" userId="S::samantha.cook@informa.com::deb809be-f916-48e0-bedc-9d8c402e617f" providerId="AD" clId="Web-{F350E122-6729-6756-2197-CBB33AC968F9}" dt="2026-07-23T14:09:07.309" v="4"/>
      <pc:docMkLst>
        <pc:docMk/>
      </pc:docMkLst>
      <pc:sldChg chg="mod setBg">
        <pc:chgData name="Cook, Samantha" userId="S::samantha.cook@informa.com::deb809be-f916-48e0-bedc-9d8c402e617f" providerId="AD" clId="Web-{F350E122-6729-6756-2197-CBB33AC968F9}" dt="2026-07-23T14:09:07.309" v="4"/>
        <pc:sldMkLst>
          <pc:docMk/>
          <pc:sldMk cId="4020450926" sldId="258"/>
        </pc:sldMkLst>
      </pc:sldChg>
      <pc:sldMasterChg chg="addSp">
        <pc:chgData name="Cook, Samantha" userId="S::samantha.cook@informa.com::deb809be-f916-48e0-bedc-9d8c402e617f" providerId="AD" clId="Web-{F350E122-6729-6756-2197-CBB33AC968F9}" dt="2026-07-23T14:08:46.935" v="0" actId="33475"/>
        <pc:sldMasterMkLst>
          <pc:docMk/>
          <pc:sldMasterMk cId="1137497873" sldId="2147483648"/>
        </pc:sldMasterMkLst>
        <pc:spChg chg="add">
          <ac:chgData name="Cook, Samantha" userId="S::samantha.cook@informa.com::deb809be-f916-48e0-bedc-9d8c402e617f" providerId="AD" clId="Web-{F350E122-6729-6756-2197-CBB33AC968F9}" dt="2026-07-23T14:08:46.935" v="0" actId="33475"/>
          <ac:spMkLst>
            <pc:docMk/>
            <pc:sldMasterMk cId="1137497873" sldId="2147483648"/>
            <ac:spMk id="8" creationId="{D0ED43C9-093C-E794-78BD-E21CE03466E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BBEDD-1A8C-459A-9DBA-6B6C49928FE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CB385-56E9-428F-8C63-472277A02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1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>
          <a:extLst>
            <a:ext uri="{FF2B5EF4-FFF2-40B4-BE49-F238E27FC236}">
              <a16:creationId xmlns:a16="http://schemas.microsoft.com/office/drawing/2014/main" id="{27CE10FD-1ADD-84C1-5385-2DC5E5965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>
            <a:extLst>
              <a:ext uri="{FF2B5EF4-FFF2-40B4-BE49-F238E27FC236}">
                <a16:creationId xmlns:a16="http://schemas.microsoft.com/office/drawing/2014/main" id="{AE7F4E11-C400-E354-1FCB-FF4095FEFE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78867A20-AA5F-2CA7-B43D-CCCE4A77AF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17DCB6DB-31D9-3945-EEFA-5937C75EA0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968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EC3E-118D-42B5-A0E7-2DD9F8B61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C4099-5415-4EA1-9291-52DA64A83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5098-9B13-4E51-8FAC-9FC469F3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E11CA-9183-4671-AB9F-60A914A0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D02D4-10DD-4DD0-A306-9946C1E9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6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C263A-99B2-4DE6-94E6-80D1725C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25D0E-C203-4D63-B0D8-2853998FA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A29E7-3B53-4D38-93F8-CCFFCFFE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D2CD8-3B59-4CD3-940E-C13749236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6F1F-5544-426F-9CA3-00D49129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1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16C2-16F3-4799-AEDB-A0088C56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EA909-1AEB-490E-A3CD-CF0079FEC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5A766-7B47-4E6C-A2B1-27364B4C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18B88-300D-4E2F-9CE6-D3D6CC5E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CF7EA-0255-4FB3-B4C4-69A028A0B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5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01D0-7EE2-4056-B8A1-35477309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79C8B-176F-4711-9EC5-DC4C7029A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8F39E-7A3E-477E-8522-5446F6210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59556-F279-45FF-97DE-32BD22F55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9FAD6-31DD-467C-B2D4-7E1E7460F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E0663-18AD-4691-992E-EFE1B8E7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8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BFCD0-C661-4327-A0BC-405C06517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8F877-EDCD-4A77-A1FB-D238DC93B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DB514-4873-4056-80A8-5A7A610CA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949A7-0923-4A8C-A662-7D93C2D0D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C88A01-8194-48CF-831C-605D48A3A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BC8EB-17F2-4D04-815E-FA32BFD9A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9F0C1-CC8F-4D78-A06A-9646D1DD9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B23FEC-E157-49AA-A226-9C6B72D7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36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DF15-7CCA-491C-8730-286DF857C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298BB-0F70-46B7-A2A7-38CAC54E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3D83B-E0C9-4CCE-9253-BD36F9DB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87336-568D-4EBE-AF84-379705F8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7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89481B-4564-4B3D-B516-ED5EDB2B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CDB1D8-00E4-4871-9E14-7892FFE4B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52B85-85A5-4EF8-B0BD-8D06F575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00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030D6-8C09-4633-A624-557900A9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3F1F-1ED5-4C34-BF25-4D2E65DC0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86550-3757-44F2-986C-DD7ADE1BD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E8AE1B-C572-41FF-A0E0-7B1C1A8E1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B2E64-CC9F-48DE-AD86-D1B21FE8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C0F61-CEE1-4CA9-B73C-6533DB85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1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89438-6F2A-4D3D-AC8E-610D47E1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EA418-15C0-42CE-8E9B-524F443FD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2173-3910-4B4B-8B58-188ACA7C5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21663-0188-48AE-9B01-1BD93DB00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1A562-D2C1-4CB1-9F4A-3C9CC602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828FCE-4D2D-4304-AA45-B265C5941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8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E504F-40F5-47C4-B408-1C78FAD04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506F1-7B7F-4F0B-9F96-47FC8643C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922B-FEDE-4F01-A512-3D0DA69DB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61C10-A4E2-437D-AA41-005429B6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6E97D-E7DD-411A-BB52-1B557969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8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D8642E-A0B9-4226-B499-5408EBBCBC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93A0F3-50DE-473C-B906-B4D8116C5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01308-C062-44AA-AF9B-323B6FB25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759A-188D-4D29-9450-22D98BF1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3039E-580E-4FB2-BBE9-49B990060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72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80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315AC4-F6C9-4978-B5D0-F5F8155E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539D2-C05C-444C-B753-191C7F977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F3045-94D1-43B7-A892-ED36D3E9F2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50A97-3A61-420E-A851-3E9EA12540C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F9127-F97E-4C76-B1A6-3471F5050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3CF5D-8EAF-4C92-91B8-FF9B47771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C12A8-B5D8-4AC1-BFB9-971A7301550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D43C9-093C-E794-78BD-E21CE03466E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1137497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">
          <a:extLst>
            <a:ext uri="{FF2B5EF4-FFF2-40B4-BE49-F238E27FC236}">
              <a16:creationId xmlns:a16="http://schemas.microsoft.com/office/drawing/2014/main" id="{BD9BB9CE-2435-17C6-A3AA-658174470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4" name="Google Shape;73;p1">
            <a:extLst>
              <a:ext uri="{FF2B5EF4-FFF2-40B4-BE49-F238E27FC236}">
                <a16:creationId xmlns:a16="http://schemas.microsoft.com/office/drawing/2014/main" id="{87162745-ECC2-427D-8E92-623DDB0114F5}"/>
              </a:ext>
            </a:extLst>
          </p:cNvPr>
          <p:cNvCxnSpPr>
            <a:cxnSpLocks/>
            <a:stCxn id="151" idx="0"/>
            <a:endCxn id="14" idx="2"/>
          </p:cNvCxnSpPr>
          <p:nvPr/>
        </p:nvCxnSpPr>
        <p:spPr>
          <a:xfrm flipV="1">
            <a:off x="10267743" y="4223839"/>
            <a:ext cx="601282" cy="794065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med" len="med"/>
          </a:ln>
          <a:effectLst>
            <a:glow rad="101600">
              <a:srgbClr val="4F4F4F">
                <a:alpha val="60000"/>
              </a:srgb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Google Shape;37;p1">
            <a:extLst>
              <a:ext uri="{FF2B5EF4-FFF2-40B4-BE49-F238E27FC236}">
                <a16:creationId xmlns:a16="http://schemas.microsoft.com/office/drawing/2014/main" id="{8FCBA560-EEE2-8790-3426-A3B993F6E0E0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233084" y="870665"/>
            <a:ext cx="7535695" cy="2558335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med" len="med"/>
          </a:ln>
          <a:effectLst>
            <a:glow rad="101600">
              <a:srgbClr val="4F4F4F">
                <a:alpha val="60000"/>
              </a:srgb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3" name="Google Shape;73;p1">
            <a:extLst>
              <a:ext uri="{FF2B5EF4-FFF2-40B4-BE49-F238E27FC236}">
                <a16:creationId xmlns:a16="http://schemas.microsoft.com/office/drawing/2014/main" id="{B01E49F4-BE9D-ED21-8222-F065B8258ECC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297403" y="3829783"/>
            <a:ext cx="6520062" cy="3744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med" len="med"/>
          </a:ln>
          <a:effectLst>
            <a:glow rad="101600">
              <a:srgbClr val="4F4F4F">
                <a:alpha val="60000"/>
              </a:srgb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Google Shape;12;p1">
            <a:extLst>
              <a:ext uri="{FF2B5EF4-FFF2-40B4-BE49-F238E27FC236}">
                <a16:creationId xmlns:a16="http://schemas.microsoft.com/office/drawing/2014/main" id="{0F86530E-9DD1-927D-5213-CB74C7B185D5}"/>
              </a:ext>
            </a:extLst>
          </p:cNvPr>
          <p:cNvSpPr/>
          <p:nvPr/>
        </p:nvSpPr>
        <p:spPr>
          <a:xfrm>
            <a:off x="0" y="0"/>
            <a:ext cx="12161520" cy="548640"/>
          </a:xfrm>
          <a:prstGeom prst="rect">
            <a:avLst/>
          </a:prstGeom>
          <a:solidFill>
            <a:srgbClr val="49494A"/>
          </a:solidFill>
          <a:ln w="12700" cap="flat" cmpd="sng">
            <a:solidFill>
              <a:srgbClr val="1B3A6B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>
            <a:extLst>
              <a:ext uri="{FF2B5EF4-FFF2-40B4-BE49-F238E27FC236}">
                <a16:creationId xmlns:a16="http://schemas.microsoft.com/office/drawing/2014/main" id="{90AAF333-418F-3974-968B-4F419ECFAB7D}"/>
              </a:ext>
            </a:extLst>
          </p:cNvPr>
          <p:cNvSpPr/>
          <p:nvPr/>
        </p:nvSpPr>
        <p:spPr>
          <a:xfrm>
            <a:off x="228600" y="0"/>
            <a:ext cx="11704320" cy="548640"/>
          </a:xfrm>
          <a:prstGeom prst="rect">
            <a:avLst/>
          </a:prstGeom>
          <a:noFill/>
          <a:ln>
            <a:noFill/>
          </a:ln>
          <a:effectLst>
            <a:glow rad="101600">
              <a:srgbClr val="4F4F4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Chapter 3</a:t>
            </a:r>
            <a:r>
              <a:rPr lang="en-US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Concept Map</a:t>
            </a:r>
            <a:endParaRPr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Emotions and Motives</a:t>
            </a:r>
            <a:endParaRPr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>
            <a:extLst>
              <a:ext uri="{FF2B5EF4-FFF2-40B4-BE49-F238E27FC236}">
                <a16:creationId xmlns:a16="http://schemas.microsoft.com/office/drawing/2014/main" id="{D480D64A-E263-6A35-4A80-66830949C398}"/>
              </a:ext>
            </a:extLst>
          </p:cNvPr>
          <p:cNvSpPr/>
          <p:nvPr/>
        </p:nvSpPr>
        <p:spPr>
          <a:xfrm>
            <a:off x="9817465" y="3510607"/>
            <a:ext cx="2103120" cy="713232"/>
          </a:xfrm>
          <a:prstGeom prst="roundRect">
            <a:avLst>
              <a:gd name="adj" fmla="val 19231"/>
            </a:avLst>
          </a:prstGeom>
          <a:solidFill>
            <a:srgbClr val="FF99FF"/>
          </a:solidFill>
          <a:ln w="12700" cap="flat" cmpd="sng">
            <a:solidFill>
              <a:srgbClr val="FF99FF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EMOTIONS MOTIVATE</a:t>
            </a:r>
            <a:endParaRPr lang="en-US"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>
            <a:extLst>
              <a:ext uri="{FF2B5EF4-FFF2-40B4-BE49-F238E27FC236}">
                <a16:creationId xmlns:a16="http://schemas.microsoft.com/office/drawing/2014/main" id="{D49D664A-1921-E764-FDC4-9A95865063C1}"/>
              </a:ext>
            </a:extLst>
          </p:cNvPr>
          <p:cNvSpPr/>
          <p:nvPr/>
        </p:nvSpPr>
        <p:spPr>
          <a:xfrm>
            <a:off x="3659844" y="674145"/>
            <a:ext cx="5029200" cy="40233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glow rad="101600">
              <a:srgbClr val="4F4F4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Emotion Channels</a:t>
            </a:r>
            <a:endParaRPr lang="en-US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>
            <a:extLst>
              <a:ext uri="{FF2B5EF4-FFF2-40B4-BE49-F238E27FC236}">
                <a16:creationId xmlns:a16="http://schemas.microsoft.com/office/drawing/2014/main" id="{1D746A62-34C8-7728-4789-FC75545B6AE3}"/>
              </a:ext>
            </a:extLst>
          </p:cNvPr>
          <p:cNvSpPr/>
          <p:nvPr/>
        </p:nvSpPr>
        <p:spPr>
          <a:xfrm>
            <a:off x="3659844" y="1576159"/>
            <a:ext cx="2339347" cy="429240"/>
          </a:xfrm>
          <a:prstGeom prst="roundRect">
            <a:avLst>
              <a:gd name="adj" fmla="val 34483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Affect (subjective feeling)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Google Shape;25;p1">
            <a:extLst>
              <a:ext uri="{FF2B5EF4-FFF2-40B4-BE49-F238E27FC236}">
                <a16:creationId xmlns:a16="http://schemas.microsoft.com/office/drawing/2014/main" id="{002876DC-4623-28D0-A209-4C809715BC24}"/>
              </a:ext>
            </a:extLst>
          </p:cNvPr>
          <p:cNvSpPr/>
          <p:nvPr/>
        </p:nvSpPr>
        <p:spPr>
          <a:xfrm>
            <a:off x="3659844" y="2444563"/>
            <a:ext cx="2358478" cy="370496"/>
          </a:xfrm>
          <a:prstGeom prst="roundRect">
            <a:avLst>
              <a:gd name="adj" fmla="val 34483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Physiological Arousal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>
            <a:extLst>
              <a:ext uri="{FF2B5EF4-FFF2-40B4-BE49-F238E27FC236}">
                <a16:creationId xmlns:a16="http://schemas.microsoft.com/office/drawing/2014/main" id="{801ACAB4-8895-B4F3-8FBC-E1A0199F9049}"/>
              </a:ext>
            </a:extLst>
          </p:cNvPr>
          <p:cNvSpPr/>
          <p:nvPr/>
        </p:nvSpPr>
        <p:spPr>
          <a:xfrm>
            <a:off x="6096000" y="1576159"/>
            <a:ext cx="2468880" cy="436284"/>
          </a:xfrm>
          <a:prstGeom prst="roundRect">
            <a:avLst>
              <a:gd name="adj" fmla="val 34483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Overt Behavior (e.g., Facial Expressions)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>
            <a:extLst>
              <a:ext uri="{FF2B5EF4-FFF2-40B4-BE49-F238E27FC236}">
                <a16:creationId xmlns:a16="http://schemas.microsoft.com/office/drawing/2014/main" id="{05D093FE-3A8B-EB65-1590-6B54FE903540}"/>
              </a:ext>
            </a:extLst>
          </p:cNvPr>
          <p:cNvSpPr/>
          <p:nvPr/>
        </p:nvSpPr>
        <p:spPr>
          <a:xfrm>
            <a:off x="4117418" y="3610602"/>
            <a:ext cx="3876172" cy="513243"/>
          </a:xfrm>
          <a:prstGeom prst="roundRect">
            <a:avLst>
              <a:gd name="adj" fmla="val 34483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Brain Mechanisms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(e.g., Amygdala, cortex)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>
            <a:extLst>
              <a:ext uri="{FF2B5EF4-FFF2-40B4-BE49-F238E27FC236}">
                <a16:creationId xmlns:a16="http://schemas.microsoft.com/office/drawing/2014/main" id="{C97DE8DC-264B-1B9C-68C3-1370B2C6D26C}"/>
              </a:ext>
            </a:extLst>
          </p:cNvPr>
          <p:cNvSpPr/>
          <p:nvPr/>
        </p:nvSpPr>
        <p:spPr>
          <a:xfrm>
            <a:off x="239946" y="642065"/>
            <a:ext cx="2993138" cy="4572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glow rad="101600">
              <a:srgbClr val="4F4F4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63500" tIns="63500" rIns="63500" bIns="635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Origins &amp; Structure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>
            <a:extLst>
              <a:ext uri="{FF2B5EF4-FFF2-40B4-BE49-F238E27FC236}">
                <a16:creationId xmlns:a16="http://schemas.microsoft.com/office/drawing/2014/main" id="{11C0D1EC-D9AA-4086-E223-C742D7811EC4}"/>
              </a:ext>
            </a:extLst>
          </p:cNvPr>
          <p:cNvSpPr/>
          <p:nvPr/>
        </p:nvSpPr>
        <p:spPr>
          <a:xfrm>
            <a:off x="232585" y="1118366"/>
            <a:ext cx="2993139" cy="420624"/>
          </a:xfrm>
          <a:prstGeom prst="roundRect">
            <a:avLst>
              <a:gd name="adj" fmla="val 19231"/>
            </a:avLst>
          </a:prstGeom>
          <a:solidFill>
            <a:schemeClr val="accent6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Basic Emotions: </a:t>
            </a:r>
            <a:r>
              <a:rPr lang="en-US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How Many???</a:t>
            </a:r>
            <a:endParaRPr lang="en-US" sz="12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endParaRPr lang="en-US" sz="7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>
            <a:extLst>
              <a:ext uri="{FF2B5EF4-FFF2-40B4-BE49-F238E27FC236}">
                <a16:creationId xmlns:a16="http://schemas.microsoft.com/office/drawing/2014/main" id="{53F34EB3-B734-0980-650A-88C7B5F7C06A}"/>
              </a:ext>
            </a:extLst>
          </p:cNvPr>
          <p:cNvSpPr/>
          <p:nvPr/>
        </p:nvSpPr>
        <p:spPr>
          <a:xfrm>
            <a:off x="200115" y="2044276"/>
            <a:ext cx="1161288" cy="475488"/>
          </a:xfrm>
          <a:prstGeom prst="rect">
            <a:avLst/>
          </a:prstGeom>
          <a:noFill/>
          <a:ln>
            <a:noFill/>
          </a:ln>
          <a:effectLst>
            <a:glow rad="101600">
              <a:srgbClr val="4F4F4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endParaRPr sz="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>
            <a:extLst>
              <a:ext uri="{FF2B5EF4-FFF2-40B4-BE49-F238E27FC236}">
                <a16:creationId xmlns:a16="http://schemas.microsoft.com/office/drawing/2014/main" id="{DCC17B43-AB6E-819A-9815-214592B3DD99}"/>
              </a:ext>
            </a:extLst>
          </p:cNvPr>
          <p:cNvSpPr/>
          <p:nvPr/>
        </p:nvSpPr>
        <p:spPr>
          <a:xfrm>
            <a:off x="227462" y="2296084"/>
            <a:ext cx="2993139" cy="475488"/>
          </a:xfrm>
          <a:prstGeom prst="roundRect">
            <a:avLst>
              <a:gd name="adj" fmla="val 19231"/>
            </a:avLst>
          </a:prstGeom>
          <a:solidFill>
            <a:schemeClr val="accent6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Constructed Emotions</a:t>
            </a:r>
          </a:p>
        </p:txBody>
      </p:sp>
      <p:sp>
        <p:nvSpPr>
          <p:cNvPr id="56" name="Google Shape;56;p1">
            <a:extLst>
              <a:ext uri="{FF2B5EF4-FFF2-40B4-BE49-F238E27FC236}">
                <a16:creationId xmlns:a16="http://schemas.microsoft.com/office/drawing/2014/main" id="{CD8DD3BE-5DC9-E840-199C-E12D3AC06B81}"/>
              </a:ext>
            </a:extLst>
          </p:cNvPr>
          <p:cNvSpPr/>
          <p:nvPr/>
        </p:nvSpPr>
        <p:spPr>
          <a:xfrm>
            <a:off x="242726" y="1568642"/>
            <a:ext cx="1113384" cy="620245"/>
          </a:xfrm>
          <a:prstGeom prst="roundRect">
            <a:avLst>
              <a:gd name="adj" fmla="val 31250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Secondary (complex) Emotions</a:t>
            </a:r>
            <a:endParaRPr lang="en-US"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>
            <a:extLst>
              <a:ext uri="{FF2B5EF4-FFF2-40B4-BE49-F238E27FC236}">
                <a16:creationId xmlns:a16="http://schemas.microsoft.com/office/drawing/2014/main" id="{4FCC50C7-7ABB-1284-9648-24005A6B70C7}"/>
              </a:ext>
            </a:extLst>
          </p:cNvPr>
          <p:cNvSpPr/>
          <p:nvPr/>
        </p:nvSpPr>
        <p:spPr>
          <a:xfrm>
            <a:off x="4998215" y="5473046"/>
            <a:ext cx="1338073" cy="439763"/>
          </a:xfrm>
          <a:prstGeom prst="roundRect">
            <a:avLst>
              <a:gd name="adj" fmla="val 31250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ynamics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Google Shape;69;p1">
            <a:extLst>
              <a:ext uri="{FF2B5EF4-FFF2-40B4-BE49-F238E27FC236}">
                <a16:creationId xmlns:a16="http://schemas.microsoft.com/office/drawing/2014/main" id="{416FEEFC-E3A5-5897-9E54-A6816014D36F}"/>
              </a:ext>
            </a:extLst>
          </p:cNvPr>
          <p:cNvSpPr/>
          <p:nvPr/>
        </p:nvSpPr>
        <p:spPr>
          <a:xfrm>
            <a:off x="4748365" y="5994681"/>
            <a:ext cx="1812302" cy="358589"/>
          </a:xfrm>
          <a:prstGeom prst="roundRect">
            <a:avLst>
              <a:gd name="adj" fmla="val 31250"/>
            </a:avLst>
          </a:prstGeom>
          <a:solidFill>
            <a:schemeClr val="accent4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</a:t>
            </a:r>
            <a:r>
              <a:rPr lang="en-US" sz="12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elf-expansion mode</a:t>
            </a:r>
            <a:endParaRPr lang="en-US" sz="1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4" name="Google Shape;74;p1">
            <a:extLst>
              <a:ext uri="{FF2B5EF4-FFF2-40B4-BE49-F238E27FC236}">
                <a16:creationId xmlns:a16="http://schemas.microsoft.com/office/drawing/2014/main" id="{C1DFA429-742F-6EC1-8D0E-DE6E81F034DD}"/>
              </a:ext>
            </a:extLst>
          </p:cNvPr>
          <p:cNvSpPr/>
          <p:nvPr/>
        </p:nvSpPr>
        <p:spPr>
          <a:xfrm>
            <a:off x="1525244" y="1566472"/>
            <a:ext cx="1707840" cy="691244"/>
          </a:xfrm>
          <a:prstGeom prst="roundRect">
            <a:avLst>
              <a:gd name="adj" fmla="val 31250"/>
            </a:avLst>
          </a:prstGeom>
          <a:solidFill>
            <a:schemeClr val="accent6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1A1A2E"/>
              </a:buClr>
              <a:buSzPts val="750"/>
            </a:pPr>
            <a:r>
              <a:rPr lang="en-US" sz="11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Prototypes (clusters of similar experiences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</a:p>
          <a:p>
            <a:pPr algn="ctr">
              <a:buClr>
                <a:srgbClr val="1A1A2E"/>
              </a:buClr>
              <a:buSzPts val="750"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Vs.</a:t>
            </a:r>
            <a:r>
              <a:rPr lang="en-US" sz="11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Distinct Units</a:t>
            </a:r>
            <a:endParaRPr lang="en-US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1A10F183-1431-A14A-8A29-A59E6A647F03}"/>
              </a:ext>
            </a:extLst>
          </p:cNvPr>
          <p:cNvSpPr/>
          <p:nvPr/>
        </p:nvSpPr>
        <p:spPr>
          <a:xfrm>
            <a:off x="227462" y="3619471"/>
            <a:ext cx="3069941" cy="420624"/>
          </a:xfrm>
          <a:prstGeom prst="rect">
            <a:avLst/>
          </a:prstGeom>
          <a:solidFill>
            <a:schemeClr val="bg2">
              <a:lumMod val="25000"/>
            </a:schemeClr>
          </a:solidFill>
          <a:ln w="12700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THEORIES</a:t>
            </a:r>
            <a:endParaRPr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C9002632-F1FD-4B17-1BB1-57ECA3DC9FF8}"/>
              </a:ext>
            </a:extLst>
          </p:cNvPr>
          <p:cNvSpPr/>
          <p:nvPr/>
        </p:nvSpPr>
        <p:spPr>
          <a:xfrm>
            <a:off x="216405" y="4092288"/>
            <a:ext cx="3084586" cy="335036"/>
          </a:xfrm>
          <a:prstGeom prst="roundRect">
            <a:avLst>
              <a:gd name="adj" fmla="val 31250"/>
            </a:avLst>
          </a:prstGeom>
          <a:solidFill>
            <a:schemeClr val="bg2">
              <a:lumMod val="5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Physiological</a:t>
            </a:r>
            <a:endParaRPr lang="en-US"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CA2FF64B-7A40-348B-B5DC-ABC545B3FF37}"/>
              </a:ext>
            </a:extLst>
          </p:cNvPr>
          <p:cNvSpPr/>
          <p:nvPr/>
        </p:nvSpPr>
        <p:spPr>
          <a:xfrm>
            <a:off x="231379" y="4483581"/>
            <a:ext cx="1488101" cy="453069"/>
          </a:xfrm>
          <a:prstGeom prst="roundRect">
            <a:avLst>
              <a:gd name="adj" fmla="val 31250"/>
            </a:avLst>
          </a:prstGeom>
          <a:solidFill>
            <a:schemeClr val="bg2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Cannon-Bard Theory</a:t>
            </a:r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9AB58EE8-BA83-608C-731D-5954499BE27A}"/>
              </a:ext>
            </a:extLst>
          </p:cNvPr>
          <p:cNvSpPr/>
          <p:nvPr/>
        </p:nvSpPr>
        <p:spPr>
          <a:xfrm>
            <a:off x="238079" y="5358032"/>
            <a:ext cx="3069940" cy="292609"/>
          </a:xfrm>
          <a:prstGeom prst="roundRect">
            <a:avLst>
              <a:gd name="adj" fmla="val 31250"/>
            </a:avLst>
          </a:prstGeom>
          <a:solidFill>
            <a:schemeClr val="bg2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1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Cognitive Arousal Theory</a:t>
            </a:r>
            <a:endParaRPr lang="en-US" sz="1100" b="1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>
            <a:extLst>
              <a:ext uri="{FF2B5EF4-FFF2-40B4-BE49-F238E27FC236}">
                <a16:creationId xmlns:a16="http://schemas.microsoft.com/office/drawing/2014/main" id="{9A78649C-8D81-EEA1-35B9-5834D5631722}"/>
              </a:ext>
            </a:extLst>
          </p:cNvPr>
          <p:cNvSpPr/>
          <p:nvPr/>
        </p:nvSpPr>
        <p:spPr>
          <a:xfrm>
            <a:off x="4858046" y="5152338"/>
            <a:ext cx="1740474" cy="292356"/>
          </a:xfrm>
          <a:prstGeom prst="roundRect">
            <a:avLst>
              <a:gd name="adj" fmla="val 31250"/>
            </a:avLst>
          </a:prstGeom>
          <a:solidFill>
            <a:schemeClr val="accent4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Law of Change</a:t>
            </a:r>
            <a:endParaRPr lang="en-US" sz="1200" b="1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" name="Google Shape;52;p1">
            <a:extLst>
              <a:ext uri="{FF2B5EF4-FFF2-40B4-BE49-F238E27FC236}">
                <a16:creationId xmlns:a16="http://schemas.microsoft.com/office/drawing/2014/main" id="{16CE669F-D334-EA51-7152-888447D9A24A}"/>
              </a:ext>
            </a:extLst>
          </p:cNvPr>
          <p:cNvSpPr/>
          <p:nvPr/>
        </p:nvSpPr>
        <p:spPr>
          <a:xfrm>
            <a:off x="4201510" y="2041111"/>
            <a:ext cx="3570510" cy="363287"/>
          </a:xfrm>
          <a:prstGeom prst="roundRect">
            <a:avLst>
              <a:gd name="adj" fmla="val 31250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Expression – Feeling Link</a:t>
            </a:r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86;p1">
            <a:extLst>
              <a:ext uri="{FF2B5EF4-FFF2-40B4-BE49-F238E27FC236}">
                <a16:creationId xmlns:a16="http://schemas.microsoft.com/office/drawing/2014/main" id="{0D90BB0A-20D7-04F6-1A18-2806BB0E9935}"/>
              </a:ext>
            </a:extLst>
          </p:cNvPr>
          <p:cNvSpPr/>
          <p:nvPr/>
        </p:nvSpPr>
        <p:spPr>
          <a:xfrm>
            <a:off x="3842657" y="1120367"/>
            <a:ext cx="4561114" cy="420624"/>
          </a:xfrm>
          <a:prstGeom prst="roundRect">
            <a:avLst>
              <a:gd name="adj" fmla="val 26087"/>
            </a:avLst>
          </a:prstGeom>
          <a:solidFill>
            <a:schemeClr val="accent1">
              <a:lumMod val="75000"/>
            </a:schemeClr>
          </a:solidFill>
          <a:ln w="12700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Coherence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25" name="Google Shape;90;p1">
            <a:extLst>
              <a:ext uri="{FF2B5EF4-FFF2-40B4-BE49-F238E27FC236}">
                <a16:creationId xmlns:a16="http://schemas.microsoft.com/office/drawing/2014/main" id="{62A2F781-04D1-2BC7-D13C-CE826FFC3C85}"/>
              </a:ext>
            </a:extLst>
          </p:cNvPr>
          <p:cNvSpPr/>
          <p:nvPr/>
        </p:nvSpPr>
        <p:spPr>
          <a:xfrm>
            <a:off x="3851824" y="2849550"/>
            <a:ext cx="1883873" cy="713232"/>
          </a:xfrm>
          <a:prstGeom prst="roundRect">
            <a:avLst>
              <a:gd name="adj" fmla="val 31250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Autonomic Nervous System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Fight or Flight</a:t>
            </a: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86;p1">
            <a:extLst>
              <a:ext uri="{FF2B5EF4-FFF2-40B4-BE49-F238E27FC236}">
                <a16:creationId xmlns:a16="http://schemas.microsoft.com/office/drawing/2014/main" id="{0A13D8D1-1E3D-BA5B-8524-3D4316DD06E8}"/>
              </a:ext>
            </a:extLst>
          </p:cNvPr>
          <p:cNvSpPr/>
          <p:nvPr/>
        </p:nvSpPr>
        <p:spPr>
          <a:xfrm>
            <a:off x="4760400" y="4502958"/>
            <a:ext cx="3516295" cy="61292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FFFFFF"/>
              </a:buClr>
              <a:buSzPts val="1050"/>
            </a:pPr>
            <a:r>
              <a:rPr lang="en-U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LAWS OF EMOTION: </a:t>
            </a:r>
          </a:p>
          <a:p>
            <a:pPr algn="ctr">
              <a:buClr>
                <a:srgbClr val="FFFFFF"/>
              </a:buClr>
              <a:buSzPts val="1050"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INTENSITY, DURATION, &amp; CHANGE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94;p1">
            <a:extLst>
              <a:ext uri="{FF2B5EF4-FFF2-40B4-BE49-F238E27FC236}">
                <a16:creationId xmlns:a16="http://schemas.microsoft.com/office/drawing/2014/main" id="{47EEA599-4C26-A5C8-59DF-CF90BA46B4FD}"/>
              </a:ext>
            </a:extLst>
          </p:cNvPr>
          <p:cNvSpPr/>
          <p:nvPr/>
        </p:nvSpPr>
        <p:spPr>
          <a:xfrm>
            <a:off x="6826524" y="5152188"/>
            <a:ext cx="1411115" cy="613371"/>
          </a:xfrm>
          <a:prstGeom prst="roundRect">
            <a:avLst>
              <a:gd name="adj" fmla="val 31250"/>
            </a:avLst>
          </a:prstGeom>
          <a:solidFill>
            <a:schemeClr val="accent4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Law of Emotional Momentum</a:t>
            </a:r>
            <a:endParaRPr lang="en-US" sz="12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0" name="Google Shape;88;p1">
            <a:extLst>
              <a:ext uri="{FF2B5EF4-FFF2-40B4-BE49-F238E27FC236}">
                <a16:creationId xmlns:a16="http://schemas.microsoft.com/office/drawing/2014/main" id="{3E02B731-CE81-4D42-89C8-811B9F7CDC2B}"/>
              </a:ext>
            </a:extLst>
          </p:cNvPr>
          <p:cNvSpPr/>
          <p:nvPr/>
        </p:nvSpPr>
        <p:spPr>
          <a:xfrm>
            <a:off x="238080" y="5016589"/>
            <a:ext cx="3056337" cy="307776"/>
          </a:xfrm>
          <a:prstGeom prst="roundRect">
            <a:avLst>
              <a:gd name="adj" fmla="val 31250"/>
            </a:avLst>
          </a:prstGeom>
          <a:solidFill>
            <a:schemeClr val="bg2">
              <a:lumMod val="5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Cognitive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Google Shape;88;p1">
            <a:extLst>
              <a:ext uri="{FF2B5EF4-FFF2-40B4-BE49-F238E27FC236}">
                <a16:creationId xmlns:a16="http://schemas.microsoft.com/office/drawing/2014/main" id="{BC8B083C-3E6D-4668-9B2D-081FA6CC88C8}"/>
              </a:ext>
            </a:extLst>
          </p:cNvPr>
          <p:cNvSpPr/>
          <p:nvPr/>
        </p:nvSpPr>
        <p:spPr>
          <a:xfrm>
            <a:off x="1821060" y="4505227"/>
            <a:ext cx="1446113" cy="433458"/>
          </a:xfrm>
          <a:prstGeom prst="roundRect">
            <a:avLst>
              <a:gd name="adj" fmla="val 31250"/>
            </a:avLst>
          </a:prstGeom>
          <a:solidFill>
            <a:schemeClr val="bg2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James-</a:t>
            </a:r>
            <a:r>
              <a:rPr lang="en-US" sz="11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Lange </a:t>
            </a:r>
            <a:r>
              <a:rPr lang="en-US" sz="1100" b="1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Theory</a:t>
            </a:r>
          </a:p>
        </p:txBody>
      </p:sp>
      <p:sp>
        <p:nvSpPr>
          <p:cNvPr id="102" name="Google Shape;94;p1">
            <a:extLst>
              <a:ext uri="{FF2B5EF4-FFF2-40B4-BE49-F238E27FC236}">
                <a16:creationId xmlns:a16="http://schemas.microsoft.com/office/drawing/2014/main" id="{A44C0C85-5D8F-4080-BAC8-984EF2C2CC9F}"/>
              </a:ext>
            </a:extLst>
          </p:cNvPr>
          <p:cNvSpPr/>
          <p:nvPr/>
        </p:nvSpPr>
        <p:spPr>
          <a:xfrm>
            <a:off x="6840989" y="5809234"/>
            <a:ext cx="1455207" cy="774140"/>
          </a:xfrm>
          <a:prstGeom prst="roundRect">
            <a:avLst>
              <a:gd name="adj" fmla="val 31250"/>
            </a:avLst>
          </a:prstGeom>
          <a:solidFill>
            <a:schemeClr val="accent4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</a:t>
            </a:r>
            <a:r>
              <a:rPr lang="en-US" sz="12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ifferential habituation hypothesis</a:t>
            </a:r>
            <a:endParaRPr lang="en-US" sz="1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4" name="Google Shape;29;p1">
            <a:extLst>
              <a:ext uri="{FF2B5EF4-FFF2-40B4-BE49-F238E27FC236}">
                <a16:creationId xmlns:a16="http://schemas.microsoft.com/office/drawing/2014/main" id="{B3E7E268-EF06-4247-8273-B178C1FA113D}"/>
              </a:ext>
            </a:extLst>
          </p:cNvPr>
          <p:cNvSpPr/>
          <p:nvPr/>
        </p:nvSpPr>
        <p:spPr>
          <a:xfrm>
            <a:off x="6201671" y="2442327"/>
            <a:ext cx="2377438" cy="379185"/>
          </a:xfrm>
          <a:prstGeom prst="roundRect">
            <a:avLst>
              <a:gd name="adj" fmla="val 34483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Readiness to Act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90;p1">
            <a:extLst>
              <a:ext uri="{FF2B5EF4-FFF2-40B4-BE49-F238E27FC236}">
                <a16:creationId xmlns:a16="http://schemas.microsoft.com/office/drawing/2014/main" id="{61BA74BD-FE65-42EB-9304-8D7B1F262217}"/>
              </a:ext>
            </a:extLst>
          </p:cNvPr>
          <p:cNvSpPr/>
          <p:nvPr/>
        </p:nvSpPr>
        <p:spPr>
          <a:xfrm>
            <a:off x="238078" y="5689843"/>
            <a:ext cx="1488101" cy="495372"/>
          </a:xfrm>
          <a:prstGeom prst="roundRect">
            <a:avLst>
              <a:gd name="adj" fmla="val 31250"/>
            </a:avLst>
          </a:prstGeom>
          <a:solidFill>
            <a:schemeClr val="bg2">
              <a:lumMod val="9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11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re-aware appraisal phase</a:t>
            </a:r>
            <a:endParaRPr lang="en-US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88;p1">
            <a:extLst>
              <a:ext uri="{FF2B5EF4-FFF2-40B4-BE49-F238E27FC236}">
                <a16:creationId xmlns:a16="http://schemas.microsoft.com/office/drawing/2014/main" id="{3FD3AEC3-BCBB-41B4-9BA2-C4CA745B8A14}"/>
              </a:ext>
            </a:extLst>
          </p:cNvPr>
          <p:cNvSpPr/>
          <p:nvPr/>
        </p:nvSpPr>
        <p:spPr>
          <a:xfrm>
            <a:off x="1816573" y="5700538"/>
            <a:ext cx="1446113" cy="445869"/>
          </a:xfrm>
          <a:prstGeom prst="roundRect">
            <a:avLst>
              <a:gd name="adj" fmla="val 31250"/>
            </a:avLst>
          </a:prstGeom>
          <a:solidFill>
            <a:schemeClr val="bg2">
              <a:lumMod val="9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11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ware appraisal phase</a:t>
            </a:r>
            <a:endParaRPr lang="en-US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90;p1">
            <a:extLst>
              <a:ext uri="{FF2B5EF4-FFF2-40B4-BE49-F238E27FC236}">
                <a16:creationId xmlns:a16="http://schemas.microsoft.com/office/drawing/2014/main" id="{BF546188-33E6-49A6-9B3D-B470BFA7CA7E}"/>
              </a:ext>
            </a:extLst>
          </p:cNvPr>
          <p:cNvSpPr/>
          <p:nvPr/>
        </p:nvSpPr>
        <p:spPr>
          <a:xfrm>
            <a:off x="6469908" y="2848555"/>
            <a:ext cx="1883873" cy="713232"/>
          </a:xfrm>
          <a:prstGeom prst="roundRect">
            <a:avLst>
              <a:gd name="adj" fmla="val 31250"/>
            </a:avLst>
          </a:prstGeom>
          <a:solidFill>
            <a:schemeClr val="accent1">
              <a:lumMod val="40000"/>
              <a:lumOff val="60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Goals &amp; Action Tendencies (Table 3.2)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88;p1">
            <a:extLst>
              <a:ext uri="{FF2B5EF4-FFF2-40B4-BE49-F238E27FC236}">
                <a16:creationId xmlns:a16="http://schemas.microsoft.com/office/drawing/2014/main" id="{212CBF67-13DD-4269-ADD7-818DEA0B5243}"/>
              </a:ext>
            </a:extLst>
          </p:cNvPr>
          <p:cNvSpPr/>
          <p:nvPr/>
        </p:nvSpPr>
        <p:spPr>
          <a:xfrm>
            <a:off x="1854878" y="6196304"/>
            <a:ext cx="1446113" cy="445869"/>
          </a:xfrm>
          <a:prstGeom prst="roundRect">
            <a:avLst>
              <a:gd name="adj" fmla="val 31250"/>
            </a:avLst>
          </a:prstGeom>
          <a:solidFill>
            <a:schemeClr val="bg2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0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Appraisal Dimensions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000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(Table 3.3)</a:t>
            </a:r>
            <a:endParaRPr lang="en-US"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40;p1">
            <a:extLst>
              <a:ext uri="{FF2B5EF4-FFF2-40B4-BE49-F238E27FC236}">
                <a16:creationId xmlns:a16="http://schemas.microsoft.com/office/drawing/2014/main" id="{03F81FD0-BD5B-4669-B42F-25865AC2E96F}"/>
              </a:ext>
            </a:extLst>
          </p:cNvPr>
          <p:cNvSpPr/>
          <p:nvPr/>
        </p:nvSpPr>
        <p:spPr>
          <a:xfrm>
            <a:off x="272659" y="2817602"/>
            <a:ext cx="1128321" cy="475488"/>
          </a:xfrm>
          <a:prstGeom prst="roundRect">
            <a:avLst>
              <a:gd name="adj" fmla="val 19231"/>
            </a:avLst>
          </a:prstGeom>
          <a:solidFill>
            <a:srgbClr val="B5DE9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1100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egeneracy</a:t>
            </a:r>
            <a:endParaRPr lang="en-US" sz="11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40;p1">
            <a:extLst>
              <a:ext uri="{FF2B5EF4-FFF2-40B4-BE49-F238E27FC236}">
                <a16:creationId xmlns:a16="http://schemas.microsoft.com/office/drawing/2014/main" id="{D66EB03D-7A2B-4FB2-BC6A-CE2B7E704015}"/>
              </a:ext>
            </a:extLst>
          </p:cNvPr>
          <p:cNvSpPr/>
          <p:nvPr/>
        </p:nvSpPr>
        <p:spPr>
          <a:xfrm>
            <a:off x="1611095" y="2827829"/>
            <a:ext cx="1550863" cy="475488"/>
          </a:xfrm>
          <a:prstGeom prst="roundRect">
            <a:avLst>
              <a:gd name="adj" fmla="val 19231"/>
            </a:avLst>
          </a:prstGeom>
          <a:solidFill>
            <a:srgbClr val="B5DE99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1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Allostasis control</a:t>
            </a:r>
            <a:endParaRPr lang="en-US" sz="110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65;p1">
            <a:extLst>
              <a:ext uri="{FF2B5EF4-FFF2-40B4-BE49-F238E27FC236}">
                <a16:creationId xmlns:a16="http://schemas.microsoft.com/office/drawing/2014/main" id="{6C5052AC-7AD2-4041-9C2F-2DB788B72333}"/>
              </a:ext>
            </a:extLst>
          </p:cNvPr>
          <p:cNvSpPr/>
          <p:nvPr/>
        </p:nvSpPr>
        <p:spPr>
          <a:xfrm>
            <a:off x="9637994" y="5661932"/>
            <a:ext cx="1474865" cy="439763"/>
          </a:xfrm>
          <a:prstGeom prst="roundRect">
            <a:avLst>
              <a:gd name="adj" fmla="val 31250"/>
            </a:avLst>
          </a:prstGeom>
          <a:solidFill>
            <a:schemeClr val="accent2">
              <a:lumMod val="75000"/>
            </a:schemeClr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Display Rules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Google Shape;86;p1">
            <a:extLst>
              <a:ext uri="{FF2B5EF4-FFF2-40B4-BE49-F238E27FC236}">
                <a16:creationId xmlns:a16="http://schemas.microsoft.com/office/drawing/2014/main" id="{5FE50023-F784-4C2C-A460-54ADBE7B8FC7}"/>
              </a:ext>
            </a:extLst>
          </p:cNvPr>
          <p:cNvSpPr/>
          <p:nvPr/>
        </p:nvSpPr>
        <p:spPr>
          <a:xfrm>
            <a:off x="9325806" y="5017904"/>
            <a:ext cx="1883874" cy="612922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glow rad="101600">
              <a:srgbClr val="4F4F4F">
                <a:alpha val="60000"/>
              </a:srgbClr>
            </a:glow>
            <a:outerShdw blurRad="63500" dist="25400" dir="8100000" algn="bl" rotWithShape="0">
              <a:srgbClr val="000000">
                <a:alpha val="12156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FFFFFF"/>
              </a:buClr>
              <a:buSzPts val="1050"/>
            </a:pPr>
            <a:r>
              <a:rPr lang="en-U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" name="Google Shape;73;p1">
            <a:extLst>
              <a:ext uri="{FF2B5EF4-FFF2-40B4-BE49-F238E27FC236}">
                <a16:creationId xmlns:a16="http://schemas.microsoft.com/office/drawing/2014/main" id="{38A341DB-F8C9-4402-BECC-C4D394B0919D}"/>
              </a:ext>
            </a:extLst>
          </p:cNvPr>
          <p:cNvCxnSpPr>
            <a:cxnSpLocks/>
            <a:stCxn id="132" idx="3"/>
          </p:cNvCxnSpPr>
          <p:nvPr/>
        </p:nvCxnSpPr>
        <p:spPr>
          <a:xfrm flipV="1">
            <a:off x="8276695" y="4186399"/>
            <a:ext cx="1540770" cy="62302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med" len="med"/>
          </a:ln>
          <a:effectLst>
            <a:glow rad="101600">
              <a:srgbClr val="4F4F4F">
                <a:alpha val="60000"/>
              </a:srgb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5" name="Google Shape;37;p1">
            <a:extLst>
              <a:ext uri="{FF2B5EF4-FFF2-40B4-BE49-F238E27FC236}">
                <a16:creationId xmlns:a16="http://schemas.microsoft.com/office/drawing/2014/main" id="{1A05AC4C-E7E1-41AE-9027-ACE05F759118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8689044" y="875313"/>
            <a:ext cx="2683314" cy="2553687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med" len="med"/>
          </a:ln>
          <a:effectLst>
            <a:glow rad="101600">
              <a:srgbClr val="4F4F4F">
                <a:alpha val="60000"/>
              </a:srgb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450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0B5346-59B0-4761-ADB1-3F7F9E8D668A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BA7DCE97-C3A9-4892-94C0-2A9D00720B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C7606-08CA-4765-83DB-0402584D16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144</Words>
  <Application>Microsoft Office PowerPoint</Application>
  <PresentationFormat>Widescreen</PresentationFormat>
  <Paragraphs>43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Reviewer</cp:lastModifiedBy>
  <cp:revision>4</cp:revision>
  <dcterms:created xsi:type="dcterms:W3CDTF">2026-04-28T15:32:25Z</dcterms:created>
  <dcterms:modified xsi:type="dcterms:W3CDTF">2026-07-23T14:09:07Z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2026-07-23T14:08:46Z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8af77c5d-fc10-400f-980b-ee7305324bf4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