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722" r:id="rId4"/>
  </p:sldMasterIdLst>
  <p:notesMasterIdLst>
    <p:notesMasterId r:id="rId6"/>
  </p:notesMasterIdLst>
  <p:sldIdLst>
    <p:sldId id="257" r:id="rId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9" userDrawn="1">
          <p15:clr>
            <a:srgbClr val="747775"/>
          </p15:clr>
        </p15:guide>
        <p15:guide id="2" pos="295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9900CC"/>
    <a:srgbClr val="CC0099"/>
    <a:srgbClr val="FF66CC"/>
    <a:srgbClr val="C41E52"/>
    <a:srgbClr val="D7DC7F"/>
    <a:srgbClr val="7BA618"/>
    <a:srgbClr val="B2BD7D"/>
    <a:srgbClr val="DAE3F5"/>
    <a:srgbClr val="EADF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F4BAFF-D5D9-4A63-F664-1B55B3BA7881}" v="1" dt="2026-07-23T14:12:55.3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30"/>
    <p:restoredTop sz="94631"/>
  </p:normalViewPr>
  <p:slideViewPr>
    <p:cSldViewPr showGuides="1">
      <p:cViewPr>
        <p:scale>
          <a:sx n="80" d="100"/>
          <a:sy n="80" d="100"/>
        </p:scale>
        <p:origin x="658" y="763"/>
      </p:cViewPr>
      <p:guideLst>
        <p:guide orient="horz" pos="1719"/>
        <p:guide pos="29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k, Samantha" userId="S::samantha.cook@informa.com::deb809be-f916-48e0-bedc-9d8c402e617f" providerId="AD" clId="Web-{C7F4BAFF-D5D9-4A63-F664-1B55B3BA7881}"/>
    <pc:docChg chg="mod modSld modMainMaster">
      <pc:chgData name="Cook, Samantha" userId="S::samantha.cook@informa.com::deb809be-f916-48e0-bedc-9d8c402e617f" providerId="AD" clId="Web-{C7F4BAFF-D5D9-4A63-F664-1B55B3BA7881}" dt="2026-07-23T14:12:55.341" v="2"/>
      <pc:docMkLst>
        <pc:docMk/>
      </pc:docMkLst>
      <pc:sldChg chg="mod setBg">
        <pc:chgData name="Cook, Samantha" userId="S::samantha.cook@informa.com::deb809be-f916-48e0-bedc-9d8c402e617f" providerId="AD" clId="Web-{C7F4BAFF-D5D9-4A63-F664-1B55B3BA7881}" dt="2026-07-23T14:12:55.341" v="2"/>
        <pc:sldMkLst>
          <pc:docMk/>
          <pc:sldMk cId="0" sldId="257"/>
        </pc:sldMkLst>
      </pc:sldChg>
      <pc:sldMasterChg chg="addSp">
        <pc:chgData name="Cook, Samantha" userId="S::samantha.cook@informa.com::deb809be-f916-48e0-bedc-9d8c402e617f" providerId="AD" clId="Web-{C7F4BAFF-D5D9-4A63-F664-1B55B3BA7881}" dt="2026-07-23T14:12:39.028" v="0" actId="33475"/>
        <pc:sldMasterMkLst>
          <pc:docMk/>
          <pc:sldMasterMk cId="2694230104" sldId="2147483722"/>
        </pc:sldMasterMkLst>
        <pc:spChg chg="add">
          <ac:chgData name="Cook, Samantha" userId="S::samantha.cook@informa.com::deb809be-f916-48e0-bedc-9d8c402e617f" providerId="AD" clId="Web-{C7F4BAFF-D5D9-4A63-F664-1B55B3BA7881}" dt="2026-07-23T14:12:39.028" v="0" actId="33475"/>
          <ac:spMkLst>
            <pc:docMk/>
            <pc:sldMasterMk cId="2694230104" sldId="2147483722"/>
            <ac:spMk id="8" creationId="{75D2158B-0AA0-5C17-038E-70DF41E4B968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de57711876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de57711876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975589"/>
            <a:ext cx="6517482" cy="188191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2914651"/>
            <a:ext cx="6517482" cy="102869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87963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7772870" cy="2568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2598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21423"/>
            <a:ext cx="7763814" cy="2052614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743093"/>
            <a:ext cx="7763814" cy="1026137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99543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3829520" cy="2568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775320"/>
            <a:ext cx="3829050" cy="2568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54165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1778263"/>
            <a:ext cx="3655106" cy="509996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2288260"/>
            <a:ext cx="3829520" cy="2055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1778263"/>
            <a:ext cx="3661353" cy="509996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2288260"/>
            <a:ext cx="3829051" cy="2055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9191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36223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49694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2951766" cy="1517439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457201"/>
            <a:ext cx="4650122" cy="38861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1974639"/>
            <a:ext cx="2951767" cy="2368761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17672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4451227" cy="1517441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2" y="457201"/>
            <a:ext cx="2441519" cy="38862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1974639"/>
            <a:ext cx="4451212" cy="2368760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72935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3217030"/>
            <a:ext cx="7773324" cy="60870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523696"/>
            <a:ext cx="7366899" cy="2410602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831546"/>
            <a:ext cx="7773339" cy="511854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21263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7773339" cy="2570434"/>
          </a:xfrm>
        </p:spPr>
        <p:txBody>
          <a:bodyPr anchor="ctr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153616"/>
            <a:ext cx="7773339" cy="1189785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50572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4460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279597"/>
            <a:ext cx="7773339" cy="10657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751116" y="565625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8169" y="22451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505321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1604041"/>
            <a:ext cx="7773339" cy="1883876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496751"/>
            <a:ext cx="777333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2423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7773339" cy="12038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1775320"/>
            <a:ext cx="2474232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207517"/>
            <a:ext cx="2474232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1775320"/>
            <a:ext cx="246864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207517"/>
            <a:ext cx="2477513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775320"/>
            <a:ext cx="247869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207517"/>
            <a:ext cx="2478696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28112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458079"/>
            <a:ext cx="7773339" cy="12029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3153615"/>
            <a:ext cx="247230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1775320"/>
            <a:ext cx="2472307" cy="1143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3585811"/>
            <a:ext cx="2472307" cy="7575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3153615"/>
            <a:ext cx="247637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1775320"/>
            <a:ext cx="2477514" cy="1143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85811"/>
            <a:ext cx="2477514" cy="7575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3153615"/>
            <a:ext cx="247551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1775320"/>
            <a:ext cx="2478696" cy="1143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3585809"/>
            <a:ext cx="2478790" cy="75759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03719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1775320"/>
            <a:ext cx="7773339" cy="25680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99778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1"/>
            <a:ext cx="1914995" cy="38861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457201"/>
            <a:ext cx="5744043" cy="38861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80767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1775320"/>
            <a:ext cx="7773339" cy="256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4412457"/>
            <a:ext cx="500466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7316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D2158B-0AA0-5C17-038E-70DF41E4B968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48158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  <p:extLst>
      <p:ext uri="{BB962C8B-B14F-4D97-AF65-F5344CB8AC3E}">
        <p14:creationId xmlns:p14="http://schemas.microsoft.com/office/powerpoint/2010/main" val="269423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7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15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3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2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Google Shape;95;p14"/>
          <p:cNvCxnSpPr>
            <a:cxnSpLocks/>
            <a:stCxn id="67" idx="3"/>
          </p:cNvCxnSpPr>
          <p:nvPr/>
        </p:nvCxnSpPr>
        <p:spPr>
          <a:xfrm>
            <a:off x="2372150" y="1106220"/>
            <a:ext cx="2098086" cy="617458"/>
          </a:xfrm>
          <a:prstGeom prst="straightConnector1">
            <a:avLst/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99" name="Google Shape;99;p14"/>
          <p:cNvCxnSpPr>
            <a:cxnSpLocks/>
            <a:stCxn id="2" idx="1"/>
          </p:cNvCxnSpPr>
          <p:nvPr/>
        </p:nvCxnSpPr>
        <p:spPr>
          <a:xfrm flipH="1">
            <a:off x="5168100" y="827788"/>
            <a:ext cx="1431790" cy="772183"/>
          </a:xfrm>
          <a:prstGeom prst="straightConnector1">
            <a:avLst/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07" name="Google Shape;107;p14"/>
          <p:cNvCxnSpPr>
            <a:cxnSpLocks/>
            <a:stCxn id="79" idx="3"/>
            <a:endCxn id="3" idx="1"/>
          </p:cNvCxnSpPr>
          <p:nvPr/>
        </p:nvCxnSpPr>
        <p:spPr>
          <a:xfrm flipV="1">
            <a:off x="2440900" y="2010945"/>
            <a:ext cx="1318406" cy="366712"/>
          </a:xfrm>
          <a:prstGeom prst="straightConnector1">
            <a:avLst/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12" name="Google Shape;112;p14"/>
          <p:cNvCxnSpPr>
            <a:cxnSpLocks/>
            <a:stCxn id="55" idx="0"/>
          </p:cNvCxnSpPr>
          <p:nvPr/>
        </p:nvCxnSpPr>
        <p:spPr>
          <a:xfrm flipV="1">
            <a:off x="3473836" y="2377656"/>
            <a:ext cx="820790" cy="619661"/>
          </a:xfrm>
          <a:prstGeom prst="straightConnector1">
            <a:avLst/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" name="Rounded Rectangle 0"/>
          <p:cNvSpPr/>
          <p:nvPr/>
        </p:nvSpPr>
        <p:spPr>
          <a:xfrm>
            <a:off x="3759306" y="1666140"/>
            <a:ext cx="2072640" cy="68961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200" b="1" dirty="0">
                <a:ln>
                  <a:noFill/>
                </a:ln>
                <a:solidFill>
                  <a:schemeClr val="bg1"/>
                </a:solidFill>
                <a:sym typeface="+mn-ea"/>
              </a:rPr>
              <a:t>REGULATION OF TEMPERATURE, THIRST, HUNGER &amp; EATING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6599890" y="642050"/>
            <a:ext cx="2113274" cy="37147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000000">
                <a:alpha val="0"/>
              </a:srgb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21"/>
              <a:buFont typeface="Calibri" panose="020F0502020204030204"/>
              <a:buNone/>
            </a:pPr>
            <a:r>
              <a:rPr lang="en-GB" sz="12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Energy Homeostasis  Regulation</a:t>
            </a:r>
            <a:endParaRPr lang="en-GB" altLang="en-GB" sz="1200" b="1" dirty="0">
              <a:ln>
                <a:noFill/>
              </a:ln>
              <a:solidFill>
                <a:schemeClr val="bg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99889" y="1697918"/>
            <a:ext cx="1042936" cy="739239"/>
          </a:xfrm>
          <a:prstGeom prst="roundRect">
            <a:avLst/>
          </a:prstGeom>
          <a:solidFill>
            <a:schemeClr val="accent6"/>
          </a:solidFill>
          <a:ln>
            <a:solidFill>
              <a:srgbClr val="000000">
                <a:alpha val="0"/>
              </a:srgb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86"/>
              <a:buFont typeface="Calibri" panose="020F0502020204030204"/>
              <a:buNone/>
            </a:pPr>
            <a:r>
              <a:rPr lang="en-GB" sz="10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Ventromedial Hypothalamus (satiation network)</a:t>
            </a:r>
            <a:endParaRPr lang="en-GB" sz="1000" b="1" dirty="0">
              <a:ln>
                <a:noFill/>
              </a:ln>
              <a:solidFill>
                <a:schemeClr val="bg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670228" y="1697918"/>
            <a:ext cx="1042936" cy="709868"/>
          </a:xfrm>
          <a:prstGeom prst="roundRect">
            <a:avLst/>
          </a:prstGeom>
          <a:solidFill>
            <a:schemeClr val="accent6"/>
          </a:solidFill>
          <a:ln>
            <a:solidFill>
              <a:srgbClr val="000000">
                <a:alpha val="0"/>
              </a:srgb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586"/>
              <a:buFont typeface="Calibri" panose="020F0502020204030204"/>
              <a:buNone/>
            </a:pPr>
            <a:r>
              <a:rPr lang="en-GB" sz="10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Lateral Hypothalamic Area (hunger network)</a:t>
            </a:r>
            <a:endParaRPr lang="en-GB" sz="1000" b="1" dirty="0">
              <a:ln>
                <a:noFill/>
              </a:ln>
              <a:solidFill>
                <a:schemeClr val="bg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756036" y="2484152"/>
            <a:ext cx="1793875" cy="193040"/>
          </a:xfrm>
          <a:prstGeom prst="roundRect">
            <a:avLst/>
          </a:prstGeom>
          <a:solidFill>
            <a:schemeClr val="accent6"/>
          </a:solidFill>
          <a:ln>
            <a:solidFill>
              <a:srgbClr val="000000">
                <a:alpha val="0"/>
              </a:srgb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8"/>
              <a:buFont typeface="Arial" panose="020B0604020202020204"/>
              <a:buNone/>
            </a:pPr>
            <a:r>
              <a:rPr lang="en-GB" sz="10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Insular Cortex &amp; </a:t>
            </a:r>
            <a:r>
              <a:rPr lang="en-GB" sz="1000" dirty="0" err="1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Interoception</a:t>
            </a:r>
            <a:endParaRPr lang="en-GB" sz="1000" b="1" dirty="0">
              <a:ln>
                <a:noFill/>
              </a:ln>
              <a:solidFill>
                <a:schemeClr val="bg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756198" y="2706563"/>
            <a:ext cx="1775460" cy="1930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0000">
                <a:alpha val="0"/>
              </a:srgb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8"/>
              <a:buFont typeface="Arial" panose="020B0604020202020204"/>
              <a:buNone/>
            </a:pPr>
            <a:r>
              <a:rPr lang="en-US" altLang="en-GB" sz="12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Hormones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97912" y="2943508"/>
            <a:ext cx="803752" cy="174465"/>
          </a:xfrm>
          <a:prstGeom prst="roundRect">
            <a:avLst>
              <a:gd name="adj" fmla="val 16818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0000">
                <a:alpha val="0"/>
              </a:srgb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8"/>
              <a:buFont typeface="Arial" panose="020B0604020202020204"/>
              <a:buNone/>
            </a:pPr>
            <a:r>
              <a:rPr lang="en-GB" sz="9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Excitatory</a:t>
            </a:r>
            <a:endParaRPr lang="en-GB" sz="900" b="1" dirty="0">
              <a:ln>
                <a:noFill/>
              </a:ln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692221" y="2943047"/>
            <a:ext cx="803752" cy="174464"/>
          </a:xfrm>
          <a:prstGeom prst="roundRect">
            <a:avLst>
              <a:gd name="adj" fmla="val 16818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0000">
                <a:alpha val="0"/>
              </a:srgb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8"/>
              <a:buFont typeface="Arial" panose="020B0604020202020204"/>
              <a:buNone/>
            </a:pPr>
            <a:r>
              <a:rPr lang="en-GB" sz="9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Inhibitory</a:t>
            </a:r>
            <a:endParaRPr lang="en-GB" sz="900" b="1" dirty="0">
              <a:ln>
                <a:noFill/>
              </a:ln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354125" y="3803989"/>
            <a:ext cx="1889124" cy="208297"/>
          </a:xfrm>
          <a:prstGeom prst="roundRect">
            <a:avLst/>
          </a:prstGeom>
          <a:solidFill>
            <a:srgbClr val="9900CC"/>
          </a:solidFill>
          <a:ln>
            <a:solidFill>
              <a:srgbClr val="000000">
                <a:alpha val="0"/>
              </a:srgb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8"/>
              <a:buFont typeface="Arial" panose="020B0604020202020204"/>
              <a:buNone/>
            </a:pPr>
            <a:r>
              <a:rPr lang="en-GB" sz="1200" b="1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Weight Regulation</a:t>
            </a:r>
            <a:endParaRPr lang="en-GB" altLang="en-GB" sz="1200" b="1">
              <a:ln>
                <a:noFill/>
              </a:ln>
              <a:solidFill>
                <a:schemeClr val="bg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457688" y="4028403"/>
            <a:ext cx="838836" cy="489367"/>
          </a:xfrm>
          <a:prstGeom prst="roundRect">
            <a:avLst>
              <a:gd name="adj" fmla="val 16818"/>
            </a:avLst>
          </a:prstGeom>
          <a:solidFill>
            <a:srgbClr val="CC66FF"/>
          </a:solidFill>
          <a:ln>
            <a:solidFill>
              <a:srgbClr val="000000">
                <a:alpha val="0"/>
              </a:srgb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9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Dual Intervention Point Model</a:t>
            </a:r>
            <a:endParaRPr lang="en-GB" sz="900" b="1" dirty="0">
              <a:ln>
                <a:noFill/>
              </a:ln>
              <a:solidFill>
                <a:schemeClr val="bg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670228" y="1058761"/>
            <a:ext cx="822718" cy="267543"/>
          </a:xfrm>
          <a:prstGeom prst="roundRect">
            <a:avLst>
              <a:gd name="adj" fmla="val 16818"/>
            </a:avLst>
          </a:prstGeom>
          <a:solidFill>
            <a:schemeClr val="accent6"/>
          </a:solidFill>
          <a:ln>
            <a:solidFill>
              <a:srgbClr val="000000">
                <a:alpha val="0"/>
              </a:srgb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Thermic Effect</a:t>
            </a:r>
            <a:endParaRPr 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347958" y="4096590"/>
            <a:ext cx="838836" cy="389635"/>
          </a:xfrm>
          <a:prstGeom prst="roundRect">
            <a:avLst>
              <a:gd name="adj" fmla="val 16818"/>
            </a:avLst>
          </a:prstGeom>
          <a:solidFill>
            <a:srgbClr val="CC66FF"/>
          </a:solidFill>
          <a:ln>
            <a:solidFill>
              <a:srgbClr val="000000">
                <a:alpha val="0"/>
              </a:srgb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Metabolic</a:t>
            </a:r>
            <a:r>
              <a:rPr lang="en-GB" sz="7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GB" sz="8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Adaptation</a:t>
            </a:r>
            <a:endParaRPr lang="en-GB" sz="700" b="1" dirty="0">
              <a:ln>
                <a:noFill/>
              </a:ln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757026" y="1058380"/>
            <a:ext cx="841612" cy="281050"/>
          </a:xfrm>
          <a:prstGeom prst="roundRect">
            <a:avLst>
              <a:gd name="adj" fmla="val 16818"/>
            </a:avLst>
          </a:prstGeom>
          <a:solidFill>
            <a:schemeClr val="accent6"/>
          </a:solidFill>
          <a:ln>
            <a:solidFill>
              <a:srgbClr val="000000">
                <a:alpha val="0"/>
              </a:srgb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Resting Metabolism</a:t>
            </a:r>
            <a:endParaRPr 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cxnSp>
        <p:nvCxnSpPr>
          <p:cNvPr id="32" name="Google Shape;114;p14"/>
          <p:cNvCxnSpPr>
            <a:cxnSpLocks/>
            <a:stCxn id="63" idx="0"/>
          </p:cNvCxnSpPr>
          <p:nvPr/>
        </p:nvCxnSpPr>
        <p:spPr>
          <a:xfrm flipH="1" flipV="1">
            <a:off x="5077712" y="2387068"/>
            <a:ext cx="264369" cy="610249"/>
          </a:xfrm>
          <a:prstGeom prst="straightConnector1">
            <a:avLst/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47" name="Rounded Rectangle 46"/>
          <p:cNvSpPr/>
          <p:nvPr/>
        </p:nvSpPr>
        <p:spPr>
          <a:xfrm>
            <a:off x="4435210" y="3633934"/>
            <a:ext cx="1809884" cy="200929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12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Satiation</a:t>
            </a:r>
            <a:endParaRPr lang="en-GB" sz="1050" b="1" dirty="0">
              <a:ln>
                <a:noFill/>
              </a:ln>
              <a:solidFill>
                <a:schemeClr val="bg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5031792" y="4594945"/>
            <a:ext cx="909955" cy="27495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Physical Satisfaction</a:t>
            </a:r>
            <a:endParaRPr lang="en-GB" alt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4461211" y="3881444"/>
            <a:ext cx="862965" cy="27559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</a:t>
            </a:r>
            <a:r>
              <a:rPr lang="en-US" alt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</a:t>
            </a: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f-consciousness</a:t>
            </a:r>
            <a:endParaRPr lang="en-GB" alt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435210" y="4192176"/>
            <a:ext cx="1051560" cy="34798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Decreased priority of eating</a:t>
            </a:r>
            <a:endParaRPr lang="en-GB" altLang="en-GB" sz="800" b="1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5382129" y="3853342"/>
            <a:ext cx="862965" cy="332105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Decreased food appeal</a:t>
            </a:r>
            <a:endParaRPr lang="en-GB" altLang="en-GB" sz="800" b="1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8204" y="4242746"/>
            <a:ext cx="697230" cy="28638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Planned amount</a:t>
            </a:r>
            <a:endParaRPr lang="en-GB" altLang="en-GB" sz="800" b="1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2600669" y="3616151"/>
            <a:ext cx="1775460" cy="19304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11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</a:t>
            </a:r>
            <a:r>
              <a:rPr lang="en-US" altLang="en-GB" sz="11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o</a:t>
            </a:r>
            <a:r>
              <a:rPr lang="en-GB" sz="1100" b="1" dirty="0" err="1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undary</a:t>
            </a:r>
            <a:r>
              <a:rPr lang="en-GB" sz="11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Model of Eating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2586106" y="2997317"/>
            <a:ext cx="1775460" cy="19304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altLang="en-GB" sz="12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Types of Eating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3523115" y="3865849"/>
            <a:ext cx="840105" cy="26098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Unrestrained Eaters</a:t>
            </a:r>
            <a:endParaRPr lang="en-GB" alt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2588991" y="3880754"/>
            <a:ext cx="885190" cy="24701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Restrained Eaters</a:t>
            </a:r>
            <a:endParaRPr lang="en-GB" alt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2622579" y="3228546"/>
            <a:ext cx="831850" cy="2927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 dirty="0" err="1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Homeostyatic</a:t>
            </a:r>
            <a:endParaRPr lang="en-GB" alt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3473748" y="3225500"/>
            <a:ext cx="861695" cy="30797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Hedonic</a:t>
            </a:r>
            <a:endParaRPr lang="en-GB" alt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4454351" y="2997317"/>
            <a:ext cx="1775460" cy="193040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12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Hunger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4470236" y="3231435"/>
            <a:ext cx="861695" cy="3079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Little Dippers</a:t>
            </a:r>
            <a:endParaRPr lang="en-GB" alt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5383399" y="3251985"/>
            <a:ext cx="861695" cy="3079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Big Dippers</a:t>
            </a:r>
            <a:endParaRPr lang="en-GB" altLang="en-GB" sz="800" b="1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558251" y="988970"/>
            <a:ext cx="1813899" cy="234499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13"/>
              <a:buFont typeface="Calibri" panose="020F0502020204030204"/>
              <a:buNone/>
            </a:pPr>
            <a:r>
              <a:rPr lang="en-US" sz="12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Core Mechanisms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570394" y="1282546"/>
            <a:ext cx="838385" cy="180390"/>
          </a:xfrm>
          <a:prstGeom prst="roundRect">
            <a:avLst>
              <a:gd name="adj" fmla="val 28618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8"/>
              <a:buFont typeface="Arial" panose="020B0604020202020204"/>
              <a:buNone/>
            </a:pPr>
            <a:r>
              <a:rPr lang="en-US" alt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Homeostasis</a:t>
            </a:r>
            <a:endParaRPr lang="en-US" alt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1469221" y="1283286"/>
            <a:ext cx="911239" cy="348872"/>
          </a:xfrm>
          <a:prstGeom prst="roundRect">
            <a:avLst>
              <a:gd name="adj" fmla="val 28618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8"/>
              <a:buFont typeface="Arial" panose="020B0604020202020204"/>
              <a:buNone/>
            </a:pP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Negative Feedback System</a:t>
            </a:r>
            <a:endParaRPr lang="en-GB" alt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568191" y="1754218"/>
            <a:ext cx="838144" cy="178454"/>
          </a:xfrm>
          <a:prstGeom prst="roundRect">
            <a:avLst>
              <a:gd name="adj" fmla="val 28618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8"/>
              <a:buFont typeface="Arial" panose="020B0604020202020204"/>
              <a:buNone/>
            </a:pPr>
            <a:r>
              <a:rPr lang="en-US" alt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Allostasis</a:t>
            </a:r>
            <a:endParaRPr lang="en-US" alt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1443200" y="1688815"/>
            <a:ext cx="950299" cy="177794"/>
          </a:xfrm>
          <a:prstGeom prst="roundRect">
            <a:avLst>
              <a:gd name="adj" fmla="val 28618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8"/>
              <a:buFont typeface="Arial" panose="020B0604020202020204"/>
              <a:buNone/>
            </a:pPr>
            <a:r>
              <a:rPr lang="en-US" altLang="en-US" sz="80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Alliesthesia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6883357" y="3172053"/>
            <a:ext cx="1514844" cy="236730"/>
          </a:xfrm>
          <a:prstGeom prst="roundRect">
            <a:avLst>
              <a:gd name="adj" fmla="val 2861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8"/>
              <a:buFont typeface="Arial" panose="020B0604020202020204"/>
              <a:buNone/>
            </a:pPr>
            <a:r>
              <a:rPr lang="en-GB" sz="11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Cephalic  Responses</a:t>
            </a:r>
            <a:endParaRPr lang="en-GB" altLang="en-US" sz="1100" dirty="0">
              <a:ln>
                <a:noFill/>
              </a:ln>
              <a:solidFill>
                <a:schemeClr val="bg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612000" y="3238453"/>
            <a:ext cx="838835" cy="26929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 panose="020F0502020204030204"/>
              <a:buNone/>
            </a:pP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Sensory Specific </a:t>
            </a:r>
            <a:r>
              <a:rPr lang="en-GB" sz="800" dirty="0" err="1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Sateity</a:t>
            </a:r>
            <a:endParaRPr lang="en-GB" alt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1486960" y="3221079"/>
            <a:ext cx="885190" cy="2736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 panose="020F0502020204030204"/>
              <a:buNone/>
            </a:pPr>
            <a:r>
              <a:rPr lang="en-GB" sz="80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Variety effect</a:t>
            </a:r>
            <a:endParaRPr lang="en-GB" altLang="en-GB" sz="800" b="1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551775" y="2268119"/>
            <a:ext cx="1889125" cy="219075"/>
          </a:xfrm>
          <a:prstGeom prst="roundRect">
            <a:avLst>
              <a:gd name="adj" fmla="val 28618"/>
            </a:avLst>
          </a:prstGeom>
          <a:solidFill>
            <a:schemeClr val="accent1">
              <a:lumMod val="5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 panose="020F0502020204030204"/>
              <a:buNone/>
            </a:pPr>
            <a:r>
              <a:rPr lang="en-GB" sz="1200" b="1" dirty="0"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Preferences</a:t>
            </a:r>
            <a:endParaRPr lang="en-GB" altLang="en-GB" sz="1200" b="1" dirty="0">
              <a:ln>
                <a:noFill/>
              </a:ln>
              <a:solidFill>
                <a:schemeClr val="bg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522875" y="3998514"/>
            <a:ext cx="1889125" cy="28148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 panose="020F0502020204030204"/>
              <a:buNone/>
            </a:pP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Culture &amp; Mere Exposure Effect</a:t>
            </a:r>
            <a:endParaRPr lang="en-GB" alt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859759" y="3520224"/>
            <a:ext cx="1163360" cy="21907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 panose="020F0502020204030204"/>
              <a:buNone/>
            </a:pPr>
            <a:r>
              <a:rPr lang="en-GB" sz="800" dirty="0" err="1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Delboeuf</a:t>
            </a: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Illusion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526963" y="3764916"/>
            <a:ext cx="1889125" cy="219075"/>
          </a:xfrm>
          <a:prstGeom prst="roundRect">
            <a:avLst>
              <a:gd name="adj" fmla="val 28618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 panose="020F0502020204030204"/>
              <a:buNone/>
            </a:pPr>
            <a:r>
              <a:rPr lang="en-GB" sz="12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Learned Responses</a:t>
            </a:r>
            <a:endParaRPr lang="en-GB" altLang="en-GB" sz="1200" b="1" dirty="0">
              <a:ln>
                <a:noFill/>
              </a:ln>
              <a:solidFill>
                <a:schemeClr val="bg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568191" y="4324731"/>
            <a:ext cx="869450" cy="281482"/>
          </a:xfrm>
          <a:prstGeom prst="roundRect">
            <a:avLst>
              <a:gd name="adj" fmla="val 2861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 panose="020F0502020204030204"/>
              <a:buNone/>
            </a:pP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Classical Conditioning</a:t>
            </a:r>
            <a:endParaRPr lang="en-GB" alt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516376" y="4641562"/>
            <a:ext cx="1889125" cy="219075"/>
          </a:xfrm>
          <a:prstGeom prst="roundRect">
            <a:avLst>
              <a:gd name="adj" fmla="val 2861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 panose="020F0502020204030204"/>
              <a:buNone/>
            </a:pP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Operant Conditioning </a:t>
            </a:r>
            <a:endParaRPr lang="en-GB" alt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1490819" y="4301553"/>
            <a:ext cx="849181" cy="318452"/>
          </a:xfrm>
          <a:prstGeom prst="roundRect">
            <a:avLst>
              <a:gd name="adj" fmla="val 2861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 panose="020F0502020204030204"/>
              <a:buNone/>
            </a:pP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Conditioned Taste Aversion</a:t>
            </a:r>
            <a:endParaRPr lang="en-GB" alt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7" name="Rounded Rectangle 0">
            <a:extLst>
              <a:ext uri="{FF2B5EF4-FFF2-40B4-BE49-F238E27FC236}">
                <a16:creationId xmlns:a16="http://schemas.microsoft.com/office/drawing/2014/main" id="{0766F105-9249-44AA-B055-EF87ED97E18D}"/>
              </a:ext>
            </a:extLst>
          </p:cNvPr>
          <p:cNvSpPr/>
          <p:nvPr/>
        </p:nvSpPr>
        <p:spPr>
          <a:xfrm>
            <a:off x="0" y="-20250"/>
            <a:ext cx="9194800" cy="48490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400" b="1" dirty="0">
                <a:ln>
                  <a:noFill/>
                </a:ln>
                <a:solidFill>
                  <a:schemeClr val="bg1"/>
                </a:solidFill>
                <a:sym typeface="+mn-ea"/>
              </a:rPr>
              <a:t>Chapter 5: Concept Map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400" b="1" dirty="0">
                <a:ln>
                  <a:noFill/>
                </a:ln>
                <a:solidFill>
                  <a:schemeClr val="bg1"/>
                </a:solidFill>
                <a:sym typeface="+mn-ea"/>
              </a:rPr>
              <a:t>Homeostasis: Temperature, Thirst, Hunger, and Eating</a:t>
            </a:r>
          </a:p>
        </p:txBody>
      </p:sp>
      <p:sp>
        <p:nvSpPr>
          <p:cNvPr id="88" name="Rounded Rectangle 71">
            <a:extLst>
              <a:ext uri="{FF2B5EF4-FFF2-40B4-BE49-F238E27FC236}">
                <a16:creationId xmlns:a16="http://schemas.microsoft.com/office/drawing/2014/main" id="{D832BFA7-F629-492C-978A-5B1949872039}"/>
              </a:ext>
            </a:extLst>
          </p:cNvPr>
          <p:cNvSpPr/>
          <p:nvPr/>
        </p:nvSpPr>
        <p:spPr>
          <a:xfrm>
            <a:off x="570635" y="1510744"/>
            <a:ext cx="838144" cy="178454"/>
          </a:xfrm>
          <a:prstGeom prst="roundRect">
            <a:avLst>
              <a:gd name="adj" fmla="val 28618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8"/>
              <a:buFont typeface="Arial" panose="020B0604020202020204"/>
              <a:buNone/>
            </a:pPr>
            <a:r>
              <a:rPr lang="en-US" alt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Set Point</a:t>
            </a:r>
            <a:endParaRPr lang="en-US" altLang="en-GB" sz="800" b="1" dirty="0">
              <a:ln>
                <a:noFill/>
              </a:ln>
              <a:solidFill>
                <a:sysClr val="windowText" lastClr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4" name="Rounded Rectangle 76">
            <a:extLst>
              <a:ext uri="{FF2B5EF4-FFF2-40B4-BE49-F238E27FC236}">
                <a16:creationId xmlns:a16="http://schemas.microsoft.com/office/drawing/2014/main" id="{19C75147-AFDE-4411-B47E-AC6112AE7717}"/>
              </a:ext>
            </a:extLst>
          </p:cNvPr>
          <p:cNvSpPr/>
          <p:nvPr/>
        </p:nvSpPr>
        <p:spPr>
          <a:xfrm>
            <a:off x="551775" y="2535643"/>
            <a:ext cx="885190" cy="43961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 panose="020F0502020204030204"/>
              <a:buNone/>
            </a:pPr>
            <a:r>
              <a:rPr lang="en-GB" sz="105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Innate Preferences</a:t>
            </a:r>
            <a:endParaRPr lang="en-GB" altLang="en-GB" sz="1050" b="1" dirty="0">
              <a:ln>
                <a:noFill/>
              </a:ln>
              <a:solidFill>
                <a:schemeClr val="bg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7" name="Rounded Rectangle 77">
            <a:extLst>
              <a:ext uri="{FF2B5EF4-FFF2-40B4-BE49-F238E27FC236}">
                <a16:creationId xmlns:a16="http://schemas.microsoft.com/office/drawing/2014/main" id="{878800B8-88DE-46C2-9D7F-EC3C91275784}"/>
              </a:ext>
            </a:extLst>
          </p:cNvPr>
          <p:cNvSpPr/>
          <p:nvPr/>
        </p:nvSpPr>
        <p:spPr>
          <a:xfrm>
            <a:off x="1443669" y="2603993"/>
            <a:ext cx="885190" cy="30892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 panose="020F0502020204030204"/>
              <a:buNone/>
            </a:pPr>
            <a:r>
              <a:rPr lang="en-GB" altLang="en-GB" sz="105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Palatability</a:t>
            </a:r>
            <a:r>
              <a:rPr lang="en-GB" altLang="en-GB" sz="105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</a:p>
        </p:txBody>
      </p:sp>
      <p:sp>
        <p:nvSpPr>
          <p:cNvPr id="98" name="Rounded Rectangle 82">
            <a:extLst>
              <a:ext uri="{FF2B5EF4-FFF2-40B4-BE49-F238E27FC236}">
                <a16:creationId xmlns:a16="http://schemas.microsoft.com/office/drawing/2014/main" id="{8ED371C5-7AA3-4750-AED9-42DAC82534C1}"/>
              </a:ext>
            </a:extLst>
          </p:cNvPr>
          <p:cNvSpPr/>
          <p:nvPr/>
        </p:nvSpPr>
        <p:spPr>
          <a:xfrm>
            <a:off x="516376" y="2997317"/>
            <a:ext cx="1889125" cy="219075"/>
          </a:xfrm>
          <a:prstGeom prst="roundRect">
            <a:avLst>
              <a:gd name="adj" fmla="val 28618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 panose="020F0502020204030204"/>
              <a:buNone/>
            </a:pPr>
            <a:r>
              <a:rPr lang="en-GB" sz="12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Mechanism</a:t>
            </a:r>
            <a:endParaRPr lang="en-GB" altLang="en-GB" sz="1200" b="1" dirty="0">
              <a:ln>
                <a:noFill/>
              </a:ln>
              <a:solidFill>
                <a:schemeClr val="bg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9" name="Rounded Rectangle 23">
            <a:extLst>
              <a:ext uri="{FF2B5EF4-FFF2-40B4-BE49-F238E27FC236}">
                <a16:creationId xmlns:a16="http://schemas.microsoft.com/office/drawing/2014/main" id="{2805CDD6-1F08-4113-99A2-72395BF6DAE7}"/>
              </a:ext>
            </a:extLst>
          </p:cNvPr>
          <p:cNvSpPr/>
          <p:nvPr/>
        </p:nvSpPr>
        <p:spPr>
          <a:xfrm>
            <a:off x="7214811" y="1373329"/>
            <a:ext cx="841612" cy="281050"/>
          </a:xfrm>
          <a:prstGeom prst="roundRect">
            <a:avLst>
              <a:gd name="adj" fmla="val 16818"/>
            </a:avLst>
          </a:prstGeom>
          <a:solidFill>
            <a:schemeClr val="accent6"/>
          </a:solidFill>
          <a:ln>
            <a:solidFill>
              <a:srgbClr val="000000">
                <a:alpha val="0"/>
              </a:srgb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800" dirty="0">
                <a:ln>
                  <a:noFill/>
                </a:ln>
                <a:solidFill>
                  <a:sysClr val="windowText" lastClr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Physical activity</a:t>
            </a:r>
          </a:p>
        </p:txBody>
      </p:sp>
      <p:cxnSp>
        <p:nvCxnSpPr>
          <p:cNvPr id="134" name="Google Shape;114;p14">
            <a:extLst>
              <a:ext uri="{FF2B5EF4-FFF2-40B4-BE49-F238E27FC236}">
                <a16:creationId xmlns:a16="http://schemas.microsoft.com/office/drawing/2014/main" id="{8D99A851-73F4-4D34-91F6-00370E912D4B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5845016" y="2377656"/>
            <a:ext cx="1453671" cy="1426333"/>
          </a:xfrm>
          <a:prstGeom prst="straightConnector1">
            <a:avLst/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8b23b8-80ab-4871-af94-265c2a70562d">
      <Terms xmlns="http://schemas.microsoft.com/office/infopath/2007/PartnerControls"/>
    </lcf76f155ced4ddcb4097134ff3c332f>
    <TaxCatchAll xmlns="94d707cb-8288-4c59-8fe9-a457835741f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43DE67C22F4940BBE9D170DAE04CAF" ma:contentTypeVersion="18" ma:contentTypeDescription="Create a new document." ma:contentTypeScope="" ma:versionID="50b3c8d461ed132ee39070c7dbf0b0ed">
  <xsd:schema xmlns:xsd="http://www.w3.org/2001/XMLSchema" xmlns:xs="http://www.w3.org/2001/XMLSchema" xmlns:p="http://schemas.microsoft.com/office/2006/metadata/properties" xmlns:ns2="758b23b8-80ab-4871-af94-265c2a70562d" xmlns:ns3="94d707cb-8288-4c59-8fe9-a457835741f6" targetNamespace="http://schemas.microsoft.com/office/2006/metadata/properties" ma:root="true" ma:fieldsID="2f3ebda7f9c4e1b852dc052020f98b93" ns2:_="" ns3:_="">
    <xsd:import namespace="758b23b8-80ab-4871-af94-265c2a70562d"/>
    <xsd:import namespace="94d707cb-8288-4c59-8fe9-a457835741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8b23b8-80ab-4871-af94-265c2a7056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d707cb-8288-4c59-8fe9-a457835741f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ad51846-cd3e-44b1-a42e-8df071718a87}" ma:internalName="TaxCatchAll" ma:showField="CatchAllData" ma:web="94d707cb-8288-4c59-8fe9-a457835741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262ED3E-30F2-4F22-BD80-E3E2E5D80934}">
  <ds:schemaRefs>
    <ds:schemaRef ds:uri="http://schemas.microsoft.com/office/2006/metadata/properties"/>
    <ds:schemaRef ds:uri="http://schemas.microsoft.com/office/infopath/2007/PartnerControls"/>
    <ds:schemaRef ds:uri="758b23b8-80ab-4871-af94-265c2a70562d"/>
    <ds:schemaRef ds:uri="94d707cb-8288-4c59-8fe9-a457835741f6"/>
  </ds:schemaRefs>
</ds:datastoreItem>
</file>

<file path=customXml/itemProps2.xml><?xml version="1.0" encoding="utf-8"?>
<ds:datastoreItem xmlns:ds="http://schemas.openxmlformats.org/officeDocument/2006/customXml" ds:itemID="{4A640607-6814-48A5-A453-196FD2241B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910BAD-6796-485D-B55A-3B123C9E30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8b23b8-80ab-4871-af94-265c2a70562d"/>
    <ds:schemaRef ds:uri="94d707cb-8288-4c59-8fe9-a457835741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421</TotalTime>
  <Words>134</Words>
  <Application>Microsoft Office PowerPoint</Application>
  <PresentationFormat>On-screen Show (16:9)</PresentationFormat>
  <Paragraphs>50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Droplet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Diaz, Anjolii</dc:creator>
  <cp:lastModifiedBy>Reviewer</cp:lastModifiedBy>
  <cp:revision>20</cp:revision>
  <dcterms:created xsi:type="dcterms:W3CDTF">2026-04-13T09:54:43Z</dcterms:created>
  <dcterms:modified xsi:type="dcterms:W3CDTF">2026-07-23T14:12:55Z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1033-12.1.0.25242</vt:lpwstr>
  </property>
  <property fmtid="{D5CDD505-2E9C-101B-9397-08002B2CF9AE}" pid="3" name="ICV">
    <vt:lpwstr>987CE43497A04C54A4BB53AEC6E80655_13</vt:lpwstr>
  </property>
  <property fmtid="{D5CDD505-2E9C-101B-9397-08002B2CF9AE}" pid="4" name="ContentTypeId">
    <vt:lpwstr>0x0101006B43DE67C22F4940BBE9D170DAE04CAF</vt:lpwstr>
  </property>
  <property fmtid="{D5CDD505-2E9C-101B-9397-08002B2CF9AE}" pid="5" name="MSIP_Label_2bbab825-a111-45e4-86a1-18cee0005896_Enabled">
    <vt:lpwstr>true</vt:lpwstr>
  </property>
  <property fmtid="{D5CDD505-2E9C-101B-9397-08002B2CF9AE}" pid="6" name="MSIP_Label_2bbab825-a111-45e4-86a1-18cee0005896_SetDate">
    <vt:lpwstr>2026-07-23T14:12:39Z</vt:lpwstr>
  </property>
  <property fmtid="{D5CDD505-2E9C-101B-9397-08002B2CF9AE}" pid="7" name="MSIP_Label_2bbab825-a111-45e4-86a1-18cee0005896_Method">
    <vt:lpwstr>Standard</vt:lpwstr>
  </property>
  <property fmtid="{D5CDD505-2E9C-101B-9397-08002B2CF9AE}" pid="8" name="MSIP_Label_2bbab825-a111-45e4-86a1-18cee0005896_Name">
    <vt:lpwstr>2bbab825-a111-45e4-86a1-18cee0005896</vt:lpwstr>
  </property>
  <property fmtid="{D5CDD505-2E9C-101B-9397-08002B2CF9AE}" pid="9" name="MSIP_Label_2bbab825-a111-45e4-86a1-18cee0005896_SiteId">
    <vt:lpwstr>2567d566-604c-408a-8a60-55d0dc9d9d6b</vt:lpwstr>
  </property>
  <property fmtid="{D5CDD505-2E9C-101B-9397-08002B2CF9AE}" pid="10" name="MSIP_Label_2bbab825-a111-45e4-86a1-18cee0005896_ActionId">
    <vt:lpwstr>163158f8-c209-46f3-9600-3a191988347c</vt:lpwstr>
  </property>
  <property fmtid="{D5CDD505-2E9C-101B-9397-08002B2CF9AE}" pid="11" name="MSIP_Label_2bbab825-a111-45e4-86a1-18cee0005896_ContentBits">
    <vt:lpwstr>2</vt:lpwstr>
  </property>
  <property fmtid="{D5CDD505-2E9C-101B-9397-08002B2CF9AE}" pid="12" name="MSIP_Label_2bbab825-a111-45e4-86a1-18cee0005896_Tag">
    <vt:lpwstr>10, 3, 0, 2</vt:lpwstr>
  </property>
  <property fmtid="{D5CDD505-2E9C-101B-9397-08002B2CF9AE}" pid="13" name="ClassificationContentMarkingFooterLocations">
    <vt:lpwstr>Droplet:8</vt:lpwstr>
  </property>
  <property fmtid="{D5CDD505-2E9C-101B-9397-08002B2CF9AE}" pid="14" name="ClassificationContentMarkingFooterText">
    <vt:lpwstr>Information Classification: General</vt:lpwstr>
  </property>
  <property fmtid="{D5CDD505-2E9C-101B-9397-08002B2CF9AE}" pid="15" name="MediaServiceImageTags">
    <vt:lpwstr/>
  </property>
</Properties>
</file>