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7A621D"/>
    <a:srgbClr val="8FAADC"/>
    <a:srgbClr val="F6F8FC"/>
    <a:srgbClr val="B4C7E7"/>
    <a:srgbClr val="2F5597"/>
    <a:srgbClr val="3865B6"/>
    <a:srgbClr val="C79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B96451-5F47-4C57-32CB-219CA68C2378}" v="1" dt="2026-07-23T14:14:35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932" autoAdjust="0"/>
    <p:restoredTop sz="94660"/>
  </p:normalViewPr>
  <p:slideViewPr>
    <p:cSldViewPr snapToGrid="0">
      <p:cViewPr>
        <p:scale>
          <a:sx n="70" d="100"/>
          <a:sy n="70" d="100"/>
        </p:scale>
        <p:origin x="68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5EB96451-5F47-4C57-32CB-219CA68C2378}"/>
    <pc:docChg chg="mod modSld modMainMaster">
      <pc:chgData name="Cook, Samantha" userId="S::samantha.cook@informa.com::deb809be-f916-48e0-bedc-9d8c402e617f" providerId="AD" clId="Web-{5EB96451-5F47-4C57-32CB-219CA68C2378}" dt="2026-07-23T14:14:35.184" v="2"/>
      <pc:docMkLst>
        <pc:docMk/>
      </pc:docMkLst>
      <pc:sldChg chg="mod setBg">
        <pc:chgData name="Cook, Samantha" userId="S::samantha.cook@informa.com::deb809be-f916-48e0-bedc-9d8c402e617f" providerId="AD" clId="Web-{5EB96451-5F47-4C57-32CB-219CA68C2378}" dt="2026-07-23T14:14:35.184" v="2"/>
        <pc:sldMkLst>
          <pc:docMk/>
          <pc:sldMk cId="2043412783" sldId="260"/>
        </pc:sldMkLst>
      </pc:sldChg>
      <pc:sldMasterChg chg="addSp">
        <pc:chgData name="Cook, Samantha" userId="S::samantha.cook@informa.com::deb809be-f916-48e0-bedc-9d8c402e617f" providerId="AD" clId="Web-{5EB96451-5F47-4C57-32CB-219CA68C2378}" dt="2026-07-23T14:14:25.465" v="0" actId="33475"/>
        <pc:sldMasterMkLst>
          <pc:docMk/>
          <pc:sldMasterMk cId="2573683318" sldId="2147483648"/>
        </pc:sldMasterMkLst>
        <pc:spChg chg="add">
          <ac:chgData name="Cook, Samantha" userId="S::samantha.cook@informa.com::deb809be-f916-48e0-bedc-9d8c402e617f" providerId="AD" clId="Web-{5EB96451-5F47-4C57-32CB-219CA68C2378}" dt="2026-07-23T14:14:25.465" v="0" actId="33475"/>
          <ac:spMkLst>
            <pc:docMk/>
            <pc:sldMasterMk cId="2573683318" sldId="2147483648"/>
            <ac:spMk id="8" creationId="{C0D0BA0E-28A9-1764-A284-23148BEF2BC4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32BD9-D51F-4715-A0B9-4769C5D37C97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33DCBB-2B3E-4229-96AF-ACC750885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04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>
          <a:extLst>
            <a:ext uri="{FF2B5EF4-FFF2-40B4-BE49-F238E27FC236}">
              <a16:creationId xmlns:a16="http://schemas.microsoft.com/office/drawing/2014/main" id="{9C716AAC-DC0B-5DCA-B109-158239921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>
            <a:extLst>
              <a:ext uri="{FF2B5EF4-FFF2-40B4-BE49-F238E27FC236}">
                <a16:creationId xmlns:a16="http://schemas.microsoft.com/office/drawing/2014/main" id="{87BAE533-2BC8-962F-B60E-51A5A93AB6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24D5E55F-E13A-E965-E2F7-097BFEC713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4A0A0B64-0D91-68FF-2333-202287E146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208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7C17-CE86-4DAD-9ADC-6918B210DB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240146-EDA2-48CC-8350-F84DDDE4C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6ABC4-ACA9-4445-A3A1-03698F13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458D0-3531-4025-B456-757464BAC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20D70-05ED-45EC-9FDF-657FB42BB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2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96292-08CF-4FA7-93D0-342DE497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D8A55-5FBD-4434-91F8-D1D634EF4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59F38-4B1C-497C-A38B-211E2015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15BC1-F0B7-4876-B5C3-B34F443B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1BCBD-94C2-40A4-A83C-D04A4903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164E5-9B7A-436B-A65C-F246B91CD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817E05-26CC-4EDD-95E3-569C5448B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5E840-2081-4421-897E-B54CC8A74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23F3F-592E-401D-8A5C-A52A8D56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E672F-354F-4CBC-B2B7-7F26AB45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3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F2D8-F4DE-46B4-807F-1320606D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8287E-52CE-4F34-BCD3-24DBF4726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D48A0-6E60-4B7C-8D51-56938A127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73AD9-45E8-4523-B0A0-06D58D67A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24DDC-D510-4500-ABA2-4CDA12A94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551E8-81FC-488C-9F83-249C82A63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63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D15F7-B65A-4D72-BEE0-A4D2962C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45486-AA3F-4058-AE84-603F93E6A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9BFCBB-36CF-4DDB-8448-D9AB85436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CD8E4-BF22-4953-969E-779E15F0A4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31656-A50B-48AE-8769-382A74334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29F0BC-32B3-4AFB-BA24-55EF732A1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89C5C7-AC1D-4116-A974-26E204908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586311-C147-41C6-96CC-58C852DE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396B-82E3-421B-B605-0D3D4B0A1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BF8065-D2E6-44BF-B2E3-5E42B00A7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7466A-4D19-4CE8-B6D4-95F58C37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12630-4B1D-4B8C-9805-C168A611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5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36AEDA-BAFE-4F6C-84F7-D6FB36B8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A28782-6C36-4A30-9FA2-86A7E0CD3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08F6B-FE8C-4EFC-B638-2BC8F499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9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77E5F-4FB0-4180-B516-C92836762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0BDD9-2708-42E5-ACF4-532419B2A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D0D85-1FD5-4EBF-82D9-77E668C43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50BEB8-8A8F-409A-B374-F295F3515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1F25BD-EA79-427C-B301-91F0D608B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AA513-0FA2-4F3E-A5C4-DEABA5F2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4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36AC4-B45B-44EC-ABBD-50B7A1FA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C297E5-6972-4EA8-816E-C818A4D4EC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A5BC96-B9CA-4FE1-B6BA-D530EDF98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6491F-61A3-4AC4-A18A-86A38A8B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5AB1B-665D-4355-B5F6-F6B46DA7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759F37-96DD-40A9-96C4-778A571A8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492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1532-0CC0-42FC-B23F-411E26C4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A59C0C-B43F-431C-BC38-07CA02717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70702-E25A-4C4C-A8DF-48BE54083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6972F-CC69-4BB6-9344-0DA67BF84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9C99F-A52F-42F3-A595-6FD133769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91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8FAD4A-32B0-49A1-A94B-DC160EC8D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EE9CE-C965-47AE-94E1-53F57CDA2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57EC8-4AE5-4E49-83C4-DC55ADFC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20BCB-72A7-4A0C-9097-5AFA8AF45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C0396-437A-4125-915C-842E8CE6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2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602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3CD5AE-1F69-498C-8C5A-B032DF88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C89EE-05FF-4B15-9706-98C8C0E62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04414-E3E9-4DB8-B89B-F2B22A078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E4E92-E5D4-4F2A-B04C-C51F32C18DEB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5E733-F026-4F09-A419-70A211DD1F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F9CC2-79A0-47DD-925C-86D03C82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557D1-7AD4-4D97-8BB5-E7FCD3CAE1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0BA0E-28A9-1764-A284-23148BEF2BC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65303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  <p:extLst>
      <p:ext uri="{BB962C8B-B14F-4D97-AF65-F5344CB8AC3E}">
        <p14:creationId xmlns:p14="http://schemas.microsoft.com/office/powerpoint/2010/main" val="257368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">
          <a:extLst>
            <a:ext uri="{FF2B5EF4-FFF2-40B4-BE49-F238E27FC236}">
              <a16:creationId xmlns:a16="http://schemas.microsoft.com/office/drawing/2014/main" id="{5417D0E2-30B0-6350-B768-56515ED31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80B182-B0FE-42C0-9270-67A6836EBFC2}"/>
              </a:ext>
            </a:extLst>
          </p:cNvPr>
          <p:cNvCxnSpPr>
            <a:cxnSpLocks/>
            <a:stCxn id="16" idx="0"/>
          </p:cNvCxnSpPr>
          <p:nvPr/>
        </p:nvCxnSpPr>
        <p:spPr>
          <a:xfrm>
            <a:off x="8495276" y="1152561"/>
            <a:ext cx="302695" cy="233003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FBF6665-815D-45D7-882A-32607648A22A}"/>
              </a:ext>
            </a:extLst>
          </p:cNvPr>
          <p:cNvCxnSpPr>
            <a:cxnSpLocks/>
            <a:stCxn id="116" idx="2"/>
          </p:cNvCxnSpPr>
          <p:nvPr/>
        </p:nvCxnSpPr>
        <p:spPr>
          <a:xfrm flipH="1">
            <a:off x="8898742" y="1310142"/>
            <a:ext cx="496473" cy="217244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oogle Shape;12;p1">
            <a:extLst>
              <a:ext uri="{FF2B5EF4-FFF2-40B4-BE49-F238E27FC236}">
                <a16:creationId xmlns:a16="http://schemas.microsoft.com/office/drawing/2014/main" id="{2FDD1671-D217-7B06-2C3D-61A08A278F70}"/>
              </a:ext>
            </a:extLst>
          </p:cNvPr>
          <p:cNvSpPr/>
          <p:nvPr/>
        </p:nvSpPr>
        <p:spPr>
          <a:xfrm>
            <a:off x="0" y="0"/>
            <a:ext cx="12161520" cy="548640"/>
          </a:xfrm>
          <a:prstGeom prst="snip2DiagRect">
            <a:avLst/>
          </a:prstGeom>
          <a:solidFill>
            <a:srgbClr val="C79137"/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Chapter 8</a:t>
            </a:r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: Concept Map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Extrinsic and Intrinsic Motivation</a:t>
            </a:r>
            <a:endParaRPr lang="en-US" sz="14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6" name="Google Shape;16;p1">
            <a:extLst>
              <a:ext uri="{FF2B5EF4-FFF2-40B4-BE49-F238E27FC236}">
                <a16:creationId xmlns:a16="http://schemas.microsoft.com/office/drawing/2014/main" id="{C1937F29-92D9-B177-10E4-65C9ADDD8DA5}"/>
              </a:ext>
            </a:extLst>
          </p:cNvPr>
          <p:cNvSpPr/>
          <p:nvPr/>
        </p:nvSpPr>
        <p:spPr>
          <a:xfrm>
            <a:off x="214384" y="880349"/>
            <a:ext cx="8280892" cy="544423"/>
          </a:xfrm>
          <a:prstGeom prst="snip2DiagRect">
            <a:avLst/>
          </a:prstGeom>
          <a:solidFill>
            <a:schemeClr val="accent1">
              <a:lumMod val="50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Extrinsic Motivation - 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Contingencies</a:t>
            </a:r>
          </a:p>
          <a:p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Future Behavior                                                                  Past Behavior  </a:t>
            </a:r>
          </a:p>
        </p:txBody>
      </p:sp>
      <p:sp>
        <p:nvSpPr>
          <p:cNvPr id="29" name="Google Shape;29;p1">
            <a:extLst>
              <a:ext uri="{FF2B5EF4-FFF2-40B4-BE49-F238E27FC236}">
                <a16:creationId xmlns:a16="http://schemas.microsoft.com/office/drawing/2014/main" id="{387B9480-F5EB-3CE0-5636-7AF125A50A99}"/>
              </a:ext>
            </a:extLst>
          </p:cNvPr>
          <p:cNvSpPr/>
          <p:nvPr/>
        </p:nvSpPr>
        <p:spPr>
          <a:xfrm>
            <a:off x="10013806" y="4222730"/>
            <a:ext cx="1998064" cy="855019"/>
          </a:xfrm>
          <a:prstGeom prst="snip2DiagRect">
            <a:avLst/>
          </a:prstGeom>
          <a:solidFill>
            <a:srgbClr val="666633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 Orientation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 (8.6)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Google Shape;35;p1">
            <a:extLst>
              <a:ext uri="{FF2B5EF4-FFF2-40B4-BE49-F238E27FC236}">
                <a16:creationId xmlns:a16="http://schemas.microsoft.com/office/drawing/2014/main" id="{E96157FC-071B-6A7B-958B-313C28450956}"/>
              </a:ext>
            </a:extLst>
          </p:cNvPr>
          <p:cNvSpPr/>
          <p:nvPr/>
        </p:nvSpPr>
        <p:spPr>
          <a:xfrm>
            <a:off x="239114" y="1474988"/>
            <a:ext cx="5205629" cy="457200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Incentives</a:t>
            </a:r>
            <a:endParaRPr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Google Shape;42;p1">
            <a:extLst>
              <a:ext uri="{FF2B5EF4-FFF2-40B4-BE49-F238E27FC236}">
                <a16:creationId xmlns:a16="http://schemas.microsoft.com/office/drawing/2014/main" id="{0389ED66-29E6-B070-6674-C6598B868E3A}"/>
              </a:ext>
            </a:extLst>
          </p:cNvPr>
          <p:cNvSpPr/>
          <p:nvPr/>
        </p:nvSpPr>
        <p:spPr>
          <a:xfrm>
            <a:off x="3271416" y="1964472"/>
            <a:ext cx="2090711" cy="337188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Fechner’s Law</a:t>
            </a:r>
            <a:endParaRPr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Google Shape;46;p1">
            <a:extLst>
              <a:ext uri="{FF2B5EF4-FFF2-40B4-BE49-F238E27FC236}">
                <a16:creationId xmlns:a16="http://schemas.microsoft.com/office/drawing/2014/main" id="{B03B5A96-03D6-A9BC-DC8E-03511BDDC011}"/>
              </a:ext>
            </a:extLst>
          </p:cNvPr>
          <p:cNvSpPr/>
          <p:nvPr/>
        </p:nvSpPr>
        <p:spPr>
          <a:xfrm>
            <a:off x="3031677" y="5266984"/>
            <a:ext cx="1524437" cy="397714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Effort Needed 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Google Shape;48;p1">
            <a:extLst>
              <a:ext uri="{FF2B5EF4-FFF2-40B4-BE49-F238E27FC236}">
                <a16:creationId xmlns:a16="http://schemas.microsoft.com/office/drawing/2014/main" id="{F83F11DA-0EB2-EFBA-F5AB-532E1BA8E34A}"/>
              </a:ext>
            </a:extLst>
          </p:cNvPr>
          <p:cNvSpPr/>
          <p:nvPr/>
        </p:nvSpPr>
        <p:spPr>
          <a:xfrm>
            <a:off x="5737818" y="2474929"/>
            <a:ext cx="1161288" cy="397587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2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Approach Behavior</a:t>
            </a:r>
            <a:endParaRPr lang="en-US" sz="1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7" name="Google Shape;57;p1">
            <a:extLst>
              <a:ext uri="{FF2B5EF4-FFF2-40B4-BE49-F238E27FC236}">
                <a16:creationId xmlns:a16="http://schemas.microsoft.com/office/drawing/2014/main" id="{D53E0570-564F-6FA4-F725-8AA5F74BE846}"/>
              </a:ext>
            </a:extLst>
          </p:cNvPr>
          <p:cNvSpPr/>
          <p:nvPr/>
        </p:nvSpPr>
        <p:spPr>
          <a:xfrm>
            <a:off x="7241080" y="2492494"/>
            <a:ext cx="1161288" cy="397587"/>
          </a:xfrm>
          <a:prstGeom prst="snip2DiagRect">
            <a:avLst/>
          </a:prstGeom>
          <a:solidFill>
            <a:srgbClr val="8FAADC"/>
          </a:solid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Avoidance Behavior</a:t>
            </a:r>
            <a:endParaRPr sz="1200" b="0" i="0" u="none" strike="noStrike" cap="none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63" name="Google Shape;63;p1">
            <a:extLst>
              <a:ext uri="{FF2B5EF4-FFF2-40B4-BE49-F238E27FC236}">
                <a16:creationId xmlns:a16="http://schemas.microsoft.com/office/drawing/2014/main" id="{74DD772C-4D84-A53F-5BC2-CC608A35F1A4}"/>
              </a:ext>
            </a:extLst>
          </p:cNvPr>
          <p:cNvSpPr/>
          <p:nvPr/>
        </p:nvSpPr>
        <p:spPr>
          <a:xfrm>
            <a:off x="3251697" y="2396719"/>
            <a:ext cx="1107125" cy="47250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Subjective Value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Google Shape;67;p1">
            <a:extLst>
              <a:ext uri="{FF2B5EF4-FFF2-40B4-BE49-F238E27FC236}">
                <a16:creationId xmlns:a16="http://schemas.microsoft.com/office/drawing/2014/main" id="{747C49A4-CC11-D841-BE7B-073F5497DD70}"/>
              </a:ext>
            </a:extLst>
          </p:cNvPr>
          <p:cNvSpPr/>
          <p:nvPr/>
        </p:nvSpPr>
        <p:spPr>
          <a:xfrm>
            <a:off x="4403643" y="2410917"/>
            <a:ext cx="964899" cy="479164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12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tility</a:t>
            </a:r>
            <a:endParaRPr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Google Shape;71;p1">
            <a:extLst>
              <a:ext uri="{FF2B5EF4-FFF2-40B4-BE49-F238E27FC236}">
                <a16:creationId xmlns:a16="http://schemas.microsoft.com/office/drawing/2014/main" id="{8AC56971-C1FE-2704-D1EF-E05A1FCF9EA0}"/>
              </a:ext>
            </a:extLst>
          </p:cNvPr>
          <p:cNvSpPr/>
          <p:nvPr/>
        </p:nvSpPr>
        <p:spPr>
          <a:xfrm>
            <a:off x="3271416" y="6173663"/>
            <a:ext cx="1094091" cy="420624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Ikea Effect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Google Shape;76;p1">
            <a:extLst>
              <a:ext uri="{FF2B5EF4-FFF2-40B4-BE49-F238E27FC236}">
                <a16:creationId xmlns:a16="http://schemas.microsoft.com/office/drawing/2014/main" id="{DDA924F8-8235-68C0-CA50-9B21BBF0A28F}"/>
              </a:ext>
            </a:extLst>
          </p:cNvPr>
          <p:cNvSpPr/>
          <p:nvPr/>
        </p:nvSpPr>
        <p:spPr>
          <a:xfrm>
            <a:off x="4760990" y="5764439"/>
            <a:ext cx="2205535" cy="260325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000000"/>
                </a:solidFill>
              </a:rPr>
              <a:t>D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</a:rPr>
              <a:t>elay </a:t>
            </a:r>
            <a:r>
              <a:rPr lang="en-US" sz="1200" b="1" dirty="0">
                <a:solidFill>
                  <a:srgbClr val="000000"/>
                </a:solidFill>
              </a:rPr>
              <a:t>D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</a:rPr>
              <a:t>iscounting</a:t>
            </a:r>
            <a:endParaRPr sz="12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Google Shape;77;p1">
            <a:extLst>
              <a:ext uri="{FF2B5EF4-FFF2-40B4-BE49-F238E27FC236}">
                <a16:creationId xmlns:a16="http://schemas.microsoft.com/office/drawing/2014/main" id="{72A560A6-3E8D-0495-79DE-EB31AE4BA62A}"/>
              </a:ext>
            </a:extLst>
          </p:cNvPr>
          <p:cNvSpPr/>
          <p:nvPr/>
        </p:nvSpPr>
        <p:spPr>
          <a:xfrm>
            <a:off x="4744716" y="4984529"/>
            <a:ext cx="1089499" cy="751524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200" b="1" i="0" u="none" strike="noStrike" cap="none" dirty="0">
                <a:solidFill>
                  <a:srgbClr val="1A1A2E"/>
                </a:solidFill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Temporal Motivation Theory</a:t>
            </a:r>
          </a:p>
        </p:txBody>
      </p:sp>
      <p:sp>
        <p:nvSpPr>
          <p:cNvPr id="78" name="Google Shape;78;p1">
            <a:extLst>
              <a:ext uri="{FF2B5EF4-FFF2-40B4-BE49-F238E27FC236}">
                <a16:creationId xmlns:a16="http://schemas.microsoft.com/office/drawing/2014/main" id="{C85B189B-D11B-2223-8EFE-C384F89114F5}"/>
              </a:ext>
            </a:extLst>
          </p:cNvPr>
          <p:cNvSpPr/>
          <p:nvPr/>
        </p:nvSpPr>
        <p:spPr>
          <a:xfrm>
            <a:off x="4708514" y="4557935"/>
            <a:ext cx="2203238" cy="347297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ea typeface="Calibri" panose="020F0502020204030204" pitchFamily="34" charset="0"/>
                <a:cs typeface="Calibri" panose="020F0502020204030204" pitchFamily="34" charset="0"/>
              </a:rPr>
              <a:t>Timing</a:t>
            </a:r>
            <a:endParaRPr sz="1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92292842-D179-F4AA-23DB-910FAC3B279F}"/>
              </a:ext>
            </a:extLst>
          </p:cNvPr>
          <p:cNvSpPr/>
          <p:nvPr/>
        </p:nvSpPr>
        <p:spPr>
          <a:xfrm>
            <a:off x="4982489" y="6067833"/>
            <a:ext cx="1866309" cy="260325"/>
          </a:xfrm>
          <a:prstGeom prst="snip2DiagRect">
            <a:avLst/>
          </a:prstGeom>
          <a:solidFill>
            <a:srgbClr val="F6F8F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ea typeface="Calibri" panose="020F0502020204030204" pitchFamily="34" charset="0"/>
                <a:cs typeface="Calibri" panose="020F0502020204030204" pitchFamily="34" charset="0"/>
              </a:rPr>
              <a:t>Procrastination</a:t>
            </a:r>
            <a:endParaRPr sz="1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Google Shape;90;p1">
            <a:extLst>
              <a:ext uri="{FF2B5EF4-FFF2-40B4-BE49-F238E27FC236}">
                <a16:creationId xmlns:a16="http://schemas.microsoft.com/office/drawing/2014/main" id="{534F7999-E67D-8BA3-43A5-5BC89507A065}"/>
              </a:ext>
            </a:extLst>
          </p:cNvPr>
          <p:cNvSpPr/>
          <p:nvPr/>
        </p:nvSpPr>
        <p:spPr>
          <a:xfrm>
            <a:off x="323955" y="2353670"/>
            <a:ext cx="1239833" cy="85441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2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“Losses Loom Larger than Gains”</a:t>
            </a:r>
            <a:r>
              <a:rPr lang="en-US" sz="1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- </a:t>
            </a:r>
          </a:p>
          <a:p>
            <a:pPr algn="ctr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Aversion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Google Shape;99;p1">
            <a:extLst>
              <a:ext uri="{FF2B5EF4-FFF2-40B4-BE49-F238E27FC236}">
                <a16:creationId xmlns:a16="http://schemas.microsoft.com/office/drawing/2014/main" id="{FC9E9DD2-585B-93E7-2857-D48257C9F555}"/>
              </a:ext>
            </a:extLst>
          </p:cNvPr>
          <p:cNvSpPr/>
          <p:nvPr/>
        </p:nvSpPr>
        <p:spPr>
          <a:xfrm>
            <a:off x="11751004" y="8207085"/>
            <a:ext cx="1029840" cy="451104"/>
          </a:xfrm>
          <a:prstGeom prst="snip2DiagRect">
            <a:avLst/>
          </a:prstGeom>
          <a:solidFill>
            <a:srgbClr val="FAE5E3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Google Shape;102;p1">
            <a:extLst>
              <a:ext uri="{FF2B5EF4-FFF2-40B4-BE49-F238E27FC236}">
                <a16:creationId xmlns:a16="http://schemas.microsoft.com/office/drawing/2014/main" id="{D0D1E1CA-9F18-386F-C2D0-655854C082E0}"/>
              </a:ext>
            </a:extLst>
          </p:cNvPr>
          <p:cNvSpPr/>
          <p:nvPr/>
        </p:nvSpPr>
        <p:spPr>
          <a:xfrm>
            <a:off x="12939529" y="8220043"/>
            <a:ext cx="1374535" cy="406908"/>
          </a:xfrm>
          <a:prstGeom prst="snip2Diag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/>
            <a:r>
              <a:rPr lang="en-US" sz="7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Behavior</a:t>
            </a:r>
          </a:p>
          <a:p>
            <a:pPr algn="ctr"/>
            <a:r>
              <a:rPr lang="en-US" sz="7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Strengthened or Weakened</a:t>
            </a:r>
          </a:p>
        </p:txBody>
      </p:sp>
      <p:sp>
        <p:nvSpPr>
          <p:cNvPr id="103" name="Google Shape;103;p1">
            <a:extLst>
              <a:ext uri="{FF2B5EF4-FFF2-40B4-BE49-F238E27FC236}">
                <a16:creationId xmlns:a16="http://schemas.microsoft.com/office/drawing/2014/main" id="{FEFDF6C4-B3F0-DB01-B7BC-11D0FF43B8D8}"/>
              </a:ext>
            </a:extLst>
          </p:cNvPr>
          <p:cNvSpPr/>
          <p:nvPr/>
        </p:nvSpPr>
        <p:spPr>
          <a:xfrm>
            <a:off x="1442330" y="4600068"/>
            <a:ext cx="1384471" cy="811428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2E"/>
              </a:buClr>
              <a:buSzPts val="750"/>
              <a:buFont typeface="Calibri"/>
              <a:buNone/>
            </a:pPr>
            <a:r>
              <a:rPr lang="en-US" sz="1400" b="0" i="0" u="none" strike="noStrike" cap="none" dirty="0">
                <a:solidFill>
                  <a:srgbClr val="1A1A2E"/>
                </a:solidFill>
                <a:latin typeface="Calibri"/>
                <a:ea typeface="Calibri"/>
                <a:cs typeface="Calibri"/>
                <a:sym typeface="Calibri"/>
              </a:rPr>
              <a:t>Internal State (e.g., Hunger, Mood, Needs)</a:t>
            </a:r>
            <a:endParaRPr lang="en-US"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>
            <a:extLst>
              <a:ext uri="{FF2B5EF4-FFF2-40B4-BE49-F238E27FC236}">
                <a16:creationId xmlns:a16="http://schemas.microsoft.com/office/drawing/2014/main" id="{D51D25C0-D4E3-9F84-0B8A-CFF81799773F}"/>
              </a:ext>
            </a:extLst>
          </p:cNvPr>
          <p:cNvSpPr/>
          <p:nvPr/>
        </p:nvSpPr>
        <p:spPr>
          <a:xfrm>
            <a:off x="3072713" y="5705195"/>
            <a:ext cx="1474154" cy="44551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Learned Industriousness</a:t>
            </a:r>
            <a:endParaRPr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Google Shape;110;p1">
            <a:extLst>
              <a:ext uri="{FF2B5EF4-FFF2-40B4-BE49-F238E27FC236}">
                <a16:creationId xmlns:a16="http://schemas.microsoft.com/office/drawing/2014/main" id="{1088EAD4-E20E-86F6-97EA-B14412438B8C}"/>
              </a:ext>
            </a:extLst>
          </p:cNvPr>
          <p:cNvSpPr/>
          <p:nvPr/>
        </p:nvSpPr>
        <p:spPr>
          <a:xfrm>
            <a:off x="10585482" y="8227663"/>
            <a:ext cx="1013923" cy="438912"/>
          </a:xfrm>
          <a:prstGeom prst="snip2Diag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/>
            <a:r>
              <a:rPr lang="en-US" sz="7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Motivated </a:t>
            </a:r>
          </a:p>
          <a:p>
            <a:pPr algn="ctr"/>
            <a:r>
              <a:rPr lang="en-US" sz="7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Behavior</a:t>
            </a:r>
          </a:p>
        </p:txBody>
      </p:sp>
      <p:sp>
        <p:nvSpPr>
          <p:cNvPr id="7" name="Google Shape;74;p1">
            <a:extLst>
              <a:ext uri="{FF2B5EF4-FFF2-40B4-BE49-F238E27FC236}">
                <a16:creationId xmlns:a16="http://schemas.microsoft.com/office/drawing/2014/main" id="{AB8F7023-9D9F-B997-024D-1BCACB105680}"/>
              </a:ext>
            </a:extLst>
          </p:cNvPr>
          <p:cNvSpPr/>
          <p:nvPr/>
        </p:nvSpPr>
        <p:spPr>
          <a:xfrm>
            <a:off x="396260" y="4268424"/>
            <a:ext cx="967972" cy="1130473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Rate/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Probability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74;p1">
            <a:extLst>
              <a:ext uri="{FF2B5EF4-FFF2-40B4-BE49-F238E27FC236}">
                <a16:creationId xmlns:a16="http://schemas.microsoft.com/office/drawing/2014/main" id="{D1612EBE-B814-792C-C90A-11E9FED1600D}"/>
              </a:ext>
            </a:extLst>
          </p:cNvPr>
          <p:cNvSpPr/>
          <p:nvPr/>
        </p:nvSpPr>
        <p:spPr>
          <a:xfrm>
            <a:off x="2952116" y="3793159"/>
            <a:ext cx="1933975" cy="654207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Incentive Contrast: </a:t>
            </a:r>
            <a:r>
              <a:rPr lang="en-US" sz="1400" dirty="0">
                <a:solidFill>
                  <a:srgbClr val="1A1A2E"/>
                </a:solidFill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Positive &amp; Negative</a:t>
            </a:r>
          </a:p>
        </p:txBody>
      </p:sp>
      <p:sp>
        <p:nvSpPr>
          <p:cNvPr id="136" name="Google Shape;71;p1">
            <a:extLst>
              <a:ext uri="{FF2B5EF4-FFF2-40B4-BE49-F238E27FC236}">
                <a16:creationId xmlns:a16="http://schemas.microsoft.com/office/drawing/2014/main" id="{94C796AC-2B99-D716-D884-59F25F422C17}"/>
              </a:ext>
            </a:extLst>
          </p:cNvPr>
          <p:cNvSpPr/>
          <p:nvPr/>
        </p:nvSpPr>
        <p:spPr>
          <a:xfrm>
            <a:off x="1672310" y="2393712"/>
            <a:ext cx="1421597" cy="352437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Framing matters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90;p1">
            <a:extLst>
              <a:ext uri="{FF2B5EF4-FFF2-40B4-BE49-F238E27FC236}">
                <a16:creationId xmlns:a16="http://schemas.microsoft.com/office/drawing/2014/main" id="{1398A9BB-8274-0498-7BBA-C5BF37AE67FA}"/>
              </a:ext>
            </a:extLst>
          </p:cNvPr>
          <p:cNvSpPr/>
          <p:nvPr/>
        </p:nvSpPr>
        <p:spPr>
          <a:xfrm>
            <a:off x="274054" y="1949655"/>
            <a:ext cx="2851379" cy="337187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Prospect Theory</a:t>
            </a:r>
          </a:p>
        </p:txBody>
      </p:sp>
      <p:sp>
        <p:nvSpPr>
          <p:cNvPr id="11" name="Google Shape;76;p1">
            <a:extLst>
              <a:ext uri="{FF2B5EF4-FFF2-40B4-BE49-F238E27FC236}">
                <a16:creationId xmlns:a16="http://schemas.microsoft.com/office/drawing/2014/main" id="{635CAC73-52F9-440D-D9D6-20F7A8408971}"/>
              </a:ext>
            </a:extLst>
          </p:cNvPr>
          <p:cNvSpPr/>
          <p:nvPr/>
        </p:nvSpPr>
        <p:spPr>
          <a:xfrm>
            <a:off x="4952768" y="3824847"/>
            <a:ext cx="1799634" cy="510689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Substitution Effect</a:t>
            </a:r>
            <a:endParaRPr lang="en-US" sz="1400" b="1" dirty="0">
              <a:solidFill>
                <a:schemeClr val="dk1"/>
              </a:solidFill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3" name="Google Shape;76;p1">
            <a:extLst>
              <a:ext uri="{FF2B5EF4-FFF2-40B4-BE49-F238E27FC236}">
                <a16:creationId xmlns:a16="http://schemas.microsoft.com/office/drawing/2014/main" id="{40026B21-185F-D902-99F4-B659FBFA91B2}"/>
              </a:ext>
            </a:extLst>
          </p:cNvPr>
          <p:cNvSpPr/>
          <p:nvPr/>
        </p:nvSpPr>
        <p:spPr>
          <a:xfrm>
            <a:off x="2961365" y="4541376"/>
            <a:ext cx="1594750" cy="608659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buClr>
                <a:srgbClr val="1A1A2E"/>
              </a:buClr>
              <a:buSzPts val="750"/>
            </a:pPr>
            <a:r>
              <a:rPr lang="en-US" sz="1400" b="1" dirty="0">
                <a:solidFill>
                  <a:srgbClr val="1A1A2E"/>
                </a:solidFill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Hedonic Contrast</a:t>
            </a:r>
            <a:endParaRPr lang="en-US" sz="1400" b="1" dirty="0">
              <a:solidFill>
                <a:schemeClr val="dk1"/>
              </a:solidFill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93" name="Google Shape;35;p1">
            <a:extLst>
              <a:ext uri="{FF2B5EF4-FFF2-40B4-BE49-F238E27FC236}">
                <a16:creationId xmlns:a16="http://schemas.microsoft.com/office/drawing/2014/main" id="{A477D158-0AB8-46D9-B63D-8721578B8129}"/>
              </a:ext>
            </a:extLst>
          </p:cNvPr>
          <p:cNvSpPr/>
          <p:nvPr/>
        </p:nvSpPr>
        <p:spPr>
          <a:xfrm>
            <a:off x="5557924" y="1476419"/>
            <a:ext cx="1460778" cy="932450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Reinforcers: </a:t>
            </a:r>
            <a:r>
              <a:rPr lang="en-US" sz="14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Increase Likelihood of Behaviors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35;p1">
            <a:extLst>
              <a:ext uri="{FF2B5EF4-FFF2-40B4-BE49-F238E27FC236}">
                <a16:creationId xmlns:a16="http://schemas.microsoft.com/office/drawing/2014/main" id="{6300D11C-DC43-473C-B94F-1D262EF720BA}"/>
              </a:ext>
            </a:extLst>
          </p:cNvPr>
          <p:cNvSpPr/>
          <p:nvPr/>
        </p:nvSpPr>
        <p:spPr>
          <a:xfrm>
            <a:off x="7050232" y="1479475"/>
            <a:ext cx="1405765" cy="929394"/>
          </a:xfrm>
          <a:prstGeom prst="snip2DiagRect">
            <a:avLst/>
          </a:prstGeom>
          <a:solidFill>
            <a:schemeClr val="accent1">
              <a:lumMod val="75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Punishers: </a:t>
            </a:r>
            <a:r>
              <a:rPr lang="en-US" sz="1400" b="0" i="0" u="none" strike="noStrike" cap="none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Decrease Likelihood of Behaviors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1" name="Google Shape;63;p1">
            <a:extLst>
              <a:ext uri="{FF2B5EF4-FFF2-40B4-BE49-F238E27FC236}">
                <a16:creationId xmlns:a16="http://schemas.microsoft.com/office/drawing/2014/main" id="{F6589361-93AA-4191-9F4A-91E741899B1C}"/>
              </a:ext>
            </a:extLst>
          </p:cNvPr>
          <p:cNvSpPr/>
          <p:nvPr/>
        </p:nvSpPr>
        <p:spPr>
          <a:xfrm>
            <a:off x="361773" y="3798996"/>
            <a:ext cx="951624" cy="296632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Amount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Google Shape;63;p1">
            <a:extLst>
              <a:ext uri="{FF2B5EF4-FFF2-40B4-BE49-F238E27FC236}">
                <a16:creationId xmlns:a16="http://schemas.microsoft.com/office/drawing/2014/main" id="{FF4E3934-8B28-4CE2-B136-FE7893F6208E}"/>
              </a:ext>
            </a:extLst>
          </p:cNvPr>
          <p:cNvSpPr/>
          <p:nvPr/>
        </p:nvSpPr>
        <p:spPr>
          <a:xfrm>
            <a:off x="677140" y="5513504"/>
            <a:ext cx="1990340" cy="616204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(Subjective, Objective &amp; Cultural)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Google Shape;63;p1">
            <a:extLst>
              <a:ext uri="{FF2B5EF4-FFF2-40B4-BE49-F238E27FC236}">
                <a16:creationId xmlns:a16="http://schemas.microsoft.com/office/drawing/2014/main" id="{FCD0B700-4365-469F-8ABD-30FFF0C4344E}"/>
              </a:ext>
            </a:extLst>
          </p:cNvPr>
          <p:cNvSpPr/>
          <p:nvPr/>
        </p:nvSpPr>
        <p:spPr>
          <a:xfrm>
            <a:off x="1378647" y="3796821"/>
            <a:ext cx="1506793" cy="715919"/>
          </a:xfrm>
          <a:prstGeom prst="snip2DiagRect">
            <a:avLst/>
          </a:prstGeom>
          <a:solidFill>
            <a:srgbClr val="8FAADC"/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 (Monetary or Non- Monetary)</a:t>
            </a:r>
            <a:endParaRPr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Google Shape;35;p1">
            <a:extLst>
              <a:ext uri="{FF2B5EF4-FFF2-40B4-BE49-F238E27FC236}">
                <a16:creationId xmlns:a16="http://schemas.microsoft.com/office/drawing/2014/main" id="{BE794FD1-8882-4047-890C-BD148A1E407B}"/>
              </a:ext>
            </a:extLst>
          </p:cNvPr>
          <p:cNvSpPr/>
          <p:nvPr/>
        </p:nvSpPr>
        <p:spPr>
          <a:xfrm>
            <a:off x="9395215" y="843917"/>
            <a:ext cx="2482134" cy="932450"/>
          </a:xfrm>
          <a:prstGeom prst="snip2DiagRect">
            <a:avLst/>
          </a:prstGeom>
          <a:solidFill>
            <a:schemeClr val="accent2">
              <a:lumMod val="75000"/>
            </a:schemeClr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INTRINSIC</a:t>
            </a:r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MOTIVATION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Self-Determination Theory</a:t>
            </a:r>
          </a:p>
        </p:txBody>
      </p:sp>
      <p:sp>
        <p:nvSpPr>
          <p:cNvPr id="117" name="Google Shape;35;p1">
            <a:extLst>
              <a:ext uri="{FF2B5EF4-FFF2-40B4-BE49-F238E27FC236}">
                <a16:creationId xmlns:a16="http://schemas.microsoft.com/office/drawing/2014/main" id="{8828C6AE-4C97-42C1-A221-B904BCDA5E72}"/>
              </a:ext>
            </a:extLst>
          </p:cNvPr>
          <p:cNvSpPr/>
          <p:nvPr/>
        </p:nvSpPr>
        <p:spPr>
          <a:xfrm>
            <a:off x="285876" y="3253991"/>
            <a:ext cx="6680649" cy="457200"/>
          </a:xfrm>
          <a:prstGeom prst="snip2DiagRect">
            <a:avLst/>
          </a:prstGeom>
          <a:solidFill>
            <a:srgbClr val="2F5597"/>
          </a:solidFill>
          <a:ln w="1270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Incentives Influenced By:</a:t>
            </a:r>
            <a:endParaRPr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Google Shape;76;p1">
            <a:extLst>
              <a:ext uri="{FF2B5EF4-FFF2-40B4-BE49-F238E27FC236}">
                <a16:creationId xmlns:a16="http://schemas.microsoft.com/office/drawing/2014/main" id="{C72D6BD2-EE86-44D7-A3E6-E1F3E497B08D}"/>
              </a:ext>
            </a:extLst>
          </p:cNvPr>
          <p:cNvSpPr/>
          <p:nvPr/>
        </p:nvSpPr>
        <p:spPr>
          <a:xfrm>
            <a:off x="5923746" y="4988427"/>
            <a:ext cx="992511" cy="743728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dirty="0">
                <a:solidFill>
                  <a:srgbClr val="000000"/>
                </a:solidFill>
                <a:effectLst/>
              </a:rPr>
              <a:t>Preference Reversal</a:t>
            </a:r>
            <a:endParaRPr sz="1200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Google Shape;29;p1">
            <a:extLst>
              <a:ext uri="{FF2B5EF4-FFF2-40B4-BE49-F238E27FC236}">
                <a16:creationId xmlns:a16="http://schemas.microsoft.com/office/drawing/2014/main" id="{020B9708-1C5C-4E4A-BA10-7204B625773D}"/>
              </a:ext>
            </a:extLst>
          </p:cNvPr>
          <p:cNvSpPr/>
          <p:nvPr/>
        </p:nvSpPr>
        <p:spPr>
          <a:xfrm>
            <a:off x="7369384" y="3528076"/>
            <a:ext cx="2200838" cy="616203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Means-end fusion model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(Fig 8.9)</a:t>
            </a:r>
          </a:p>
        </p:txBody>
      </p:sp>
      <p:sp>
        <p:nvSpPr>
          <p:cNvPr id="66" name="Google Shape;29;p1">
            <a:extLst>
              <a:ext uri="{FF2B5EF4-FFF2-40B4-BE49-F238E27FC236}">
                <a16:creationId xmlns:a16="http://schemas.microsoft.com/office/drawing/2014/main" id="{DA6367C9-B1DD-4A3D-854E-0D838253EE55}"/>
              </a:ext>
            </a:extLst>
          </p:cNvPr>
          <p:cNvSpPr/>
          <p:nvPr/>
        </p:nvSpPr>
        <p:spPr>
          <a:xfrm>
            <a:off x="11074695" y="1834673"/>
            <a:ext cx="802654" cy="229963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Curiosity</a:t>
            </a:r>
          </a:p>
        </p:txBody>
      </p:sp>
      <p:sp>
        <p:nvSpPr>
          <p:cNvPr id="69" name="Google Shape;29;p1">
            <a:extLst>
              <a:ext uri="{FF2B5EF4-FFF2-40B4-BE49-F238E27FC236}">
                <a16:creationId xmlns:a16="http://schemas.microsoft.com/office/drawing/2014/main" id="{2C654012-6EAA-4F74-91E3-126FD1A6F5B6}"/>
              </a:ext>
            </a:extLst>
          </p:cNvPr>
          <p:cNvSpPr/>
          <p:nvPr/>
        </p:nvSpPr>
        <p:spPr>
          <a:xfrm>
            <a:off x="9482719" y="1817831"/>
            <a:ext cx="1530119" cy="616203"/>
          </a:xfrm>
          <a:prstGeom prst="snip2Diag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 Phases of Interests</a:t>
            </a:r>
            <a:endParaRPr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Google Shape;29;p1">
            <a:extLst>
              <a:ext uri="{FF2B5EF4-FFF2-40B4-BE49-F238E27FC236}">
                <a16:creationId xmlns:a16="http://schemas.microsoft.com/office/drawing/2014/main" id="{EF6DE17D-239D-4E73-9126-4FE2FC3EAE57}"/>
              </a:ext>
            </a:extLst>
          </p:cNvPr>
          <p:cNvSpPr/>
          <p:nvPr/>
        </p:nvSpPr>
        <p:spPr>
          <a:xfrm>
            <a:off x="7424285" y="5594185"/>
            <a:ext cx="2169626" cy="616203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Crowding-out effect</a:t>
            </a:r>
          </a:p>
        </p:txBody>
      </p:sp>
      <p:sp>
        <p:nvSpPr>
          <p:cNvPr id="72" name="Google Shape;29;p1">
            <a:extLst>
              <a:ext uri="{FF2B5EF4-FFF2-40B4-BE49-F238E27FC236}">
                <a16:creationId xmlns:a16="http://schemas.microsoft.com/office/drawing/2014/main" id="{9AA631CC-CAFE-402B-8B57-5D51A72FB376}"/>
              </a:ext>
            </a:extLst>
          </p:cNvPr>
          <p:cNvSpPr/>
          <p:nvPr/>
        </p:nvSpPr>
        <p:spPr>
          <a:xfrm>
            <a:off x="7424285" y="4901348"/>
            <a:ext cx="2169626" cy="616203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Cognitive Evaluation Theory</a:t>
            </a:r>
          </a:p>
        </p:txBody>
      </p:sp>
      <p:sp>
        <p:nvSpPr>
          <p:cNvPr id="74" name="Google Shape;29;p1">
            <a:extLst>
              <a:ext uri="{FF2B5EF4-FFF2-40B4-BE49-F238E27FC236}">
                <a16:creationId xmlns:a16="http://schemas.microsoft.com/office/drawing/2014/main" id="{97016D57-51E9-4023-B556-14E05A94811B}"/>
              </a:ext>
            </a:extLst>
          </p:cNvPr>
          <p:cNvSpPr/>
          <p:nvPr/>
        </p:nvSpPr>
        <p:spPr>
          <a:xfrm>
            <a:off x="7393073" y="4213764"/>
            <a:ext cx="2200838" cy="616203"/>
          </a:xfrm>
          <a:prstGeom prst="snip2Diag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Over-Justification Effect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5BE30ED-BBAB-43B6-8BD7-BD8471CBE1EE}"/>
              </a:ext>
            </a:extLst>
          </p:cNvPr>
          <p:cNvCxnSpPr>
            <a:cxnSpLocks/>
          </p:cNvCxnSpPr>
          <p:nvPr/>
        </p:nvCxnSpPr>
        <p:spPr>
          <a:xfrm flipV="1">
            <a:off x="9694109" y="4644986"/>
            <a:ext cx="219498" cy="525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412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386B42-BA9F-43EB-8954-084F98DDCC66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A4E1B87F-6B04-4DEB-8DAE-05E015DB8D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9BF110-521F-49E8-9AB2-3F1810FE99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153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Reviewer</dc:creator>
  <cp:lastModifiedBy>Reviewer</cp:lastModifiedBy>
  <cp:revision>12</cp:revision>
  <dcterms:created xsi:type="dcterms:W3CDTF">2026-04-28T18:29:05Z</dcterms:created>
  <dcterms:modified xsi:type="dcterms:W3CDTF">2026-07-23T14:14:36Z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0x0101006B43DE67C22F4940BBE9D170DAE04CAF</vt:lpwstr>
  </property>
  <property fmtid="{D5CDD505-2E9C-101B-9397-08002B2CF9AE}" pid="3" name="MSIP_Label_2bbab825-a111-45e4-86a1-18cee0005896_Enabled">
    <vt:lpwstr>true</vt:lpwstr>
  </property>
  <property fmtid="{D5CDD505-2E9C-101B-9397-08002B2CF9AE}" pid="4" name="MSIP_Label_2bbab825-a111-45e4-86a1-18cee0005896_SetDate">
    <vt:lpwstr>2026-07-23T14:14:25Z</vt:lpwstr>
  </property>
  <property fmtid="{D5CDD505-2E9C-101B-9397-08002B2CF9AE}" pid="5" name="MSIP_Label_2bbab825-a111-45e4-86a1-18cee0005896_Method">
    <vt:lpwstr>Standard</vt:lpwstr>
  </property>
  <property fmtid="{D5CDD505-2E9C-101B-9397-08002B2CF9AE}" pid="6" name="MSIP_Label_2bbab825-a111-45e4-86a1-18cee0005896_Name">
    <vt:lpwstr>2bbab825-a111-45e4-86a1-18cee0005896</vt:lpwstr>
  </property>
  <property fmtid="{D5CDD505-2E9C-101B-9397-08002B2CF9AE}" pid="7" name="MSIP_Label_2bbab825-a111-45e4-86a1-18cee0005896_SiteId">
    <vt:lpwstr>2567d566-604c-408a-8a60-55d0dc9d9d6b</vt:lpwstr>
  </property>
  <property fmtid="{D5CDD505-2E9C-101B-9397-08002B2CF9AE}" pid="8" name="MSIP_Label_2bbab825-a111-45e4-86a1-18cee0005896_ActionId">
    <vt:lpwstr>d027bb43-5d98-4258-b2ee-49f0efee0672</vt:lpwstr>
  </property>
  <property fmtid="{D5CDD505-2E9C-101B-9397-08002B2CF9AE}" pid="9" name="MSIP_Label_2bbab825-a111-45e4-86a1-18cee0005896_ContentBits">
    <vt:lpwstr>2</vt:lpwstr>
  </property>
  <property fmtid="{D5CDD505-2E9C-101B-9397-08002B2CF9AE}" pid="10" name="MSIP_Label_2bbab825-a111-45e4-86a1-18cee0005896_Tag">
    <vt:lpwstr>10, 3, 0, 2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Information Classification: General</vt:lpwstr>
  </property>
  <property fmtid="{D5CDD505-2E9C-101B-9397-08002B2CF9AE}" pid="13" name="MediaServiceImageTags">
    <vt:lpwstr/>
  </property>
</Properties>
</file>