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4"/>
  </p:sldMasterIdLst>
  <p:notesMasterIdLst>
    <p:notesMasterId r:id="rId6"/>
  </p:notesMasterIdLst>
  <p:sldIdLst>
    <p:sldId id="260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93" userDrawn="1">
          <p15:clr>
            <a:srgbClr val="747775"/>
          </p15:clr>
        </p15:guide>
        <p15:guide id="2" pos="2943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4FFF"/>
    <a:srgbClr val="8A15FF"/>
    <a:srgbClr val="6600CC"/>
    <a:srgbClr val="660033"/>
    <a:srgbClr val="003300"/>
    <a:srgbClr val="249087"/>
    <a:srgbClr val="FF7757"/>
    <a:srgbClr val="CC2700"/>
    <a:srgbClr val="861A00"/>
    <a:srgbClr val="FF3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B08233-7EA8-61A5-41A6-4171DBF90AC3}" v="1" dt="2026-07-23T14:15:08.4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624" y="77"/>
      </p:cViewPr>
      <p:guideLst>
        <p:guide orient="horz" pos="1693"/>
        <p:guide pos="29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k, Samantha" userId="S::samantha.cook@informa.com::deb809be-f916-48e0-bedc-9d8c402e617f" providerId="AD" clId="Web-{E7B08233-7EA8-61A5-41A6-4171DBF90AC3}"/>
    <pc:docChg chg="mod modSld modMainMaster">
      <pc:chgData name="Cook, Samantha" userId="S::samantha.cook@informa.com::deb809be-f916-48e0-bedc-9d8c402e617f" providerId="AD" clId="Web-{E7B08233-7EA8-61A5-41A6-4171DBF90AC3}" dt="2026-07-23T14:15:08.451" v="2"/>
      <pc:docMkLst>
        <pc:docMk/>
      </pc:docMkLst>
      <pc:sldChg chg="mod setBg">
        <pc:chgData name="Cook, Samantha" userId="S::samantha.cook@informa.com::deb809be-f916-48e0-bedc-9d8c402e617f" providerId="AD" clId="Web-{E7B08233-7EA8-61A5-41A6-4171DBF90AC3}" dt="2026-07-23T14:15:08.451" v="2"/>
        <pc:sldMkLst>
          <pc:docMk/>
          <pc:sldMk cId="0" sldId="260"/>
        </pc:sldMkLst>
      </pc:sldChg>
      <pc:sldMasterChg chg="addSp">
        <pc:chgData name="Cook, Samantha" userId="S::samantha.cook@informa.com::deb809be-f916-48e0-bedc-9d8c402e617f" providerId="AD" clId="Web-{E7B08233-7EA8-61A5-41A6-4171DBF90AC3}" dt="2026-07-23T14:14:56.310" v="0" actId="33475"/>
        <pc:sldMasterMkLst>
          <pc:docMk/>
          <pc:sldMasterMk cId="0" sldId="2147483648"/>
        </pc:sldMasterMkLst>
        <pc:spChg chg="add">
          <ac:chgData name="Cook, Samantha" userId="S::samantha.cook@informa.com::deb809be-f916-48e0-bedc-9d8c402e617f" providerId="AD" clId="Web-{E7B08233-7EA8-61A5-41A6-4171DBF90AC3}" dt="2026-07-23T14:14:56.310" v="0" actId="33475"/>
          <ac:spMkLst>
            <pc:docMk/>
            <pc:sldMasterMk cId="0" sldId="2147483648"/>
            <ac:spMk id="3" creationId="{02A613F1-8F85-B4CC-9EC8-EDCF9AE09C13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62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A613F1-8F85-B4CC-9EC8-EDCF9AE09C13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48158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170;p15"/>
          <p:cNvCxnSpPr>
            <a:cxnSpLocks/>
            <a:stCxn id="8" idx="3"/>
            <a:endCxn id="7" idx="1"/>
          </p:cNvCxnSpPr>
          <p:nvPr/>
        </p:nvCxnSpPr>
        <p:spPr>
          <a:xfrm>
            <a:off x="2416179" y="764174"/>
            <a:ext cx="1021578" cy="1725907"/>
          </a:xfrm>
          <a:prstGeom prst="straightConnector1">
            <a:avLst/>
          </a:prstGeom>
          <a:noFill/>
          <a:ln w="3175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7" name="Rounded Rectangle 6"/>
          <p:cNvSpPr/>
          <p:nvPr/>
        </p:nvSpPr>
        <p:spPr>
          <a:xfrm>
            <a:off x="3437757" y="2145276"/>
            <a:ext cx="2072640" cy="689610"/>
          </a:xfrm>
          <a:prstGeom prst="roundRect">
            <a:avLst/>
          </a:prstGeom>
          <a:solidFill>
            <a:srgbClr val="660033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200" b="1">
                <a:ln>
                  <a:noFill/>
                </a:ln>
                <a:solidFill>
                  <a:schemeClr val="bg1"/>
                </a:solidFill>
                <a:sym typeface="+mn-ea"/>
              </a:rPr>
              <a:t>Goal Motivation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2114" y="615584"/>
            <a:ext cx="2044065" cy="297180"/>
          </a:xfrm>
          <a:prstGeom prst="roundRect">
            <a:avLst/>
          </a:prstGeom>
          <a:solidFill>
            <a:srgbClr val="861A00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2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Source of Goals</a:t>
            </a:r>
            <a:endParaRPr lang="en-US" altLang="en-GB" sz="1200" b="1" dirty="0">
              <a:ln>
                <a:noFill/>
              </a:ln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6719" y="949254"/>
            <a:ext cx="2023005" cy="171155"/>
          </a:xfrm>
          <a:prstGeom prst="roundRect">
            <a:avLst/>
          </a:prstGeom>
          <a:solidFill>
            <a:srgbClr val="CC2700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0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Level of Aspiration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0941" y="1666801"/>
            <a:ext cx="1113131" cy="207796"/>
          </a:xfrm>
          <a:prstGeom prst="roundRect">
            <a:avLst/>
          </a:prstGeom>
          <a:solidFill>
            <a:srgbClr val="FF7757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9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Future Selves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8654" y="1131750"/>
            <a:ext cx="942341" cy="237807"/>
          </a:xfrm>
          <a:prstGeom prst="roundRect">
            <a:avLst/>
          </a:prstGeom>
          <a:solidFill>
            <a:srgbClr val="FF7757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8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Ideal Self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414492" y="1138744"/>
            <a:ext cx="919158" cy="223818"/>
          </a:xfrm>
          <a:prstGeom prst="roundRect">
            <a:avLst/>
          </a:prstGeom>
          <a:solidFill>
            <a:srgbClr val="FF7757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8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Feared Self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8654" y="1419750"/>
            <a:ext cx="1904996" cy="225902"/>
          </a:xfrm>
          <a:prstGeom prst="roundRect">
            <a:avLst/>
          </a:prstGeom>
          <a:solidFill>
            <a:srgbClr val="CC2700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0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Identity-Based Motivation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420514" y="1944868"/>
            <a:ext cx="889449" cy="344134"/>
          </a:xfrm>
          <a:prstGeom prst="roundRect">
            <a:avLst/>
          </a:prstGeom>
          <a:solidFill>
            <a:srgbClr val="CC2700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9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Psychological Needs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6961" y="1940639"/>
            <a:ext cx="923711" cy="360174"/>
          </a:xfrm>
          <a:prstGeom prst="roundRect">
            <a:avLst/>
          </a:prstGeom>
          <a:solidFill>
            <a:srgbClr val="CC2700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9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Physiological  Needs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64047" y="2343532"/>
            <a:ext cx="1859280" cy="201837"/>
          </a:xfrm>
          <a:prstGeom prst="roundRect">
            <a:avLst/>
          </a:prstGeom>
          <a:solidFill>
            <a:srgbClr val="CC2700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9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Emotion and Affect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84224" y="2566335"/>
            <a:ext cx="1845917" cy="219198"/>
          </a:xfrm>
          <a:prstGeom prst="roundRect">
            <a:avLst/>
          </a:prstGeom>
          <a:solidFill>
            <a:srgbClr val="FF7757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8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Approach-Avoidance perspective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84224" y="2824372"/>
            <a:ext cx="1825739" cy="235591"/>
          </a:xfrm>
          <a:prstGeom prst="roundRect">
            <a:avLst/>
          </a:prstGeom>
          <a:solidFill>
            <a:srgbClr val="CC2700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9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Social Sources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84224" y="3089891"/>
            <a:ext cx="950387" cy="360174"/>
          </a:xfrm>
          <a:prstGeom prst="roundRect">
            <a:avLst/>
          </a:prstGeom>
          <a:solidFill>
            <a:srgbClr val="FF7757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8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Self-concordance model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481526" y="3083316"/>
            <a:ext cx="833904" cy="360173"/>
          </a:xfrm>
          <a:prstGeom prst="roundRect">
            <a:avLst/>
          </a:prstGeom>
          <a:solidFill>
            <a:srgbClr val="FF7757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8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Goal Contagion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84224" y="3488160"/>
            <a:ext cx="1825739" cy="235590"/>
          </a:xfrm>
          <a:prstGeom prst="roundRect">
            <a:avLst/>
          </a:prstGeom>
          <a:solidFill>
            <a:srgbClr val="FF7757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8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Social comparison theory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380963" y="616244"/>
            <a:ext cx="2193949" cy="37421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2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Goal Characteristics (Table 9.1)</a:t>
            </a:r>
            <a:endParaRPr lang="en-US" altLang="en-GB" sz="1200" b="1" dirty="0">
              <a:ln>
                <a:noFill/>
              </a:ln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2859871" y="1033008"/>
            <a:ext cx="1037803" cy="35215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0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Goal Level &amp; Complexity 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884490" y="1444941"/>
            <a:ext cx="950688" cy="5365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0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Motivational intensity theory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604878" y="615584"/>
            <a:ext cx="2044065" cy="29718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2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Goal  Selection Theories</a:t>
            </a:r>
            <a:endParaRPr lang="en-US" altLang="en-GB" sz="1200" b="1" dirty="0">
              <a:ln>
                <a:noFill/>
              </a:ln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7654205" y="974359"/>
            <a:ext cx="988718" cy="458371"/>
          </a:xfrm>
          <a:prstGeom prst="roundRect">
            <a:avLst/>
          </a:prstGeom>
          <a:solidFill>
            <a:schemeClr val="accent4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1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Expectancy Value Theory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589482" y="1471740"/>
            <a:ext cx="988718" cy="468132"/>
          </a:xfrm>
          <a:prstGeom prst="roundRect">
            <a:avLst/>
          </a:prstGeom>
          <a:solidFill>
            <a:schemeClr val="accent4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00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Expected Utility Theory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626911" y="1485727"/>
            <a:ext cx="1043305" cy="454145"/>
          </a:xfrm>
          <a:prstGeom prst="roundRect">
            <a:avLst/>
          </a:prstGeom>
          <a:solidFill>
            <a:schemeClr val="accent4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0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Prospect Theory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788231" y="2310255"/>
            <a:ext cx="3131444" cy="3834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2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Goal  Planning &amp; Commitment</a:t>
            </a:r>
            <a:endParaRPr lang="en-US" altLang="en-GB" sz="1200" b="1" dirty="0">
              <a:ln>
                <a:noFill/>
              </a:ln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5974735" y="3081288"/>
            <a:ext cx="1403465" cy="29837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0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Implementation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835695" y="3396748"/>
            <a:ext cx="900424" cy="28755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8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Forward planning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791299" y="3405766"/>
            <a:ext cx="711318" cy="28755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8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Backward planning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7557798" y="3135215"/>
            <a:ext cx="613814" cy="588535"/>
          </a:xfrm>
          <a:prstGeom prst="roundRect">
            <a:avLst/>
          </a:prstGeom>
          <a:solidFill>
            <a:schemeClr val="accent5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9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Shared reality theory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199879" y="3145305"/>
            <a:ext cx="766498" cy="560297"/>
          </a:xfrm>
          <a:prstGeom prst="roundRect">
            <a:avLst/>
          </a:prstGeom>
          <a:solidFill>
            <a:schemeClr val="accent5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9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Social facilitation theory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604473" y="3743608"/>
            <a:ext cx="1308657" cy="256341"/>
          </a:xfrm>
          <a:prstGeom prst="roundRect">
            <a:avLst/>
          </a:prstGeom>
          <a:solidFill>
            <a:schemeClr val="accent5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900" b="1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Goal Systems Theory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3246673" y="3179691"/>
            <a:ext cx="2272710" cy="257172"/>
          </a:xfrm>
          <a:prstGeom prst="roundRect">
            <a:avLst/>
          </a:prstGeom>
          <a:solidFill>
            <a:srgbClr val="6600CC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200" b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Goal Progress</a:t>
            </a:r>
            <a:endParaRPr lang="en-US" altLang="en-GB" sz="1200" b="1">
              <a:ln>
                <a:noFill/>
              </a:ln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3459339" y="3454931"/>
            <a:ext cx="955271" cy="332692"/>
          </a:xfrm>
          <a:prstGeom prst="roundRect">
            <a:avLst/>
          </a:prstGeom>
          <a:solidFill>
            <a:srgbClr val="A74FFF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9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To-go perspective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463576" y="3466009"/>
            <a:ext cx="900424" cy="320619"/>
          </a:xfrm>
          <a:prstGeom prst="roundRect">
            <a:avLst/>
          </a:prstGeom>
          <a:solidFill>
            <a:srgbClr val="A74FFF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9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To-date perspective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3608898" y="4141490"/>
            <a:ext cx="1626090" cy="201885"/>
          </a:xfrm>
          <a:prstGeom prst="roundRect">
            <a:avLst/>
          </a:prstGeom>
          <a:solidFill>
            <a:srgbClr val="A74FFF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00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Subgoals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3601565" y="3854408"/>
            <a:ext cx="1626090" cy="229164"/>
          </a:xfrm>
          <a:prstGeom prst="roundRect">
            <a:avLst/>
          </a:prstGeom>
          <a:solidFill>
            <a:srgbClr val="A74FFF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0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Regulatory Fit Theory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74154" y="3844310"/>
            <a:ext cx="2079625" cy="297180"/>
          </a:xfrm>
          <a:prstGeom prst="roundRect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2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Goal  Achievement</a:t>
            </a:r>
            <a:endParaRPr lang="en-US" altLang="en-GB" sz="1200" b="1" dirty="0">
              <a:ln>
                <a:noFill/>
              </a:ln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292201" y="4170285"/>
            <a:ext cx="1535983" cy="24003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Achievement valence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2013965" y="4454584"/>
            <a:ext cx="1039813" cy="28944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9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Upward revision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974154" y="4446847"/>
            <a:ext cx="947386" cy="28944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90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Downward revision</a:t>
            </a:r>
          </a:p>
        </p:txBody>
      </p:sp>
      <p:cxnSp>
        <p:nvCxnSpPr>
          <p:cNvPr id="170" name="Google Shape;170;p15"/>
          <p:cNvCxnSpPr>
            <a:cxnSpLocks/>
            <a:endCxn id="7" idx="1"/>
          </p:cNvCxnSpPr>
          <p:nvPr/>
        </p:nvCxnSpPr>
        <p:spPr>
          <a:xfrm flipV="1">
            <a:off x="2365143" y="2490081"/>
            <a:ext cx="1072614" cy="1317697"/>
          </a:xfrm>
          <a:prstGeom prst="straightConnector1">
            <a:avLst/>
          </a:prstGeom>
          <a:noFill/>
          <a:ln w="3175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76" name="Google Shape;170;p15"/>
          <p:cNvCxnSpPr>
            <a:cxnSpLocks/>
            <a:stCxn id="2" idx="2"/>
            <a:endCxn id="7" idx="0"/>
          </p:cNvCxnSpPr>
          <p:nvPr/>
        </p:nvCxnSpPr>
        <p:spPr>
          <a:xfrm flipH="1">
            <a:off x="4474077" y="990462"/>
            <a:ext cx="3861" cy="1154814"/>
          </a:xfrm>
          <a:prstGeom prst="straightConnector1">
            <a:avLst/>
          </a:prstGeom>
          <a:noFill/>
          <a:ln w="3175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77" name="Google Shape;170;p15"/>
          <p:cNvCxnSpPr>
            <a:cxnSpLocks/>
            <a:stCxn id="51" idx="1"/>
          </p:cNvCxnSpPr>
          <p:nvPr/>
        </p:nvCxnSpPr>
        <p:spPr>
          <a:xfrm flipH="1">
            <a:off x="5510397" y="2501968"/>
            <a:ext cx="277834" cy="131364"/>
          </a:xfrm>
          <a:prstGeom prst="straightConnector1">
            <a:avLst/>
          </a:prstGeom>
          <a:noFill/>
          <a:ln w="3175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78" name="Google Shape;170;p15"/>
          <p:cNvCxnSpPr>
            <a:stCxn id="38" idx="1"/>
            <a:endCxn id="7" idx="3"/>
          </p:cNvCxnSpPr>
          <p:nvPr/>
        </p:nvCxnSpPr>
        <p:spPr>
          <a:xfrm flipH="1">
            <a:off x="5510397" y="764174"/>
            <a:ext cx="1094481" cy="1725907"/>
          </a:xfrm>
          <a:prstGeom prst="straightConnector1">
            <a:avLst/>
          </a:prstGeom>
          <a:noFill/>
          <a:ln w="3175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cxnSp>
        <p:nvCxnSpPr>
          <p:cNvPr id="79" name="Google Shape;170;p15"/>
          <p:cNvCxnSpPr>
            <a:cxnSpLocks/>
            <a:stCxn id="58" idx="0"/>
          </p:cNvCxnSpPr>
          <p:nvPr/>
        </p:nvCxnSpPr>
        <p:spPr>
          <a:xfrm flipV="1">
            <a:off x="4383028" y="2893372"/>
            <a:ext cx="0" cy="286319"/>
          </a:xfrm>
          <a:prstGeom prst="straightConnector1">
            <a:avLst/>
          </a:prstGeom>
          <a:noFill/>
          <a:ln w="3175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1241E31C-64AC-4812-AE55-9043CB9FE6BB}"/>
              </a:ext>
            </a:extLst>
          </p:cNvPr>
          <p:cNvSpPr/>
          <p:nvPr/>
        </p:nvSpPr>
        <p:spPr>
          <a:xfrm>
            <a:off x="0" y="0"/>
            <a:ext cx="9144000" cy="5037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Chapter 9: Concept Map</a:t>
            </a:r>
          </a:p>
          <a:p>
            <a:pPr algn="ctr"/>
            <a:r>
              <a:rPr lang="en-US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Goal Motivation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" name="Rounded Rectangle 33">
            <a:extLst>
              <a:ext uri="{FF2B5EF4-FFF2-40B4-BE49-F238E27FC236}">
                <a16:creationId xmlns:a16="http://schemas.microsoft.com/office/drawing/2014/main" id="{47C559A2-9E50-4004-BAE9-F92EA22EA091}"/>
              </a:ext>
            </a:extLst>
          </p:cNvPr>
          <p:cNvSpPr/>
          <p:nvPr/>
        </p:nvSpPr>
        <p:spPr>
          <a:xfrm>
            <a:off x="3974387" y="1047910"/>
            <a:ext cx="1007102" cy="35215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0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Goal Specificity &amp; Awareness</a:t>
            </a:r>
          </a:p>
        </p:txBody>
      </p:sp>
      <p:sp>
        <p:nvSpPr>
          <p:cNvPr id="177" name="Rounded Rectangle 33">
            <a:extLst>
              <a:ext uri="{FF2B5EF4-FFF2-40B4-BE49-F238E27FC236}">
                <a16:creationId xmlns:a16="http://schemas.microsoft.com/office/drawing/2014/main" id="{AF24754E-74C8-49FC-B464-EDD7BCED324A}"/>
              </a:ext>
            </a:extLst>
          </p:cNvPr>
          <p:cNvSpPr/>
          <p:nvPr/>
        </p:nvSpPr>
        <p:spPr>
          <a:xfrm>
            <a:off x="5043334" y="1039856"/>
            <a:ext cx="1007102" cy="35215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0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</a:t>
            </a:r>
            <a:r>
              <a:rPr lang="en-US" altLang="en-GB" sz="10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ffort </a:t>
            </a:r>
            <a:r>
              <a:rPr lang="en-US" altLang="en-GB" sz="10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</a:t>
            </a:r>
            <a:r>
              <a:rPr lang="en-US" altLang="en-GB" sz="10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iscounting </a:t>
            </a:r>
          </a:p>
        </p:txBody>
      </p:sp>
      <p:sp>
        <p:nvSpPr>
          <p:cNvPr id="200" name="Rounded Rectangle 38">
            <a:extLst>
              <a:ext uri="{FF2B5EF4-FFF2-40B4-BE49-F238E27FC236}">
                <a16:creationId xmlns:a16="http://schemas.microsoft.com/office/drawing/2014/main" id="{E039C39B-045B-4113-A53D-752B104DC69B}"/>
              </a:ext>
            </a:extLst>
          </p:cNvPr>
          <p:cNvSpPr/>
          <p:nvPr/>
        </p:nvSpPr>
        <p:spPr>
          <a:xfrm>
            <a:off x="6589482" y="975784"/>
            <a:ext cx="988718" cy="458371"/>
          </a:xfrm>
          <a:prstGeom prst="roundRect">
            <a:avLst/>
          </a:prstGeom>
          <a:solidFill>
            <a:schemeClr val="accent4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1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Mindset Theory: Phase 1 &amp; 2</a:t>
            </a:r>
          </a:p>
        </p:txBody>
      </p:sp>
      <p:sp>
        <p:nvSpPr>
          <p:cNvPr id="205" name="Rounded Rectangle 38">
            <a:extLst>
              <a:ext uri="{FF2B5EF4-FFF2-40B4-BE49-F238E27FC236}">
                <a16:creationId xmlns:a16="http://schemas.microsoft.com/office/drawing/2014/main" id="{3A6A3139-76C8-4010-A82C-5016880F888A}"/>
              </a:ext>
            </a:extLst>
          </p:cNvPr>
          <p:cNvSpPr/>
          <p:nvPr/>
        </p:nvSpPr>
        <p:spPr>
          <a:xfrm>
            <a:off x="5850320" y="2754986"/>
            <a:ext cx="1652297" cy="31369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1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Mindset Theory: Phase  3</a:t>
            </a:r>
          </a:p>
        </p:txBody>
      </p:sp>
      <p:sp>
        <p:nvSpPr>
          <p:cNvPr id="206" name="Rounded Rectangle 54">
            <a:extLst>
              <a:ext uri="{FF2B5EF4-FFF2-40B4-BE49-F238E27FC236}">
                <a16:creationId xmlns:a16="http://schemas.microsoft.com/office/drawing/2014/main" id="{3B519522-291F-49B3-B8AB-EB1C3225C31C}"/>
              </a:ext>
            </a:extLst>
          </p:cNvPr>
          <p:cNvSpPr/>
          <p:nvPr/>
        </p:nvSpPr>
        <p:spPr>
          <a:xfrm>
            <a:off x="7611019" y="2768314"/>
            <a:ext cx="1308656" cy="328331"/>
          </a:xfrm>
          <a:prstGeom prst="roundRect">
            <a:avLst/>
          </a:prstGeom>
          <a:solidFill>
            <a:srgbClr val="249087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1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Socioemotional Factors</a:t>
            </a:r>
          </a:p>
        </p:txBody>
      </p:sp>
      <p:sp>
        <p:nvSpPr>
          <p:cNvPr id="215" name="Rounded Rectangle 54">
            <a:extLst>
              <a:ext uri="{FF2B5EF4-FFF2-40B4-BE49-F238E27FC236}">
                <a16:creationId xmlns:a16="http://schemas.microsoft.com/office/drawing/2014/main" id="{C5091A23-E822-44DF-B142-AAF0E52D5E97}"/>
              </a:ext>
            </a:extLst>
          </p:cNvPr>
          <p:cNvSpPr/>
          <p:nvPr/>
        </p:nvSpPr>
        <p:spPr>
          <a:xfrm>
            <a:off x="6736120" y="4060832"/>
            <a:ext cx="2183556" cy="270437"/>
          </a:xfrm>
          <a:prstGeom prst="roundRect">
            <a:avLst/>
          </a:prstGeom>
          <a:solidFill>
            <a:srgbClr val="249087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100" dirty="0">
                <a:ln>
                  <a:noFill/>
                </a:ln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Self-Regulation</a:t>
            </a:r>
          </a:p>
        </p:txBody>
      </p:sp>
      <p:sp>
        <p:nvSpPr>
          <p:cNvPr id="216" name="Rounded Rectangle 56">
            <a:extLst>
              <a:ext uri="{FF2B5EF4-FFF2-40B4-BE49-F238E27FC236}">
                <a16:creationId xmlns:a16="http://schemas.microsoft.com/office/drawing/2014/main" id="{43D8B122-681B-4AB6-A58E-4E6E8396BAAA}"/>
              </a:ext>
            </a:extLst>
          </p:cNvPr>
          <p:cNvSpPr/>
          <p:nvPr/>
        </p:nvSpPr>
        <p:spPr>
          <a:xfrm>
            <a:off x="6791299" y="4378056"/>
            <a:ext cx="1198045" cy="424829"/>
          </a:xfrm>
          <a:prstGeom prst="roundRect">
            <a:avLst/>
          </a:prstGeom>
          <a:solidFill>
            <a:schemeClr val="accent5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9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</a:t>
            </a:r>
            <a:r>
              <a:rPr lang="en-US" altLang="en-GB" sz="9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rocess model of Self-Regulation</a:t>
            </a:r>
          </a:p>
        </p:txBody>
      </p:sp>
      <p:sp>
        <p:nvSpPr>
          <p:cNvPr id="218" name="Rounded Rectangle 56">
            <a:extLst>
              <a:ext uri="{FF2B5EF4-FFF2-40B4-BE49-F238E27FC236}">
                <a16:creationId xmlns:a16="http://schemas.microsoft.com/office/drawing/2014/main" id="{2CDEE47D-F6E2-4984-A881-C081B5015FEF}"/>
              </a:ext>
            </a:extLst>
          </p:cNvPr>
          <p:cNvSpPr/>
          <p:nvPr/>
        </p:nvSpPr>
        <p:spPr>
          <a:xfrm>
            <a:off x="8081769" y="4378140"/>
            <a:ext cx="831361" cy="424829"/>
          </a:xfrm>
          <a:prstGeom prst="roundRect">
            <a:avLst/>
          </a:prstGeom>
          <a:solidFill>
            <a:schemeClr val="accent5"/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9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Goal Shielding</a:t>
            </a:r>
            <a:endParaRPr lang="en-US" altLang="en-GB" sz="900" dirty="0">
              <a:ln>
                <a:noFill/>
              </a:ln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8" name="Rounded Rectangle 71">
            <a:extLst>
              <a:ext uri="{FF2B5EF4-FFF2-40B4-BE49-F238E27FC236}">
                <a16:creationId xmlns:a16="http://schemas.microsoft.com/office/drawing/2014/main" id="{770E863E-2AB2-4ACC-A32C-D24DB87B3074}"/>
              </a:ext>
            </a:extLst>
          </p:cNvPr>
          <p:cNvSpPr/>
          <p:nvPr/>
        </p:nvSpPr>
        <p:spPr>
          <a:xfrm>
            <a:off x="1239832" y="4780559"/>
            <a:ext cx="1535983" cy="24003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1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Learned Helplessness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8b23b8-80ab-4871-af94-265c2a70562d">
      <Terms xmlns="http://schemas.microsoft.com/office/infopath/2007/PartnerControls"/>
    </lcf76f155ced4ddcb4097134ff3c332f>
    <TaxCatchAll xmlns="94d707cb-8288-4c59-8fe9-a457835741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43DE67C22F4940BBE9D170DAE04CAF" ma:contentTypeVersion="18" ma:contentTypeDescription="Create a new document." ma:contentTypeScope="" ma:versionID="50b3c8d461ed132ee39070c7dbf0b0ed">
  <xsd:schema xmlns:xsd="http://www.w3.org/2001/XMLSchema" xmlns:xs="http://www.w3.org/2001/XMLSchema" xmlns:p="http://schemas.microsoft.com/office/2006/metadata/properties" xmlns:ns2="758b23b8-80ab-4871-af94-265c2a70562d" xmlns:ns3="94d707cb-8288-4c59-8fe9-a457835741f6" targetNamespace="http://schemas.microsoft.com/office/2006/metadata/properties" ma:root="true" ma:fieldsID="2f3ebda7f9c4e1b852dc052020f98b93" ns2:_="" ns3:_="">
    <xsd:import namespace="758b23b8-80ab-4871-af94-265c2a70562d"/>
    <xsd:import namespace="94d707cb-8288-4c59-8fe9-a45783574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b23b8-80ab-4871-af94-265c2a7056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707cb-8288-4c59-8fe9-a457835741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ad51846-cd3e-44b1-a42e-8df071718a87}" ma:internalName="TaxCatchAll" ma:showField="CatchAllData" ma:web="94d707cb-8288-4c59-8fe9-a45783574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DBBE11-55AA-44DB-835A-B5211E85B872}">
  <ds:schemaRefs>
    <ds:schemaRef ds:uri="http://schemas.microsoft.com/office/2006/metadata/properties"/>
    <ds:schemaRef ds:uri="http://schemas.microsoft.com/office/infopath/2007/PartnerControls"/>
    <ds:schemaRef ds:uri="758b23b8-80ab-4871-af94-265c2a70562d"/>
    <ds:schemaRef ds:uri="94d707cb-8288-4c59-8fe9-a457835741f6"/>
  </ds:schemaRefs>
</ds:datastoreItem>
</file>

<file path=customXml/itemProps2.xml><?xml version="1.0" encoding="utf-8"?>
<ds:datastoreItem xmlns:ds="http://schemas.openxmlformats.org/officeDocument/2006/customXml" ds:itemID="{DB875961-319F-4715-9356-38FE81FA55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7D8922-0DCF-4A70-9981-8072572670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8b23b8-80ab-4871-af94-265c2a70562d"/>
    <ds:schemaRef ds:uri="94d707cb-8288-4c59-8fe9-a457835741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130</Words>
  <Application>Microsoft Office PowerPoint</Application>
  <PresentationFormat>On-screen Show (16:9)</PresentationFormat>
  <Paragraphs>49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Diaz, Anjolii</dc:creator>
  <cp:lastModifiedBy>Reviewer</cp:lastModifiedBy>
  <cp:revision>20</cp:revision>
  <dcterms:created xsi:type="dcterms:W3CDTF">2026-04-13T09:54:00Z</dcterms:created>
  <dcterms:modified xsi:type="dcterms:W3CDTF">2026-07-23T14:15:08Z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1033-12.1.0.25242</vt:lpwstr>
  </property>
  <property fmtid="{D5CDD505-2E9C-101B-9397-08002B2CF9AE}" pid="3" name="ICV">
    <vt:lpwstr>DBB5DD6C7BF842F2B3F2EA3821928163_13</vt:lpwstr>
  </property>
  <property fmtid="{D5CDD505-2E9C-101B-9397-08002B2CF9AE}" pid="4" name="ContentTypeId">
    <vt:lpwstr>0x0101006B43DE67C22F4940BBE9D170DAE04CAF</vt:lpwstr>
  </property>
  <property fmtid="{D5CDD505-2E9C-101B-9397-08002B2CF9AE}" pid="5" name="MSIP_Label_2bbab825-a111-45e4-86a1-18cee0005896_Enabled">
    <vt:lpwstr>true</vt:lpwstr>
  </property>
  <property fmtid="{D5CDD505-2E9C-101B-9397-08002B2CF9AE}" pid="6" name="MSIP_Label_2bbab825-a111-45e4-86a1-18cee0005896_SetDate">
    <vt:lpwstr>2026-07-23T14:14:56Z</vt:lpwstr>
  </property>
  <property fmtid="{D5CDD505-2E9C-101B-9397-08002B2CF9AE}" pid="7" name="MSIP_Label_2bbab825-a111-45e4-86a1-18cee0005896_Method">
    <vt:lpwstr>Standard</vt:lpwstr>
  </property>
  <property fmtid="{D5CDD505-2E9C-101B-9397-08002B2CF9AE}" pid="8" name="MSIP_Label_2bbab825-a111-45e4-86a1-18cee0005896_Name">
    <vt:lpwstr>2bbab825-a111-45e4-86a1-18cee0005896</vt:lpwstr>
  </property>
  <property fmtid="{D5CDD505-2E9C-101B-9397-08002B2CF9AE}" pid="9" name="MSIP_Label_2bbab825-a111-45e4-86a1-18cee0005896_SiteId">
    <vt:lpwstr>2567d566-604c-408a-8a60-55d0dc9d9d6b</vt:lpwstr>
  </property>
  <property fmtid="{D5CDD505-2E9C-101B-9397-08002B2CF9AE}" pid="10" name="MSIP_Label_2bbab825-a111-45e4-86a1-18cee0005896_ActionId">
    <vt:lpwstr>c9fca865-caa9-4f32-9cf9-7575974e4a1b</vt:lpwstr>
  </property>
  <property fmtid="{D5CDD505-2E9C-101B-9397-08002B2CF9AE}" pid="11" name="MSIP_Label_2bbab825-a111-45e4-86a1-18cee0005896_ContentBits">
    <vt:lpwstr>2</vt:lpwstr>
  </property>
  <property fmtid="{D5CDD505-2E9C-101B-9397-08002B2CF9AE}" pid="12" name="MSIP_Label_2bbab825-a111-45e4-86a1-18cee0005896_Tag">
    <vt:lpwstr>10, 3, 0, 2</vt:lpwstr>
  </property>
  <property fmtid="{D5CDD505-2E9C-101B-9397-08002B2CF9AE}" pid="13" name="ClassificationContentMarkingFooterLocations">
    <vt:lpwstr>Simple Light:3</vt:lpwstr>
  </property>
  <property fmtid="{D5CDD505-2E9C-101B-9397-08002B2CF9AE}" pid="14" name="ClassificationContentMarkingFooterText">
    <vt:lpwstr>Information Classification: General</vt:lpwstr>
  </property>
  <property fmtid="{D5CDD505-2E9C-101B-9397-08002B2CF9AE}" pid="15" name="MediaServiceImageTags">
    <vt:lpwstr/>
  </property>
</Properties>
</file>