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6B79"/>
    <a:srgbClr val="92414F"/>
    <a:srgbClr val="26457C"/>
    <a:srgbClr val="142440"/>
    <a:srgbClr val="FF75FF"/>
    <a:srgbClr val="FFCCFF"/>
    <a:srgbClr val="E6E6E6"/>
    <a:srgbClr val="226570"/>
    <a:srgbClr val="113237"/>
    <a:srgbClr val="2296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1F3723-7FFE-BD89-ADEA-04F463BDDF88}" v="1" dt="2026-07-23T14:15:27.8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989" autoAdjust="0"/>
    <p:restoredTop sz="94660"/>
  </p:normalViewPr>
  <p:slideViewPr>
    <p:cSldViewPr snapToGrid="0">
      <p:cViewPr varScale="1">
        <p:scale>
          <a:sx n="98" d="100"/>
          <a:sy n="98" d="100"/>
        </p:scale>
        <p:origin x="68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k, Samantha" userId="S::samantha.cook@informa.com::deb809be-f916-48e0-bedc-9d8c402e617f" providerId="AD" clId="Web-{2A1F3723-7FFE-BD89-ADEA-04F463BDDF88}"/>
    <pc:docChg chg="mod modSld modMainMaster">
      <pc:chgData name="Cook, Samantha" userId="S::samantha.cook@informa.com::deb809be-f916-48e0-bedc-9d8c402e617f" providerId="AD" clId="Web-{2A1F3723-7FFE-BD89-ADEA-04F463BDDF88}" dt="2026-07-23T14:15:27.872" v="2"/>
      <pc:docMkLst>
        <pc:docMk/>
      </pc:docMkLst>
      <pc:sldChg chg="mod setBg">
        <pc:chgData name="Cook, Samantha" userId="S::samantha.cook@informa.com::deb809be-f916-48e0-bedc-9d8c402e617f" providerId="AD" clId="Web-{2A1F3723-7FFE-BD89-ADEA-04F463BDDF88}" dt="2026-07-23T14:15:27.872" v="2"/>
        <pc:sldMkLst>
          <pc:docMk/>
          <pc:sldMk cId="4212338551" sldId="261"/>
        </pc:sldMkLst>
      </pc:sldChg>
      <pc:sldMasterChg chg="addSp">
        <pc:chgData name="Cook, Samantha" userId="S::samantha.cook@informa.com::deb809be-f916-48e0-bedc-9d8c402e617f" providerId="AD" clId="Web-{2A1F3723-7FFE-BD89-ADEA-04F463BDDF88}" dt="2026-07-23T14:15:24.122" v="0" actId="33475"/>
        <pc:sldMasterMkLst>
          <pc:docMk/>
          <pc:sldMasterMk cId="2818740909" sldId="2147483648"/>
        </pc:sldMasterMkLst>
        <pc:spChg chg="add">
          <ac:chgData name="Cook, Samantha" userId="S::samantha.cook@informa.com::deb809be-f916-48e0-bedc-9d8c402e617f" providerId="AD" clId="Web-{2A1F3723-7FFE-BD89-ADEA-04F463BDDF88}" dt="2026-07-23T14:15:24.122" v="0" actId="33475"/>
          <ac:spMkLst>
            <pc:docMk/>
            <pc:sldMasterMk cId="2818740909" sldId="2147483648"/>
            <ac:spMk id="8" creationId="{176CAF9E-63C9-CEA2-1E14-F5447994DE61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485723-5D55-4346-9A19-CC593AA5FB13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798DA5-1FD1-4332-A2D9-51D0BE54C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279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">
          <a:extLst>
            <a:ext uri="{FF2B5EF4-FFF2-40B4-BE49-F238E27FC236}">
              <a16:creationId xmlns:a16="http://schemas.microsoft.com/office/drawing/2014/main" id="{623790E9-8688-E872-0447-8D12C5351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>
            <a:extLst>
              <a:ext uri="{FF2B5EF4-FFF2-40B4-BE49-F238E27FC236}">
                <a16:creationId xmlns:a16="http://schemas.microsoft.com/office/drawing/2014/main" id="{B9F9230B-D1DB-9C20-5944-221FF469BD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>
            <a:extLst>
              <a:ext uri="{FF2B5EF4-FFF2-40B4-BE49-F238E27FC236}">
                <a16:creationId xmlns:a16="http://schemas.microsoft.com/office/drawing/2014/main" id="{4E973BEB-37A3-7FF7-7CBA-AB836B86C4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:notes">
            <a:extLst>
              <a:ext uri="{FF2B5EF4-FFF2-40B4-BE49-F238E27FC236}">
                <a16:creationId xmlns:a16="http://schemas.microsoft.com/office/drawing/2014/main" id="{118F3DC5-8D89-17AD-C433-F69AD4A53ED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2333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1573E-8E14-4FD2-830A-5D689248C9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0A48D9-3D5F-4C32-9351-C4CE5B1A12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DB618-E221-4E38-8A93-D15A02A1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C9D-8732-4A9A-B858-2CBB6ECD49E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33363-FA80-4F08-8A67-C5A1F049C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386789-8646-42E7-93D1-6955C3607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6A982-EBCF-4CFE-A4F8-CE38A5F0E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788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3B075-E461-4C49-9CB6-1BC60FAE3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160F7-17CE-41DF-8C8E-FE3ED2C99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B4E6FE-7F8C-4B7C-8032-7501007EC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C9D-8732-4A9A-B858-2CBB6ECD49E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743A5-7E31-4352-B22B-E7E598E8A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78091-0B22-4D66-BC2E-23B2F0A71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6A982-EBCF-4CFE-A4F8-CE38A5F0E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831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7D762-9E60-4C0A-9366-2925E95DA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E0F50-9998-451F-8BF7-2561A9EA1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10A09D-2B56-45A3-9F88-97C81E89D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C9D-8732-4A9A-B858-2CBB6ECD49E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FF967-C624-4449-83D9-B2B0DF34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519407-AC6D-4CFD-AD2D-8895D07AC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6A982-EBCF-4CFE-A4F8-CE38A5F0E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859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1F2AE-D202-4960-A3A9-EEEF538BE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4FDD1-4C27-4529-82E4-D2DDA90438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B0ABD7-0350-4DB0-982B-DFBE237EA9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C5500-8A80-48DB-A19B-1566899DD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C9D-8732-4A9A-B858-2CBB6ECD49E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FDD1EE-A06E-4ABE-AE3E-8197DE22C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2EFAFE-3E81-4B82-80FC-09FE14B4E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6A982-EBCF-4CFE-A4F8-CE38A5F0E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83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1B26E-B335-46A0-BA9D-DA1FB41F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E2AF8B-527C-4A55-A8AC-8261A8BDC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73AACB-00EF-484B-BD76-6DE06A078E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54DC9A-EE75-48D7-9CC4-CA9E4864FD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3039BF-2003-470B-96E3-9E04C6AC01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77EAAB-CAA3-4DAF-83F9-8B56518FE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C9D-8732-4A9A-B858-2CBB6ECD49E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48DAF0-13A2-4B78-86CE-CF9BC64C7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179172-A0A6-4887-9D5F-7E39EDD26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6A982-EBCF-4CFE-A4F8-CE38A5F0E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2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2695D-971B-4542-960A-3D2BA9C55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1A1D01-A9F3-4112-8D7F-33E3C3E94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C9D-8732-4A9A-B858-2CBB6ECD49E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6D7695-DABB-44C4-A3E3-487911904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276C1-666B-44CF-B77F-119A73F5A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6A982-EBCF-4CFE-A4F8-CE38A5F0E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6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3073DC-FB26-4981-8625-26734BCB5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C9D-8732-4A9A-B858-2CBB6ECD49E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425B51-6E44-4B9D-868A-0E78C73A2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9A2FBC-095A-4CAE-A669-F1C6AA10A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6A982-EBCF-4CFE-A4F8-CE38A5F0E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4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1BD3E-190C-4A7B-876E-E8FF30096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03C9F-368A-42C1-9C84-FC85A317F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F1098-77D9-4FA8-8E03-C59AB3EEC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F03A92-598C-4E15-8185-D2229AE0E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C9D-8732-4A9A-B858-2CBB6ECD49E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390ADC-5B30-41C5-BAEF-3617DFFF9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EF46E2-7149-45D6-A5CD-B99BA905E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6A982-EBCF-4CFE-A4F8-CE38A5F0E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100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4E242-FF86-472C-BD23-69A203939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F60062-D40B-4A00-9D05-2A74100584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B887D-E474-48C5-8B39-51E85857F3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253EE5-1AC6-415F-92EF-A6D5611FF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C9D-8732-4A9A-B858-2CBB6ECD49E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72E63C-64EE-43B9-AB0F-64B2722D1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0D97C-12FD-40E7-BB03-6EF5FE645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6A982-EBCF-4CFE-A4F8-CE38A5F0E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066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B208A-18FF-485A-A368-6D12B7F3C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70E0FE-97E6-4835-8C92-74F7C5232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A5F31-A25F-4011-ACCF-A5760BBCF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C9D-8732-4A9A-B858-2CBB6ECD49E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8BA5A-F6F4-4552-80C7-8F7F732BC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E90D6-599B-4785-A410-563B4BF33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6A982-EBCF-4CFE-A4F8-CE38A5F0E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27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6ECA7B-313B-4EDC-891A-F8B8908BC2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4E38E1-1CF8-47A8-8A02-3AE68C6AED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A15FB-5C33-418A-BBEA-6262C789A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C9D-8732-4A9A-B858-2CBB6ECD49E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19DCE-2162-4EF8-9D21-D7B1E7BD7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48E64-D3B4-4BF5-88FC-A10ECF5FE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6A982-EBCF-4CFE-A4F8-CE38A5F0E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495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18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FE0280-563D-499C-9516-40EBA1793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48D9FD-E81B-4991-8FB5-1769B5F78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3CE22-D9E1-486F-8C43-CAB01EB10E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0B6C9D-8732-4A9A-B858-2CBB6ECD49EA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EFDC4-9AB1-4E1F-BA4C-DE92DC924F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FE383-497D-4FF7-B08F-86673E063A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6A982-EBCF-4CFE-A4F8-CE38A5F0E6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6CAF9E-63C9-CEA2-1E14-F5447994DE61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530340"/>
            <a:ext cx="18573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0078D7">
                    <a:alpha val="50000"/>
                  </a:srgbClr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  <p:extLst>
      <p:ext uri="{BB962C8B-B14F-4D97-AF65-F5344CB8AC3E}">
        <p14:creationId xmlns:p14="http://schemas.microsoft.com/office/powerpoint/2010/main" val="281874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">
          <a:extLst>
            <a:ext uri="{FF2B5EF4-FFF2-40B4-BE49-F238E27FC236}">
              <a16:creationId xmlns:a16="http://schemas.microsoft.com/office/drawing/2014/main" id="{9FB7D2C7-6060-EFCB-F65A-E8518370E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3E7EA973-6E54-4FE2-AF5B-C0B74FCCB641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5077915" y="1159773"/>
            <a:ext cx="1184704" cy="3134727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oogle Shape;12;p1">
            <a:extLst>
              <a:ext uri="{FF2B5EF4-FFF2-40B4-BE49-F238E27FC236}">
                <a16:creationId xmlns:a16="http://schemas.microsoft.com/office/drawing/2014/main" id="{ADCB97EF-1BE1-6D3D-FECD-E4916A1501BA}"/>
              </a:ext>
            </a:extLst>
          </p:cNvPr>
          <p:cNvSpPr/>
          <p:nvPr/>
        </p:nvSpPr>
        <p:spPr>
          <a:xfrm>
            <a:off x="0" y="0"/>
            <a:ext cx="12161520" cy="548640"/>
          </a:xfrm>
          <a:prstGeom prst="round2DiagRect">
            <a:avLst/>
          </a:prstGeom>
          <a:solidFill>
            <a:srgbClr val="184D3C"/>
          </a:solidFill>
          <a:ln w="12700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1">
            <a:extLst>
              <a:ext uri="{FF2B5EF4-FFF2-40B4-BE49-F238E27FC236}">
                <a16:creationId xmlns:a16="http://schemas.microsoft.com/office/drawing/2014/main" id="{6C7C0A97-1806-859F-1290-35DF12FFE8F4}"/>
              </a:ext>
            </a:extLst>
          </p:cNvPr>
          <p:cNvSpPr/>
          <p:nvPr/>
        </p:nvSpPr>
        <p:spPr>
          <a:xfrm>
            <a:off x="0" y="0"/>
            <a:ext cx="12192000" cy="548640"/>
          </a:xfrm>
          <a:prstGeom prst="round2DiagRect">
            <a:avLst/>
          </a:prstGeom>
          <a:noFill/>
          <a:ln>
            <a:solidFill>
              <a:schemeClr val="bg2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 b="1" i="0" u="none" strike="noStrike" cap="none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Chapter 10</a:t>
            </a:r>
            <a:r>
              <a:rPr lang="en-US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: Concept Map</a:t>
            </a:r>
            <a:endParaRPr b="1" dirty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 b="1" i="0" u="none" strike="noStrike" cap="none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Personality and Motivation</a:t>
            </a:r>
            <a:endParaRPr sz="1400" b="0" i="0" u="none" strike="noStrike" cap="non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">
            <a:extLst>
              <a:ext uri="{FF2B5EF4-FFF2-40B4-BE49-F238E27FC236}">
                <a16:creationId xmlns:a16="http://schemas.microsoft.com/office/drawing/2014/main" id="{8B3D88AD-1D76-20AB-6550-4D7E11B74C80}"/>
              </a:ext>
            </a:extLst>
          </p:cNvPr>
          <p:cNvSpPr/>
          <p:nvPr/>
        </p:nvSpPr>
        <p:spPr>
          <a:xfrm>
            <a:off x="3460980" y="4310321"/>
            <a:ext cx="2457349" cy="1234973"/>
          </a:xfrm>
          <a:prstGeom prst="round2DiagRect">
            <a:avLst/>
          </a:prstGeom>
          <a:solidFill>
            <a:schemeClr val="accent4">
              <a:lumMod val="75000"/>
            </a:schemeClr>
          </a:solidFill>
          <a:ln w="12700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FFFFFF"/>
              </a:buClr>
              <a:buSzPts val="1400"/>
            </a:pPr>
            <a:r>
              <a:rPr lang="en-US" sz="1800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Motivated Behavior</a:t>
            </a:r>
            <a:endParaRPr lang="en-US" sz="18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>
            <a:extLst>
              <a:ext uri="{FF2B5EF4-FFF2-40B4-BE49-F238E27FC236}">
                <a16:creationId xmlns:a16="http://schemas.microsoft.com/office/drawing/2014/main" id="{199E468D-5DF6-180E-6773-0E9F0FC98F88}"/>
              </a:ext>
            </a:extLst>
          </p:cNvPr>
          <p:cNvSpPr/>
          <p:nvPr/>
        </p:nvSpPr>
        <p:spPr>
          <a:xfrm>
            <a:off x="3752040" y="622602"/>
            <a:ext cx="5021157" cy="537171"/>
          </a:xfrm>
          <a:prstGeom prst="round2DiagRect">
            <a:avLst/>
          </a:prstGeom>
          <a:solidFill>
            <a:srgbClr val="FF75FF"/>
          </a:solidFill>
          <a:ln w="12700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lang="en-US" sz="1600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THE BIG 5 PERSONALITY TRAITS</a:t>
            </a:r>
            <a:endParaRPr lang="en-US" sz="1600" b="0" i="0" u="none" strike="noStrike" cap="non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>
            <a:extLst>
              <a:ext uri="{FF2B5EF4-FFF2-40B4-BE49-F238E27FC236}">
                <a16:creationId xmlns:a16="http://schemas.microsoft.com/office/drawing/2014/main" id="{77479E47-4EBB-F457-F44B-E27E0D62F04C}"/>
              </a:ext>
            </a:extLst>
          </p:cNvPr>
          <p:cNvSpPr/>
          <p:nvPr/>
        </p:nvSpPr>
        <p:spPr>
          <a:xfrm>
            <a:off x="3778640" y="1237048"/>
            <a:ext cx="2400297" cy="958222"/>
          </a:xfrm>
          <a:prstGeom prst="round2DiagRect">
            <a:avLst/>
          </a:prstGeom>
          <a:solidFill>
            <a:srgbClr val="FFCCFF"/>
          </a:solidFill>
          <a:ln>
            <a:solidFill>
              <a:schemeClr val="bg2"/>
            </a:solidFill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400" b="1" i="0" u="none" strike="noStrike" cap="none" dirty="0">
                <a:solidFill>
                  <a:srgbClr val="1A1A2E"/>
                </a:solidFill>
                <a:ea typeface="Calibri"/>
                <a:cs typeface="Calibri"/>
                <a:sym typeface="Calibri"/>
              </a:rPr>
              <a:t>Openness to Experience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dirty="0">
                <a:solidFill>
                  <a:srgbClr val="1A1A2E"/>
                </a:solidFill>
                <a:ea typeface="Calibri"/>
                <a:cs typeface="Calibri"/>
                <a:sym typeface="Calibri"/>
              </a:rPr>
              <a:t>H: Motivated by Exploration, Creativity, Learning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A1A2E"/>
                </a:solidFill>
                <a:ea typeface="Calibri"/>
                <a:cs typeface="Calibri"/>
                <a:sym typeface="Calibri"/>
              </a:rPr>
              <a:t>L: </a:t>
            </a:r>
            <a:r>
              <a:rPr lang="en-US" sz="1200" dirty="0">
                <a:solidFill>
                  <a:srgbClr val="1A1A2E"/>
                </a:solidFill>
                <a:ea typeface="Calibri"/>
                <a:cs typeface="Calibri"/>
                <a:sym typeface="Calibri"/>
              </a:rPr>
              <a:t>S</a:t>
            </a:r>
            <a:r>
              <a:rPr lang="en-US" sz="1200" b="0" i="0" u="none" strike="noStrike" cap="none" dirty="0">
                <a:solidFill>
                  <a:srgbClr val="1A1A2E"/>
                </a:solidFill>
                <a:ea typeface="Calibri"/>
                <a:cs typeface="Calibri"/>
                <a:sym typeface="Calibri"/>
              </a:rPr>
              <a:t>eize and freeze </a:t>
            </a:r>
            <a:endParaRPr sz="1200" b="0" i="0" u="none" strike="noStrike" cap="non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">
            <a:extLst>
              <a:ext uri="{FF2B5EF4-FFF2-40B4-BE49-F238E27FC236}">
                <a16:creationId xmlns:a16="http://schemas.microsoft.com/office/drawing/2014/main" id="{F08C2AF2-2AB8-7F1F-E5EB-E52A0894090F}"/>
              </a:ext>
            </a:extLst>
          </p:cNvPr>
          <p:cNvSpPr/>
          <p:nvPr/>
        </p:nvSpPr>
        <p:spPr>
          <a:xfrm>
            <a:off x="3798032" y="2251406"/>
            <a:ext cx="2377440" cy="967992"/>
          </a:xfrm>
          <a:prstGeom prst="round2DiagRect">
            <a:avLst/>
          </a:prstGeom>
          <a:solidFill>
            <a:srgbClr val="FFCCFF"/>
          </a:solidFill>
          <a:ln>
            <a:solidFill>
              <a:schemeClr val="bg2"/>
            </a:solidFill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algn="ctr">
              <a:buClr>
                <a:srgbClr val="1A1A2E"/>
              </a:buClr>
              <a:buSzPts val="750"/>
            </a:pPr>
            <a:r>
              <a:rPr lang="en-US" sz="1400" b="1" dirty="0">
                <a:solidFill>
                  <a:srgbClr val="1A1A2E"/>
                </a:solidFill>
                <a:ea typeface="Calibri"/>
                <a:cs typeface="Calibri"/>
                <a:sym typeface="Calibri"/>
              </a:rPr>
              <a:t>Extraversion</a:t>
            </a:r>
          </a:p>
          <a:p>
            <a:pPr algn="ctr">
              <a:buClr>
                <a:srgbClr val="1A1A2E"/>
              </a:buClr>
              <a:buSzPts val="750"/>
            </a:pPr>
            <a:r>
              <a:rPr lang="en-US" sz="1200" i="0" u="none" strike="noStrike" cap="none" dirty="0">
                <a:solidFill>
                  <a:srgbClr val="1A1A2E"/>
                </a:solidFill>
                <a:ea typeface="Calibri"/>
                <a:cs typeface="Calibri"/>
                <a:sym typeface="Calibri"/>
              </a:rPr>
              <a:t>H: Motivated by Positive Stimulation, Rewards</a:t>
            </a:r>
          </a:p>
          <a:p>
            <a:pPr algn="ctr">
              <a:buClr>
                <a:srgbClr val="1A1A2E"/>
              </a:buClr>
              <a:buSzPts val="750"/>
            </a:pPr>
            <a:r>
              <a:rPr lang="en-US" sz="1200" i="0" u="none" strike="noStrike" cap="none" dirty="0">
                <a:solidFill>
                  <a:srgbClr val="1A1A2E"/>
                </a:solidFill>
                <a:ea typeface="Calibri"/>
                <a:cs typeface="Calibri"/>
                <a:sym typeface="Calibri"/>
              </a:rPr>
              <a:t>L:  Introspective, observant, energized by alone time</a:t>
            </a:r>
            <a:endParaRPr sz="1200" i="0" u="none" strike="noStrike" cap="non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1">
            <a:extLst>
              <a:ext uri="{FF2B5EF4-FFF2-40B4-BE49-F238E27FC236}">
                <a16:creationId xmlns:a16="http://schemas.microsoft.com/office/drawing/2014/main" id="{CFB6B6E6-F3C5-0315-BE4D-B55A27411675}"/>
              </a:ext>
            </a:extLst>
          </p:cNvPr>
          <p:cNvSpPr/>
          <p:nvPr/>
        </p:nvSpPr>
        <p:spPr>
          <a:xfrm>
            <a:off x="6326040" y="1215909"/>
            <a:ext cx="2468880" cy="976928"/>
          </a:xfrm>
          <a:prstGeom prst="round2DiagRect">
            <a:avLst/>
          </a:prstGeom>
          <a:solidFill>
            <a:srgbClr val="FFCCFF"/>
          </a:solidFill>
          <a:ln>
            <a:solidFill>
              <a:schemeClr val="bg2"/>
            </a:solidFill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algn="ctr">
              <a:buClr>
                <a:srgbClr val="1A1A2E"/>
              </a:buClr>
              <a:buSzPts val="750"/>
            </a:pPr>
            <a:r>
              <a:rPr lang="en-US" sz="1400" b="1" dirty="0">
                <a:solidFill>
                  <a:srgbClr val="1A1A2E"/>
                </a:solidFill>
                <a:ea typeface="Calibri"/>
                <a:cs typeface="Calibri"/>
                <a:sym typeface="Calibri"/>
              </a:rPr>
              <a:t>Conscientiousnes</a:t>
            </a:r>
          </a:p>
          <a:p>
            <a:pPr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rgbClr val="1A1A2E"/>
                </a:solidFill>
                <a:ea typeface="Calibri"/>
                <a:cs typeface="Calibri"/>
                <a:sym typeface="Calibri"/>
              </a:rPr>
              <a:t>H: Motivated by Achievement, Goal-Directed Behavior</a:t>
            </a:r>
          </a:p>
          <a:p>
            <a:pPr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rgbClr val="1A1A2E"/>
                </a:solidFill>
                <a:ea typeface="Calibri"/>
                <a:cs typeface="Calibri"/>
                <a:sym typeface="Calibri"/>
              </a:rPr>
              <a:t>L: Procrastination, Immediate rewards</a:t>
            </a:r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1">
            <a:extLst>
              <a:ext uri="{FF2B5EF4-FFF2-40B4-BE49-F238E27FC236}">
                <a16:creationId xmlns:a16="http://schemas.microsoft.com/office/drawing/2014/main" id="{B6EEE896-1147-CCD2-BD22-C38A0B3F13AA}"/>
              </a:ext>
            </a:extLst>
          </p:cNvPr>
          <p:cNvSpPr/>
          <p:nvPr/>
        </p:nvSpPr>
        <p:spPr>
          <a:xfrm>
            <a:off x="6281162" y="2251406"/>
            <a:ext cx="2536804" cy="976255"/>
          </a:xfrm>
          <a:prstGeom prst="round2DiagRect">
            <a:avLst/>
          </a:prstGeom>
          <a:solidFill>
            <a:srgbClr val="FFCCFF"/>
          </a:solidFill>
          <a:ln>
            <a:solidFill>
              <a:schemeClr val="bg2"/>
            </a:solidFill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algn="ctr">
              <a:buClr>
                <a:srgbClr val="1A1A2E"/>
              </a:buClr>
              <a:buSzPts val="750"/>
            </a:pPr>
            <a:r>
              <a:rPr lang="en-US" sz="1400" b="1" dirty="0">
                <a:solidFill>
                  <a:srgbClr val="1A1A2E"/>
                </a:solidFill>
                <a:ea typeface="Calibri"/>
                <a:cs typeface="Calibri"/>
                <a:sym typeface="Calibri"/>
              </a:rPr>
              <a:t>Agreeableness</a:t>
            </a:r>
            <a:endParaRPr lang="en-US" sz="1200" b="1" dirty="0">
              <a:solidFill>
                <a:srgbClr val="1A1A2E"/>
              </a:solidFill>
              <a:ea typeface="Calibri"/>
              <a:cs typeface="Calibri"/>
              <a:sym typeface="Calibri"/>
            </a:endParaRPr>
          </a:p>
          <a:p>
            <a:pPr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rgbClr val="1A1A2E"/>
                </a:solidFill>
                <a:ea typeface="Calibri"/>
                <a:cs typeface="Calibri"/>
                <a:sym typeface="Calibri"/>
              </a:rPr>
              <a:t>H:  Motivated by Relationships, Prosocial Goals, Empathic Concern</a:t>
            </a:r>
          </a:p>
          <a:p>
            <a:pPr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rgbClr val="1A1A2E"/>
                </a:solidFill>
                <a:ea typeface="Calibri"/>
                <a:cs typeface="Calibri"/>
                <a:sym typeface="Calibri"/>
              </a:rPr>
              <a:t>L: Reminders needed, less likely to lend a hand </a:t>
            </a:r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1">
            <a:extLst>
              <a:ext uri="{FF2B5EF4-FFF2-40B4-BE49-F238E27FC236}">
                <a16:creationId xmlns:a16="http://schemas.microsoft.com/office/drawing/2014/main" id="{EA0ADD9C-B954-071B-3F2D-0E26B2043798}"/>
              </a:ext>
            </a:extLst>
          </p:cNvPr>
          <p:cNvSpPr/>
          <p:nvPr/>
        </p:nvSpPr>
        <p:spPr>
          <a:xfrm>
            <a:off x="335481" y="2486027"/>
            <a:ext cx="2877464" cy="457200"/>
          </a:xfrm>
          <a:prstGeom prst="round2DiagRect">
            <a:avLst/>
          </a:prstGeom>
          <a:solidFill>
            <a:srgbClr val="575855"/>
          </a:solidFill>
          <a:ln w="12700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FFFFFF"/>
              </a:buClr>
              <a:buSzPts val="1050"/>
            </a:pPr>
            <a:r>
              <a:rPr lang="en-US" sz="1200" b="1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PERSONALITY TRAITS SHAPE:</a:t>
            </a:r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37" name="Google Shape;37;p1">
            <a:extLst>
              <a:ext uri="{FF2B5EF4-FFF2-40B4-BE49-F238E27FC236}">
                <a16:creationId xmlns:a16="http://schemas.microsoft.com/office/drawing/2014/main" id="{2091601E-28C6-D2AD-B8D4-E4B058BB096B}"/>
              </a:ext>
            </a:extLst>
          </p:cNvPr>
          <p:cNvCxnSpPr>
            <a:cxnSpLocks/>
            <a:stCxn id="35" idx="0"/>
            <a:endCxn id="19" idx="2"/>
          </p:cNvCxnSpPr>
          <p:nvPr/>
        </p:nvCxnSpPr>
        <p:spPr>
          <a:xfrm flipV="1">
            <a:off x="3212945" y="891188"/>
            <a:ext cx="539095" cy="1823439"/>
          </a:xfrm>
          <a:prstGeom prst="straightConnector1">
            <a:avLst/>
          </a:prstGeom>
          <a:noFill/>
          <a:ln w="38100" cap="flat" cmpd="sng">
            <a:solidFill>
              <a:schemeClr val="bg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6" name="Google Shape;46;p1">
            <a:extLst>
              <a:ext uri="{FF2B5EF4-FFF2-40B4-BE49-F238E27FC236}">
                <a16:creationId xmlns:a16="http://schemas.microsoft.com/office/drawing/2014/main" id="{CE951EBC-64C6-B76F-620C-0EC57CF84495}"/>
              </a:ext>
            </a:extLst>
          </p:cNvPr>
          <p:cNvSpPr/>
          <p:nvPr/>
        </p:nvSpPr>
        <p:spPr>
          <a:xfrm>
            <a:off x="323562" y="3008468"/>
            <a:ext cx="1409320" cy="754335"/>
          </a:xfrm>
          <a:prstGeom prst="round2DiagRect">
            <a:avLst/>
          </a:prstGeom>
          <a:solidFill>
            <a:srgbClr val="7E7F7B"/>
          </a:solidFill>
          <a:ln w="9525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1A1A2E"/>
              </a:buClr>
              <a:buSzPts val="750"/>
            </a:pPr>
            <a:r>
              <a:rPr lang="en-US" sz="1200" dirty="0">
                <a:cs typeface="Calibri" panose="020F0502020204030204" pitchFamily="34" charset="0"/>
              </a:rPr>
              <a:t>Reactions to Situations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</a:rPr>
              <a:t>Trait-environment interaction</a:t>
            </a:r>
            <a:endParaRPr lang="en-US" sz="1200" b="0" i="0" u="none" strike="noStrike" cap="non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>
            <a:extLst>
              <a:ext uri="{FF2B5EF4-FFF2-40B4-BE49-F238E27FC236}">
                <a16:creationId xmlns:a16="http://schemas.microsoft.com/office/drawing/2014/main" id="{C69F8190-8010-2B1E-AEC1-2011612268E1}"/>
              </a:ext>
            </a:extLst>
          </p:cNvPr>
          <p:cNvSpPr/>
          <p:nvPr/>
        </p:nvSpPr>
        <p:spPr>
          <a:xfrm>
            <a:off x="1563251" y="3892695"/>
            <a:ext cx="1161288" cy="292608"/>
          </a:xfrm>
          <a:prstGeom prst="round2DiagRect">
            <a:avLst/>
          </a:prstGeom>
          <a:noFill/>
          <a:ln>
            <a:solidFill>
              <a:schemeClr val="bg2"/>
            </a:solidFill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endParaRPr sz="750" b="0" i="0" u="none" strike="noStrike" cap="non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">
            <a:extLst>
              <a:ext uri="{FF2B5EF4-FFF2-40B4-BE49-F238E27FC236}">
                <a16:creationId xmlns:a16="http://schemas.microsoft.com/office/drawing/2014/main" id="{C6EA5C06-06A3-40C0-0275-4858CC6730C7}"/>
              </a:ext>
            </a:extLst>
          </p:cNvPr>
          <p:cNvSpPr/>
          <p:nvPr/>
        </p:nvSpPr>
        <p:spPr>
          <a:xfrm>
            <a:off x="311141" y="3790443"/>
            <a:ext cx="2885592" cy="423673"/>
          </a:xfrm>
          <a:prstGeom prst="round2DiagRect">
            <a:avLst/>
          </a:prstGeom>
          <a:solidFill>
            <a:srgbClr val="7E7F7B"/>
          </a:solidFill>
          <a:ln w="9525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/>
              <a:t>Goal Pursuit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/>
              <a:t>Cybernetic big five theory</a:t>
            </a:r>
            <a:endParaRPr sz="1200" b="1" dirty="0"/>
          </a:p>
        </p:txBody>
      </p:sp>
      <p:sp>
        <p:nvSpPr>
          <p:cNvPr id="60" name="Google Shape;60;p1">
            <a:extLst>
              <a:ext uri="{FF2B5EF4-FFF2-40B4-BE49-F238E27FC236}">
                <a16:creationId xmlns:a16="http://schemas.microsoft.com/office/drawing/2014/main" id="{4677DC44-B7A1-96D6-93C8-6737572DFD3C}"/>
              </a:ext>
            </a:extLst>
          </p:cNvPr>
          <p:cNvSpPr/>
          <p:nvPr/>
        </p:nvSpPr>
        <p:spPr>
          <a:xfrm>
            <a:off x="9123680" y="630936"/>
            <a:ext cx="2797050" cy="457200"/>
          </a:xfrm>
          <a:prstGeom prst="round2DiagRect">
            <a:avLst/>
          </a:prstGeom>
          <a:solidFill>
            <a:srgbClr val="0D3938"/>
          </a:solidFill>
          <a:ln w="12700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TEMPERAMENT</a:t>
            </a:r>
            <a:endParaRPr lang="en-US" sz="1200" b="0" i="0" u="none" strike="noStrike" cap="non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62" name="Google Shape;62;p1">
            <a:extLst>
              <a:ext uri="{FF2B5EF4-FFF2-40B4-BE49-F238E27FC236}">
                <a16:creationId xmlns:a16="http://schemas.microsoft.com/office/drawing/2014/main" id="{2E0F1971-187B-446F-AD3F-1F92B289B727}"/>
              </a:ext>
            </a:extLst>
          </p:cNvPr>
          <p:cNvCxnSpPr>
            <a:cxnSpLocks/>
            <a:stCxn id="60" idx="2"/>
            <a:endCxn id="19" idx="0"/>
          </p:cNvCxnSpPr>
          <p:nvPr/>
        </p:nvCxnSpPr>
        <p:spPr>
          <a:xfrm flipH="1">
            <a:off x="8773197" y="859536"/>
            <a:ext cx="350483" cy="31652"/>
          </a:xfrm>
          <a:prstGeom prst="straightConnector1">
            <a:avLst/>
          </a:prstGeom>
          <a:noFill/>
          <a:ln w="38100" cap="flat" cmpd="sng">
            <a:solidFill>
              <a:schemeClr val="bg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3" name="Google Shape;63;p1">
            <a:extLst>
              <a:ext uri="{FF2B5EF4-FFF2-40B4-BE49-F238E27FC236}">
                <a16:creationId xmlns:a16="http://schemas.microsoft.com/office/drawing/2014/main" id="{0C81851A-4CFF-0E2A-2674-3D95D724BBF6}"/>
              </a:ext>
            </a:extLst>
          </p:cNvPr>
          <p:cNvSpPr/>
          <p:nvPr/>
        </p:nvSpPr>
        <p:spPr>
          <a:xfrm>
            <a:off x="9123680" y="1128122"/>
            <a:ext cx="2797050" cy="334918"/>
          </a:xfrm>
          <a:prstGeom prst="round2DiagRect">
            <a:avLst/>
          </a:prstGeom>
          <a:solidFill>
            <a:srgbClr val="16605E"/>
          </a:solidFill>
          <a:ln w="9525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">
            <a:extLst>
              <a:ext uri="{FF2B5EF4-FFF2-40B4-BE49-F238E27FC236}">
                <a16:creationId xmlns:a16="http://schemas.microsoft.com/office/drawing/2014/main" id="{5F3164DA-B847-08C9-B3DB-05F21FB2145E}"/>
              </a:ext>
            </a:extLst>
          </p:cNvPr>
          <p:cNvSpPr/>
          <p:nvPr/>
        </p:nvSpPr>
        <p:spPr>
          <a:xfrm>
            <a:off x="9123680" y="1103045"/>
            <a:ext cx="2797050" cy="378401"/>
          </a:xfrm>
          <a:prstGeom prst="round2DiagRect">
            <a:avLst/>
          </a:prstGeom>
          <a:noFill/>
          <a:ln>
            <a:solidFill>
              <a:schemeClr val="bg2"/>
            </a:solidFill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400" b="1" i="0" u="none" strike="noStrike" cap="none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Reactivity &amp; Regulation</a:t>
            </a:r>
          </a:p>
        </p:txBody>
      </p:sp>
      <p:sp>
        <p:nvSpPr>
          <p:cNvPr id="65" name="Google Shape;65;p1">
            <a:extLst>
              <a:ext uri="{FF2B5EF4-FFF2-40B4-BE49-F238E27FC236}">
                <a16:creationId xmlns:a16="http://schemas.microsoft.com/office/drawing/2014/main" id="{9EF3C747-4A8D-5560-54ED-0D65CCFFA82E}"/>
              </a:ext>
            </a:extLst>
          </p:cNvPr>
          <p:cNvSpPr/>
          <p:nvPr/>
        </p:nvSpPr>
        <p:spPr>
          <a:xfrm>
            <a:off x="9525002" y="1508760"/>
            <a:ext cx="2395728" cy="292608"/>
          </a:xfrm>
          <a:prstGeom prst="round2DiagRect">
            <a:avLst/>
          </a:prstGeom>
          <a:solidFill>
            <a:srgbClr val="EDE6F8"/>
          </a:solidFill>
          <a:ln w="9525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">
            <a:extLst>
              <a:ext uri="{FF2B5EF4-FFF2-40B4-BE49-F238E27FC236}">
                <a16:creationId xmlns:a16="http://schemas.microsoft.com/office/drawing/2014/main" id="{51EE0493-5AC2-AA74-EB7C-30BCECBFBB01}"/>
              </a:ext>
            </a:extLst>
          </p:cNvPr>
          <p:cNvSpPr/>
          <p:nvPr/>
        </p:nvSpPr>
        <p:spPr>
          <a:xfrm>
            <a:off x="9123680" y="1470153"/>
            <a:ext cx="2797050" cy="419095"/>
          </a:xfrm>
          <a:prstGeom prst="round2DiagRect">
            <a:avLst/>
          </a:prstGeom>
          <a:solidFill>
            <a:srgbClr val="229693"/>
          </a:solidFill>
          <a:ln>
            <a:solidFill>
              <a:schemeClr val="bg2"/>
            </a:solidFill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A1A2E"/>
                </a:solidFill>
                <a:ea typeface="Calibri"/>
                <a:cs typeface="Calibri"/>
                <a:sym typeface="Calibri"/>
              </a:rPr>
              <a:t>Surgency, Negative Affect, Effortful Control</a:t>
            </a:r>
            <a:endParaRPr lang="en-US" sz="1200" b="0" i="0" u="none" strike="noStrike" cap="non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">
            <a:extLst>
              <a:ext uri="{FF2B5EF4-FFF2-40B4-BE49-F238E27FC236}">
                <a16:creationId xmlns:a16="http://schemas.microsoft.com/office/drawing/2014/main" id="{1CE9830E-C3F1-248B-F6A4-05558FD8E194}"/>
              </a:ext>
            </a:extLst>
          </p:cNvPr>
          <p:cNvSpPr/>
          <p:nvPr/>
        </p:nvSpPr>
        <p:spPr>
          <a:xfrm>
            <a:off x="191548" y="622629"/>
            <a:ext cx="2978372" cy="420624"/>
          </a:xfrm>
          <a:prstGeom prst="round2DiagRect">
            <a:avLst/>
          </a:prstGeom>
          <a:solidFill>
            <a:srgbClr val="083B4E"/>
          </a:solidFill>
          <a:ln>
            <a:solidFill>
              <a:schemeClr val="bg2"/>
            </a:solidFill>
          </a:ln>
        </p:spPr>
        <p:txBody>
          <a:bodyPr spcFirstLastPara="1" wrap="square" lIns="63500" tIns="63500" rIns="63500" bIns="635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lang="en-US" sz="1200" b="1" i="0" u="none" strike="noStrike" cap="none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CHARACTERISTICS OF TRAITS</a:t>
            </a:r>
            <a:endParaRPr lang="en-US" sz="1200" b="0" i="0" u="none" strike="noStrike" cap="none" dirty="0">
              <a:solidFill>
                <a:schemeClr val="bg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>
            <a:extLst>
              <a:ext uri="{FF2B5EF4-FFF2-40B4-BE49-F238E27FC236}">
                <a16:creationId xmlns:a16="http://schemas.microsoft.com/office/drawing/2014/main" id="{039EB478-121D-A616-B3C0-895F2BDF8C9B}"/>
              </a:ext>
            </a:extLst>
          </p:cNvPr>
          <p:cNvSpPr/>
          <p:nvPr/>
        </p:nvSpPr>
        <p:spPr>
          <a:xfrm>
            <a:off x="8732773" y="3624439"/>
            <a:ext cx="2395728" cy="420624"/>
          </a:xfrm>
          <a:prstGeom prst="round2DiagRect">
            <a:avLst/>
          </a:prstGeom>
          <a:solidFill>
            <a:srgbClr val="113237"/>
          </a:solidFill>
          <a:ln w="12700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dirty="0">
                <a:solidFill>
                  <a:schemeClr val="bg1"/>
                </a:solidFill>
                <a:effectLst/>
              </a:rPr>
              <a:t>Sensation seeking</a:t>
            </a:r>
            <a:endParaRPr sz="1400" dirty="0">
              <a:solidFill>
                <a:schemeClr val="bg1"/>
              </a:solidFill>
            </a:endParaRPr>
          </a:p>
        </p:txBody>
      </p:sp>
      <p:sp>
        <p:nvSpPr>
          <p:cNvPr id="87" name="Google Shape;87;p1">
            <a:extLst>
              <a:ext uri="{FF2B5EF4-FFF2-40B4-BE49-F238E27FC236}">
                <a16:creationId xmlns:a16="http://schemas.microsoft.com/office/drawing/2014/main" id="{ABD40E73-B021-0261-0FDE-6A3EBBE6DC6C}"/>
              </a:ext>
            </a:extLst>
          </p:cNvPr>
          <p:cNvSpPr/>
          <p:nvPr/>
        </p:nvSpPr>
        <p:spPr>
          <a:xfrm>
            <a:off x="8765201" y="4072377"/>
            <a:ext cx="2363300" cy="420624"/>
          </a:xfrm>
          <a:prstGeom prst="round2DiagRect">
            <a:avLst/>
          </a:prstGeom>
          <a:solidFill>
            <a:srgbClr val="E6E6E6"/>
          </a:solidFill>
          <a:ln>
            <a:solidFill>
              <a:schemeClr val="bg2"/>
            </a:solidFill>
          </a:ln>
        </p:spPr>
        <p:txBody>
          <a:bodyPr spcFirstLastPara="1" wrap="square" lIns="63500" tIns="63500" rIns="63500" bIns="635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</a:rPr>
              <a:t>Seek varied, novel, complex, and intense sensations and experiences</a:t>
            </a:r>
            <a:endParaRPr sz="1100" b="0" i="0" u="none" strike="noStrike" cap="non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98" name="Google Shape;98;p1">
            <a:extLst>
              <a:ext uri="{FF2B5EF4-FFF2-40B4-BE49-F238E27FC236}">
                <a16:creationId xmlns:a16="http://schemas.microsoft.com/office/drawing/2014/main" id="{929F2704-6F7A-9E97-2CB9-9EFB95C8A719}"/>
              </a:ext>
            </a:extLst>
          </p:cNvPr>
          <p:cNvCxnSpPr>
            <a:cxnSpLocks/>
            <a:stCxn id="14" idx="2"/>
            <a:endCxn id="136" idx="0"/>
          </p:cNvCxnSpPr>
          <p:nvPr/>
        </p:nvCxnSpPr>
        <p:spPr>
          <a:xfrm flipH="1">
            <a:off x="2771028" y="4927808"/>
            <a:ext cx="689952" cy="377923"/>
          </a:xfrm>
          <a:prstGeom prst="straightConnector1">
            <a:avLst/>
          </a:prstGeom>
          <a:noFill/>
          <a:ln w="38100" cap="flat" cmpd="sng">
            <a:solidFill>
              <a:schemeClr val="bg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3" name="Google Shape;103;p1">
            <a:extLst>
              <a:ext uri="{FF2B5EF4-FFF2-40B4-BE49-F238E27FC236}">
                <a16:creationId xmlns:a16="http://schemas.microsoft.com/office/drawing/2014/main" id="{DF66133F-2C19-1CDD-E4BD-48C4CF7EEDB7}"/>
              </a:ext>
            </a:extLst>
          </p:cNvPr>
          <p:cNvSpPr/>
          <p:nvPr/>
        </p:nvSpPr>
        <p:spPr>
          <a:xfrm>
            <a:off x="1290442" y="1087569"/>
            <a:ext cx="1879478" cy="680913"/>
          </a:xfrm>
          <a:prstGeom prst="round2DiagRect">
            <a:avLst/>
          </a:prstGeom>
          <a:solidFill>
            <a:srgbClr val="1180A7"/>
          </a:solidFill>
          <a:ln w="9525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cs typeface="Calibri" panose="020F0502020204030204" pitchFamily="34" charset="0"/>
              </a:rPr>
              <a:t>Enduring patterns of thinking, feeling, &amp; behaving</a:t>
            </a:r>
            <a:endParaRPr sz="1200" dirty="0"/>
          </a:p>
        </p:txBody>
      </p:sp>
      <p:cxnSp>
        <p:nvCxnSpPr>
          <p:cNvPr id="112" name="Google Shape;112;p1">
            <a:extLst>
              <a:ext uri="{FF2B5EF4-FFF2-40B4-BE49-F238E27FC236}">
                <a16:creationId xmlns:a16="http://schemas.microsoft.com/office/drawing/2014/main" id="{3C91D182-C18E-B9B8-B211-5655B9FB56EE}"/>
              </a:ext>
            </a:extLst>
          </p:cNvPr>
          <p:cNvCxnSpPr>
            <a:cxnSpLocks/>
            <a:stCxn id="86" idx="2"/>
            <a:endCxn id="14" idx="0"/>
          </p:cNvCxnSpPr>
          <p:nvPr/>
        </p:nvCxnSpPr>
        <p:spPr>
          <a:xfrm flipH="1">
            <a:off x="5918329" y="3834751"/>
            <a:ext cx="2814444" cy="1093057"/>
          </a:xfrm>
          <a:prstGeom prst="straightConnector1">
            <a:avLst/>
          </a:prstGeom>
          <a:noFill/>
          <a:ln w="38100" cap="flat" cmpd="sng">
            <a:solidFill>
              <a:schemeClr val="bg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36" name="Google Shape;71;p1">
            <a:extLst>
              <a:ext uri="{FF2B5EF4-FFF2-40B4-BE49-F238E27FC236}">
                <a16:creationId xmlns:a16="http://schemas.microsoft.com/office/drawing/2014/main" id="{44E4CCC8-1C43-19F6-EF76-80DE9E34E74C}"/>
              </a:ext>
            </a:extLst>
          </p:cNvPr>
          <p:cNvSpPr/>
          <p:nvPr/>
        </p:nvSpPr>
        <p:spPr>
          <a:xfrm>
            <a:off x="347868" y="4455521"/>
            <a:ext cx="2423160" cy="1700419"/>
          </a:xfrm>
          <a:prstGeom prst="round2DiagRect">
            <a:avLst/>
          </a:prstGeom>
          <a:solidFill>
            <a:srgbClr val="B56A00"/>
          </a:solidFill>
          <a:ln w="12700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Subjective Well-Being</a:t>
            </a:r>
            <a:endParaRPr lang="en-US" dirty="0"/>
          </a:p>
        </p:txBody>
      </p:sp>
      <p:sp>
        <p:nvSpPr>
          <p:cNvPr id="11" name="Google Shape;76;p1">
            <a:extLst>
              <a:ext uri="{FF2B5EF4-FFF2-40B4-BE49-F238E27FC236}">
                <a16:creationId xmlns:a16="http://schemas.microsoft.com/office/drawing/2014/main" id="{FEB54706-A876-B978-4E72-7558F8B9AF98}"/>
              </a:ext>
            </a:extLst>
          </p:cNvPr>
          <p:cNvSpPr/>
          <p:nvPr/>
        </p:nvSpPr>
        <p:spPr>
          <a:xfrm>
            <a:off x="207068" y="1470153"/>
            <a:ext cx="1031313" cy="438455"/>
          </a:xfrm>
          <a:prstGeom prst="round2DiagRect">
            <a:avLst/>
          </a:prstGeom>
          <a:solidFill>
            <a:srgbClr val="1180A7"/>
          </a:solidFill>
          <a:ln w="9525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rgbClr val="1A1A2E"/>
                </a:solidFill>
                <a:ea typeface="Calibri"/>
                <a:cs typeface="Calibri"/>
                <a:sym typeface="Calibri"/>
              </a:rPr>
              <a:t>Moderately stable</a:t>
            </a:r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76;p1">
            <a:extLst>
              <a:ext uri="{FF2B5EF4-FFF2-40B4-BE49-F238E27FC236}">
                <a16:creationId xmlns:a16="http://schemas.microsoft.com/office/drawing/2014/main" id="{DBAB4C54-AE1B-8A77-87B3-6910A48AA69D}"/>
              </a:ext>
            </a:extLst>
          </p:cNvPr>
          <p:cNvSpPr/>
          <p:nvPr/>
        </p:nvSpPr>
        <p:spPr>
          <a:xfrm>
            <a:off x="189741" y="1061789"/>
            <a:ext cx="1058732" cy="384589"/>
          </a:xfrm>
          <a:prstGeom prst="round2DiagRect">
            <a:avLst/>
          </a:prstGeom>
          <a:solidFill>
            <a:srgbClr val="1180A7"/>
          </a:solidFill>
          <a:ln w="9525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rgbClr val="1A1A2E"/>
                </a:solidFill>
                <a:ea typeface="Calibri"/>
                <a:cs typeface="Calibri"/>
                <a:sym typeface="Calibri"/>
              </a:rPr>
              <a:t>Heritable</a:t>
            </a:r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31;p1">
            <a:extLst>
              <a:ext uri="{FF2B5EF4-FFF2-40B4-BE49-F238E27FC236}">
                <a16:creationId xmlns:a16="http://schemas.microsoft.com/office/drawing/2014/main" id="{CDD44B12-0476-C860-78B0-79609C4A9699}"/>
              </a:ext>
            </a:extLst>
          </p:cNvPr>
          <p:cNvSpPr/>
          <p:nvPr/>
        </p:nvSpPr>
        <p:spPr>
          <a:xfrm>
            <a:off x="4432676" y="3296649"/>
            <a:ext cx="4090971" cy="575255"/>
          </a:xfrm>
          <a:prstGeom prst="round2DiagRect">
            <a:avLst/>
          </a:prstGeom>
          <a:solidFill>
            <a:srgbClr val="FFCCFF"/>
          </a:solidFill>
          <a:ln w="9525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1200" b="1" dirty="0">
                <a:solidFill>
                  <a:srgbClr val="1A1A2E"/>
                </a:solidFill>
                <a:ea typeface="Calibri"/>
                <a:cs typeface="Calibri"/>
                <a:sym typeface="Calibri"/>
              </a:rPr>
              <a:t>Neuroticism</a:t>
            </a:r>
          </a:p>
          <a:p>
            <a:pPr lvl="0" algn="ctr"/>
            <a:r>
              <a:rPr lang="en-US" sz="1200" dirty="0">
                <a:solidFill>
                  <a:srgbClr val="1A1A2E"/>
                </a:solidFill>
                <a:cs typeface="Calibri"/>
                <a:sym typeface="Calibri"/>
              </a:rPr>
              <a:t>H: Motivated by Avoiding Threats, Certainty, Seeking Security</a:t>
            </a:r>
          </a:p>
          <a:p>
            <a:pPr lvl="0" algn="ctr"/>
            <a:r>
              <a:rPr lang="en-US" sz="1200" dirty="0">
                <a:solidFill>
                  <a:srgbClr val="1A1A2E"/>
                </a:solidFill>
                <a:cs typeface="Calibri"/>
                <a:sym typeface="Calibri"/>
              </a:rPr>
              <a:t>L: Emotionally stable</a:t>
            </a:r>
            <a:endParaRPr sz="1200" dirty="0"/>
          </a:p>
        </p:txBody>
      </p:sp>
      <p:sp>
        <p:nvSpPr>
          <p:cNvPr id="33" name="Google Shape;67;p1">
            <a:extLst>
              <a:ext uri="{FF2B5EF4-FFF2-40B4-BE49-F238E27FC236}">
                <a16:creationId xmlns:a16="http://schemas.microsoft.com/office/drawing/2014/main" id="{C045DB7A-74F4-3118-26D1-3CC9F07CC5BE}"/>
              </a:ext>
            </a:extLst>
          </p:cNvPr>
          <p:cNvSpPr/>
          <p:nvPr/>
        </p:nvSpPr>
        <p:spPr>
          <a:xfrm>
            <a:off x="9123680" y="1920928"/>
            <a:ext cx="2760568" cy="320014"/>
          </a:xfrm>
          <a:prstGeom prst="round2DiagRect">
            <a:avLst/>
          </a:prstGeom>
          <a:solidFill>
            <a:srgbClr val="16605E"/>
          </a:solidFill>
          <a:ln w="9525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Gray’s Reward Sensitivity Theory</a:t>
            </a:r>
          </a:p>
        </p:txBody>
      </p:sp>
      <p:sp>
        <p:nvSpPr>
          <p:cNvPr id="38" name="Google Shape;52;p1">
            <a:extLst>
              <a:ext uri="{FF2B5EF4-FFF2-40B4-BE49-F238E27FC236}">
                <a16:creationId xmlns:a16="http://schemas.microsoft.com/office/drawing/2014/main" id="{4ADBD76C-A707-F0BF-857F-78B886AFCD3F}"/>
              </a:ext>
            </a:extLst>
          </p:cNvPr>
          <p:cNvSpPr/>
          <p:nvPr/>
        </p:nvSpPr>
        <p:spPr>
          <a:xfrm>
            <a:off x="9123680" y="2268256"/>
            <a:ext cx="1460740" cy="445435"/>
          </a:xfrm>
          <a:prstGeom prst="round2DiagRect">
            <a:avLst/>
          </a:prstGeom>
          <a:solidFill>
            <a:srgbClr val="229693"/>
          </a:solidFill>
          <a:ln w="9525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cs typeface="Calibri" panose="020F0502020204030204" pitchFamily="34" charset="0"/>
              </a:rPr>
              <a:t>BAS (Approach System)</a:t>
            </a:r>
            <a:endParaRPr sz="1100" dirty="0">
              <a:cs typeface="Calibri" panose="020F0502020204030204" pitchFamily="34" charset="0"/>
            </a:endParaRPr>
          </a:p>
        </p:txBody>
      </p:sp>
      <p:sp>
        <p:nvSpPr>
          <p:cNvPr id="39" name="Google Shape;52;p1">
            <a:extLst>
              <a:ext uri="{FF2B5EF4-FFF2-40B4-BE49-F238E27FC236}">
                <a16:creationId xmlns:a16="http://schemas.microsoft.com/office/drawing/2014/main" id="{16E415ED-BF1B-1CD1-86FC-137E1E5896F9}"/>
              </a:ext>
            </a:extLst>
          </p:cNvPr>
          <p:cNvSpPr/>
          <p:nvPr/>
        </p:nvSpPr>
        <p:spPr>
          <a:xfrm>
            <a:off x="10631006" y="2255851"/>
            <a:ext cx="1253242" cy="445435"/>
          </a:xfrm>
          <a:prstGeom prst="round2DiagRect">
            <a:avLst/>
          </a:prstGeom>
          <a:solidFill>
            <a:srgbClr val="229693"/>
          </a:solidFill>
          <a:ln w="9525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cs typeface="Calibri" panose="020F0502020204030204" pitchFamily="34" charset="0"/>
              </a:rPr>
              <a:t>BIS (Inhibition System)</a:t>
            </a:r>
            <a:endParaRPr sz="1100" dirty="0">
              <a:cs typeface="Calibri" panose="020F0502020204030204" pitchFamily="34" charset="0"/>
            </a:endParaRPr>
          </a:p>
        </p:txBody>
      </p:sp>
      <p:sp>
        <p:nvSpPr>
          <p:cNvPr id="69" name="Google Shape;90;p1">
            <a:extLst>
              <a:ext uri="{FF2B5EF4-FFF2-40B4-BE49-F238E27FC236}">
                <a16:creationId xmlns:a16="http://schemas.microsoft.com/office/drawing/2014/main" id="{1B114BD0-F197-E9E8-728F-B21F1DAE44D9}"/>
              </a:ext>
            </a:extLst>
          </p:cNvPr>
          <p:cNvSpPr/>
          <p:nvPr/>
        </p:nvSpPr>
        <p:spPr>
          <a:xfrm>
            <a:off x="5607251" y="6204369"/>
            <a:ext cx="2395728" cy="292608"/>
          </a:xfrm>
          <a:prstGeom prst="round2DiagRect">
            <a:avLst/>
          </a:prstGeom>
          <a:solidFill>
            <a:srgbClr val="26457C"/>
          </a:solidFill>
          <a:ln w="9525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Seeks Meaning &amp; Purpose</a:t>
            </a:r>
          </a:p>
        </p:txBody>
      </p:sp>
      <p:sp>
        <p:nvSpPr>
          <p:cNvPr id="81" name="Google Shape;76;p1">
            <a:extLst>
              <a:ext uri="{FF2B5EF4-FFF2-40B4-BE49-F238E27FC236}">
                <a16:creationId xmlns:a16="http://schemas.microsoft.com/office/drawing/2014/main" id="{60A82FE4-325C-A27A-68F1-2B9E23049818}"/>
              </a:ext>
            </a:extLst>
          </p:cNvPr>
          <p:cNvSpPr/>
          <p:nvPr/>
        </p:nvSpPr>
        <p:spPr>
          <a:xfrm>
            <a:off x="323562" y="6235371"/>
            <a:ext cx="2283004" cy="292608"/>
          </a:xfrm>
          <a:prstGeom prst="round2DiagRect">
            <a:avLst/>
          </a:prstGeom>
          <a:solidFill>
            <a:srgbClr val="FDF0D8"/>
          </a:solidFill>
          <a:ln w="9525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400" dirty="0">
                <a:solidFill>
                  <a:srgbClr val="1A1A2E"/>
                </a:solidFill>
                <a:ea typeface="Calibri"/>
                <a:cs typeface="Calibri"/>
                <a:sym typeface="Calibri"/>
              </a:rPr>
              <a:t>PERMA  Model (Table 10.4)</a:t>
            </a:r>
            <a:endParaRPr lang="en-US" sz="14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19;p1">
            <a:extLst>
              <a:ext uri="{FF2B5EF4-FFF2-40B4-BE49-F238E27FC236}">
                <a16:creationId xmlns:a16="http://schemas.microsoft.com/office/drawing/2014/main" id="{5F2F1CCC-D47E-FB40-57DE-77433EF5FFC1}"/>
              </a:ext>
            </a:extLst>
          </p:cNvPr>
          <p:cNvSpPr/>
          <p:nvPr/>
        </p:nvSpPr>
        <p:spPr>
          <a:xfrm>
            <a:off x="8425373" y="4796268"/>
            <a:ext cx="3499803" cy="800600"/>
          </a:xfrm>
          <a:prstGeom prst="round2DiagRect">
            <a:avLst/>
          </a:prstGeom>
          <a:solidFill>
            <a:srgbClr val="92414F"/>
          </a:solidFill>
          <a:ln w="12700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FFFFFF"/>
              </a:buClr>
              <a:buSzPts val="1050"/>
            </a:pPr>
            <a:r>
              <a:rPr lang="en-US" sz="1400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THE DARK TRIAD  </a:t>
            </a:r>
          </a:p>
          <a:p>
            <a:pPr lvl="0" algn="ctr">
              <a:buClr>
                <a:srgbClr val="FFFFFF"/>
              </a:buClr>
              <a:buSzPts val="1050"/>
            </a:pPr>
            <a:r>
              <a:rPr lang="en-US" sz="1200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Motivated to address thwarted autonomy &amp; competence</a:t>
            </a:r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23;p1">
            <a:extLst>
              <a:ext uri="{FF2B5EF4-FFF2-40B4-BE49-F238E27FC236}">
                <a16:creationId xmlns:a16="http://schemas.microsoft.com/office/drawing/2014/main" id="{5DD25451-1A33-3ED5-7910-AC59C670340E}"/>
              </a:ext>
            </a:extLst>
          </p:cNvPr>
          <p:cNvSpPr/>
          <p:nvPr/>
        </p:nvSpPr>
        <p:spPr>
          <a:xfrm>
            <a:off x="8412800" y="5634200"/>
            <a:ext cx="1614338" cy="430540"/>
          </a:xfrm>
          <a:prstGeom prst="round2DiagRect">
            <a:avLst/>
          </a:prstGeom>
          <a:solidFill>
            <a:srgbClr val="BD6B79"/>
          </a:solidFill>
          <a:ln w="9525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1A1A2E"/>
              </a:buClr>
              <a:buSzPts val="750"/>
            </a:pPr>
            <a:r>
              <a:rPr lang="en-US" sz="1200" dirty="0">
                <a:cs typeface="Calibri" panose="020F0502020204030204" pitchFamily="34" charset="0"/>
              </a:rPr>
              <a:t>Machiavellianism</a:t>
            </a:r>
            <a:endParaRPr lang="en-US" sz="1200" b="1" dirty="0">
              <a:solidFill>
                <a:srgbClr val="1A1A2E"/>
              </a:solidFill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07" name="Google Shape;23;p1">
            <a:extLst>
              <a:ext uri="{FF2B5EF4-FFF2-40B4-BE49-F238E27FC236}">
                <a16:creationId xmlns:a16="http://schemas.microsoft.com/office/drawing/2014/main" id="{C3E2D481-1E84-DFC5-B27F-13911CB614D6}"/>
              </a:ext>
            </a:extLst>
          </p:cNvPr>
          <p:cNvSpPr/>
          <p:nvPr/>
        </p:nvSpPr>
        <p:spPr>
          <a:xfrm>
            <a:off x="10101555" y="5619132"/>
            <a:ext cx="1782693" cy="417669"/>
          </a:xfrm>
          <a:prstGeom prst="round2DiagRect">
            <a:avLst/>
          </a:prstGeom>
          <a:solidFill>
            <a:srgbClr val="BD6B79"/>
          </a:solidFill>
          <a:ln w="9525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1A1A2E"/>
              </a:buClr>
              <a:buSzPts val="750"/>
            </a:pPr>
            <a:r>
              <a:rPr lang="en-US" sz="1200" dirty="0">
                <a:cs typeface="Calibri" panose="020F0502020204030204" pitchFamily="34" charset="0"/>
              </a:rPr>
              <a:t>Narcissism</a:t>
            </a:r>
            <a:endParaRPr lang="en-US" sz="1200" b="1" dirty="0">
              <a:solidFill>
                <a:srgbClr val="1A1A2E"/>
              </a:solidFill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11" name="Google Shape;23;p1">
            <a:extLst>
              <a:ext uri="{FF2B5EF4-FFF2-40B4-BE49-F238E27FC236}">
                <a16:creationId xmlns:a16="http://schemas.microsoft.com/office/drawing/2014/main" id="{FDF55954-B151-B96D-3B06-4FF1922D7077}"/>
              </a:ext>
            </a:extLst>
          </p:cNvPr>
          <p:cNvSpPr/>
          <p:nvPr/>
        </p:nvSpPr>
        <p:spPr>
          <a:xfrm>
            <a:off x="8699082" y="6093421"/>
            <a:ext cx="2984918" cy="481828"/>
          </a:xfrm>
          <a:prstGeom prst="round2DiagRect">
            <a:avLst/>
          </a:prstGeom>
          <a:solidFill>
            <a:srgbClr val="BD6B79"/>
          </a:solidFill>
          <a:ln w="9525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1A1A2E"/>
              </a:buClr>
              <a:buSzPts val="750"/>
            </a:pPr>
            <a:r>
              <a:rPr lang="en-US" sz="1200" dirty="0">
                <a:cs typeface="Calibri" panose="020F0502020204030204" pitchFamily="34" charset="0"/>
              </a:rPr>
              <a:t>Psychopathy – Also motivated to address thwarted Relatedness</a:t>
            </a:r>
            <a:endParaRPr lang="en-US" sz="1200" b="1" dirty="0">
              <a:solidFill>
                <a:srgbClr val="1A1A2E"/>
              </a:solidFill>
              <a:ea typeface="Calibri"/>
              <a:cs typeface="Calibri" panose="020F0502020204030204" pitchFamily="34" charset="0"/>
              <a:sym typeface="Calibri"/>
            </a:endParaRPr>
          </a:p>
        </p:txBody>
      </p:sp>
      <p:cxnSp>
        <p:nvCxnSpPr>
          <p:cNvPr id="124" name="Google Shape;18;p1">
            <a:extLst>
              <a:ext uri="{FF2B5EF4-FFF2-40B4-BE49-F238E27FC236}">
                <a16:creationId xmlns:a16="http://schemas.microsoft.com/office/drawing/2014/main" id="{1814FC89-7A1B-CED4-9C28-2A689719F0E7}"/>
              </a:ext>
            </a:extLst>
          </p:cNvPr>
          <p:cNvCxnSpPr>
            <a:cxnSpLocks/>
            <a:stCxn id="93" idx="2"/>
          </p:cNvCxnSpPr>
          <p:nvPr/>
        </p:nvCxnSpPr>
        <p:spPr>
          <a:xfrm flipH="1" flipV="1">
            <a:off x="6096000" y="5044237"/>
            <a:ext cx="2329373" cy="152331"/>
          </a:xfrm>
          <a:prstGeom prst="straightConnector1">
            <a:avLst/>
          </a:prstGeom>
          <a:noFill/>
          <a:ln w="38100" cap="flat" cmpd="sng">
            <a:solidFill>
              <a:schemeClr val="bg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8" name="Google Shape;86;p1">
            <a:extLst>
              <a:ext uri="{FF2B5EF4-FFF2-40B4-BE49-F238E27FC236}">
                <a16:creationId xmlns:a16="http://schemas.microsoft.com/office/drawing/2014/main" id="{55F009E4-D1D1-481C-A46A-956640086778}"/>
              </a:ext>
            </a:extLst>
          </p:cNvPr>
          <p:cNvSpPr/>
          <p:nvPr/>
        </p:nvSpPr>
        <p:spPr>
          <a:xfrm>
            <a:off x="5607251" y="5728577"/>
            <a:ext cx="2395728" cy="420624"/>
          </a:xfrm>
          <a:prstGeom prst="round2DiagRect">
            <a:avLst/>
          </a:prstGeom>
          <a:solidFill>
            <a:srgbClr val="142440"/>
          </a:solidFill>
          <a:ln w="12700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GRIT</a:t>
            </a:r>
            <a:endParaRPr b="1" dirty="0">
              <a:solidFill>
                <a:schemeClr val="bg1"/>
              </a:solidFill>
            </a:endParaRPr>
          </a:p>
        </p:txBody>
      </p:sp>
      <p:cxnSp>
        <p:nvCxnSpPr>
          <p:cNvPr id="113" name="Google Shape;18;p1">
            <a:extLst>
              <a:ext uri="{FF2B5EF4-FFF2-40B4-BE49-F238E27FC236}">
                <a16:creationId xmlns:a16="http://schemas.microsoft.com/office/drawing/2014/main" id="{B4104FE2-7194-4D6F-B348-9C996BBECCFE}"/>
              </a:ext>
            </a:extLst>
          </p:cNvPr>
          <p:cNvCxnSpPr>
            <a:cxnSpLocks/>
            <a:stCxn id="108" idx="3"/>
          </p:cNvCxnSpPr>
          <p:nvPr/>
        </p:nvCxnSpPr>
        <p:spPr>
          <a:xfrm flipH="1" flipV="1">
            <a:off x="5914952" y="5138120"/>
            <a:ext cx="890163" cy="590457"/>
          </a:xfrm>
          <a:prstGeom prst="straightConnector1">
            <a:avLst/>
          </a:prstGeom>
          <a:noFill/>
          <a:ln w="38100" cap="flat" cmpd="sng">
            <a:solidFill>
              <a:schemeClr val="bg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4" name="Google Shape;46;p1">
            <a:extLst>
              <a:ext uri="{FF2B5EF4-FFF2-40B4-BE49-F238E27FC236}">
                <a16:creationId xmlns:a16="http://schemas.microsoft.com/office/drawing/2014/main" id="{5EF59728-1113-4DBC-86CC-DE94320AFEE9}"/>
              </a:ext>
            </a:extLst>
          </p:cNvPr>
          <p:cNvSpPr/>
          <p:nvPr/>
        </p:nvSpPr>
        <p:spPr>
          <a:xfrm>
            <a:off x="1780429" y="2978769"/>
            <a:ext cx="1409320" cy="782262"/>
          </a:xfrm>
          <a:prstGeom prst="round2DiagRect">
            <a:avLst/>
          </a:prstGeom>
          <a:solidFill>
            <a:srgbClr val="7E7F7B"/>
          </a:solidFill>
          <a:ln w="9525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cs typeface="Calibri" panose="020F0502020204030204" pitchFamily="34" charset="0"/>
              </a:rPr>
              <a:t>Situations a person chooses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1" dirty="0">
                <a:solidFill>
                  <a:srgbClr val="000000"/>
                </a:solidFill>
              </a:rPr>
              <a:t>T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</a:rPr>
              <a:t>rait-environment correlation</a:t>
            </a:r>
            <a:endParaRPr lang="en-US" sz="1200" b="0" i="0" u="none" strike="noStrike" cap="non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52;p1">
            <a:extLst>
              <a:ext uri="{FF2B5EF4-FFF2-40B4-BE49-F238E27FC236}">
                <a16:creationId xmlns:a16="http://schemas.microsoft.com/office/drawing/2014/main" id="{4F52C3AF-B938-48EF-96DC-178DDE64DC3E}"/>
              </a:ext>
            </a:extLst>
          </p:cNvPr>
          <p:cNvSpPr/>
          <p:nvPr/>
        </p:nvSpPr>
        <p:spPr>
          <a:xfrm>
            <a:off x="9135871" y="2743570"/>
            <a:ext cx="1448549" cy="611828"/>
          </a:xfrm>
          <a:prstGeom prst="round2DiagRect">
            <a:avLst/>
          </a:prstGeom>
          <a:solidFill>
            <a:srgbClr val="229693"/>
          </a:solidFill>
          <a:ln w="9525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cs typeface="Calibri" panose="020F0502020204030204" pitchFamily="34" charset="0"/>
              </a:rPr>
              <a:t>Mastery or Performance goals</a:t>
            </a:r>
            <a:endParaRPr sz="1100" dirty="0">
              <a:cs typeface="Calibri" panose="020F0502020204030204" pitchFamily="34" charset="0"/>
            </a:endParaRPr>
          </a:p>
        </p:txBody>
      </p:sp>
      <p:sp>
        <p:nvSpPr>
          <p:cNvPr id="116" name="Google Shape;52;p1">
            <a:extLst>
              <a:ext uri="{FF2B5EF4-FFF2-40B4-BE49-F238E27FC236}">
                <a16:creationId xmlns:a16="http://schemas.microsoft.com/office/drawing/2014/main" id="{28615553-1912-4D83-BA28-5ABC69B90AC9}"/>
              </a:ext>
            </a:extLst>
          </p:cNvPr>
          <p:cNvSpPr/>
          <p:nvPr/>
        </p:nvSpPr>
        <p:spPr>
          <a:xfrm>
            <a:off x="10618815" y="2742935"/>
            <a:ext cx="1265433" cy="611828"/>
          </a:xfrm>
          <a:prstGeom prst="round2DiagRect">
            <a:avLst/>
          </a:prstGeom>
          <a:solidFill>
            <a:srgbClr val="229693"/>
          </a:solidFill>
          <a:ln w="9525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cs typeface="Calibri" panose="020F0502020204030204" pitchFamily="34" charset="0"/>
              </a:rPr>
              <a:t>Performance-avoidance goals</a:t>
            </a:r>
          </a:p>
        </p:txBody>
      </p:sp>
      <p:sp>
        <p:nvSpPr>
          <p:cNvPr id="119" name="Google Shape;76;p1">
            <a:extLst>
              <a:ext uri="{FF2B5EF4-FFF2-40B4-BE49-F238E27FC236}">
                <a16:creationId xmlns:a16="http://schemas.microsoft.com/office/drawing/2014/main" id="{381AE494-5259-4F49-9E2C-CDC35D1105B6}"/>
              </a:ext>
            </a:extLst>
          </p:cNvPr>
          <p:cNvSpPr/>
          <p:nvPr/>
        </p:nvSpPr>
        <p:spPr>
          <a:xfrm>
            <a:off x="1284967" y="1820497"/>
            <a:ext cx="1879478" cy="457200"/>
          </a:xfrm>
          <a:prstGeom prst="round2DiagRect">
            <a:avLst/>
          </a:prstGeom>
          <a:solidFill>
            <a:srgbClr val="1180A7"/>
          </a:solidFill>
          <a:ln w="9525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215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rgbClr val="1A1A2E"/>
                </a:solidFill>
                <a:ea typeface="Calibri"/>
                <a:cs typeface="Calibri"/>
                <a:sym typeface="Calibri"/>
              </a:rPr>
              <a:t>Malleable across the lifespan </a:t>
            </a:r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120" name="Google Shape;37;p1">
            <a:extLst>
              <a:ext uri="{FF2B5EF4-FFF2-40B4-BE49-F238E27FC236}">
                <a16:creationId xmlns:a16="http://schemas.microsoft.com/office/drawing/2014/main" id="{1BC5DD41-1789-47A7-A2A5-01BFC2294075}"/>
              </a:ext>
            </a:extLst>
          </p:cNvPr>
          <p:cNvCxnSpPr>
            <a:cxnSpLocks/>
            <a:stCxn id="72" idx="0"/>
            <a:endCxn id="19" idx="2"/>
          </p:cNvCxnSpPr>
          <p:nvPr/>
        </p:nvCxnSpPr>
        <p:spPr>
          <a:xfrm>
            <a:off x="3169920" y="832941"/>
            <a:ext cx="582120" cy="58247"/>
          </a:xfrm>
          <a:prstGeom prst="straightConnector1">
            <a:avLst/>
          </a:prstGeom>
          <a:noFill/>
          <a:ln w="38100" cap="flat" cmpd="sng">
            <a:solidFill>
              <a:schemeClr val="bg2"/>
            </a:solidFill>
            <a:prstDash val="solid"/>
            <a:round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4212338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58b23b8-80ab-4871-af94-265c2a70562d">
      <Terms xmlns="http://schemas.microsoft.com/office/infopath/2007/PartnerControls"/>
    </lcf76f155ced4ddcb4097134ff3c332f>
    <TaxCatchAll xmlns="94d707cb-8288-4c59-8fe9-a457835741f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43DE67C22F4940BBE9D170DAE04CAF" ma:contentTypeVersion="18" ma:contentTypeDescription="Create a new document." ma:contentTypeScope="" ma:versionID="50b3c8d461ed132ee39070c7dbf0b0ed">
  <xsd:schema xmlns:xsd="http://www.w3.org/2001/XMLSchema" xmlns:xs="http://www.w3.org/2001/XMLSchema" xmlns:p="http://schemas.microsoft.com/office/2006/metadata/properties" xmlns:ns2="758b23b8-80ab-4871-af94-265c2a70562d" xmlns:ns3="94d707cb-8288-4c59-8fe9-a457835741f6" targetNamespace="http://schemas.microsoft.com/office/2006/metadata/properties" ma:root="true" ma:fieldsID="2f3ebda7f9c4e1b852dc052020f98b93" ns2:_="" ns3:_="">
    <xsd:import namespace="758b23b8-80ab-4871-af94-265c2a70562d"/>
    <xsd:import namespace="94d707cb-8288-4c59-8fe9-a457835741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8b23b8-80ab-4871-af94-265c2a7056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d707cb-8288-4c59-8fe9-a457835741f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ad51846-cd3e-44b1-a42e-8df071718a87}" ma:internalName="TaxCatchAll" ma:showField="CatchAllData" ma:web="94d707cb-8288-4c59-8fe9-a457835741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375C286-A469-419B-8357-402A73A27AF3}">
  <ds:schemaRefs>
    <ds:schemaRef ds:uri="http://schemas.microsoft.com/office/2006/metadata/properties"/>
    <ds:schemaRef ds:uri="http://schemas.microsoft.com/office/infopath/2007/PartnerControls"/>
    <ds:schemaRef ds:uri="758b23b8-80ab-4871-af94-265c2a70562d"/>
    <ds:schemaRef ds:uri="94d707cb-8288-4c59-8fe9-a457835741f6"/>
  </ds:schemaRefs>
</ds:datastoreItem>
</file>

<file path=customXml/itemProps2.xml><?xml version="1.0" encoding="utf-8"?>
<ds:datastoreItem xmlns:ds="http://schemas.openxmlformats.org/officeDocument/2006/customXml" ds:itemID="{05569F26-5708-4272-8100-D2B85F0A5C7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F9679D-E109-42E2-8C0B-ED25BF5982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8b23b8-80ab-4871-af94-265c2a70562d"/>
    <ds:schemaRef ds:uri="94d707cb-8288-4c59-8fe9-a457835741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1022</TotalTime>
  <Words>224</Words>
  <Application>Microsoft Office PowerPoint</Application>
  <PresentationFormat>Widescreen</PresentationFormat>
  <Paragraphs>51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Reviewer</dc:creator>
  <cp:lastModifiedBy>Reviewer</cp:lastModifiedBy>
  <cp:revision>13</cp:revision>
  <dcterms:created xsi:type="dcterms:W3CDTF">2026-04-28T19:58:54Z</dcterms:created>
  <dcterms:modified xsi:type="dcterms:W3CDTF">2026-07-23T14:15:31Z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0x0101006B43DE67C22F4940BBE9D170DAE04CAF</vt:lpwstr>
  </property>
  <property fmtid="{D5CDD505-2E9C-101B-9397-08002B2CF9AE}" pid="3" name="MSIP_Label_2bbab825-a111-45e4-86a1-18cee0005896_Enabled">
    <vt:lpwstr>true</vt:lpwstr>
  </property>
  <property fmtid="{D5CDD505-2E9C-101B-9397-08002B2CF9AE}" pid="4" name="MSIP_Label_2bbab825-a111-45e4-86a1-18cee0005896_SetDate">
    <vt:lpwstr>2026-07-23T14:15:24Z</vt:lpwstr>
  </property>
  <property fmtid="{D5CDD505-2E9C-101B-9397-08002B2CF9AE}" pid="5" name="MSIP_Label_2bbab825-a111-45e4-86a1-18cee0005896_Method">
    <vt:lpwstr>Standard</vt:lpwstr>
  </property>
  <property fmtid="{D5CDD505-2E9C-101B-9397-08002B2CF9AE}" pid="6" name="MSIP_Label_2bbab825-a111-45e4-86a1-18cee0005896_Name">
    <vt:lpwstr>2bbab825-a111-45e4-86a1-18cee0005896</vt:lpwstr>
  </property>
  <property fmtid="{D5CDD505-2E9C-101B-9397-08002B2CF9AE}" pid="7" name="MSIP_Label_2bbab825-a111-45e4-86a1-18cee0005896_SiteId">
    <vt:lpwstr>2567d566-604c-408a-8a60-55d0dc9d9d6b</vt:lpwstr>
  </property>
  <property fmtid="{D5CDD505-2E9C-101B-9397-08002B2CF9AE}" pid="8" name="MSIP_Label_2bbab825-a111-45e4-86a1-18cee0005896_ActionId">
    <vt:lpwstr>43546a7b-2c6a-4002-b31b-f65bc1cdff6c</vt:lpwstr>
  </property>
  <property fmtid="{D5CDD505-2E9C-101B-9397-08002B2CF9AE}" pid="9" name="MSIP_Label_2bbab825-a111-45e4-86a1-18cee0005896_ContentBits">
    <vt:lpwstr>2</vt:lpwstr>
  </property>
  <property fmtid="{D5CDD505-2E9C-101B-9397-08002B2CF9AE}" pid="10" name="MSIP_Label_2bbab825-a111-45e4-86a1-18cee0005896_Tag">
    <vt:lpwstr>10, 3, 0, 2</vt:lpwstr>
  </property>
  <property fmtid="{D5CDD505-2E9C-101B-9397-08002B2CF9AE}" pid="11" name="ClassificationContentMarkingFooterLocations">
    <vt:lpwstr>Office Theme:8</vt:lpwstr>
  </property>
  <property fmtid="{D5CDD505-2E9C-101B-9397-08002B2CF9AE}" pid="12" name="ClassificationContentMarkingFooterText">
    <vt:lpwstr>Information Classification: General</vt:lpwstr>
  </property>
  <property fmtid="{D5CDD505-2E9C-101B-9397-08002B2CF9AE}" pid="13" name="MediaServiceImageTags">
    <vt:lpwstr/>
  </property>
</Properties>
</file>