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Quattrocento" panose="020205020300000004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52E16-F707-453E-8B0A-49043F0712F9}" v="1" dt="2025-06-16T21:21:12.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564" autoAdjust="0"/>
  </p:normalViewPr>
  <p:slideViewPr>
    <p:cSldViewPr snapToGrid="0" snapToObjects="1">
      <p:cViewPr varScale="1">
        <p:scale>
          <a:sx n="62" d="100"/>
          <a:sy n="62" d="100"/>
        </p:scale>
        <p:origin x="984"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Miller" userId="33eb6ff97e000b03" providerId="LiveId" clId="{33752E16-F707-453E-8B0A-49043F0712F9}"/>
    <pc:docChg chg="custSel modSld">
      <pc:chgData name="Norman Miller" userId="33eb6ff97e000b03" providerId="LiveId" clId="{33752E16-F707-453E-8B0A-49043F0712F9}" dt="2025-06-16T21:23:35.979" v="19" actId="20577"/>
      <pc:docMkLst>
        <pc:docMk/>
      </pc:docMkLst>
      <pc:sldChg chg="addSp delSp modSp mod">
        <pc:chgData name="Norman Miller" userId="33eb6ff97e000b03" providerId="LiveId" clId="{33752E16-F707-453E-8B0A-49043F0712F9}" dt="2025-06-16T21:21:38.810" v="12" actId="14100"/>
        <pc:sldMkLst>
          <pc:docMk/>
          <pc:sldMk cId="0" sldId="261"/>
        </pc:sldMkLst>
        <pc:spChg chg="mod">
          <ac:chgData name="Norman Miller" userId="33eb6ff97e000b03" providerId="LiveId" clId="{33752E16-F707-453E-8B0A-49043F0712F9}" dt="2025-06-16T21:21:36.643" v="11" actId="1076"/>
          <ac:spMkLst>
            <pc:docMk/>
            <pc:sldMk cId="0" sldId="261"/>
            <ac:spMk id="2" creationId="{00000000-0000-0000-0000-000000000000}"/>
          </ac:spMkLst>
        </pc:spChg>
        <pc:spChg chg="del">
          <ac:chgData name="Norman Miller" userId="33eb6ff97e000b03" providerId="LiveId" clId="{33752E16-F707-453E-8B0A-49043F0712F9}" dt="2025-06-16T21:21:25.435" v="5" actId="478"/>
          <ac:spMkLst>
            <pc:docMk/>
            <pc:sldMk cId="0" sldId="261"/>
            <ac:spMk id="5" creationId="{00000000-0000-0000-0000-000000000000}"/>
          </ac:spMkLst>
        </pc:spChg>
        <pc:spChg chg="del mod">
          <ac:chgData name="Norman Miller" userId="33eb6ff97e000b03" providerId="LiveId" clId="{33752E16-F707-453E-8B0A-49043F0712F9}" dt="2025-06-16T21:21:27.834" v="7" actId="478"/>
          <ac:spMkLst>
            <pc:docMk/>
            <pc:sldMk cId="0" sldId="261"/>
            <ac:spMk id="12" creationId="{E3877402-8C3B-7BAF-A1BA-C802BA9D6EC5}"/>
          </ac:spMkLst>
        </pc:spChg>
        <pc:picChg chg="del">
          <ac:chgData name="Norman Miller" userId="33eb6ff97e000b03" providerId="LiveId" clId="{33752E16-F707-453E-8B0A-49043F0712F9}" dt="2025-06-16T21:21:15.995" v="2" actId="478"/>
          <ac:picMkLst>
            <pc:docMk/>
            <pc:sldMk cId="0" sldId="261"/>
            <ac:picMk id="3" creationId="{00000000-0000-0000-0000-000000000000}"/>
          </ac:picMkLst>
        </pc:picChg>
        <pc:picChg chg="add mod">
          <ac:chgData name="Norman Miller" userId="33eb6ff97e000b03" providerId="LiveId" clId="{33752E16-F707-453E-8B0A-49043F0712F9}" dt="2025-06-16T21:21:38.810" v="12" actId="14100"/>
          <ac:picMkLst>
            <pc:docMk/>
            <pc:sldMk cId="0" sldId="261"/>
            <ac:picMk id="4" creationId="{DAD1059D-5BF5-5B3C-B93D-81E8F3C7EEB8}"/>
          </ac:picMkLst>
        </pc:picChg>
      </pc:sldChg>
      <pc:sldChg chg="modSp mod">
        <pc:chgData name="Norman Miller" userId="33eb6ff97e000b03" providerId="LiveId" clId="{33752E16-F707-453E-8B0A-49043F0712F9}" dt="2025-06-16T21:23:35.979" v="19" actId="20577"/>
        <pc:sldMkLst>
          <pc:docMk/>
          <pc:sldMk cId="0" sldId="271"/>
        </pc:sldMkLst>
        <pc:spChg chg="mod">
          <ac:chgData name="Norman Miller" userId="33eb6ff97e000b03" providerId="LiveId" clId="{33752E16-F707-453E-8B0A-49043F0712F9}" dt="2025-06-16T21:23:35.979" v="19" actId="20577"/>
          <ac:spMkLst>
            <pc:docMk/>
            <pc:sldMk cId="0" sldId="271"/>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8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108121"/>
            <a:ext cx="6968133"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Leases and Leasing Strategy</a:t>
            </a:r>
            <a:endParaRPr lang="en-US" sz="4400" dirty="0"/>
          </a:p>
        </p:txBody>
      </p:sp>
      <p:sp>
        <p:nvSpPr>
          <p:cNvPr id="4" name="Text 1"/>
          <p:cNvSpPr/>
          <p:nvPr/>
        </p:nvSpPr>
        <p:spPr>
          <a:xfrm>
            <a:off x="837724" y="3171111"/>
            <a:ext cx="7468553"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Commercial property leases are fundamental to real estate investment. They create the operating cash flow that determines property value. A lease is a long-term contract between a property rights holder (lessor/landlord) and a user (lessee/tenant).</a:t>
            </a:r>
            <a:endParaRPr lang="en-US" sz="1850" dirty="0"/>
          </a:p>
        </p:txBody>
      </p:sp>
      <p:sp>
        <p:nvSpPr>
          <p:cNvPr id="5" name="Text 2"/>
          <p:cNvSpPr/>
          <p:nvPr/>
        </p:nvSpPr>
        <p:spPr>
          <a:xfrm>
            <a:off x="837724" y="4972407"/>
            <a:ext cx="7468553"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Leasing has become the dominant way commercial space is occupied in the US, especially for larger, more valuable properties in the institutional real estate investment industry.</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37724" y="1316236"/>
            <a:ext cx="968025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Broader Leasing Strategy: Term Length</a:t>
            </a:r>
            <a:endParaRPr lang="en-US" sz="4400" dirty="0"/>
          </a:p>
        </p:txBody>
      </p:sp>
      <p:sp>
        <p:nvSpPr>
          <p:cNvPr id="3" name="Text 1"/>
          <p:cNvSpPr/>
          <p:nvPr/>
        </p:nvSpPr>
        <p:spPr>
          <a:xfrm>
            <a:off x="2326362" y="2499003"/>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Releasing Costs</a:t>
            </a:r>
            <a:endParaRPr lang="en-US" sz="2200" dirty="0"/>
          </a:p>
        </p:txBody>
      </p:sp>
      <p:sp>
        <p:nvSpPr>
          <p:cNvPr id="4" name="Text 2"/>
          <p:cNvSpPr/>
          <p:nvPr/>
        </p:nvSpPr>
        <p:spPr>
          <a:xfrm>
            <a:off x="837724" y="2994541"/>
            <a:ext cx="4304824" cy="1532096"/>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Vacancy, search costs, and tenant moving expenses create deadweight costs that generally push both parties toward longer leases.</a:t>
            </a:r>
            <a:endParaRPr lang="en-US" sz="1850" dirty="0"/>
          </a:p>
        </p:txBody>
      </p:sp>
      <p:pic>
        <p:nvPicPr>
          <p:cNvPr id="5" name="Image 0" descr="preencoded.png"/>
          <p:cNvPicPr>
            <a:picLocks noChangeAspect="1"/>
          </p:cNvPicPr>
          <p:nvPr/>
        </p:nvPicPr>
        <p:blipFill>
          <a:blip r:embed="rId3"/>
          <a:stretch>
            <a:fillRect/>
          </a:stretch>
        </p:blipFill>
        <p:spPr>
          <a:xfrm>
            <a:off x="5501521" y="2892385"/>
            <a:ext cx="3627358" cy="3627358"/>
          </a:xfrm>
          <a:prstGeom prst="rect">
            <a:avLst/>
          </a:prstGeom>
        </p:spPr>
      </p:pic>
      <p:sp>
        <p:nvSpPr>
          <p:cNvPr id="6" name="Shape 3"/>
          <p:cNvSpPr/>
          <p:nvPr/>
        </p:nvSpPr>
        <p:spPr>
          <a:xfrm>
            <a:off x="5781556" y="3172420"/>
            <a:ext cx="598408" cy="598408"/>
          </a:xfrm>
          <a:prstGeom prst="roundRect">
            <a:avLst>
              <a:gd name="adj" fmla="val 1526526"/>
            </a:avLst>
          </a:prstGeom>
          <a:solidFill>
            <a:srgbClr val="315251"/>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5946100" y="3303270"/>
            <a:ext cx="269200" cy="336590"/>
          </a:xfrm>
          <a:prstGeom prst="rect">
            <a:avLst/>
          </a:prstGeom>
        </p:spPr>
      </p:pic>
      <p:sp>
        <p:nvSpPr>
          <p:cNvPr id="8" name="Text 4"/>
          <p:cNvSpPr/>
          <p:nvPr/>
        </p:nvSpPr>
        <p:spPr>
          <a:xfrm>
            <a:off x="9487853" y="249900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Market Expectations</a:t>
            </a:r>
            <a:endParaRPr lang="en-US" sz="2200" dirty="0"/>
          </a:p>
        </p:txBody>
      </p:sp>
      <p:sp>
        <p:nvSpPr>
          <p:cNvPr id="9" name="Text 5"/>
          <p:cNvSpPr/>
          <p:nvPr/>
        </p:nvSpPr>
        <p:spPr>
          <a:xfrm>
            <a:off x="9487853" y="2994541"/>
            <a:ext cx="4304824"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Expectations about future rent trends affect opportunity costs. Rising rent expectations require higher ALVs for longer leases.</a:t>
            </a:r>
            <a:endParaRPr lang="en-US" sz="1850" dirty="0"/>
          </a:p>
        </p:txBody>
      </p:sp>
      <p:pic>
        <p:nvPicPr>
          <p:cNvPr id="10" name="Image 2" descr="preencoded.png"/>
          <p:cNvPicPr>
            <a:picLocks noChangeAspect="1"/>
          </p:cNvPicPr>
          <p:nvPr/>
        </p:nvPicPr>
        <p:blipFill>
          <a:blip r:embed="rId5"/>
          <a:stretch>
            <a:fillRect/>
          </a:stretch>
        </p:blipFill>
        <p:spPr>
          <a:xfrm>
            <a:off x="5501521" y="2892385"/>
            <a:ext cx="3627358" cy="3627358"/>
          </a:xfrm>
          <a:prstGeom prst="rect">
            <a:avLst/>
          </a:prstGeom>
        </p:spPr>
      </p:pic>
      <p:sp>
        <p:nvSpPr>
          <p:cNvPr id="11" name="Shape 6"/>
          <p:cNvSpPr/>
          <p:nvPr/>
        </p:nvSpPr>
        <p:spPr>
          <a:xfrm>
            <a:off x="8250317" y="3172420"/>
            <a:ext cx="598408" cy="598408"/>
          </a:xfrm>
          <a:prstGeom prst="roundRect">
            <a:avLst>
              <a:gd name="adj" fmla="val 1526526"/>
            </a:avLst>
          </a:prstGeom>
          <a:solidFill>
            <a:srgbClr val="315251"/>
          </a:solidFill>
          <a:ln/>
        </p:spPr>
        <p:txBody>
          <a:bodyPr/>
          <a:lstStyle/>
          <a:p>
            <a:endParaRPr lang="en-US"/>
          </a:p>
        </p:txBody>
      </p:sp>
      <p:pic>
        <p:nvPicPr>
          <p:cNvPr id="12" name="Image 3" descr="preencoded.png"/>
          <p:cNvPicPr>
            <a:picLocks noChangeAspect="1"/>
          </p:cNvPicPr>
          <p:nvPr/>
        </p:nvPicPr>
        <p:blipFill>
          <a:blip r:embed="rId6"/>
          <a:stretch>
            <a:fillRect/>
          </a:stretch>
        </p:blipFill>
        <p:spPr>
          <a:xfrm>
            <a:off x="8414861" y="3303270"/>
            <a:ext cx="269200" cy="336590"/>
          </a:xfrm>
          <a:prstGeom prst="rect">
            <a:avLst/>
          </a:prstGeom>
        </p:spPr>
      </p:pic>
      <p:sp>
        <p:nvSpPr>
          <p:cNvPr id="13" name="Text 7"/>
          <p:cNvSpPr/>
          <p:nvPr/>
        </p:nvSpPr>
        <p:spPr>
          <a:xfrm>
            <a:off x="9487853" y="488561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Flexibility Value</a:t>
            </a:r>
            <a:endParaRPr lang="en-US" sz="2200" dirty="0"/>
          </a:p>
        </p:txBody>
      </p:sp>
      <p:sp>
        <p:nvSpPr>
          <p:cNvPr id="14" name="Text 8"/>
          <p:cNvSpPr/>
          <p:nvPr/>
        </p:nvSpPr>
        <p:spPr>
          <a:xfrm>
            <a:off x="9487853" y="5381149"/>
            <a:ext cx="4304824"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Shorter leases provide flexibility to adapt to changing market conditions or space needs, valuable under uncertainty.</a:t>
            </a:r>
            <a:endParaRPr lang="en-US" sz="1850" dirty="0"/>
          </a:p>
        </p:txBody>
      </p:sp>
      <p:pic>
        <p:nvPicPr>
          <p:cNvPr id="15" name="Image 4" descr="preencoded.png"/>
          <p:cNvPicPr>
            <a:picLocks noChangeAspect="1"/>
          </p:cNvPicPr>
          <p:nvPr/>
        </p:nvPicPr>
        <p:blipFill>
          <a:blip r:embed="rId7"/>
          <a:stretch>
            <a:fillRect/>
          </a:stretch>
        </p:blipFill>
        <p:spPr>
          <a:xfrm>
            <a:off x="5501521" y="2892385"/>
            <a:ext cx="3627358" cy="3627358"/>
          </a:xfrm>
          <a:prstGeom prst="rect">
            <a:avLst/>
          </a:prstGeom>
        </p:spPr>
      </p:pic>
      <p:sp>
        <p:nvSpPr>
          <p:cNvPr id="16" name="Shape 9"/>
          <p:cNvSpPr/>
          <p:nvPr/>
        </p:nvSpPr>
        <p:spPr>
          <a:xfrm>
            <a:off x="8250317" y="5641181"/>
            <a:ext cx="598408" cy="598408"/>
          </a:xfrm>
          <a:prstGeom prst="roundRect">
            <a:avLst>
              <a:gd name="adj" fmla="val 1526526"/>
            </a:avLst>
          </a:prstGeom>
          <a:solidFill>
            <a:srgbClr val="315251"/>
          </a:solidFill>
          <a:ln/>
        </p:spPr>
        <p:txBody>
          <a:bodyPr/>
          <a:lstStyle/>
          <a:p>
            <a:endParaRPr lang="en-US"/>
          </a:p>
        </p:txBody>
      </p:sp>
      <p:pic>
        <p:nvPicPr>
          <p:cNvPr id="17" name="Image 5" descr="preencoded.png"/>
          <p:cNvPicPr>
            <a:picLocks noChangeAspect="1"/>
          </p:cNvPicPr>
          <p:nvPr/>
        </p:nvPicPr>
        <p:blipFill>
          <a:blip r:embed="rId8"/>
          <a:stretch>
            <a:fillRect/>
          </a:stretch>
        </p:blipFill>
        <p:spPr>
          <a:xfrm>
            <a:off x="8414861" y="5772031"/>
            <a:ext cx="269200" cy="336590"/>
          </a:xfrm>
          <a:prstGeom prst="rect">
            <a:avLst/>
          </a:prstGeom>
        </p:spPr>
      </p:pic>
      <p:sp>
        <p:nvSpPr>
          <p:cNvPr id="18" name="Text 10"/>
          <p:cNvSpPr/>
          <p:nvPr/>
        </p:nvSpPr>
        <p:spPr>
          <a:xfrm>
            <a:off x="2326362" y="4885611"/>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Expiration Timing</a:t>
            </a:r>
            <a:endParaRPr lang="en-US" sz="2200" dirty="0"/>
          </a:p>
        </p:txBody>
      </p:sp>
      <p:sp>
        <p:nvSpPr>
          <p:cNvPr id="19" name="Text 11"/>
          <p:cNvSpPr/>
          <p:nvPr/>
        </p:nvSpPr>
        <p:spPr>
          <a:xfrm>
            <a:off x="837724" y="5381149"/>
            <a:ext cx="4304824" cy="1532096"/>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Landlords may prefer staggered expirations to reduce exposure to market conditions at any single point in time.</a:t>
            </a:r>
            <a:endParaRPr lang="en-US" sz="1850" dirty="0"/>
          </a:p>
        </p:txBody>
      </p:sp>
      <p:pic>
        <p:nvPicPr>
          <p:cNvPr id="20" name="Image 6" descr="preencoded.png"/>
          <p:cNvPicPr>
            <a:picLocks noChangeAspect="1"/>
          </p:cNvPicPr>
          <p:nvPr/>
        </p:nvPicPr>
        <p:blipFill>
          <a:blip r:embed="rId9"/>
          <a:stretch>
            <a:fillRect/>
          </a:stretch>
        </p:blipFill>
        <p:spPr>
          <a:xfrm>
            <a:off x="5501521" y="2892385"/>
            <a:ext cx="3627358" cy="3627358"/>
          </a:xfrm>
          <a:prstGeom prst="rect">
            <a:avLst/>
          </a:prstGeom>
        </p:spPr>
      </p:pic>
      <p:sp>
        <p:nvSpPr>
          <p:cNvPr id="21" name="Shape 12"/>
          <p:cNvSpPr/>
          <p:nvPr/>
        </p:nvSpPr>
        <p:spPr>
          <a:xfrm>
            <a:off x="5781556" y="5641181"/>
            <a:ext cx="598408" cy="598408"/>
          </a:xfrm>
          <a:prstGeom prst="roundRect">
            <a:avLst>
              <a:gd name="adj" fmla="val 1526526"/>
            </a:avLst>
          </a:prstGeom>
          <a:solidFill>
            <a:srgbClr val="315251"/>
          </a:solidFill>
          <a:ln/>
        </p:spPr>
        <p:txBody>
          <a:bodyPr/>
          <a:lstStyle/>
          <a:p>
            <a:endParaRPr lang="en-US"/>
          </a:p>
        </p:txBody>
      </p:sp>
      <p:pic>
        <p:nvPicPr>
          <p:cNvPr id="22" name="Image 7" descr="preencoded.png"/>
          <p:cNvPicPr>
            <a:picLocks noChangeAspect="1"/>
          </p:cNvPicPr>
          <p:nvPr/>
        </p:nvPicPr>
        <p:blipFill>
          <a:blip r:embed="rId10"/>
          <a:stretch>
            <a:fillRect/>
          </a:stretch>
        </p:blipFill>
        <p:spPr>
          <a:xfrm>
            <a:off x="5946100" y="5772031"/>
            <a:ext cx="269200" cy="3365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42211" y="426125"/>
            <a:ext cx="6122075" cy="455652"/>
          </a:xfrm>
          <a:prstGeom prst="rect">
            <a:avLst/>
          </a:prstGeom>
          <a:noFill/>
          <a:ln/>
        </p:spPr>
        <p:txBody>
          <a:bodyPr wrap="none" lIns="0" tIns="0" rIns="0" bIns="0" rtlCol="0" anchor="t"/>
          <a:lstStyle/>
          <a:p>
            <a:pPr marL="0" indent="0" algn="l">
              <a:lnSpc>
                <a:spcPts val="3550"/>
              </a:lnSpc>
              <a:buNone/>
            </a:pPr>
            <a:r>
              <a:rPr lang="en-US" sz="2850" dirty="0">
                <a:solidFill>
                  <a:srgbClr val="FFD9BE"/>
                </a:solidFill>
                <a:latin typeface="Quattrocento" pitchFamily="34" charset="0"/>
                <a:ea typeface="Quattrocento" pitchFamily="34" charset="-122"/>
                <a:cs typeface="Quattrocento" pitchFamily="34" charset="-120"/>
              </a:rPr>
              <a:t>Typical Lease Terms by Property Type</a:t>
            </a:r>
            <a:endParaRPr lang="en-US" sz="2850" dirty="0"/>
          </a:p>
        </p:txBody>
      </p:sp>
      <p:sp>
        <p:nvSpPr>
          <p:cNvPr id="3" name="Shape 1"/>
          <p:cNvSpPr/>
          <p:nvPr/>
        </p:nvSpPr>
        <p:spPr>
          <a:xfrm>
            <a:off x="542211" y="1191577"/>
            <a:ext cx="967502" cy="878205"/>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917019" y="1494473"/>
            <a:ext cx="217884" cy="272296"/>
          </a:xfrm>
          <a:prstGeom prst="rect">
            <a:avLst/>
          </a:prstGeom>
        </p:spPr>
      </p:pic>
      <p:sp>
        <p:nvSpPr>
          <p:cNvPr id="5" name="Text 2"/>
          <p:cNvSpPr/>
          <p:nvPr/>
        </p:nvSpPr>
        <p:spPr>
          <a:xfrm>
            <a:off x="1664613" y="1346478"/>
            <a:ext cx="1822847"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Hotel: 1 day-1 week</a:t>
            </a:r>
            <a:endParaRPr lang="en-US" sz="1400" dirty="0"/>
          </a:p>
        </p:txBody>
      </p:sp>
      <p:sp>
        <p:nvSpPr>
          <p:cNvPr id="6" name="Text 3"/>
          <p:cNvSpPr/>
          <p:nvPr/>
        </p:nvSpPr>
        <p:spPr>
          <a:xfrm>
            <a:off x="1664613" y="1667113"/>
            <a:ext cx="3564731"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Lowest releasing costs and highest flexibility needs.</a:t>
            </a:r>
            <a:endParaRPr lang="en-US" sz="1200" dirty="0"/>
          </a:p>
        </p:txBody>
      </p:sp>
      <p:sp>
        <p:nvSpPr>
          <p:cNvPr id="7" name="Shape 4"/>
          <p:cNvSpPr/>
          <p:nvPr/>
        </p:nvSpPr>
        <p:spPr>
          <a:xfrm>
            <a:off x="1587103" y="2060258"/>
            <a:ext cx="12423696" cy="11430"/>
          </a:xfrm>
          <a:prstGeom prst="roundRect">
            <a:avLst>
              <a:gd name="adj" fmla="val 203337"/>
            </a:avLst>
          </a:prstGeom>
          <a:solidFill>
            <a:srgbClr val="4A6B6A"/>
          </a:solidFill>
          <a:ln/>
        </p:spPr>
        <p:txBody>
          <a:bodyPr/>
          <a:lstStyle/>
          <a:p>
            <a:endParaRPr lang="en-US"/>
          </a:p>
        </p:txBody>
      </p:sp>
      <p:sp>
        <p:nvSpPr>
          <p:cNvPr id="8" name="Shape 5"/>
          <p:cNvSpPr/>
          <p:nvPr/>
        </p:nvSpPr>
        <p:spPr>
          <a:xfrm>
            <a:off x="542211" y="2147173"/>
            <a:ext cx="1935123" cy="878205"/>
          </a:xfrm>
          <a:prstGeom prst="roundRect">
            <a:avLst>
              <a:gd name="adj" fmla="val 2646"/>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1400770" y="2450068"/>
            <a:ext cx="217884" cy="272296"/>
          </a:xfrm>
          <a:prstGeom prst="rect">
            <a:avLst/>
          </a:prstGeom>
        </p:spPr>
      </p:pic>
      <p:sp>
        <p:nvSpPr>
          <p:cNvPr id="10" name="Text 6"/>
          <p:cNvSpPr/>
          <p:nvPr/>
        </p:nvSpPr>
        <p:spPr>
          <a:xfrm>
            <a:off x="2632234" y="2302073"/>
            <a:ext cx="1822847"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Apartment: 1 year</a:t>
            </a:r>
            <a:endParaRPr lang="en-US" sz="1400" dirty="0"/>
          </a:p>
        </p:txBody>
      </p:sp>
      <p:sp>
        <p:nvSpPr>
          <p:cNvPr id="11" name="Text 7"/>
          <p:cNvSpPr/>
          <p:nvPr/>
        </p:nvSpPr>
        <p:spPr>
          <a:xfrm>
            <a:off x="2632234" y="2622709"/>
            <a:ext cx="3111698"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Low releasing costs and high flexibility value.</a:t>
            </a:r>
            <a:endParaRPr lang="en-US" sz="1200" dirty="0"/>
          </a:p>
        </p:txBody>
      </p:sp>
      <p:sp>
        <p:nvSpPr>
          <p:cNvPr id="12" name="Shape 8"/>
          <p:cNvSpPr/>
          <p:nvPr/>
        </p:nvSpPr>
        <p:spPr>
          <a:xfrm>
            <a:off x="2554724" y="3015853"/>
            <a:ext cx="11456075" cy="11430"/>
          </a:xfrm>
          <a:prstGeom prst="roundRect">
            <a:avLst>
              <a:gd name="adj" fmla="val 203337"/>
            </a:avLst>
          </a:prstGeom>
          <a:solidFill>
            <a:srgbClr val="4A6B6A"/>
          </a:solidFill>
          <a:ln/>
        </p:spPr>
        <p:txBody>
          <a:bodyPr/>
          <a:lstStyle/>
          <a:p>
            <a:endParaRPr lang="en-US"/>
          </a:p>
        </p:txBody>
      </p:sp>
      <p:sp>
        <p:nvSpPr>
          <p:cNvPr id="13" name="Shape 9"/>
          <p:cNvSpPr/>
          <p:nvPr/>
        </p:nvSpPr>
        <p:spPr>
          <a:xfrm>
            <a:off x="542211" y="3102769"/>
            <a:ext cx="2902625" cy="878205"/>
          </a:xfrm>
          <a:prstGeom prst="roundRect">
            <a:avLst>
              <a:gd name="adj" fmla="val 2646"/>
            </a:avLst>
          </a:prstGeom>
          <a:solidFill>
            <a:srgbClr val="315251"/>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1884521" y="3405664"/>
            <a:ext cx="217884" cy="272296"/>
          </a:xfrm>
          <a:prstGeom prst="rect">
            <a:avLst/>
          </a:prstGeom>
        </p:spPr>
      </p:pic>
      <p:sp>
        <p:nvSpPr>
          <p:cNvPr id="15" name="Text 10"/>
          <p:cNvSpPr/>
          <p:nvPr/>
        </p:nvSpPr>
        <p:spPr>
          <a:xfrm>
            <a:off x="3599736" y="3257669"/>
            <a:ext cx="1822847"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Small Retail: 2-5 years</a:t>
            </a:r>
            <a:endParaRPr lang="en-US" sz="1400" dirty="0"/>
          </a:p>
        </p:txBody>
      </p:sp>
      <p:sp>
        <p:nvSpPr>
          <p:cNvPr id="16" name="Text 11"/>
          <p:cNvSpPr/>
          <p:nvPr/>
        </p:nvSpPr>
        <p:spPr>
          <a:xfrm>
            <a:off x="3599736" y="3578304"/>
            <a:ext cx="3199567"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Moderate releasing costs and flexibility needs.</a:t>
            </a:r>
            <a:endParaRPr lang="en-US" sz="1200" dirty="0"/>
          </a:p>
        </p:txBody>
      </p:sp>
      <p:sp>
        <p:nvSpPr>
          <p:cNvPr id="17" name="Shape 12"/>
          <p:cNvSpPr/>
          <p:nvPr/>
        </p:nvSpPr>
        <p:spPr>
          <a:xfrm>
            <a:off x="3522226" y="3971449"/>
            <a:ext cx="10488573" cy="11430"/>
          </a:xfrm>
          <a:prstGeom prst="roundRect">
            <a:avLst>
              <a:gd name="adj" fmla="val 203337"/>
            </a:avLst>
          </a:prstGeom>
          <a:solidFill>
            <a:srgbClr val="4A6B6A"/>
          </a:solidFill>
          <a:ln/>
        </p:spPr>
        <p:txBody>
          <a:bodyPr/>
          <a:lstStyle/>
          <a:p>
            <a:endParaRPr lang="en-US"/>
          </a:p>
        </p:txBody>
      </p:sp>
      <p:sp>
        <p:nvSpPr>
          <p:cNvPr id="18" name="Shape 13"/>
          <p:cNvSpPr/>
          <p:nvPr/>
        </p:nvSpPr>
        <p:spPr>
          <a:xfrm>
            <a:off x="542211" y="4058364"/>
            <a:ext cx="3870246" cy="878205"/>
          </a:xfrm>
          <a:prstGeom prst="roundRect">
            <a:avLst>
              <a:gd name="adj" fmla="val 2646"/>
            </a:avLst>
          </a:prstGeom>
          <a:solidFill>
            <a:srgbClr val="315251"/>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2368391" y="4361259"/>
            <a:ext cx="217884" cy="272296"/>
          </a:xfrm>
          <a:prstGeom prst="rect">
            <a:avLst/>
          </a:prstGeom>
        </p:spPr>
      </p:pic>
      <p:sp>
        <p:nvSpPr>
          <p:cNvPr id="20" name="Text 14"/>
          <p:cNvSpPr/>
          <p:nvPr/>
        </p:nvSpPr>
        <p:spPr>
          <a:xfrm>
            <a:off x="4567357" y="4213265"/>
            <a:ext cx="1822847"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Office: 3-10 years</a:t>
            </a:r>
            <a:endParaRPr lang="en-US" sz="1400" dirty="0"/>
          </a:p>
        </p:txBody>
      </p:sp>
      <p:sp>
        <p:nvSpPr>
          <p:cNvPr id="21" name="Text 15"/>
          <p:cNvSpPr/>
          <p:nvPr/>
        </p:nvSpPr>
        <p:spPr>
          <a:xfrm>
            <a:off x="4567357" y="4533900"/>
            <a:ext cx="2283262"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Moderate to high releasing costs.</a:t>
            </a:r>
            <a:endParaRPr lang="en-US" sz="1200" dirty="0"/>
          </a:p>
        </p:txBody>
      </p:sp>
      <p:sp>
        <p:nvSpPr>
          <p:cNvPr id="22" name="Shape 16"/>
          <p:cNvSpPr/>
          <p:nvPr/>
        </p:nvSpPr>
        <p:spPr>
          <a:xfrm>
            <a:off x="4489847" y="4927044"/>
            <a:ext cx="9520952" cy="11430"/>
          </a:xfrm>
          <a:prstGeom prst="roundRect">
            <a:avLst>
              <a:gd name="adj" fmla="val 203337"/>
            </a:avLst>
          </a:prstGeom>
          <a:solidFill>
            <a:srgbClr val="4A6B6A"/>
          </a:solidFill>
          <a:ln/>
        </p:spPr>
        <p:txBody>
          <a:bodyPr/>
          <a:lstStyle/>
          <a:p>
            <a:endParaRPr lang="en-US"/>
          </a:p>
        </p:txBody>
      </p:sp>
      <p:sp>
        <p:nvSpPr>
          <p:cNvPr id="23" name="Shape 17"/>
          <p:cNvSpPr/>
          <p:nvPr/>
        </p:nvSpPr>
        <p:spPr>
          <a:xfrm>
            <a:off x="542211" y="5013960"/>
            <a:ext cx="4837748" cy="878205"/>
          </a:xfrm>
          <a:prstGeom prst="roundRect">
            <a:avLst>
              <a:gd name="adj" fmla="val 2646"/>
            </a:avLst>
          </a:prstGeom>
          <a:solidFill>
            <a:srgbClr val="315251"/>
          </a:solidFill>
          <a:ln/>
        </p:spPr>
        <p:txBody>
          <a:bodyPr/>
          <a:lstStyle/>
          <a:p>
            <a:endParaRPr lang="en-US"/>
          </a:p>
        </p:txBody>
      </p:sp>
      <p:pic>
        <p:nvPicPr>
          <p:cNvPr id="24" name="Image 4" descr="preencoded.png"/>
          <p:cNvPicPr>
            <a:picLocks noChangeAspect="1"/>
          </p:cNvPicPr>
          <p:nvPr/>
        </p:nvPicPr>
        <p:blipFill>
          <a:blip r:embed="rId7"/>
          <a:stretch>
            <a:fillRect/>
          </a:stretch>
        </p:blipFill>
        <p:spPr>
          <a:xfrm>
            <a:off x="2852142" y="5316855"/>
            <a:ext cx="217884" cy="272296"/>
          </a:xfrm>
          <a:prstGeom prst="rect">
            <a:avLst/>
          </a:prstGeom>
        </p:spPr>
      </p:pic>
      <p:sp>
        <p:nvSpPr>
          <p:cNvPr id="25" name="Text 18"/>
          <p:cNvSpPr/>
          <p:nvPr/>
        </p:nvSpPr>
        <p:spPr>
          <a:xfrm>
            <a:off x="5534858" y="5168860"/>
            <a:ext cx="2011680"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Anchor Retail: 5-15 years</a:t>
            </a:r>
            <a:endParaRPr lang="en-US" sz="1400" dirty="0"/>
          </a:p>
        </p:txBody>
      </p:sp>
      <p:sp>
        <p:nvSpPr>
          <p:cNvPr id="26" name="Text 19"/>
          <p:cNvSpPr/>
          <p:nvPr/>
        </p:nvSpPr>
        <p:spPr>
          <a:xfrm>
            <a:off x="5534858" y="5489496"/>
            <a:ext cx="3025140"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High releasing costs, lower flexibility needs.</a:t>
            </a:r>
            <a:endParaRPr lang="en-US" sz="1200" dirty="0"/>
          </a:p>
        </p:txBody>
      </p:sp>
      <p:sp>
        <p:nvSpPr>
          <p:cNvPr id="27" name="Shape 20"/>
          <p:cNvSpPr/>
          <p:nvPr/>
        </p:nvSpPr>
        <p:spPr>
          <a:xfrm>
            <a:off x="5457349" y="5882640"/>
            <a:ext cx="8553450" cy="11430"/>
          </a:xfrm>
          <a:prstGeom prst="roundRect">
            <a:avLst>
              <a:gd name="adj" fmla="val 203337"/>
            </a:avLst>
          </a:prstGeom>
          <a:solidFill>
            <a:srgbClr val="4A6B6A"/>
          </a:solidFill>
          <a:ln/>
        </p:spPr>
        <p:txBody>
          <a:bodyPr/>
          <a:lstStyle/>
          <a:p>
            <a:endParaRPr lang="en-US"/>
          </a:p>
        </p:txBody>
      </p:sp>
      <p:sp>
        <p:nvSpPr>
          <p:cNvPr id="28" name="Shape 21"/>
          <p:cNvSpPr/>
          <p:nvPr/>
        </p:nvSpPr>
        <p:spPr>
          <a:xfrm>
            <a:off x="542211" y="5969556"/>
            <a:ext cx="5805368" cy="878205"/>
          </a:xfrm>
          <a:prstGeom prst="roundRect">
            <a:avLst>
              <a:gd name="adj" fmla="val 2646"/>
            </a:avLst>
          </a:prstGeom>
          <a:solidFill>
            <a:srgbClr val="315251"/>
          </a:solidFill>
          <a:ln/>
        </p:spPr>
        <p:txBody>
          <a:bodyPr/>
          <a:lstStyle/>
          <a:p>
            <a:endParaRPr lang="en-US"/>
          </a:p>
        </p:txBody>
      </p:sp>
      <p:pic>
        <p:nvPicPr>
          <p:cNvPr id="29" name="Image 5" descr="preencoded.png"/>
          <p:cNvPicPr>
            <a:picLocks noChangeAspect="1"/>
          </p:cNvPicPr>
          <p:nvPr/>
        </p:nvPicPr>
        <p:blipFill>
          <a:blip r:embed="rId8"/>
          <a:stretch>
            <a:fillRect/>
          </a:stretch>
        </p:blipFill>
        <p:spPr>
          <a:xfrm>
            <a:off x="3335893" y="6272451"/>
            <a:ext cx="217884" cy="272296"/>
          </a:xfrm>
          <a:prstGeom prst="rect">
            <a:avLst/>
          </a:prstGeom>
        </p:spPr>
      </p:pic>
      <p:sp>
        <p:nvSpPr>
          <p:cNvPr id="30" name="Text 22"/>
          <p:cNvSpPr/>
          <p:nvPr/>
        </p:nvSpPr>
        <p:spPr>
          <a:xfrm>
            <a:off x="6502479" y="6124456"/>
            <a:ext cx="1822847"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Industrial: 5-20 years</a:t>
            </a:r>
            <a:endParaRPr lang="en-US" sz="1400" dirty="0"/>
          </a:p>
        </p:txBody>
      </p:sp>
      <p:sp>
        <p:nvSpPr>
          <p:cNvPr id="31" name="Text 23"/>
          <p:cNvSpPr/>
          <p:nvPr/>
        </p:nvSpPr>
        <p:spPr>
          <a:xfrm>
            <a:off x="6502479" y="6445091"/>
            <a:ext cx="3233618"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Highest releasing costs, lowest flexibility value.</a:t>
            </a:r>
            <a:endParaRPr lang="en-US" sz="1200" dirty="0"/>
          </a:p>
        </p:txBody>
      </p:sp>
      <p:sp>
        <p:nvSpPr>
          <p:cNvPr id="32" name="Shape 24"/>
          <p:cNvSpPr/>
          <p:nvPr/>
        </p:nvSpPr>
        <p:spPr>
          <a:xfrm>
            <a:off x="6424970" y="6838236"/>
            <a:ext cx="7585829" cy="11430"/>
          </a:xfrm>
          <a:prstGeom prst="roundRect">
            <a:avLst>
              <a:gd name="adj" fmla="val 203337"/>
            </a:avLst>
          </a:prstGeom>
          <a:solidFill>
            <a:srgbClr val="4A6B6A"/>
          </a:solidFill>
          <a:ln/>
        </p:spPr>
        <p:txBody>
          <a:bodyPr/>
          <a:lstStyle/>
          <a:p>
            <a:endParaRPr lang="en-US"/>
          </a:p>
        </p:txBody>
      </p:sp>
      <p:sp>
        <p:nvSpPr>
          <p:cNvPr id="33" name="Shape 25"/>
          <p:cNvSpPr/>
          <p:nvPr/>
        </p:nvSpPr>
        <p:spPr>
          <a:xfrm>
            <a:off x="542211" y="6925151"/>
            <a:ext cx="6772989" cy="878205"/>
          </a:xfrm>
          <a:prstGeom prst="roundRect">
            <a:avLst>
              <a:gd name="adj" fmla="val 2646"/>
            </a:avLst>
          </a:prstGeom>
          <a:solidFill>
            <a:srgbClr val="315251"/>
          </a:solidFill>
          <a:ln/>
        </p:spPr>
        <p:txBody>
          <a:bodyPr/>
          <a:lstStyle/>
          <a:p>
            <a:endParaRPr lang="en-US"/>
          </a:p>
        </p:txBody>
      </p:sp>
      <p:pic>
        <p:nvPicPr>
          <p:cNvPr id="34" name="Image 6" descr="preencoded.png"/>
          <p:cNvPicPr>
            <a:picLocks noChangeAspect="1"/>
          </p:cNvPicPr>
          <p:nvPr/>
        </p:nvPicPr>
        <p:blipFill>
          <a:blip r:embed="rId9"/>
          <a:stretch>
            <a:fillRect/>
          </a:stretch>
        </p:blipFill>
        <p:spPr>
          <a:xfrm>
            <a:off x="3819763" y="7228046"/>
            <a:ext cx="217884" cy="272296"/>
          </a:xfrm>
          <a:prstGeom prst="rect">
            <a:avLst/>
          </a:prstGeom>
        </p:spPr>
      </p:pic>
      <p:sp>
        <p:nvSpPr>
          <p:cNvPr id="35" name="Text 26"/>
          <p:cNvSpPr/>
          <p:nvPr/>
        </p:nvSpPr>
        <p:spPr>
          <a:xfrm>
            <a:off x="7470100" y="7080052"/>
            <a:ext cx="2869883" cy="227767"/>
          </a:xfrm>
          <a:prstGeom prst="rect">
            <a:avLst/>
          </a:prstGeom>
          <a:noFill/>
          <a:ln/>
        </p:spPr>
        <p:txBody>
          <a:bodyPr wrap="none" lIns="0" tIns="0" rIns="0" bIns="0" rtlCol="0" anchor="t"/>
          <a:lstStyle/>
          <a:p>
            <a:pPr marL="0" indent="0" algn="l">
              <a:lnSpc>
                <a:spcPts val="1750"/>
              </a:lnSpc>
              <a:buNone/>
            </a:pPr>
            <a:r>
              <a:rPr lang="en-US" sz="1400" dirty="0">
                <a:solidFill>
                  <a:srgbClr val="F9EEE7"/>
                </a:solidFill>
                <a:latin typeface="Quattrocento" pitchFamily="34" charset="0"/>
                <a:ea typeface="Quattrocento" pitchFamily="34" charset="-122"/>
                <a:cs typeface="Quattrocento" pitchFamily="34" charset="-120"/>
              </a:rPr>
              <a:t>Unique Corporate Space: 20+ years</a:t>
            </a:r>
            <a:endParaRPr lang="en-US" sz="1400" dirty="0"/>
          </a:p>
        </p:txBody>
      </p:sp>
      <p:sp>
        <p:nvSpPr>
          <p:cNvPr id="36" name="Text 27"/>
          <p:cNvSpPr/>
          <p:nvPr/>
        </p:nvSpPr>
        <p:spPr>
          <a:xfrm>
            <a:off x="7470100" y="7400687"/>
            <a:ext cx="3641765" cy="247769"/>
          </a:xfrm>
          <a:prstGeom prst="rect">
            <a:avLst/>
          </a:prstGeom>
          <a:noFill/>
          <a:ln/>
        </p:spPr>
        <p:txBody>
          <a:bodyPr wrap="none" lIns="0" tIns="0" rIns="0" bIns="0" rtlCol="0" anchor="t"/>
          <a:lstStyle/>
          <a:p>
            <a:pPr marL="0" indent="0" algn="l">
              <a:lnSpc>
                <a:spcPts val="1950"/>
              </a:lnSpc>
              <a:buNone/>
            </a:pPr>
            <a:r>
              <a:rPr lang="en-US" sz="1200" dirty="0">
                <a:solidFill>
                  <a:srgbClr val="F9EEE7"/>
                </a:solidFill>
                <a:latin typeface="Quattrocento" pitchFamily="34" charset="0"/>
                <a:ea typeface="Quattrocento" pitchFamily="34" charset="-122"/>
                <a:cs typeface="Quattrocento" pitchFamily="34" charset="-120"/>
              </a:rPr>
              <a:t>Extremely high releasing costs or owner-occupancy.</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50069" y="432197"/>
            <a:ext cx="5922407" cy="462201"/>
          </a:xfrm>
          <a:prstGeom prst="rect">
            <a:avLst/>
          </a:prstGeom>
          <a:noFill/>
          <a:ln/>
        </p:spPr>
        <p:txBody>
          <a:bodyPr wrap="none" lIns="0" tIns="0" rIns="0" bIns="0" rtlCol="0" anchor="t"/>
          <a:lstStyle/>
          <a:p>
            <a:pPr marL="0" indent="0" algn="l">
              <a:lnSpc>
                <a:spcPts val="3600"/>
              </a:lnSpc>
              <a:buNone/>
            </a:pPr>
            <a:r>
              <a:rPr lang="en-US" sz="2900" dirty="0">
                <a:solidFill>
                  <a:srgbClr val="FFD9BE"/>
                </a:solidFill>
                <a:latin typeface="Quattrocento" pitchFamily="34" charset="0"/>
                <a:ea typeface="Quattrocento" pitchFamily="34" charset="-122"/>
                <a:cs typeface="Quattrocento" pitchFamily="34" charset="-120"/>
              </a:rPr>
              <a:t>Lease Distribution by Property Type</a:t>
            </a:r>
            <a:endParaRPr lang="en-US" sz="2900" dirty="0"/>
          </a:p>
        </p:txBody>
      </p:sp>
      <p:pic>
        <p:nvPicPr>
          <p:cNvPr id="3" name="Image 0" descr="preencoded.png"/>
          <p:cNvPicPr>
            <a:picLocks noChangeAspect="1"/>
          </p:cNvPicPr>
          <p:nvPr/>
        </p:nvPicPr>
        <p:blipFill>
          <a:blip r:embed="rId3"/>
          <a:stretch>
            <a:fillRect/>
          </a:stretch>
        </p:blipFill>
        <p:spPr>
          <a:xfrm>
            <a:off x="908366" y="1373600"/>
            <a:ext cx="12813668" cy="6728980"/>
          </a:xfrm>
          <a:prstGeom prst="rect">
            <a:avLst/>
          </a:prstGeom>
        </p:spPr>
      </p:pic>
      <p:sp>
        <p:nvSpPr>
          <p:cNvPr id="4" name="Shape 1"/>
          <p:cNvSpPr/>
          <p:nvPr/>
        </p:nvSpPr>
        <p:spPr>
          <a:xfrm>
            <a:off x="1548933" y="1798999"/>
            <a:ext cx="279238" cy="243899"/>
          </a:xfrm>
          <a:prstGeom prst="roundRect">
            <a:avLst>
              <a:gd name="adj" fmla="val 11636"/>
            </a:avLst>
          </a:prstGeom>
          <a:solidFill>
            <a:srgbClr val="D9491C"/>
          </a:solidFill>
          <a:ln/>
        </p:spPr>
        <p:txBody>
          <a:bodyPr/>
          <a:lstStyle/>
          <a:p>
            <a:endParaRPr lang="en-US"/>
          </a:p>
        </p:txBody>
      </p:sp>
      <p:sp>
        <p:nvSpPr>
          <p:cNvPr id="5" name="Text 2"/>
          <p:cNvSpPr/>
          <p:nvPr/>
        </p:nvSpPr>
        <p:spPr>
          <a:xfrm>
            <a:off x="1929279" y="1842366"/>
            <a:ext cx="994886" cy="157163"/>
          </a:xfrm>
          <a:prstGeom prst="rect">
            <a:avLst/>
          </a:prstGeom>
          <a:noFill/>
          <a:ln/>
        </p:spPr>
        <p:txBody>
          <a:bodyPr wrap="none" lIns="0" tIns="0" rIns="0" bIns="0" rtlCol="0" anchor="t"/>
          <a:lstStyle/>
          <a:p>
            <a:pPr marL="0" indent="0" algn="l">
              <a:lnSpc>
                <a:spcPts val="1200"/>
              </a:lnSpc>
              <a:buNone/>
            </a:pPr>
            <a:r>
              <a:rPr lang="en-US" sz="2000" dirty="0">
                <a:solidFill>
                  <a:srgbClr val="F9EEE7"/>
                </a:solidFill>
                <a:latin typeface="Quattrocento" pitchFamily="34" charset="0"/>
                <a:ea typeface="Quattrocento" pitchFamily="34" charset="-122"/>
                <a:cs typeface="Quattrocento" pitchFamily="34" charset="-120"/>
              </a:rPr>
              <a:t>Gross Lease %</a:t>
            </a:r>
            <a:endParaRPr lang="en-US" sz="2000" dirty="0"/>
          </a:p>
        </p:txBody>
      </p:sp>
      <p:sp>
        <p:nvSpPr>
          <p:cNvPr id="6" name="Shape 3"/>
          <p:cNvSpPr/>
          <p:nvPr/>
        </p:nvSpPr>
        <p:spPr>
          <a:xfrm>
            <a:off x="5018487" y="1790991"/>
            <a:ext cx="300251" cy="231099"/>
          </a:xfrm>
          <a:prstGeom prst="roundRect">
            <a:avLst>
              <a:gd name="adj" fmla="val 11636"/>
            </a:avLst>
          </a:prstGeom>
          <a:solidFill>
            <a:srgbClr val="EA7D5B"/>
          </a:solidFill>
          <a:ln/>
        </p:spPr>
        <p:txBody>
          <a:bodyPr/>
          <a:lstStyle/>
          <a:p>
            <a:endParaRPr lang="en-US"/>
          </a:p>
        </p:txBody>
      </p:sp>
      <p:sp>
        <p:nvSpPr>
          <p:cNvPr id="7" name="Text 4"/>
          <p:cNvSpPr/>
          <p:nvPr/>
        </p:nvSpPr>
        <p:spPr>
          <a:xfrm>
            <a:off x="5658862" y="1864927"/>
            <a:ext cx="838676" cy="157163"/>
          </a:xfrm>
          <a:prstGeom prst="rect">
            <a:avLst/>
          </a:prstGeom>
          <a:noFill/>
          <a:ln/>
        </p:spPr>
        <p:txBody>
          <a:bodyPr wrap="none" lIns="0" tIns="0" rIns="0" bIns="0" rtlCol="0" anchor="t"/>
          <a:lstStyle/>
          <a:p>
            <a:pPr marL="0" indent="0" algn="l">
              <a:lnSpc>
                <a:spcPts val="1200"/>
              </a:lnSpc>
              <a:buNone/>
            </a:pPr>
            <a:r>
              <a:rPr lang="en-US" dirty="0">
                <a:solidFill>
                  <a:srgbClr val="F9EEE7"/>
                </a:solidFill>
                <a:latin typeface="Quattrocento" pitchFamily="34" charset="0"/>
                <a:ea typeface="Quattrocento" pitchFamily="34" charset="-122"/>
                <a:cs typeface="Quattrocento" pitchFamily="34" charset="-120"/>
              </a:rPr>
              <a:t>Net Lease %</a:t>
            </a:r>
            <a:endParaRPr lang="en-US" dirty="0"/>
          </a:p>
        </p:txBody>
      </p:sp>
      <p:sp>
        <p:nvSpPr>
          <p:cNvPr id="8" name="Shape 5"/>
          <p:cNvSpPr/>
          <p:nvPr/>
        </p:nvSpPr>
        <p:spPr>
          <a:xfrm flipH="1">
            <a:off x="11248033" y="1863173"/>
            <a:ext cx="300250" cy="272711"/>
          </a:xfrm>
          <a:prstGeom prst="roundRect">
            <a:avLst>
              <a:gd name="adj" fmla="val 11636"/>
            </a:avLst>
          </a:prstGeom>
          <a:solidFill>
            <a:srgbClr val="F3B5A2"/>
          </a:solidFill>
          <a:ln/>
        </p:spPr>
        <p:txBody>
          <a:bodyPr/>
          <a:lstStyle/>
          <a:p>
            <a:endParaRPr lang="en-US" dirty="0"/>
          </a:p>
        </p:txBody>
      </p:sp>
      <p:sp>
        <p:nvSpPr>
          <p:cNvPr id="9" name="Text 6"/>
          <p:cNvSpPr/>
          <p:nvPr/>
        </p:nvSpPr>
        <p:spPr>
          <a:xfrm>
            <a:off x="11771499" y="1985123"/>
            <a:ext cx="1084302" cy="157163"/>
          </a:xfrm>
          <a:prstGeom prst="rect">
            <a:avLst/>
          </a:prstGeom>
          <a:noFill/>
          <a:ln/>
        </p:spPr>
        <p:txBody>
          <a:bodyPr wrap="none" lIns="0" tIns="0" rIns="0" bIns="0" rtlCol="0" anchor="t"/>
          <a:lstStyle/>
          <a:p>
            <a:pPr marL="0" indent="0" algn="l">
              <a:lnSpc>
                <a:spcPts val="1200"/>
              </a:lnSpc>
              <a:buNone/>
            </a:pPr>
            <a:r>
              <a:rPr lang="en-US" dirty="0">
                <a:solidFill>
                  <a:srgbClr val="F9EEE7"/>
                </a:solidFill>
                <a:latin typeface="Quattrocento" pitchFamily="34" charset="0"/>
                <a:ea typeface="Quattrocento" pitchFamily="34" charset="-122"/>
                <a:cs typeface="Quattrocento" pitchFamily="34" charset="-120"/>
              </a:rPr>
              <a:t>Hybrid Lease %</a:t>
            </a:r>
            <a:endParaRPr lang="en-US" dirty="0"/>
          </a:p>
        </p:txBody>
      </p:sp>
      <p:sp>
        <p:nvSpPr>
          <p:cNvPr id="10" name="Text 7"/>
          <p:cNvSpPr/>
          <p:nvPr/>
        </p:nvSpPr>
        <p:spPr>
          <a:xfrm>
            <a:off x="1246105" y="870680"/>
            <a:ext cx="13530263" cy="502920"/>
          </a:xfrm>
          <a:prstGeom prst="rect">
            <a:avLst/>
          </a:prstGeom>
          <a:noFill/>
          <a:ln/>
        </p:spPr>
        <p:txBody>
          <a:bodyPr wrap="square" lIns="0" tIns="0" rIns="0" bIns="0" rtlCol="0" anchor="t"/>
          <a:lstStyle/>
          <a:p>
            <a:pPr marL="0" indent="0" algn="l">
              <a:lnSpc>
                <a:spcPts val="1950"/>
              </a:lnSpc>
              <a:buNone/>
            </a:pPr>
            <a:r>
              <a:rPr lang="en-US" sz="1600" dirty="0">
                <a:solidFill>
                  <a:srgbClr val="F9EEE7"/>
                </a:solidFill>
                <a:latin typeface="Quattrocento" pitchFamily="34" charset="0"/>
                <a:ea typeface="Quattrocento" pitchFamily="34" charset="-122"/>
                <a:cs typeface="Quattrocento" pitchFamily="34" charset="-120"/>
              </a:rPr>
              <a:t>Office properties predominantly use gross leases due to difficulty attributing expenses in multi-tenant buildings. Retail and industrial properties favor net leases, especially with single tenants. Apartments typically use hybrid leases with some utilities separately metered.</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2800" y="701754"/>
            <a:ext cx="7069812" cy="610433"/>
          </a:xfrm>
          <a:prstGeom prst="rect">
            <a:avLst/>
          </a:prstGeom>
          <a:noFill/>
          <a:ln/>
        </p:spPr>
        <p:txBody>
          <a:bodyPr wrap="none" lIns="0" tIns="0" rIns="0" bIns="0" rtlCol="0" anchor="t"/>
          <a:lstStyle/>
          <a:p>
            <a:pPr marL="0" indent="0" algn="l">
              <a:lnSpc>
                <a:spcPts val="4800"/>
              </a:lnSpc>
              <a:buNone/>
            </a:pPr>
            <a:r>
              <a:rPr lang="en-US" sz="3800" dirty="0">
                <a:solidFill>
                  <a:srgbClr val="FFD9BE"/>
                </a:solidFill>
                <a:latin typeface="Quattrocento" pitchFamily="34" charset="0"/>
                <a:ea typeface="Quattrocento" pitchFamily="34" charset="-122"/>
                <a:cs typeface="Quattrocento" pitchFamily="34" charset="-120"/>
              </a:rPr>
              <a:t>Renewal Options at Market Rent</a:t>
            </a:r>
            <a:endParaRPr lang="en-US" sz="3800" dirty="0"/>
          </a:p>
        </p:txBody>
      </p:sp>
      <p:sp>
        <p:nvSpPr>
          <p:cNvPr id="4" name="Shape 1"/>
          <p:cNvSpPr/>
          <p:nvPr/>
        </p:nvSpPr>
        <p:spPr>
          <a:xfrm>
            <a:off x="6212800" y="1623417"/>
            <a:ext cx="466963" cy="466963"/>
          </a:xfrm>
          <a:prstGeom prst="roundRect">
            <a:avLst>
              <a:gd name="adj" fmla="val 6667"/>
            </a:avLst>
          </a:prstGeom>
          <a:solidFill>
            <a:srgbClr val="315251"/>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299775" y="1673781"/>
            <a:ext cx="293013" cy="366236"/>
          </a:xfrm>
          <a:prstGeom prst="rect">
            <a:avLst/>
          </a:prstGeom>
        </p:spPr>
      </p:pic>
      <p:sp>
        <p:nvSpPr>
          <p:cNvPr id="6" name="Text 2"/>
          <p:cNvSpPr/>
          <p:nvPr/>
        </p:nvSpPr>
        <p:spPr>
          <a:xfrm>
            <a:off x="6887289" y="1694736"/>
            <a:ext cx="3359348" cy="305157"/>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Not Just a Right of First Refusal</a:t>
            </a:r>
            <a:endParaRPr lang="en-US" sz="1900" dirty="0"/>
          </a:p>
        </p:txBody>
      </p:sp>
      <p:sp>
        <p:nvSpPr>
          <p:cNvPr id="7" name="Text 3"/>
          <p:cNvSpPr/>
          <p:nvPr/>
        </p:nvSpPr>
        <p:spPr>
          <a:xfrm>
            <a:off x="6887289" y="2124313"/>
            <a:ext cx="7016710" cy="663893"/>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Even "at market" renewal options have value to tenants and cost to landlords beyond simple right of first refusal.</a:t>
            </a:r>
            <a:endParaRPr lang="en-US" sz="1600" dirty="0"/>
          </a:p>
        </p:txBody>
      </p:sp>
      <p:sp>
        <p:nvSpPr>
          <p:cNvPr id="8" name="Shape 4"/>
          <p:cNvSpPr/>
          <p:nvPr/>
        </p:nvSpPr>
        <p:spPr>
          <a:xfrm>
            <a:off x="6212800" y="3203258"/>
            <a:ext cx="466963" cy="466963"/>
          </a:xfrm>
          <a:prstGeom prst="roundRect">
            <a:avLst>
              <a:gd name="adj" fmla="val 6667"/>
            </a:avLst>
          </a:prstGeom>
          <a:solidFill>
            <a:srgbClr val="315251"/>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6299775" y="3253621"/>
            <a:ext cx="293013" cy="366236"/>
          </a:xfrm>
          <a:prstGeom prst="rect">
            <a:avLst/>
          </a:prstGeom>
        </p:spPr>
      </p:pic>
      <p:sp>
        <p:nvSpPr>
          <p:cNvPr id="10" name="Text 5"/>
          <p:cNvSpPr/>
          <p:nvPr/>
        </p:nvSpPr>
        <p:spPr>
          <a:xfrm>
            <a:off x="6887289" y="3274576"/>
            <a:ext cx="2635806" cy="305157"/>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Tenant Holdup Problem</a:t>
            </a:r>
            <a:endParaRPr lang="en-US" sz="1900" dirty="0"/>
          </a:p>
        </p:txBody>
      </p:sp>
      <p:sp>
        <p:nvSpPr>
          <p:cNvPr id="11" name="Text 6"/>
          <p:cNvSpPr/>
          <p:nvPr/>
        </p:nvSpPr>
        <p:spPr>
          <a:xfrm>
            <a:off x="6887289" y="3704153"/>
            <a:ext cx="7016710" cy="663893"/>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Landlords might exploit tenants with high moving costs by demanding above-market rent at renewal without this protection.</a:t>
            </a:r>
            <a:endParaRPr lang="en-US" sz="1600" dirty="0"/>
          </a:p>
        </p:txBody>
      </p:sp>
      <p:sp>
        <p:nvSpPr>
          <p:cNvPr id="12" name="Shape 7"/>
          <p:cNvSpPr/>
          <p:nvPr/>
        </p:nvSpPr>
        <p:spPr>
          <a:xfrm>
            <a:off x="6212800" y="4783098"/>
            <a:ext cx="466963" cy="466963"/>
          </a:xfrm>
          <a:prstGeom prst="roundRect">
            <a:avLst>
              <a:gd name="adj" fmla="val 6667"/>
            </a:avLst>
          </a:prstGeom>
          <a:solidFill>
            <a:srgbClr val="315251"/>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299775" y="4833461"/>
            <a:ext cx="293013" cy="366236"/>
          </a:xfrm>
          <a:prstGeom prst="rect">
            <a:avLst/>
          </a:prstGeom>
        </p:spPr>
      </p:pic>
      <p:sp>
        <p:nvSpPr>
          <p:cNvPr id="14" name="Text 8"/>
          <p:cNvSpPr/>
          <p:nvPr/>
        </p:nvSpPr>
        <p:spPr>
          <a:xfrm>
            <a:off x="6887289" y="4854416"/>
            <a:ext cx="2878455" cy="305157"/>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Landlord Holdup Problem</a:t>
            </a:r>
            <a:endParaRPr lang="en-US" sz="1900" dirty="0"/>
          </a:p>
        </p:txBody>
      </p:sp>
      <p:sp>
        <p:nvSpPr>
          <p:cNvPr id="15" name="Text 9"/>
          <p:cNvSpPr/>
          <p:nvPr/>
        </p:nvSpPr>
        <p:spPr>
          <a:xfrm>
            <a:off x="6887289" y="5283994"/>
            <a:ext cx="7016710" cy="663893"/>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Tenants can block redevelopment plans by exercising renewal options, potentially costing landlords significant value.</a:t>
            </a:r>
            <a:endParaRPr lang="en-US" sz="1600" dirty="0"/>
          </a:p>
        </p:txBody>
      </p:sp>
      <p:sp>
        <p:nvSpPr>
          <p:cNvPr id="16" name="Shape 10"/>
          <p:cNvSpPr/>
          <p:nvPr/>
        </p:nvSpPr>
        <p:spPr>
          <a:xfrm>
            <a:off x="6212800" y="6362938"/>
            <a:ext cx="466963" cy="466963"/>
          </a:xfrm>
          <a:prstGeom prst="roundRect">
            <a:avLst>
              <a:gd name="adj" fmla="val 6667"/>
            </a:avLst>
          </a:prstGeom>
          <a:solidFill>
            <a:srgbClr val="315251"/>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6299775" y="6413302"/>
            <a:ext cx="293013" cy="366236"/>
          </a:xfrm>
          <a:prstGeom prst="rect">
            <a:avLst/>
          </a:prstGeom>
        </p:spPr>
      </p:pic>
      <p:sp>
        <p:nvSpPr>
          <p:cNvPr id="18" name="Text 11"/>
          <p:cNvSpPr/>
          <p:nvPr/>
        </p:nvSpPr>
        <p:spPr>
          <a:xfrm>
            <a:off x="6887289" y="6434257"/>
            <a:ext cx="2441853" cy="305157"/>
          </a:xfrm>
          <a:prstGeom prst="rect">
            <a:avLst/>
          </a:prstGeom>
          <a:noFill/>
          <a:ln/>
        </p:spPr>
        <p:txBody>
          <a:bodyPr wrap="none" lIns="0" tIns="0" rIns="0" bIns="0" rtlCol="0" anchor="t"/>
          <a:lstStyle/>
          <a:p>
            <a:pPr marL="0" indent="0" algn="l">
              <a:lnSpc>
                <a:spcPts val="2400"/>
              </a:lnSpc>
              <a:buNone/>
            </a:pPr>
            <a:r>
              <a:rPr lang="en-US" sz="1900" dirty="0">
                <a:solidFill>
                  <a:srgbClr val="F9EEE7"/>
                </a:solidFill>
                <a:latin typeface="Quattrocento" pitchFamily="34" charset="0"/>
                <a:ea typeface="Quattrocento" pitchFamily="34" charset="-122"/>
                <a:cs typeface="Quattrocento" pitchFamily="34" charset="-120"/>
              </a:rPr>
              <a:t>Market Equilibrium</a:t>
            </a:r>
            <a:endParaRPr lang="en-US" sz="1900" dirty="0"/>
          </a:p>
        </p:txBody>
      </p:sp>
      <p:sp>
        <p:nvSpPr>
          <p:cNvPr id="19" name="Text 12"/>
          <p:cNvSpPr/>
          <p:nvPr/>
        </p:nvSpPr>
        <p:spPr>
          <a:xfrm>
            <a:off x="6887289" y="6863834"/>
            <a:ext cx="7016710" cy="663893"/>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The value and cost of renewal options are typically reflected in agreed rent and other lease terms.</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2950" y="814745"/>
            <a:ext cx="8818483" cy="624245"/>
          </a:xfrm>
          <a:prstGeom prst="rect">
            <a:avLst/>
          </a:prstGeom>
          <a:noFill/>
          <a:ln/>
        </p:spPr>
        <p:txBody>
          <a:bodyPr wrap="none" lIns="0" tIns="0" rIns="0" bIns="0" rtlCol="0" anchor="t"/>
          <a:lstStyle/>
          <a:p>
            <a:pPr marL="0" indent="0" algn="l">
              <a:lnSpc>
                <a:spcPts val="4900"/>
              </a:lnSpc>
              <a:buNone/>
            </a:pPr>
            <a:r>
              <a:rPr lang="en-US" sz="3900" dirty="0">
                <a:solidFill>
                  <a:srgbClr val="FFD9BE"/>
                </a:solidFill>
                <a:latin typeface="Quattrocento" pitchFamily="34" charset="0"/>
                <a:ea typeface="Quattrocento" pitchFamily="34" charset="-122"/>
                <a:cs typeface="Quattrocento" pitchFamily="34" charset="-120"/>
              </a:rPr>
              <a:t>Micro-spatial Trade-Offs and Synergies</a:t>
            </a:r>
            <a:endParaRPr lang="en-US" sz="3900" dirty="0"/>
          </a:p>
        </p:txBody>
      </p:sp>
      <p:pic>
        <p:nvPicPr>
          <p:cNvPr id="3" name="Image 0" descr="preencoded.png"/>
          <p:cNvPicPr>
            <a:picLocks noChangeAspect="1"/>
          </p:cNvPicPr>
          <p:nvPr/>
        </p:nvPicPr>
        <p:blipFill>
          <a:blip r:embed="rId3"/>
          <a:stretch>
            <a:fillRect/>
          </a:stretch>
        </p:blipFill>
        <p:spPr>
          <a:xfrm>
            <a:off x="2944654" y="1863447"/>
            <a:ext cx="2168843" cy="1203246"/>
          </a:xfrm>
          <a:prstGeom prst="rect">
            <a:avLst/>
          </a:prstGeom>
        </p:spPr>
      </p:pic>
      <p:pic>
        <p:nvPicPr>
          <p:cNvPr id="4" name="Image 1" descr="preencoded.png"/>
          <p:cNvPicPr>
            <a:picLocks noChangeAspect="1"/>
          </p:cNvPicPr>
          <p:nvPr/>
        </p:nvPicPr>
        <p:blipFill>
          <a:blip r:embed="rId4"/>
          <a:stretch>
            <a:fillRect/>
          </a:stretch>
        </p:blipFill>
        <p:spPr>
          <a:xfrm>
            <a:off x="3879771" y="2427089"/>
            <a:ext cx="298490" cy="373023"/>
          </a:xfrm>
          <a:prstGeom prst="rect">
            <a:avLst/>
          </a:prstGeom>
        </p:spPr>
      </p:pic>
      <p:sp>
        <p:nvSpPr>
          <p:cNvPr id="5" name="Text 1"/>
          <p:cNvSpPr/>
          <p:nvPr/>
        </p:nvSpPr>
        <p:spPr>
          <a:xfrm>
            <a:off x="5325666" y="2075617"/>
            <a:ext cx="2797135" cy="312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Tenant Mix Optimization</a:t>
            </a:r>
            <a:endParaRPr lang="en-US" sz="1950" dirty="0"/>
          </a:p>
        </p:txBody>
      </p:sp>
      <p:sp>
        <p:nvSpPr>
          <p:cNvPr id="6" name="Text 2"/>
          <p:cNvSpPr/>
          <p:nvPr/>
        </p:nvSpPr>
        <p:spPr>
          <a:xfrm>
            <a:off x="5325666" y="2514957"/>
            <a:ext cx="6769298" cy="339566"/>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Strategic combination of tenants creates value beyond individual rents.</a:t>
            </a:r>
            <a:endParaRPr lang="en-US" sz="1650" dirty="0"/>
          </a:p>
        </p:txBody>
      </p:sp>
      <p:sp>
        <p:nvSpPr>
          <p:cNvPr id="7" name="Shape 3"/>
          <p:cNvSpPr/>
          <p:nvPr/>
        </p:nvSpPr>
        <p:spPr>
          <a:xfrm>
            <a:off x="5166479" y="3083600"/>
            <a:ext cx="8667988" cy="11430"/>
          </a:xfrm>
          <a:prstGeom prst="roundRect">
            <a:avLst>
              <a:gd name="adj" fmla="val 278572"/>
            </a:avLst>
          </a:prstGeom>
          <a:solidFill>
            <a:srgbClr val="4A6B6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60232" y="3119676"/>
            <a:ext cx="4337685" cy="1203246"/>
          </a:xfrm>
          <a:prstGeom prst="rect">
            <a:avLst/>
          </a:prstGeom>
        </p:spPr>
      </p:pic>
      <p:pic>
        <p:nvPicPr>
          <p:cNvPr id="9" name="Image 3" descr="preencoded.png"/>
          <p:cNvPicPr>
            <a:picLocks noChangeAspect="1"/>
          </p:cNvPicPr>
          <p:nvPr/>
        </p:nvPicPr>
        <p:blipFill>
          <a:blip r:embed="rId6"/>
          <a:stretch>
            <a:fillRect/>
          </a:stretch>
        </p:blipFill>
        <p:spPr>
          <a:xfrm>
            <a:off x="3879771" y="3534728"/>
            <a:ext cx="298490" cy="373023"/>
          </a:xfrm>
          <a:prstGeom prst="rect">
            <a:avLst/>
          </a:prstGeom>
        </p:spPr>
      </p:pic>
      <p:sp>
        <p:nvSpPr>
          <p:cNvPr id="10" name="Text 4"/>
          <p:cNvSpPr/>
          <p:nvPr/>
        </p:nvSpPr>
        <p:spPr>
          <a:xfrm>
            <a:off x="6410087" y="3331845"/>
            <a:ext cx="2623899" cy="312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Anchor Tenant Benefits</a:t>
            </a:r>
            <a:endParaRPr lang="en-US" sz="1950" dirty="0"/>
          </a:p>
        </p:txBody>
      </p:sp>
      <p:sp>
        <p:nvSpPr>
          <p:cNvPr id="11" name="Text 5"/>
          <p:cNvSpPr/>
          <p:nvPr/>
        </p:nvSpPr>
        <p:spPr>
          <a:xfrm>
            <a:off x="6410087" y="3771186"/>
            <a:ext cx="6980873" cy="339566"/>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Anchors draw customers and add prestige, creating positive externalities.</a:t>
            </a:r>
            <a:endParaRPr lang="en-US" sz="1650" dirty="0"/>
          </a:p>
        </p:txBody>
      </p:sp>
      <p:sp>
        <p:nvSpPr>
          <p:cNvPr id="12" name="Shape 6"/>
          <p:cNvSpPr/>
          <p:nvPr/>
        </p:nvSpPr>
        <p:spPr>
          <a:xfrm>
            <a:off x="6250900" y="4339828"/>
            <a:ext cx="7583567" cy="11430"/>
          </a:xfrm>
          <a:prstGeom prst="roundRect">
            <a:avLst>
              <a:gd name="adj" fmla="val 278572"/>
            </a:avLst>
          </a:prstGeom>
          <a:solidFill>
            <a:srgbClr val="4A6B6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75811" y="4375904"/>
            <a:ext cx="6506528" cy="1203246"/>
          </a:xfrm>
          <a:prstGeom prst="rect">
            <a:avLst/>
          </a:prstGeom>
        </p:spPr>
      </p:pic>
      <p:pic>
        <p:nvPicPr>
          <p:cNvPr id="14" name="Image 5" descr="preencoded.png"/>
          <p:cNvPicPr>
            <a:picLocks noChangeAspect="1"/>
          </p:cNvPicPr>
          <p:nvPr/>
        </p:nvPicPr>
        <p:blipFill>
          <a:blip r:embed="rId8"/>
          <a:stretch>
            <a:fillRect/>
          </a:stretch>
        </p:blipFill>
        <p:spPr>
          <a:xfrm>
            <a:off x="3879771" y="4790956"/>
            <a:ext cx="298490" cy="373023"/>
          </a:xfrm>
          <a:prstGeom prst="rect">
            <a:avLst/>
          </a:prstGeom>
        </p:spPr>
      </p:pic>
      <p:sp>
        <p:nvSpPr>
          <p:cNvPr id="15" name="Text 7"/>
          <p:cNvSpPr/>
          <p:nvPr/>
        </p:nvSpPr>
        <p:spPr>
          <a:xfrm>
            <a:off x="7494508" y="4588073"/>
            <a:ext cx="3256359" cy="312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Optimal Space Configuration</a:t>
            </a:r>
            <a:endParaRPr lang="en-US" sz="1950" dirty="0"/>
          </a:p>
        </p:txBody>
      </p:sp>
      <p:sp>
        <p:nvSpPr>
          <p:cNvPr id="16" name="Text 8"/>
          <p:cNvSpPr/>
          <p:nvPr/>
        </p:nvSpPr>
        <p:spPr>
          <a:xfrm>
            <a:off x="7494508" y="5027414"/>
            <a:ext cx="6117074" cy="339566"/>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Archetypical space sizes balance efficiency and market demand.</a:t>
            </a:r>
            <a:endParaRPr lang="en-US" sz="1650" dirty="0"/>
          </a:p>
        </p:txBody>
      </p:sp>
      <p:sp>
        <p:nvSpPr>
          <p:cNvPr id="17" name="Text 9"/>
          <p:cNvSpPr/>
          <p:nvPr/>
        </p:nvSpPr>
        <p:spPr>
          <a:xfrm>
            <a:off x="742950" y="5817870"/>
            <a:ext cx="13144500" cy="679133"/>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Clever mixing of tenants and space configurations can significantly enhance property value. Landlords may rationally offer lower ALV to tenants that create positive externalities for other tenants.</a:t>
            </a:r>
            <a:endParaRPr lang="en-US" sz="1650" dirty="0"/>
          </a:p>
        </p:txBody>
      </p:sp>
      <p:sp>
        <p:nvSpPr>
          <p:cNvPr id="18" name="Text 10"/>
          <p:cNvSpPr/>
          <p:nvPr/>
        </p:nvSpPr>
        <p:spPr>
          <a:xfrm>
            <a:off x="742950" y="6735723"/>
            <a:ext cx="13144500" cy="679133"/>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Anchor tenants often receive favorable terms because they generate value for the entire property. This explains why shopping centers may use short leases with options to continuously optimize tenant mix.</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37724" y="1070253"/>
            <a:ext cx="8130421"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Why Percentage Rents in Retail?</a:t>
            </a:r>
            <a:endParaRPr lang="en-US" sz="4400" dirty="0"/>
          </a:p>
        </p:txBody>
      </p:sp>
      <p:sp>
        <p:nvSpPr>
          <p:cNvPr id="3" name="Text 1"/>
          <p:cNvSpPr/>
          <p:nvPr/>
        </p:nvSpPr>
        <p:spPr>
          <a:xfrm>
            <a:off x="837724" y="2372558"/>
            <a:ext cx="2972633"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Incentive Compatibility</a:t>
            </a:r>
            <a:endParaRPr lang="en-US" sz="2200" dirty="0"/>
          </a:p>
        </p:txBody>
      </p:sp>
      <p:sp>
        <p:nvSpPr>
          <p:cNvPr id="4" name="Text 2"/>
          <p:cNvSpPr/>
          <p:nvPr/>
        </p:nvSpPr>
        <p:spPr>
          <a:xfrm>
            <a:off x="837724" y="2963823"/>
            <a:ext cx="3928586"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Percentage rents give landlords direct incentive to help maximize store revenues through optimal tenant mix and center management.</a:t>
            </a:r>
            <a:endParaRPr lang="en-US" sz="1850" dirty="0"/>
          </a:p>
        </p:txBody>
      </p:sp>
      <p:sp>
        <p:nvSpPr>
          <p:cNvPr id="5" name="Text 3"/>
          <p:cNvSpPr/>
          <p:nvPr/>
        </p:nvSpPr>
        <p:spPr>
          <a:xfrm>
            <a:off x="837724" y="4711303"/>
            <a:ext cx="3928586"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Without this alignment, landlords might not optimize for tenant success.</a:t>
            </a:r>
            <a:endParaRPr lang="en-US" sz="1850" dirty="0"/>
          </a:p>
        </p:txBody>
      </p:sp>
      <p:sp>
        <p:nvSpPr>
          <p:cNvPr id="6" name="Text 4"/>
          <p:cNvSpPr/>
          <p:nvPr/>
        </p:nvSpPr>
        <p:spPr>
          <a:xfrm>
            <a:off x="5357813" y="237255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Risk Reduction</a:t>
            </a:r>
            <a:endParaRPr lang="en-US" sz="2200" dirty="0"/>
          </a:p>
        </p:txBody>
      </p:sp>
      <p:sp>
        <p:nvSpPr>
          <p:cNvPr id="7" name="Text 5"/>
          <p:cNvSpPr/>
          <p:nvPr/>
        </p:nvSpPr>
        <p:spPr>
          <a:xfrm>
            <a:off x="5357813" y="2963823"/>
            <a:ext cx="3928586"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Small retail businesses are sensitive to fixed rent leverage. Percentage rent reduces this effect by making rent proportional to revenue.</a:t>
            </a:r>
            <a:endParaRPr lang="en-US" sz="1850" dirty="0"/>
          </a:p>
        </p:txBody>
      </p:sp>
      <p:sp>
        <p:nvSpPr>
          <p:cNvPr id="8" name="Text 6"/>
          <p:cNvSpPr/>
          <p:nvPr/>
        </p:nvSpPr>
        <p:spPr>
          <a:xfrm>
            <a:off x="5357813" y="4711303"/>
            <a:ext cx="3928586"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Landlord becomes like an equity partner, sharing in tenant's operating risk and growth.</a:t>
            </a:r>
            <a:endParaRPr lang="en-US" sz="1850" dirty="0"/>
          </a:p>
        </p:txBody>
      </p:sp>
      <p:pic>
        <p:nvPicPr>
          <p:cNvPr id="9" name="Image 0" descr="preencoded.png"/>
          <p:cNvPicPr>
            <a:picLocks noChangeAspect="1"/>
          </p:cNvPicPr>
          <p:nvPr/>
        </p:nvPicPr>
        <p:blipFill>
          <a:blip r:embed="rId3"/>
          <a:stretch>
            <a:fillRect/>
          </a:stretch>
        </p:blipFill>
        <p:spPr>
          <a:xfrm>
            <a:off x="9877901" y="2402443"/>
            <a:ext cx="3928586" cy="2357080"/>
          </a:xfrm>
          <a:prstGeom prst="rect">
            <a:avLst/>
          </a:prstGeom>
        </p:spPr>
      </p:pic>
      <p:sp>
        <p:nvSpPr>
          <p:cNvPr id="10" name="Text 7"/>
          <p:cNvSpPr/>
          <p:nvPr/>
        </p:nvSpPr>
        <p:spPr>
          <a:xfrm>
            <a:off x="9877901" y="5028724"/>
            <a:ext cx="3928586"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balance between fixed base rent and percentage components can be adjusted based on tenant financial strength and potential for positive externalities.</a:t>
            </a:r>
            <a:endParaRPr lang="en-US" sz="1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372946" y="171839"/>
            <a:ext cx="5425797" cy="416719"/>
          </a:xfrm>
          <a:prstGeom prst="rect">
            <a:avLst/>
          </a:prstGeom>
          <a:noFill/>
          <a:ln/>
        </p:spPr>
        <p:txBody>
          <a:bodyPr wrap="none" lIns="0" tIns="0" rIns="0" bIns="0" rtlCol="0" anchor="t"/>
          <a:lstStyle/>
          <a:p>
            <a:pPr marL="0" indent="0" algn="l">
              <a:lnSpc>
                <a:spcPts val="3250"/>
              </a:lnSpc>
              <a:buNone/>
            </a:pPr>
            <a:r>
              <a:rPr lang="en-US" sz="2600" dirty="0">
                <a:solidFill>
                  <a:srgbClr val="FFD9BE"/>
                </a:solidFill>
                <a:latin typeface="Quattrocento" pitchFamily="34" charset="0"/>
                <a:ea typeface="Quattrocento" pitchFamily="34" charset="-122"/>
                <a:cs typeface="Quattrocento" pitchFamily="34" charset="-120"/>
              </a:rPr>
              <a:t>Percentage Rent Impact on Volatility</a:t>
            </a:r>
            <a:endParaRPr lang="en-US" sz="2600" dirty="0"/>
          </a:p>
        </p:txBody>
      </p:sp>
      <p:pic>
        <p:nvPicPr>
          <p:cNvPr id="3" name="Image 0" descr="preencoded.png"/>
          <p:cNvPicPr>
            <a:picLocks noChangeAspect="1"/>
          </p:cNvPicPr>
          <p:nvPr/>
        </p:nvPicPr>
        <p:blipFill>
          <a:blip r:embed="rId3"/>
          <a:stretch>
            <a:fillRect/>
          </a:stretch>
        </p:blipFill>
        <p:spPr>
          <a:xfrm>
            <a:off x="495776" y="1089423"/>
            <a:ext cx="13638848" cy="6029622"/>
          </a:xfrm>
          <a:prstGeom prst="rect">
            <a:avLst/>
          </a:prstGeom>
        </p:spPr>
      </p:pic>
      <p:sp>
        <p:nvSpPr>
          <p:cNvPr id="4" name="Shape 1"/>
          <p:cNvSpPr/>
          <p:nvPr/>
        </p:nvSpPr>
        <p:spPr>
          <a:xfrm>
            <a:off x="1670554" y="7420274"/>
            <a:ext cx="346273" cy="297476"/>
          </a:xfrm>
          <a:prstGeom prst="roundRect">
            <a:avLst>
              <a:gd name="adj" fmla="val 12918"/>
            </a:avLst>
          </a:prstGeom>
          <a:solidFill>
            <a:srgbClr val="D9491C"/>
          </a:solidFill>
          <a:ln/>
        </p:spPr>
        <p:txBody>
          <a:bodyPr/>
          <a:lstStyle/>
          <a:p>
            <a:endParaRPr lang="en-US"/>
          </a:p>
        </p:txBody>
      </p:sp>
      <p:sp>
        <p:nvSpPr>
          <p:cNvPr id="5" name="Text 2"/>
          <p:cNvSpPr/>
          <p:nvPr/>
        </p:nvSpPr>
        <p:spPr>
          <a:xfrm>
            <a:off x="2252977" y="7498229"/>
            <a:ext cx="951905" cy="141565"/>
          </a:xfrm>
          <a:prstGeom prst="rect">
            <a:avLst/>
          </a:prstGeom>
          <a:noFill/>
          <a:ln/>
        </p:spPr>
        <p:txBody>
          <a:bodyPr wrap="none" lIns="0" tIns="0" rIns="0" bIns="0" rtlCol="0" anchor="t"/>
          <a:lstStyle/>
          <a:p>
            <a:pPr marL="0" indent="0" algn="l">
              <a:lnSpc>
                <a:spcPts val="1100"/>
              </a:lnSpc>
              <a:buNone/>
            </a:pPr>
            <a:r>
              <a:rPr lang="en-US" dirty="0">
                <a:solidFill>
                  <a:srgbClr val="F9EEE7"/>
                </a:solidFill>
                <a:latin typeface="Quattrocento" pitchFamily="34" charset="0"/>
                <a:ea typeface="Quattrocento" pitchFamily="34" charset="-122"/>
                <a:cs typeface="Quattrocento" pitchFamily="34" charset="-120"/>
              </a:rPr>
              <a:t>Gross Revenue</a:t>
            </a:r>
            <a:endParaRPr lang="en-US" dirty="0"/>
          </a:p>
        </p:txBody>
      </p:sp>
      <p:sp>
        <p:nvSpPr>
          <p:cNvPr id="6" name="Shape 3"/>
          <p:cNvSpPr/>
          <p:nvPr/>
        </p:nvSpPr>
        <p:spPr>
          <a:xfrm>
            <a:off x="5344843" y="7402296"/>
            <a:ext cx="346273" cy="315454"/>
          </a:xfrm>
          <a:prstGeom prst="roundRect">
            <a:avLst>
              <a:gd name="adj" fmla="val 0"/>
            </a:avLst>
          </a:prstGeom>
          <a:solidFill>
            <a:srgbClr val="EA7D5B"/>
          </a:solidFill>
          <a:ln/>
        </p:spPr>
        <p:txBody>
          <a:bodyPr/>
          <a:lstStyle/>
          <a:p>
            <a:endParaRPr lang="en-US"/>
          </a:p>
        </p:txBody>
      </p:sp>
      <p:sp>
        <p:nvSpPr>
          <p:cNvPr id="7" name="Text 4"/>
          <p:cNvSpPr/>
          <p:nvPr/>
        </p:nvSpPr>
        <p:spPr>
          <a:xfrm>
            <a:off x="5921573" y="7485759"/>
            <a:ext cx="674370" cy="141565"/>
          </a:xfrm>
          <a:prstGeom prst="rect">
            <a:avLst/>
          </a:prstGeom>
          <a:noFill/>
          <a:ln/>
        </p:spPr>
        <p:txBody>
          <a:bodyPr wrap="none" lIns="0" tIns="0" rIns="0" bIns="0" rtlCol="0" anchor="t"/>
          <a:lstStyle/>
          <a:p>
            <a:pPr marL="0" indent="0" algn="l">
              <a:lnSpc>
                <a:spcPts val="1100"/>
              </a:lnSpc>
              <a:buNone/>
            </a:pPr>
            <a:r>
              <a:rPr lang="en-US" dirty="0">
                <a:solidFill>
                  <a:srgbClr val="F9EEE7"/>
                </a:solidFill>
                <a:latin typeface="Quattrocento" pitchFamily="34" charset="0"/>
                <a:ea typeface="Quattrocento" pitchFamily="34" charset="-122"/>
                <a:cs typeface="Quattrocento" pitchFamily="34" charset="-120"/>
              </a:rPr>
              <a:t>Fixed Rent</a:t>
            </a:r>
            <a:endParaRPr lang="en-US" dirty="0"/>
          </a:p>
        </p:txBody>
      </p:sp>
      <p:sp>
        <p:nvSpPr>
          <p:cNvPr id="8" name="Shape 5"/>
          <p:cNvSpPr/>
          <p:nvPr/>
        </p:nvSpPr>
        <p:spPr>
          <a:xfrm>
            <a:off x="9485194" y="7420274"/>
            <a:ext cx="346273" cy="297476"/>
          </a:xfrm>
          <a:prstGeom prst="roundRect">
            <a:avLst>
              <a:gd name="adj" fmla="val 12918"/>
            </a:avLst>
          </a:prstGeom>
          <a:solidFill>
            <a:srgbClr val="F3B5A2"/>
          </a:solidFill>
          <a:ln/>
        </p:spPr>
        <p:txBody>
          <a:bodyPr/>
          <a:lstStyle/>
          <a:p>
            <a:endParaRPr lang="en-US"/>
          </a:p>
        </p:txBody>
      </p:sp>
      <p:sp>
        <p:nvSpPr>
          <p:cNvPr id="9" name="Text 6"/>
          <p:cNvSpPr/>
          <p:nvPr/>
        </p:nvSpPr>
        <p:spPr>
          <a:xfrm>
            <a:off x="10208525" y="7556542"/>
            <a:ext cx="1296536" cy="297476"/>
          </a:xfrm>
          <a:prstGeom prst="rect">
            <a:avLst/>
          </a:prstGeom>
          <a:noFill/>
          <a:ln/>
        </p:spPr>
        <p:txBody>
          <a:bodyPr wrap="none" lIns="0" tIns="0" rIns="0" bIns="0" rtlCol="0" anchor="t"/>
          <a:lstStyle/>
          <a:p>
            <a:pPr marL="0" indent="0" algn="l">
              <a:lnSpc>
                <a:spcPts val="1100"/>
              </a:lnSpc>
              <a:buNone/>
            </a:pPr>
            <a:r>
              <a:rPr lang="en-US" sz="1600" dirty="0">
                <a:solidFill>
                  <a:srgbClr val="F9EEE7"/>
                </a:solidFill>
                <a:latin typeface="Quattrocento" pitchFamily="34" charset="0"/>
                <a:ea typeface="Quattrocento" pitchFamily="34" charset="-122"/>
                <a:cs typeface="Quattrocento" pitchFamily="34" charset="-120"/>
              </a:rPr>
              <a:t>Percentage Rent</a:t>
            </a:r>
            <a:endParaRPr lang="en-US" sz="1600" dirty="0"/>
          </a:p>
        </p:txBody>
      </p:sp>
      <p:sp>
        <p:nvSpPr>
          <p:cNvPr id="10" name="Text 7"/>
          <p:cNvSpPr/>
          <p:nvPr/>
        </p:nvSpPr>
        <p:spPr>
          <a:xfrm>
            <a:off x="1843690" y="511850"/>
            <a:ext cx="12786710" cy="1495158"/>
          </a:xfrm>
          <a:prstGeom prst="rect">
            <a:avLst/>
          </a:prstGeom>
          <a:noFill/>
          <a:ln/>
        </p:spPr>
        <p:txBody>
          <a:bodyPr wrap="none" lIns="0" tIns="0" rIns="0" bIns="0" rtlCol="0" anchor="t"/>
          <a:lstStyle/>
          <a:p>
            <a:pPr marL="0" indent="0" algn="l">
              <a:lnSpc>
                <a:spcPts val="1750"/>
              </a:lnSpc>
              <a:buNone/>
            </a:pPr>
            <a:endParaRPr lang="en-US" sz="2000" dirty="0">
              <a:solidFill>
                <a:srgbClr val="F9EEE7"/>
              </a:solidFill>
              <a:latin typeface="Quattrocento" pitchFamily="34" charset="0"/>
              <a:ea typeface="Quattrocento" pitchFamily="34" charset="-122"/>
              <a:cs typeface="Quattrocento" pitchFamily="34" charset="-120"/>
            </a:endParaRPr>
          </a:p>
          <a:p>
            <a:pPr marL="0" indent="0" algn="l">
              <a:lnSpc>
                <a:spcPts val="1750"/>
              </a:lnSpc>
              <a:buNone/>
            </a:pPr>
            <a:r>
              <a:rPr lang="en-US" sz="2000" dirty="0">
                <a:solidFill>
                  <a:srgbClr val="F9EEE7"/>
                </a:solidFill>
                <a:latin typeface="Quattrocento" pitchFamily="34" charset="0"/>
                <a:ea typeface="Quattrocento" pitchFamily="34" charset="-122"/>
                <a:cs typeface="Quattrocento" pitchFamily="34" charset="-120"/>
              </a:rPr>
              <a:t>With fixed rent, tenant's net income fluctuates dramatically with revenue changes.</a:t>
            </a:r>
          </a:p>
          <a:p>
            <a:pPr marL="0" indent="0" algn="l">
              <a:lnSpc>
                <a:spcPts val="1750"/>
              </a:lnSpc>
              <a:buNone/>
            </a:pPr>
            <a:endParaRPr lang="en-US" sz="2000" dirty="0">
              <a:solidFill>
                <a:srgbClr val="F9EEE7"/>
              </a:solidFill>
              <a:latin typeface="Quattrocento" pitchFamily="34" charset="0"/>
              <a:ea typeface="Quattrocento" pitchFamily="34" charset="-122"/>
              <a:cs typeface="Quattrocento" pitchFamily="34" charset="-120"/>
            </a:endParaRPr>
          </a:p>
          <a:p>
            <a:pPr marL="0" indent="0" algn="l">
              <a:lnSpc>
                <a:spcPts val="1750"/>
              </a:lnSpc>
              <a:buNone/>
            </a:pPr>
            <a:r>
              <a:rPr lang="en-US" sz="2000" dirty="0">
                <a:solidFill>
                  <a:srgbClr val="F9EEE7"/>
                </a:solidFill>
                <a:latin typeface="Quattrocento" pitchFamily="34" charset="0"/>
                <a:ea typeface="Quattrocento" pitchFamily="34" charset="-122"/>
                <a:cs typeface="Quattrocento" pitchFamily="34" charset="-120"/>
              </a:rPr>
              <a:t> Percentage rent (shown as 25% of gross revenue) reduces this volatility by making rent costs</a:t>
            </a:r>
          </a:p>
          <a:p>
            <a:pPr marL="0" indent="0" algn="l">
              <a:lnSpc>
                <a:spcPts val="1750"/>
              </a:lnSpc>
              <a:buNone/>
            </a:pPr>
            <a:r>
              <a:rPr lang="en-US" sz="2000" dirty="0">
                <a:solidFill>
                  <a:srgbClr val="F9EEE7"/>
                </a:solidFill>
                <a:latin typeface="Quattrocento" pitchFamily="34" charset="0"/>
                <a:ea typeface="Quattrocento" pitchFamily="34" charset="-122"/>
                <a:cs typeface="Quattrocento" pitchFamily="34" charset="-120"/>
              </a:rPr>
              <a:t> move in proportion to revenue.</a:t>
            </a:r>
            <a:endParaRPr lang="en-US" sz="2000" dirty="0"/>
          </a:p>
        </p:txBody>
      </p:sp>
      <p:sp>
        <p:nvSpPr>
          <p:cNvPr id="11" name="Text 8"/>
          <p:cNvSpPr/>
          <p:nvPr/>
        </p:nvSpPr>
        <p:spPr>
          <a:xfrm>
            <a:off x="495776" y="9272468"/>
            <a:ext cx="13638848" cy="226695"/>
          </a:xfrm>
          <a:prstGeom prst="rect">
            <a:avLst/>
          </a:prstGeom>
          <a:noFill/>
          <a:ln/>
        </p:spPr>
        <p:txBody>
          <a:bodyPr wrap="none" lIns="0" tIns="0" rIns="0" bIns="0" rtlCol="0" anchor="t"/>
          <a:lstStyle/>
          <a:p>
            <a:pPr marL="0" indent="0" algn="l">
              <a:lnSpc>
                <a:spcPts val="1750"/>
              </a:lnSpc>
              <a:buNone/>
            </a:pPr>
            <a:r>
              <a:rPr lang="en-US" sz="1100" dirty="0">
                <a:solidFill>
                  <a:srgbClr val="F9EEE7"/>
                </a:solidFill>
                <a:latin typeface="Quattrocento" pitchFamily="34" charset="0"/>
                <a:ea typeface="Quattrocento" pitchFamily="34" charset="-122"/>
                <a:cs typeface="Quattrocento" pitchFamily="34" charset="-120"/>
              </a:rPr>
              <a:t>This arrangement benefits financially vulnerable tenants by reducing operating leverage while allowing landlords to share in upside potential during strong sales periods.</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98050"/>
          </a:xfrm>
          <a:prstGeom prst="rect">
            <a:avLst/>
          </a:prstGeom>
        </p:spPr>
      </p:pic>
      <p:sp>
        <p:nvSpPr>
          <p:cNvPr id="3" name="Text 0"/>
          <p:cNvSpPr/>
          <p:nvPr/>
        </p:nvSpPr>
        <p:spPr>
          <a:xfrm>
            <a:off x="699373" y="3367326"/>
            <a:ext cx="8738830" cy="587693"/>
          </a:xfrm>
          <a:prstGeom prst="rect">
            <a:avLst/>
          </a:prstGeom>
          <a:noFill/>
          <a:ln/>
        </p:spPr>
        <p:txBody>
          <a:bodyPr wrap="none" lIns="0" tIns="0" rIns="0" bIns="0" rtlCol="0" anchor="t"/>
          <a:lstStyle/>
          <a:p>
            <a:pPr marL="0" indent="0" algn="l">
              <a:lnSpc>
                <a:spcPts val="4600"/>
              </a:lnSpc>
              <a:buNone/>
            </a:pPr>
            <a:r>
              <a:rPr lang="en-US" sz="3700" dirty="0">
                <a:solidFill>
                  <a:srgbClr val="FFD9BE"/>
                </a:solidFill>
                <a:latin typeface="Quattrocento" pitchFamily="34" charset="0"/>
                <a:ea typeface="Quattrocento" pitchFamily="34" charset="-122"/>
                <a:cs typeface="Quattrocento" pitchFamily="34" charset="-120"/>
              </a:rPr>
              <a:t>Why Concessions Instead of Lower Rent?</a:t>
            </a:r>
            <a:endParaRPr lang="en-US" sz="3700" dirty="0"/>
          </a:p>
        </p:txBody>
      </p:sp>
      <p:sp>
        <p:nvSpPr>
          <p:cNvPr id="4" name="Shape 1"/>
          <p:cNvSpPr/>
          <p:nvPr/>
        </p:nvSpPr>
        <p:spPr>
          <a:xfrm>
            <a:off x="699373" y="4254698"/>
            <a:ext cx="6515933" cy="1452920"/>
          </a:xfrm>
          <a:prstGeom prst="roundRect">
            <a:avLst>
              <a:gd name="adj" fmla="val 2063"/>
            </a:avLst>
          </a:prstGeom>
          <a:solidFill>
            <a:srgbClr val="315251"/>
          </a:solidFill>
          <a:ln/>
        </p:spPr>
        <p:txBody>
          <a:bodyPr/>
          <a:lstStyle/>
          <a:p>
            <a:endParaRPr lang="en-US"/>
          </a:p>
        </p:txBody>
      </p:sp>
      <p:sp>
        <p:nvSpPr>
          <p:cNvPr id="5" name="Text 2"/>
          <p:cNvSpPr/>
          <p:nvPr/>
        </p:nvSpPr>
        <p:spPr>
          <a:xfrm>
            <a:off x="899160" y="4454485"/>
            <a:ext cx="2650927" cy="293846"/>
          </a:xfrm>
          <a:prstGeom prst="rect">
            <a:avLst/>
          </a:prstGeom>
          <a:noFill/>
          <a:ln/>
        </p:spPr>
        <p:txBody>
          <a:bodyPr wrap="none" lIns="0" tIns="0" rIns="0" bIns="0" rtlCol="0" anchor="t"/>
          <a:lstStyle/>
          <a:p>
            <a:pPr marL="0" indent="0" algn="l">
              <a:lnSpc>
                <a:spcPts val="2300"/>
              </a:lnSpc>
              <a:buNone/>
            </a:pPr>
            <a:r>
              <a:rPr lang="en-US" sz="1850" dirty="0">
                <a:solidFill>
                  <a:srgbClr val="F9EEE7"/>
                </a:solidFill>
                <a:latin typeface="Quattrocento" pitchFamily="34" charset="0"/>
                <a:ea typeface="Quattrocento" pitchFamily="34" charset="-122"/>
                <a:cs typeface="Quattrocento" pitchFamily="34" charset="-120"/>
              </a:rPr>
              <a:t>Tenant Cash Flow Timing</a:t>
            </a:r>
            <a:endParaRPr lang="en-US" sz="1850" dirty="0"/>
          </a:p>
        </p:txBody>
      </p:sp>
      <p:sp>
        <p:nvSpPr>
          <p:cNvPr id="6" name="Text 3"/>
          <p:cNvSpPr/>
          <p:nvPr/>
        </p:nvSpPr>
        <p:spPr>
          <a:xfrm>
            <a:off x="899160" y="4868228"/>
            <a:ext cx="6116360" cy="639604"/>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Up-front concessions ease tenant moving or start-up expenses, matching rental expenses with revenue generation timing.</a:t>
            </a:r>
            <a:endParaRPr lang="en-US" sz="1550" dirty="0"/>
          </a:p>
        </p:txBody>
      </p:sp>
      <p:sp>
        <p:nvSpPr>
          <p:cNvPr id="7" name="Shape 4"/>
          <p:cNvSpPr/>
          <p:nvPr/>
        </p:nvSpPr>
        <p:spPr>
          <a:xfrm>
            <a:off x="7415093" y="4254698"/>
            <a:ext cx="6515933" cy="1452920"/>
          </a:xfrm>
          <a:prstGeom prst="roundRect">
            <a:avLst>
              <a:gd name="adj" fmla="val 2063"/>
            </a:avLst>
          </a:prstGeom>
          <a:solidFill>
            <a:srgbClr val="315251"/>
          </a:solidFill>
          <a:ln/>
        </p:spPr>
        <p:txBody>
          <a:bodyPr/>
          <a:lstStyle/>
          <a:p>
            <a:endParaRPr lang="en-US"/>
          </a:p>
        </p:txBody>
      </p:sp>
      <p:sp>
        <p:nvSpPr>
          <p:cNvPr id="8" name="Text 5"/>
          <p:cNvSpPr/>
          <p:nvPr/>
        </p:nvSpPr>
        <p:spPr>
          <a:xfrm>
            <a:off x="7614880" y="4454485"/>
            <a:ext cx="2846784" cy="293846"/>
          </a:xfrm>
          <a:prstGeom prst="rect">
            <a:avLst/>
          </a:prstGeom>
          <a:noFill/>
          <a:ln/>
        </p:spPr>
        <p:txBody>
          <a:bodyPr wrap="none" lIns="0" tIns="0" rIns="0" bIns="0" rtlCol="0" anchor="t"/>
          <a:lstStyle/>
          <a:p>
            <a:pPr marL="0" indent="0" algn="l">
              <a:lnSpc>
                <a:spcPts val="2300"/>
              </a:lnSpc>
              <a:buNone/>
            </a:pPr>
            <a:r>
              <a:rPr lang="en-US" sz="1850" dirty="0">
                <a:solidFill>
                  <a:srgbClr val="F9EEE7"/>
                </a:solidFill>
                <a:latin typeface="Quattrocento" pitchFamily="34" charset="0"/>
                <a:ea typeface="Quattrocento" pitchFamily="34" charset="-122"/>
                <a:cs typeface="Quattrocento" pitchFamily="34" charset="-120"/>
              </a:rPr>
              <a:t>Strategic Cash Flow Timing</a:t>
            </a:r>
            <a:endParaRPr lang="en-US" sz="1850" dirty="0"/>
          </a:p>
        </p:txBody>
      </p:sp>
      <p:sp>
        <p:nvSpPr>
          <p:cNvPr id="9" name="Text 6"/>
          <p:cNvSpPr/>
          <p:nvPr/>
        </p:nvSpPr>
        <p:spPr>
          <a:xfrm>
            <a:off x="7614880" y="4868228"/>
            <a:ext cx="6116360" cy="639604"/>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Higher future cash flows may facilitate building sale or loan refinancing if these events are likely in the future.</a:t>
            </a:r>
            <a:endParaRPr lang="en-US" sz="1550" dirty="0"/>
          </a:p>
        </p:txBody>
      </p:sp>
      <p:sp>
        <p:nvSpPr>
          <p:cNvPr id="10" name="Shape 7"/>
          <p:cNvSpPr/>
          <p:nvPr/>
        </p:nvSpPr>
        <p:spPr>
          <a:xfrm>
            <a:off x="699373" y="5907405"/>
            <a:ext cx="6515933" cy="1452920"/>
          </a:xfrm>
          <a:prstGeom prst="roundRect">
            <a:avLst>
              <a:gd name="adj" fmla="val 2063"/>
            </a:avLst>
          </a:prstGeom>
          <a:solidFill>
            <a:srgbClr val="315251"/>
          </a:solidFill>
          <a:ln/>
        </p:spPr>
        <p:txBody>
          <a:bodyPr/>
          <a:lstStyle/>
          <a:p>
            <a:endParaRPr lang="en-US"/>
          </a:p>
        </p:txBody>
      </p:sp>
      <p:sp>
        <p:nvSpPr>
          <p:cNvPr id="11" name="Text 8"/>
          <p:cNvSpPr/>
          <p:nvPr/>
        </p:nvSpPr>
        <p:spPr>
          <a:xfrm>
            <a:off x="899160" y="6107192"/>
            <a:ext cx="2735580" cy="293846"/>
          </a:xfrm>
          <a:prstGeom prst="rect">
            <a:avLst/>
          </a:prstGeom>
          <a:noFill/>
          <a:ln/>
        </p:spPr>
        <p:txBody>
          <a:bodyPr wrap="none" lIns="0" tIns="0" rIns="0" bIns="0" rtlCol="0" anchor="t"/>
          <a:lstStyle/>
          <a:p>
            <a:pPr marL="0" indent="0" algn="l">
              <a:lnSpc>
                <a:spcPts val="2300"/>
              </a:lnSpc>
              <a:buNone/>
            </a:pPr>
            <a:r>
              <a:rPr lang="en-US" sz="1850" dirty="0">
                <a:solidFill>
                  <a:srgbClr val="F9EEE7"/>
                </a:solidFill>
                <a:latin typeface="Quattrocento" pitchFamily="34" charset="0"/>
                <a:ea typeface="Quattrocento" pitchFamily="34" charset="-122"/>
                <a:cs typeface="Quattrocento" pitchFamily="34" charset="-120"/>
              </a:rPr>
              <a:t>Information Privacy Value</a:t>
            </a:r>
            <a:endParaRPr lang="en-US" sz="1850" dirty="0"/>
          </a:p>
        </p:txBody>
      </p:sp>
      <p:sp>
        <p:nvSpPr>
          <p:cNvPr id="12" name="Text 9"/>
          <p:cNvSpPr/>
          <p:nvPr/>
        </p:nvSpPr>
        <p:spPr>
          <a:xfrm>
            <a:off x="899160" y="6520934"/>
            <a:ext cx="6116360" cy="639604"/>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Concessions are more private than quoted rent, concealing from other tenants and competitors exactly how low the effective rent is.</a:t>
            </a:r>
            <a:endParaRPr lang="en-US" sz="1550" dirty="0"/>
          </a:p>
        </p:txBody>
      </p:sp>
      <p:sp>
        <p:nvSpPr>
          <p:cNvPr id="13" name="Shape 10"/>
          <p:cNvSpPr/>
          <p:nvPr/>
        </p:nvSpPr>
        <p:spPr>
          <a:xfrm>
            <a:off x="7415093" y="5907405"/>
            <a:ext cx="6515933" cy="1452920"/>
          </a:xfrm>
          <a:prstGeom prst="roundRect">
            <a:avLst>
              <a:gd name="adj" fmla="val 2063"/>
            </a:avLst>
          </a:prstGeom>
          <a:solidFill>
            <a:srgbClr val="315251"/>
          </a:solidFill>
          <a:ln/>
        </p:spPr>
        <p:txBody>
          <a:bodyPr/>
          <a:lstStyle/>
          <a:p>
            <a:endParaRPr lang="en-US"/>
          </a:p>
        </p:txBody>
      </p:sp>
      <p:sp>
        <p:nvSpPr>
          <p:cNvPr id="14" name="Text 11"/>
          <p:cNvSpPr/>
          <p:nvPr/>
        </p:nvSpPr>
        <p:spPr>
          <a:xfrm>
            <a:off x="7614880" y="6107192"/>
            <a:ext cx="2351127" cy="293846"/>
          </a:xfrm>
          <a:prstGeom prst="rect">
            <a:avLst/>
          </a:prstGeom>
          <a:noFill/>
          <a:ln/>
        </p:spPr>
        <p:txBody>
          <a:bodyPr wrap="none" lIns="0" tIns="0" rIns="0" bIns="0" rtlCol="0" anchor="t"/>
          <a:lstStyle/>
          <a:p>
            <a:pPr marL="0" indent="0" algn="l">
              <a:lnSpc>
                <a:spcPts val="2300"/>
              </a:lnSpc>
              <a:buNone/>
            </a:pPr>
            <a:r>
              <a:rPr lang="en-US" sz="1850" dirty="0">
                <a:solidFill>
                  <a:srgbClr val="F9EEE7"/>
                </a:solidFill>
                <a:latin typeface="Quattrocento" pitchFamily="34" charset="0"/>
                <a:ea typeface="Quattrocento" pitchFamily="34" charset="-122"/>
                <a:cs typeface="Quattrocento" pitchFamily="34" charset="-120"/>
              </a:rPr>
              <a:t>Market Perception</a:t>
            </a:r>
            <a:endParaRPr lang="en-US" sz="1850" dirty="0"/>
          </a:p>
        </p:txBody>
      </p:sp>
      <p:sp>
        <p:nvSpPr>
          <p:cNvPr id="15" name="Text 12"/>
          <p:cNvSpPr/>
          <p:nvPr/>
        </p:nvSpPr>
        <p:spPr>
          <a:xfrm>
            <a:off x="7614880" y="6520934"/>
            <a:ext cx="6116360" cy="639604"/>
          </a:xfrm>
          <a:prstGeom prst="rect">
            <a:avLst/>
          </a:prstGeom>
          <a:noFill/>
          <a:ln/>
        </p:spPr>
        <p:txBody>
          <a:bodyPr wrap="square" lIns="0" tIns="0" rIns="0" bIns="0" rtlCol="0" anchor="t"/>
          <a:lstStyle/>
          <a:p>
            <a:pPr marL="0" indent="0" algn="l">
              <a:lnSpc>
                <a:spcPts val="2500"/>
              </a:lnSpc>
              <a:buNone/>
            </a:pPr>
            <a:r>
              <a:rPr lang="en-US" sz="1550" dirty="0">
                <a:solidFill>
                  <a:srgbClr val="F9EEE7"/>
                </a:solidFill>
                <a:latin typeface="Quattrocento" pitchFamily="34" charset="0"/>
                <a:ea typeface="Quattrocento" pitchFamily="34" charset="-122"/>
                <a:cs typeface="Quattrocento" pitchFamily="34" charset="-120"/>
              </a:rPr>
              <a:t>Maintaining higher quoted rents preserves perceived property value even when effective rents are lower due to concessions.</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433"/>
          </a:xfrm>
          <a:prstGeom prst="rect">
            <a:avLst/>
          </a:prstGeom>
        </p:spPr>
      </p:pic>
      <p:sp>
        <p:nvSpPr>
          <p:cNvPr id="3" name="Text 0"/>
          <p:cNvSpPr/>
          <p:nvPr/>
        </p:nvSpPr>
        <p:spPr>
          <a:xfrm>
            <a:off x="6136362" y="510659"/>
            <a:ext cx="7230189" cy="546140"/>
          </a:xfrm>
          <a:prstGeom prst="rect">
            <a:avLst/>
          </a:prstGeom>
          <a:noFill/>
          <a:ln/>
        </p:spPr>
        <p:txBody>
          <a:bodyPr wrap="none" lIns="0" tIns="0" rIns="0" bIns="0" rtlCol="0" anchor="t"/>
          <a:lstStyle/>
          <a:p>
            <a:pPr marL="0" indent="0" algn="l">
              <a:lnSpc>
                <a:spcPts val="4300"/>
              </a:lnSpc>
              <a:buNone/>
            </a:pPr>
            <a:r>
              <a:rPr lang="en-US" sz="3400" dirty="0">
                <a:solidFill>
                  <a:srgbClr val="FFD9BE"/>
                </a:solidFill>
                <a:latin typeface="Quattrocento" pitchFamily="34" charset="0"/>
                <a:ea typeface="Quattrocento" pitchFamily="34" charset="-122"/>
                <a:cs typeface="Quattrocento" pitchFamily="34" charset="-120"/>
              </a:rPr>
              <a:t>Optimal Landlord Search for Tenants</a:t>
            </a:r>
            <a:endParaRPr lang="en-US" sz="3400" dirty="0"/>
          </a:p>
        </p:txBody>
      </p:sp>
      <p:sp>
        <p:nvSpPr>
          <p:cNvPr id="4" name="Shape 1"/>
          <p:cNvSpPr/>
          <p:nvPr/>
        </p:nvSpPr>
        <p:spPr>
          <a:xfrm>
            <a:off x="6345198" y="1335286"/>
            <a:ext cx="22860" cy="5284113"/>
          </a:xfrm>
          <a:prstGeom prst="roundRect">
            <a:avLst>
              <a:gd name="adj" fmla="val 121860"/>
            </a:avLst>
          </a:prstGeom>
          <a:solidFill>
            <a:srgbClr val="4A6B6A"/>
          </a:solidFill>
          <a:ln/>
        </p:spPr>
        <p:txBody>
          <a:bodyPr/>
          <a:lstStyle/>
          <a:p>
            <a:endParaRPr lang="en-US"/>
          </a:p>
        </p:txBody>
      </p:sp>
      <p:sp>
        <p:nvSpPr>
          <p:cNvPr id="5" name="Shape 2"/>
          <p:cNvSpPr/>
          <p:nvPr/>
        </p:nvSpPr>
        <p:spPr>
          <a:xfrm>
            <a:off x="6531233" y="1532692"/>
            <a:ext cx="557093" cy="22860"/>
          </a:xfrm>
          <a:prstGeom prst="roundRect">
            <a:avLst>
              <a:gd name="adj" fmla="val 121860"/>
            </a:avLst>
          </a:prstGeom>
          <a:solidFill>
            <a:srgbClr val="4A6B6A"/>
          </a:solidFill>
          <a:ln/>
        </p:spPr>
        <p:txBody>
          <a:bodyPr/>
          <a:lstStyle/>
          <a:p>
            <a:endParaRPr lang="en-US"/>
          </a:p>
        </p:txBody>
      </p:sp>
      <p:sp>
        <p:nvSpPr>
          <p:cNvPr id="6" name="Shape 3"/>
          <p:cNvSpPr/>
          <p:nvPr/>
        </p:nvSpPr>
        <p:spPr>
          <a:xfrm>
            <a:off x="6136303" y="1335286"/>
            <a:ext cx="417790" cy="417790"/>
          </a:xfrm>
          <a:prstGeom prst="roundRect">
            <a:avLst>
              <a:gd name="adj" fmla="val 6668"/>
            </a:avLst>
          </a:prstGeom>
          <a:solidFill>
            <a:srgbClr val="315251"/>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214050" y="1380292"/>
            <a:ext cx="262176" cy="327660"/>
          </a:xfrm>
          <a:prstGeom prst="rect">
            <a:avLst/>
          </a:prstGeom>
        </p:spPr>
      </p:pic>
      <p:sp>
        <p:nvSpPr>
          <p:cNvPr id="8" name="Text 4"/>
          <p:cNvSpPr/>
          <p:nvPr/>
        </p:nvSpPr>
        <p:spPr>
          <a:xfrm>
            <a:off x="7273766" y="1399103"/>
            <a:ext cx="2184797" cy="273010"/>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Set Asking Rent</a:t>
            </a:r>
            <a:endParaRPr lang="en-US" sz="1700" dirty="0"/>
          </a:p>
        </p:txBody>
      </p:sp>
      <p:sp>
        <p:nvSpPr>
          <p:cNvPr id="9" name="Text 5"/>
          <p:cNvSpPr/>
          <p:nvPr/>
        </p:nvSpPr>
        <p:spPr>
          <a:xfrm>
            <a:off x="7273766" y="1783437"/>
            <a:ext cx="6706672" cy="594360"/>
          </a:xfrm>
          <a:prstGeom prst="rect">
            <a:avLst/>
          </a:prstGeom>
          <a:noFill/>
          <a:ln/>
        </p:spPr>
        <p:txBody>
          <a:bodyPr wrap="square" lIns="0" tIns="0" rIns="0" bIns="0" rtlCol="0" anchor="t"/>
          <a:lstStyle/>
          <a:p>
            <a:pPr marL="0" indent="0" algn="l">
              <a:lnSpc>
                <a:spcPts val="2300"/>
              </a:lnSpc>
              <a:buNone/>
            </a:pPr>
            <a:r>
              <a:rPr lang="en-US" sz="1450" dirty="0">
                <a:solidFill>
                  <a:srgbClr val="F9EEE7"/>
                </a:solidFill>
                <a:latin typeface="Quattrocento" pitchFamily="34" charset="0"/>
                <a:ea typeface="Quattrocento" pitchFamily="34" charset="-122"/>
                <a:cs typeface="Quattrocento" pitchFamily="34" charset="-120"/>
              </a:rPr>
              <a:t>Establish initial asking rent above expected transaction rent to allow negotiation room.</a:t>
            </a:r>
            <a:endParaRPr lang="en-US" sz="1450" dirty="0"/>
          </a:p>
        </p:txBody>
      </p:sp>
      <p:sp>
        <p:nvSpPr>
          <p:cNvPr id="10" name="Shape 6"/>
          <p:cNvSpPr/>
          <p:nvPr/>
        </p:nvSpPr>
        <p:spPr>
          <a:xfrm>
            <a:off x="6531233" y="2946559"/>
            <a:ext cx="557093" cy="22860"/>
          </a:xfrm>
          <a:prstGeom prst="roundRect">
            <a:avLst>
              <a:gd name="adj" fmla="val 121860"/>
            </a:avLst>
          </a:prstGeom>
          <a:solidFill>
            <a:srgbClr val="4A6B6A"/>
          </a:solidFill>
          <a:ln/>
        </p:spPr>
        <p:txBody>
          <a:bodyPr/>
          <a:lstStyle/>
          <a:p>
            <a:endParaRPr lang="en-US"/>
          </a:p>
        </p:txBody>
      </p:sp>
      <p:sp>
        <p:nvSpPr>
          <p:cNvPr id="11" name="Shape 7"/>
          <p:cNvSpPr/>
          <p:nvPr/>
        </p:nvSpPr>
        <p:spPr>
          <a:xfrm>
            <a:off x="6136303" y="2749153"/>
            <a:ext cx="417790" cy="417790"/>
          </a:xfrm>
          <a:prstGeom prst="roundRect">
            <a:avLst>
              <a:gd name="adj" fmla="val 6668"/>
            </a:avLst>
          </a:prstGeom>
          <a:solidFill>
            <a:srgbClr val="315251"/>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214050" y="2794159"/>
            <a:ext cx="262176" cy="327660"/>
          </a:xfrm>
          <a:prstGeom prst="rect">
            <a:avLst/>
          </a:prstGeom>
        </p:spPr>
      </p:pic>
      <p:sp>
        <p:nvSpPr>
          <p:cNvPr id="13" name="Text 8"/>
          <p:cNvSpPr/>
          <p:nvPr/>
        </p:nvSpPr>
        <p:spPr>
          <a:xfrm>
            <a:off x="7273766" y="2812971"/>
            <a:ext cx="2305883" cy="273010"/>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Evaluate Tenant Quality</a:t>
            </a:r>
            <a:endParaRPr lang="en-US" sz="1700" dirty="0"/>
          </a:p>
        </p:txBody>
      </p:sp>
      <p:sp>
        <p:nvSpPr>
          <p:cNvPr id="14" name="Text 9"/>
          <p:cNvSpPr/>
          <p:nvPr/>
        </p:nvSpPr>
        <p:spPr>
          <a:xfrm>
            <a:off x="7273766" y="3197304"/>
            <a:ext cx="6706672" cy="594360"/>
          </a:xfrm>
          <a:prstGeom prst="rect">
            <a:avLst/>
          </a:prstGeom>
          <a:noFill/>
          <a:ln/>
        </p:spPr>
        <p:txBody>
          <a:bodyPr wrap="square" lIns="0" tIns="0" rIns="0" bIns="0" rtlCol="0" anchor="t"/>
          <a:lstStyle/>
          <a:p>
            <a:pPr marL="0" indent="0" algn="l">
              <a:lnSpc>
                <a:spcPts val="2300"/>
              </a:lnSpc>
              <a:buNone/>
            </a:pPr>
            <a:r>
              <a:rPr lang="en-US" sz="1450" dirty="0">
                <a:solidFill>
                  <a:srgbClr val="F9EEE7"/>
                </a:solidFill>
                <a:latin typeface="Quattrocento" pitchFamily="34" charset="0"/>
                <a:ea typeface="Quattrocento" pitchFamily="34" charset="-122"/>
                <a:cs typeface="Quattrocento" pitchFamily="34" charset="-120"/>
              </a:rPr>
              <a:t>Consider credit quality, business stability, and potential synergies with existing tenants.</a:t>
            </a:r>
            <a:endParaRPr lang="en-US" sz="1450" dirty="0"/>
          </a:p>
        </p:txBody>
      </p:sp>
      <p:sp>
        <p:nvSpPr>
          <p:cNvPr id="15" name="Shape 10"/>
          <p:cNvSpPr/>
          <p:nvPr/>
        </p:nvSpPr>
        <p:spPr>
          <a:xfrm>
            <a:off x="6531233" y="4360426"/>
            <a:ext cx="557093" cy="22860"/>
          </a:xfrm>
          <a:prstGeom prst="roundRect">
            <a:avLst>
              <a:gd name="adj" fmla="val 121860"/>
            </a:avLst>
          </a:prstGeom>
          <a:solidFill>
            <a:srgbClr val="4A6B6A"/>
          </a:solidFill>
          <a:ln/>
        </p:spPr>
        <p:txBody>
          <a:bodyPr/>
          <a:lstStyle/>
          <a:p>
            <a:endParaRPr lang="en-US"/>
          </a:p>
        </p:txBody>
      </p:sp>
      <p:sp>
        <p:nvSpPr>
          <p:cNvPr id="16" name="Shape 11"/>
          <p:cNvSpPr/>
          <p:nvPr/>
        </p:nvSpPr>
        <p:spPr>
          <a:xfrm>
            <a:off x="6136303" y="4163020"/>
            <a:ext cx="417790" cy="417790"/>
          </a:xfrm>
          <a:prstGeom prst="roundRect">
            <a:avLst>
              <a:gd name="adj" fmla="val 6668"/>
            </a:avLst>
          </a:prstGeom>
          <a:solidFill>
            <a:srgbClr val="315251"/>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214050" y="4208026"/>
            <a:ext cx="262176" cy="327660"/>
          </a:xfrm>
          <a:prstGeom prst="rect">
            <a:avLst/>
          </a:prstGeom>
        </p:spPr>
      </p:pic>
      <p:sp>
        <p:nvSpPr>
          <p:cNvPr id="18" name="Text 12"/>
          <p:cNvSpPr/>
          <p:nvPr/>
        </p:nvSpPr>
        <p:spPr>
          <a:xfrm>
            <a:off x="7273766" y="4226838"/>
            <a:ext cx="2184797" cy="273010"/>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Negotiate Terms</a:t>
            </a:r>
            <a:endParaRPr lang="en-US" sz="1700" dirty="0"/>
          </a:p>
        </p:txBody>
      </p:sp>
      <p:sp>
        <p:nvSpPr>
          <p:cNvPr id="19" name="Text 13"/>
          <p:cNvSpPr/>
          <p:nvPr/>
        </p:nvSpPr>
        <p:spPr>
          <a:xfrm>
            <a:off x="7273766" y="4611172"/>
            <a:ext cx="6706672" cy="594360"/>
          </a:xfrm>
          <a:prstGeom prst="rect">
            <a:avLst/>
          </a:prstGeom>
          <a:noFill/>
          <a:ln/>
        </p:spPr>
        <p:txBody>
          <a:bodyPr wrap="square" lIns="0" tIns="0" rIns="0" bIns="0" rtlCol="0" anchor="t"/>
          <a:lstStyle/>
          <a:p>
            <a:pPr marL="0" indent="0" algn="l">
              <a:lnSpc>
                <a:spcPts val="2300"/>
              </a:lnSpc>
              <a:buNone/>
            </a:pPr>
            <a:r>
              <a:rPr lang="en-US" sz="1450" dirty="0">
                <a:solidFill>
                  <a:srgbClr val="F9EEE7"/>
                </a:solidFill>
                <a:latin typeface="Quattrocento" pitchFamily="34" charset="0"/>
                <a:ea typeface="Quattrocento" pitchFamily="34" charset="-122"/>
                <a:cs typeface="Quattrocento" pitchFamily="34" charset="-120"/>
              </a:rPr>
              <a:t>Balance rent level with concessions, term length, and options based on tenant quality.</a:t>
            </a:r>
            <a:endParaRPr lang="en-US" sz="1450" dirty="0"/>
          </a:p>
        </p:txBody>
      </p:sp>
      <p:sp>
        <p:nvSpPr>
          <p:cNvPr id="20" name="Shape 14"/>
          <p:cNvSpPr/>
          <p:nvPr/>
        </p:nvSpPr>
        <p:spPr>
          <a:xfrm>
            <a:off x="6531233" y="5774293"/>
            <a:ext cx="557093" cy="22860"/>
          </a:xfrm>
          <a:prstGeom prst="roundRect">
            <a:avLst>
              <a:gd name="adj" fmla="val 121860"/>
            </a:avLst>
          </a:prstGeom>
          <a:solidFill>
            <a:srgbClr val="4A6B6A"/>
          </a:solidFill>
          <a:ln/>
        </p:spPr>
        <p:txBody>
          <a:bodyPr/>
          <a:lstStyle/>
          <a:p>
            <a:endParaRPr lang="en-US"/>
          </a:p>
        </p:txBody>
      </p:sp>
      <p:sp>
        <p:nvSpPr>
          <p:cNvPr id="21" name="Shape 15"/>
          <p:cNvSpPr/>
          <p:nvPr/>
        </p:nvSpPr>
        <p:spPr>
          <a:xfrm>
            <a:off x="6136303" y="5576888"/>
            <a:ext cx="417790" cy="417790"/>
          </a:xfrm>
          <a:prstGeom prst="roundRect">
            <a:avLst>
              <a:gd name="adj" fmla="val 6668"/>
            </a:avLst>
          </a:prstGeom>
          <a:solidFill>
            <a:srgbClr val="315251"/>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214050" y="5621893"/>
            <a:ext cx="262176" cy="327660"/>
          </a:xfrm>
          <a:prstGeom prst="rect">
            <a:avLst/>
          </a:prstGeom>
        </p:spPr>
      </p:pic>
      <p:sp>
        <p:nvSpPr>
          <p:cNvPr id="23" name="Text 16"/>
          <p:cNvSpPr/>
          <p:nvPr/>
        </p:nvSpPr>
        <p:spPr>
          <a:xfrm>
            <a:off x="7273766" y="5640705"/>
            <a:ext cx="2184797" cy="273010"/>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Adjust Strategy</a:t>
            </a:r>
            <a:endParaRPr lang="en-US" sz="1700" dirty="0"/>
          </a:p>
        </p:txBody>
      </p:sp>
      <p:sp>
        <p:nvSpPr>
          <p:cNvPr id="24" name="Text 17"/>
          <p:cNvSpPr/>
          <p:nvPr/>
        </p:nvSpPr>
        <p:spPr>
          <a:xfrm>
            <a:off x="7273766" y="6025039"/>
            <a:ext cx="6706672" cy="594360"/>
          </a:xfrm>
          <a:prstGeom prst="rect">
            <a:avLst/>
          </a:prstGeom>
          <a:noFill/>
          <a:ln/>
        </p:spPr>
        <p:txBody>
          <a:bodyPr wrap="square" lIns="0" tIns="0" rIns="0" bIns="0" rtlCol="0" anchor="t"/>
          <a:lstStyle/>
          <a:p>
            <a:pPr marL="0" indent="0" algn="l">
              <a:lnSpc>
                <a:spcPts val="2300"/>
              </a:lnSpc>
              <a:buNone/>
            </a:pPr>
            <a:r>
              <a:rPr lang="en-US" sz="1450" dirty="0">
                <a:solidFill>
                  <a:srgbClr val="F9EEE7"/>
                </a:solidFill>
                <a:latin typeface="Quattrocento" pitchFamily="34" charset="0"/>
                <a:ea typeface="Quattrocento" pitchFamily="34" charset="-122"/>
                <a:cs typeface="Quattrocento" pitchFamily="34" charset="-120"/>
              </a:rPr>
              <a:t>Modify asking rent or concessions based on market response and vacancy duration.</a:t>
            </a:r>
            <a:endParaRPr lang="en-US" sz="1450" dirty="0"/>
          </a:p>
        </p:txBody>
      </p:sp>
      <p:sp>
        <p:nvSpPr>
          <p:cNvPr id="25" name="Text 18"/>
          <p:cNvSpPr/>
          <p:nvPr/>
        </p:nvSpPr>
        <p:spPr>
          <a:xfrm>
            <a:off x="6136362" y="6828234"/>
            <a:ext cx="7844076" cy="891540"/>
          </a:xfrm>
          <a:prstGeom prst="rect">
            <a:avLst/>
          </a:prstGeom>
          <a:noFill/>
          <a:ln/>
        </p:spPr>
        <p:txBody>
          <a:bodyPr wrap="square" lIns="0" tIns="0" rIns="0" bIns="0" rtlCol="0" anchor="t"/>
          <a:lstStyle/>
          <a:p>
            <a:pPr marL="0" indent="0" algn="l">
              <a:lnSpc>
                <a:spcPts val="2300"/>
              </a:lnSpc>
              <a:buNone/>
            </a:pPr>
            <a:r>
              <a:rPr lang="en-US" sz="1450" dirty="0">
                <a:solidFill>
                  <a:srgbClr val="F9EEE7"/>
                </a:solidFill>
                <a:latin typeface="Quattrocento" pitchFamily="34" charset="0"/>
                <a:ea typeface="Quattrocento" pitchFamily="34" charset="-122"/>
                <a:cs typeface="Quattrocento" pitchFamily="34" charset="-120"/>
              </a:rPr>
              <a:t>Landlords must balance the cost of continued vacancy against the benefit of waiting for a better tenant or higher rent. This optimal search problem involves weighing immediate income against long-term property value.</a:t>
            </a:r>
            <a:endParaRPr lang="en-US" sz="14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37724" y="1256348"/>
            <a:ext cx="9872305"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Expectations and Lease Term Structure</a:t>
            </a:r>
            <a:endParaRPr lang="en-US" sz="4400" dirty="0"/>
          </a:p>
        </p:txBody>
      </p:sp>
      <p:sp>
        <p:nvSpPr>
          <p:cNvPr id="3" name="Text 1"/>
          <p:cNvSpPr/>
          <p:nvPr/>
        </p:nvSpPr>
        <p:spPr>
          <a:xfrm>
            <a:off x="1450896" y="2468999"/>
            <a:ext cx="3238262"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Market Rent Expectations</a:t>
            </a:r>
            <a:endParaRPr lang="en-US" sz="2200" dirty="0"/>
          </a:p>
        </p:txBody>
      </p:sp>
      <p:sp>
        <p:nvSpPr>
          <p:cNvPr id="4" name="Text 2"/>
          <p:cNvSpPr/>
          <p:nvPr/>
        </p:nvSpPr>
        <p:spPr>
          <a:xfrm>
            <a:off x="837724" y="2964537"/>
            <a:ext cx="3851434" cy="1532096"/>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Rising rent expectations create upward-sloping term structure; falling expectations create downward slope.</a:t>
            </a:r>
            <a:endParaRPr lang="en-US" sz="1850" dirty="0"/>
          </a:p>
        </p:txBody>
      </p:sp>
      <p:pic>
        <p:nvPicPr>
          <p:cNvPr id="5" name="Image 0" descr="preencoded.png"/>
          <p:cNvPicPr>
            <a:picLocks noChangeAspect="1"/>
          </p:cNvPicPr>
          <p:nvPr/>
        </p:nvPicPr>
        <p:blipFill>
          <a:blip r:embed="rId3"/>
          <a:stretch>
            <a:fillRect/>
          </a:stretch>
        </p:blipFill>
        <p:spPr>
          <a:xfrm>
            <a:off x="5048131" y="2439114"/>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223516" y="3183969"/>
            <a:ext cx="358140" cy="447675"/>
          </a:xfrm>
          <a:prstGeom prst="rect">
            <a:avLst/>
          </a:prstGeom>
        </p:spPr>
      </p:pic>
      <p:sp>
        <p:nvSpPr>
          <p:cNvPr id="7" name="Text 3"/>
          <p:cNvSpPr/>
          <p:nvPr/>
        </p:nvSpPr>
        <p:spPr>
          <a:xfrm>
            <a:off x="9941243" y="2660571"/>
            <a:ext cx="3518654"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Releasing Cost vs. Flexibility</a:t>
            </a:r>
            <a:endParaRPr lang="en-US" sz="2200" dirty="0"/>
          </a:p>
        </p:txBody>
      </p:sp>
      <p:sp>
        <p:nvSpPr>
          <p:cNvPr id="8" name="Text 4"/>
          <p:cNvSpPr/>
          <p:nvPr/>
        </p:nvSpPr>
        <p:spPr>
          <a:xfrm>
            <a:off x="9941243" y="3156109"/>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Optimal lease term balances costs of finding new tenants against value of flexibility.</a:t>
            </a:r>
            <a:endParaRPr lang="en-US" sz="1850" dirty="0"/>
          </a:p>
        </p:txBody>
      </p:sp>
      <p:pic>
        <p:nvPicPr>
          <p:cNvPr id="9" name="Image 2" descr="preencoded.png"/>
          <p:cNvPicPr>
            <a:picLocks noChangeAspect="1"/>
          </p:cNvPicPr>
          <p:nvPr/>
        </p:nvPicPr>
        <p:blipFill>
          <a:blip r:embed="rId5"/>
          <a:stretch>
            <a:fillRect/>
          </a:stretch>
        </p:blipFill>
        <p:spPr>
          <a:xfrm>
            <a:off x="5048131" y="2439114"/>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434388" y="3569732"/>
            <a:ext cx="358140" cy="447675"/>
          </a:xfrm>
          <a:prstGeom prst="rect">
            <a:avLst/>
          </a:prstGeom>
        </p:spPr>
      </p:pic>
      <p:sp>
        <p:nvSpPr>
          <p:cNvPr id="11" name="Text 5"/>
          <p:cNvSpPr/>
          <p:nvPr/>
        </p:nvSpPr>
        <p:spPr>
          <a:xfrm>
            <a:off x="9941243" y="4915614"/>
            <a:ext cx="2889052"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Expectation Alignment</a:t>
            </a:r>
            <a:endParaRPr lang="en-US" sz="2200" dirty="0"/>
          </a:p>
        </p:txBody>
      </p:sp>
      <p:sp>
        <p:nvSpPr>
          <p:cNvPr id="12" name="Text 6"/>
          <p:cNvSpPr/>
          <p:nvPr/>
        </p:nvSpPr>
        <p:spPr>
          <a:xfrm>
            <a:off x="9941243" y="5411152"/>
            <a:ext cx="3851434"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Complementary expectations facilitate agreement; conflicting expectations may require shorter terms.</a:t>
            </a:r>
            <a:endParaRPr lang="en-US" sz="1850" dirty="0"/>
          </a:p>
        </p:txBody>
      </p:sp>
      <p:pic>
        <p:nvPicPr>
          <p:cNvPr id="13" name="Image 4" descr="preencoded.png"/>
          <p:cNvPicPr>
            <a:picLocks noChangeAspect="1"/>
          </p:cNvPicPr>
          <p:nvPr/>
        </p:nvPicPr>
        <p:blipFill>
          <a:blip r:embed="rId7"/>
          <a:stretch>
            <a:fillRect/>
          </a:stretch>
        </p:blipFill>
        <p:spPr>
          <a:xfrm>
            <a:off x="5048131" y="2439114"/>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048625" y="5780603"/>
            <a:ext cx="358140" cy="447675"/>
          </a:xfrm>
          <a:prstGeom prst="rect">
            <a:avLst/>
          </a:prstGeom>
        </p:spPr>
      </p:pic>
      <p:sp>
        <p:nvSpPr>
          <p:cNvPr id="15" name="Text 7"/>
          <p:cNvSpPr/>
          <p:nvPr/>
        </p:nvSpPr>
        <p:spPr>
          <a:xfrm>
            <a:off x="1872972" y="5107067"/>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Market Sector Norms</a:t>
            </a:r>
            <a:endParaRPr lang="en-US" sz="2200" dirty="0"/>
          </a:p>
        </p:txBody>
      </p:sp>
      <p:sp>
        <p:nvSpPr>
          <p:cNvPr id="16" name="Text 8"/>
          <p:cNvSpPr/>
          <p:nvPr/>
        </p:nvSpPr>
        <p:spPr>
          <a:xfrm>
            <a:off x="837724" y="5602605"/>
            <a:ext cx="3851434" cy="1149072"/>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Specific submarkets develop characteristic lease terms based on these trade-offs.</a:t>
            </a:r>
            <a:endParaRPr lang="en-US" sz="1850" dirty="0"/>
          </a:p>
        </p:txBody>
      </p:sp>
      <p:pic>
        <p:nvPicPr>
          <p:cNvPr id="17" name="Image 6" descr="preencoded.png"/>
          <p:cNvPicPr>
            <a:picLocks noChangeAspect="1"/>
          </p:cNvPicPr>
          <p:nvPr/>
        </p:nvPicPr>
        <p:blipFill>
          <a:blip r:embed="rId9"/>
          <a:stretch>
            <a:fillRect/>
          </a:stretch>
        </p:blipFill>
        <p:spPr>
          <a:xfrm>
            <a:off x="5048131" y="2439114"/>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5837753" y="5394841"/>
            <a:ext cx="358140" cy="447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458"/>
          </a:xfrm>
          <a:prstGeom prst="rect">
            <a:avLst/>
          </a:prstGeom>
        </p:spPr>
      </p:pic>
      <p:sp>
        <p:nvSpPr>
          <p:cNvPr id="3" name="Text 0"/>
          <p:cNvSpPr/>
          <p:nvPr/>
        </p:nvSpPr>
        <p:spPr>
          <a:xfrm>
            <a:off x="750451" y="54849"/>
            <a:ext cx="5045512" cy="630674"/>
          </a:xfrm>
          <a:prstGeom prst="rect">
            <a:avLst/>
          </a:prstGeom>
          <a:noFill/>
          <a:ln/>
        </p:spPr>
        <p:txBody>
          <a:bodyPr wrap="none" lIns="0" tIns="0" rIns="0" bIns="0" rtlCol="0" anchor="t"/>
          <a:lstStyle/>
          <a:p>
            <a:pPr marL="0" indent="0" algn="l">
              <a:lnSpc>
                <a:spcPts val="4950"/>
              </a:lnSpc>
              <a:buNone/>
            </a:pPr>
            <a:r>
              <a:rPr lang="en-US" sz="3950" dirty="0">
                <a:solidFill>
                  <a:srgbClr val="FFD9BE"/>
                </a:solidFill>
                <a:latin typeface="Quattrocento" pitchFamily="34" charset="0"/>
                <a:ea typeface="Quattrocento" pitchFamily="34" charset="-122"/>
                <a:cs typeface="Quattrocento" pitchFamily="34" charset="-120"/>
              </a:rPr>
              <a:t>Why Leasing Exists</a:t>
            </a:r>
            <a:endParaRPr lang="en-US" sz="3950" dirty="0"/>
          </a:p>
        </p:txBody>
      </p:sp>
      <p:sp>
        <p:nvSpPr>
          <p:cNvPr id="4" name="Shape 1"/>
          <p:cNvSpPr/>
          <p:nvPr/>
        </p:nvSpPr>
        <p:spPr>
          <a:xfrm>
            <a:off x="750451" y="1541859"/>
            <a:ext cx="482441" cy="482441"/>
          </a:xfrm>
          <a:prstGeom prst="roundRect">
            <a:avLst>
              <a:gd name="adj" fmla="val 6667"/>
            </a:avLst>
          </a:prstGeom>
          <a:solidFill>
            <a:srgbClr val="315251"/>
          </a:solidFill>
          <a:ln/>
        </p:spPr>
        <p:txBody>
          <a:bodyPr/>
          <a:lstStyle/>
          <a:p>
            <a:endParaRPr lang="en-US"/>
          </a:p>
        </p:txBody>
      </p:sp>
      <p:sp>
        <p:nvSpPr>
          <p:cNvPr id="5" name="Text 2"/>
          <p:cNvSpPr/>
          <p:nvPr/>
        </p:nvSpPr>
        <p:spPr>
          <a:xfrm>
            <a:off x="1447324" y="1492865"/>
            <a:ext cx="2522696" cy="31527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Tax Advantages</a:t>
            </a:r>
            <a:endParaRPr lang="en-US" sz="1950" dirty="0"/>
          </a:p>
        </p:txBody>
      </p:sp>
      <p:sp>
        <p:nvSpPr>
          <p:cNvPr id="6" name="Text 3"/>
          <p:cNvSpPr/>
          <p:nvPr/>
        </p:nvSpPr>
        <p:spPr>
          <a:xfrm>
            <a:off x="1447324" y="1936730"/>
            <a:ext cx="6946225" cy="686038"/>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Income tax circumstances of tenants and landlords create potential for tax arbitrage, saving taxes across property investors and tenants.</a:t>
            </a:r>
            <a:endParaRPr lang="en-US" sz="1650" dirty="0"/>
          </a:p>
        </p:txBody>
      </p:sp>
      <p:sp>
        <p:nvSpPr>
          <p:cNvPr id="7" name="Shape 4"/>
          <p:cNvSpPr/>
          <p:nvPr/>
        </p:nvSpPr>
        <p:spPr>
          <a:xfrm>
            <a:off x="750451" y="3174325"/>
            <a:ext cx="482441" cy="482441"/>
          </a:xfrm>
          <a:prstGeom prst="roundRect">
            <a:avLst>
              <a:gd name="adj" fmla="val 6667"/>
            </a:avLst>
          </a:prstGeom>
          <a:solidFill>
            <a:srgbClr val="315251"/>
          </a:solidFill>
          <a:ln/>
        </p:spPr>
        <p:txBody>
          <a:bodyPr/>
          <a:lstStyle/>
          <a:p>
            <a:endParaRPr lang="en-US"/>
          </a:p>
        </p:txBody>
      </p:sp>
      <p:sp>
        <p:nvSpPr>
          <p:cNvPr id="8" name="Text 5"/>
          <p:cNvSpPr/>
          <p:nvPr/>
        </p:nvSpPr>
        <p:spPr>
          <a:xfrm>
            <a:off x="1447324" y="3248025"/>
            <a:ext cx="2522696" cy="31527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Specialized Expertise</a:t>
            </a:r>
            <a:endParaRPr lang="en-US" sz="1950" dirty="0"/>
          </a:p>
        </p:txBody>
      </p:sp>
      <p:sp>
        <p:nvSpPr>
          <p:cNvPr id="9" name="Text 6"/>
          <p:cNvSpPr/>
          <p:nvPr/>
        </p:nvSpPr>
        <p:spPr>
          <a:xfrm>
            <a:off x="1447324" y="3691890"/>
            <a:ext cx="6946225" cy="686038"/>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Development and management of built space have become specialized industries with economies of scale.</a:t>
            </a:r>
            <a:endParaRPr lang="en-US" sz="1650" dirty="0"/>
          </a:p>
        </p:txBody>
      </p:sp>
      <p:sp>
        <p:nvSpPr>
          <p:cNvPr id="10" name="Shape 7"/>
          <p:cNvSpPr/>
          <p:nvPr/>
        </p:nvSpPr>
        <p:spPr>
          <a:xfrm>
            <a:off x="750451" y="4806791"/>
            <a:ext cx="482441" cy="482441"/>
          </a:xfrm>
          <a:prstGeom prst="roundRect">
            <a:avLst>
              <a:gd name="adj" fmla="val 6667"/>
            </a:avLst>
          </a:prstGeom>
          <a:solidFill>
            <a:srgbClr val="315251"/>
          </a:solidFill>
          <a:ln/>
        </p:spPr>
        <p:txBody>
          <a:bodyPr/>
          <a:lstStyle/>
          <a:p>
            <a:endParaRPr lang="en-US"/>
          </a:p>
        </p:txBody>
      </p:sp>
      <p:sp>
        <p:nvSpPr>
          <p:cNvPr id="11" name="Text 8"/>
          <p:cNvSpPr/>
          <p:nvPr/>
        </p:nvSpPr>
        <p:spPr>
          <a:xfrm>
            <a:off x="1447324" y="4880491"/>
            <a:ext cx="2522696" cy="31527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Centralized Control</a:t>
            </a:r>
            <a:endParaRPr lang="en-US" sz="1950" dirty="0"/>
          </a:p>
        </p:txBody>
      </p:sp>
      <p:sp>
        <p:nvSpPr>
          <p:cNvPr id="12" name="Text 9"/>
          <p:cNvSpPr/>
          <p:nvPr/>
        </p:nvSpPr>
        <p:spPr>
          <a:xfrm>
            <a:off x="1447324" y="5324356"/>
            <a:ext cx="6946225" cy="686038"/>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Single landlord ownership enables optimization of property functioning as a whole, especially in retail centers.</a:t>
            </a:r>
            <a:endParaRPr lang="en-US" sz="1650" dirty="0"/>
          </a:p>
        </p:txBody>
      </p:sp>
      <p:sp>
        <p:nvSpPr>
          <p:cNvPr id="13" name="Shape 10"/>
          <p:cNvSpPr/>
          <p:nvPr/>
        </p:nvSpPr>
        <p:spPr>
          <a:xfrm>
            <a:off x="750451" y="6439257"/>
            <a:ext cx="482441" cy="482441"/>
          </a:xfrm>
          <a:prstGeom prst="roundRect">
            <a:avLst>
              <a:gd name="adj" fmla="val 6667"/>
            </a:avLst>
          </a:prstGeom>
          <a:solidFill>
            <a:srgbClr val="315251"/>
          </a:solidFill>
          <a:ln/>
        </p:spPr>
        <p:txBody>
          <a:bodyPr/>
          <a:lstStyle/>
          <a:p>
            <a:endParaRPr lang="en-US"/>
          </a:p>
        </p:txBody>
      </p:sp>
      <p:sp>
        <p:nvSpPr>
          <p:cNvPr id="14" name="Text 11"/>
          <p:cNvSpPr/>
          <p:nvPr/>
        </p:nvSpPr>
        <p:spPr>
          <a:xfrm>
            <a:off x="1447324" y="6325969"/>
            <a:ext cx="2522696" cy="31527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Risk Management and Capital Retention for Tenant</a:t>
            </a:r>
            <a:endParaRPr lang="en-US" sz="1950" dirty="0"/>
          </a:p>
        </p:txBody>
      </p:sp>
      <p:sp>
        <p:nvSpPr>
          <p:cNvPr id="15" name="Text 12"/>
          <p:cNvSpPr/>
          <p:nvPr/>
        </p:nvSpPr>
        <p:spPr>
          <a:xfrm>
            <a:off x="1442466" y="6682760"/>
            <a:ext cx="7491960" cy="686038"/>
          </a:xfrm>
          <a:prstGeom prst="rect">
            <a:avLst/>
          </a:prstGeom>
          <a:noFill/>
          <a:ln/>
        </p:spPr>
        <p:txBody>
          <a:bodyPr wrap="square" lIns="0" tIns="0" rIns="0" bIns="0" rtlCol="0" anchor="t"/>
          <a:lstStyle/>
          <a:p>
            <a:pPr>
              <a:lnSpc>
                <a:spcPts val="2700"/>
              </a:lnSpc>
            </a:pPr>
            <a:r>
              <a:rPr lang="en-US" sz="1650" dirty="0">
                <a:solidFill>
                  <a:srgbClr val="F9EEE7"/>
                </a:solidFill>
                <a:latin typeface="Quattrocento" pitchFamily="34" charset="0"/>
                <a:ea typeface="Quattrocento" pitchFamily="34" charset="-122"/>
                <a:cs typeface="Quattrocento" pitchFamily="34" charset="-120"/>
              </a:rPr>
              <a:t>Leasing addresses heterogeneity in market knowledge, credit access, and preferences for real estate risk exposure. </a:t>
            </a:r>
            <a:r>
              <a:rPr lang="en-US" sz="1600" dirty="0">
                <a:solidFill>
                  <a:schemeClr val="bg1"/>
                </a:solidFill>
              </a:rPr>
              <a:t>Note also Capital Retention: For many companies, the return on capital from investing in their own business is higher than the return on capital if they owned real estate.</a:t>
            </a:r>
            <a:endParaRPr lang="en-US" sz="1650" dirty="0"/>
          </a:p>
        </p:txBody>
      </p:sp>
      <p:sp>
        <p:nvSpPr>
          <p:cNvPr id="16" name="TextBox 15">
            <a:extLst>
              <a:ext uri="{FF2B5EF4-FFF2-40B4-BE49-F238E27FC236}">
                <a16:creationId xmlns:a16="http://schemas.microsoft.com/office/drawing/2014/main" id="{58F96E70-6A4F-23C9-84EC-EE794F4266F8}"/>
              </a:ext>
            </a:extLst>
          </p:cNvPr>
          <p:cNvSpPr txBox="1"/>
          <p:nvPr/>
        </p:nvSpPr>
        <p:spPr>
          <a:xfrm>
            <a:off x="1447324" y="7642860"/>
            <a:ext cx="7696675" cy="369332"/>
          </a:xfrm>
          <a:prstGeom prst="rect">
            <a:avLst/>
          </a:prstGeom>
          <a:noFill/>
        </p:spPr>
        <p:txBody>
          <a:bodyPr wrap="square" rtlCol="0">
            <a:spAutoFit/>
          </a:bodyPr>
          <a:lstStyle/>
          <a:p>
            <a:r>
              <a:rPr lang="en-US" dirty="0">
                <a:solidFill>
                  <a:schemeClr val="bg1"/>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92680"/>
          </a:xfrm>
          <a:prstGeom prst="rect">
            <a:avLst/>
          </a:prstGeom>
        </p:spPr>
      </p:pic>
      <p:sp>
        <p:nvSpPr>
          <p:cNvPr id="3" name="Text 0"/>
          <p:cNvSpPr/>
          <p:nvPr/>
        </p:nvSpPr>
        <p:spPr>
          <a:xfrm>
            <a:off x="669846" y="2919055"/>
            <a:ext cx="6333411" cy="562927"/>
          </a:xfrm>
          <a:prstGeom prst="rect">
            <a:avLst/>
          </a:prstGeom>
          <a:noFill/>
          <a:ln/>
        </p:spPr>
        <p:txBody>
          <a:bodyPr wrap="none" lIns="0" tIns="0" rIns="0" bIns="0" rtlCol="0" anchor="t"/>
          <a:lstStyle/>
          <a:p>
            <a:pPr marL="0" indent="0" algn="l">
              <a:lnSpc>
                <a:spcPts val="4400"/>
              </a:lnSpc>
              <a:buNone/>
            </a:pPr>
            <a:r>
              <a:rPr lang="en-US" sz="3500" dirty="0">
                <a:solidFill>
                  <a:srgbClr val="FFD9BE"/>
                </a:solidFill>
                <a:latin typeface="Quattrocento" pitchFamily="34" charset="0"/>
                <a:ea typeface="Quattrocento" pitchFamily="34" charset="-122"/>
                <a:cs typeface="Quattrocento" pitchFamily="34" charset="-120"/>
              </a:rPr>
              <a:t>Key Leasing Strategy Takeaways</a:t>
            </a:r>
            <a:endParaRPr lang="en-US" sz="3500" dirty="0"/>
          </a:p>
        </p:txBody>
      </p:sp>
      <p:sp>
        <p:nvSpPr>
          <p:cNvPr id="4" name="Text 1"/>
          <p:cNvSpPr/>
          <p:nvPr/>
        </p:nvSpPr>
        <p:spPr>
          <a:xfrm>
            <a:off x="669846" y="3864650"/>
            <a:ext cx="3143250" cy="631627"/>
          </a:xfrm>
          <a:prstGeom prst="rect">
            <a:avLst/>
          </a:prstGeom>
          <a:noFill/>
          <a:ln/>
        </p:spPr>
        <p:txBody>
          <a:bodyPr wrap="none" lIns="0" tIns="0" rIns="0" bIns="0" rtlCol="0" anchor="t"/>
          <a:lstStyle/>
          <a:p>
            <a:pPr marL="0" indent="0" algn="ctr">
              <a:lnSpc>
                <a:spcPts val="4950"/>
              </a:lnSpc>
              <a:buNone/>
            </a:pPr>
            <a:r>
              <a:rPr lang="en-US" sz="4950" dirty="0">
                <a:solidFill>
                  <a:srgbClr val="F9EEE7"/>
                </a:solidFill>
                <a:latin typeface="Quattrocento" pitchFamily="34" charset="0"/>
                <a:ea typeface="Quattrocento" pitchFamily="34" charset="-122"/>
                <a:cs typeface="Quattrocento" pitchFamily="34" charset="-120"/>
              </a:rPr>
              <a:t>3</a:t>
            </a:r>
            <a:endParaRPr lang="en-US" sz="4950" dirty="0"/>
          </a:p>
        </p:txBody>
      </p:sp>
      <p:sp>
        <p:nvSpPr>
          <p:cNvPr id="5" name="Text 2"/>
          <p:cNvSpPr/>
          <p:nvPr/>
        </p:nvSpPr>
        <p:spPr>
          <a:xfrm>
            <a:off x="1115497" y="4735354"/>
            <a:ext cx="2251948" cy="281345"/>
          </a:xfrm>
          <a:prstGeom prst="rect">
            <a:avLst/>
          </a:prstGeom>
          <a:noFill/>
          <a:ln/>
        </p:spPr>
        <p:txBody>
          <a:bodyPr wrap="none" lIns="0" tIns="0" rIns="0" bIns="0" rtlCol="0" anchor="t"/>
          <a:lstStyle/>
          <a:p>
            <a:pPr marL="0" indent="0" algn="ctr">
              <a:lnSpc>
                <a:spcPts val="2200"/>
              </a:lnSpc>
              <a:buNone/>
            </a:pPr>
            <a:r>
              <a:rPr lang="en-US" sz="1750" dirty="0">
                <a:solidFill>
                  <a:srgbClr val="F9EEE7"/>
                </a:solidFill>
                <a:latin typeface="Quattrocento" pitchFamily="34" charset="0"/>
                <a:ea typeface="Quattrocento" pitchFamily="34" charset="-122"/>
                <a:cs typeface="Quattrocento" pitchFamily="34" charset="-120"/>
              </a:rPr>
              <a:t>Major Lease Types</a:t>
            </a:r>
            <a:endParaRPr lang="en-US" sz="1750" dirty="0"/>
          </a:p>
        </p:txBody>
      </p:sp>
      <p:sp>
        <p:nvSpPr>
          <p:cNvPr id="6" name="Text 3"/>
          <p:cNvSpPr/>
          <p:nvPr/>
        </p:nvSpPr>
        <p:spPr>
          <a:xfrm>
            <a:off x="669846" y="5131475"/>
            <a:ext cx="3143250" cy="918686"/>
          </a:xfrm>
          <a:prstGeom prst="rect">
            <a:avLst/>
          </a:prstGeom>
          <a:noFill/>
          <a:ln/>
        </p:spPr>
        <p:txBody>
          <a:bodyPr wrap="square" lIns="0" tIns="0" rIns="0" bIns="0" rtlCol="0" anchor="t"/>
          <a:lstStyle/>
          <a:p>
            <a:pPr marL="0" indent="0" algn="ctr">
              <a:lnSpc>
                <a:spcPts val="2400"/>
              </a:lnSpc>
              <a:buNone/>
            </a:pPr>
            <a:r>
              <a:rPr lang="en-US" sz="1500" dirty="0">
                <a:solidFill>
                  <a:srgbClr val="F9EEE7"/>
                </a:solidFill>
                <a:latin typeface="Quattrocento" pitchFamily="34" charset="0"/>
                <a:ea typeface="Quattrocento" pitchFamily="34" charset="-122"/>
                <a:cs typeface="Quattrocento" pitchFamily="34" charset="-120"/>
              </a:rPr>
              <a:t>Gross, net, and hybrid leases distribute operating expenses differently between parties.</a:t>
            </a:r>
            <a:endParaRPr lang="en-US" sz="1500" dirty="0"/>
          </a:p>
        </p:txBody>
      </p:sp>
      <p:sp>
        <p:nvSpPr>
          <p:cNvPr id="7" name="Text 4"/>
          <p:cNvSpPr/>
          <p:nvPr/>
        </p:nvSpPr>
        <p:spPr>
          <a:xfrm>
            <a:off x="4052292" y="3864650"/>
            <a:ext cx="3143250" cy="631627"/>
          </a:xfrm>
          <a:prstGeom prst="rect">
            <a:avLst/>
          </a:prstGeom>
          <a:noFill/>
          <a:ln/>
        </p:spPr>
        <p:txBody>
          <a:bodyPr wrap="none" lIns="0" tIns="0" rIns="0" bIns="0" rtlCol="0" anchor="t"/>
          <a:lstStyle/>
          <a:p>
            <a:pPr marL="0" indent="0" algn="ctr">
              <a:lnSpc>
                <a:spcPts val="4950"/>
              </a:lnSpc>
              <a:buNone/>
            </a:pPr>
            <a:r>
              <a:rPr lang="en-US" sz="4950" dirty="0">
                <a:solidFill>
                  <a:srgbClr val="F9EEE7"/>
                </a:solidFill>
                <a:latin typeface="Quattrocento" pitchFamily="34" charset="0"/>
                <a:ea typeface="Quattrocento" pitchFamily="34" charset="-122"/>
                <a:cs typeface="Quattrocento" pitchFamily="34" charset="-120"/>
              </a:rPr>
              <a:t>5</a:t>
            </a:r>
            <a:endParaRPr lang="en-US" sz="4950" dirty="0"/>
          </a:p>
        </p:txBody>
      </p:sp>
      <p:sp>
        <p:nvSpPr>
          <p:cNvPr id="8" name="Text 5"/>
          <p:cNvSpPr/>
          <p:nvPr/>
        </p:nvSpPr>
        <p:spPr>
          <a:xfrm>
            <a:off x="4497943" y="4735354"/>
            <a:ext cx="2251948" cy="281345"/>
          </a:xfrm>
          <a:prstGeom prst="rect">
            <a:avLst/>
          </a:prstGeom>
          <a:noFill/>
          <a:ln/>
        </p:spPr>
        <p:txBody>
          <a:bodyPr wrap="none" lIns="0" tIns="0" rIns="0" bIns="0" rtlCol="0" anchor="t"/>
          <a:lstStyle/>
          <a:p>
            <a:pPr marL="0" indent="0" algn="ctr">
              <a:lnSpc>
                <a:spcPts val="2200"/>
              </a:lnSpc>
              <a:buNone/>
            </a:pPr>
            <a:r>
              <a:rPr lang="en-US" sz="1750" dirty="0">
                <a:solidFill>
                  <a:srgbClr val="F9EEE7"/>
                </a:solidFill>
                <a:latin typeface="Quattrocento" pitchFamily="34" charset="0"/>
                <a:ea typeface="Quattrocento" pitchFamily="34" charset="-122"/>
                <a:cs typeface="Quattrocento" pitchFamily="34" charset="-120"/>
              </a:rPr>
              <a:t>Rent Change Methods</a:t>
            </a:r>
            <a:endParaRPr lang="en-US" sz="1750" dirty="0"/>
          </a:p>
        </p:txBody>
      </p:sp>
      <p:sp>
        <p:nvSpPr>
          <p:cNvPr id="9" name="Text 6"/>
          <p:cNvSpPr/>
          <p:nvPr/>
        </p:nvSpPr>
        <p:spPr>
          <a:xfrm>
            <a:off x="4052292" y="5131475"/>
            <a:ext cx="3143250" cy="918686"/>
          </a:xfrm>
          <a:prstGeom prst="rect">
            <a:avLst/>
          </a:prstGeom>
          <a:noFill/>
          <a:ln/>
        </p:spPr>
        <p:txBody>
          <a:bodyPr wrap="square" lIns="0" tIns="0" rIns="0" bIns="0" rtlCol="0" anchor="t"/>
          <a:lstStyle/>
          <a:p>
            <a:pPr marL="0" indent="0" algn="ctr">
              <a:lnSpc>
                <a:spcPts val="2400"/>
              </a:lnSpc>
              <a:buNone/>
            </a:pPr>
            <a:r>
              <a:rPr lang="en-US" sz="1500" dirty="0">
                <a:solidFill>
                  <a:srgbClr val="F9EEE7"/>
                </a:solidFill>
                <a:latin typeface="Quattrocento" pitchFamily="34" charset="0"/>
                <a:ea typeface="Quattrocento" pitchFamily="34" charset="-122"/>
                <a:cs typeface="Quattrocento" pitchFamily="34" charset="-120"/>
              </a:rPr>
              <a:t>Flat, graduated, revaluated, indexed, and percentage rents serve different strategic purposes.</a:t>
            </a:r>
            <a:endParaRPr lang="en-US" sz="1500" dirty="0"/>
          </a:p>
        </p:txBody>
      </p:sp>
      <p:sp>
        <p:nvSpPr>
          <p:cNvPr id="10" name="Text 7"/>
          <p:cNvSpPr/>
          <p:nvPr/>
        </p:nvSpPr>
        <p:spPr>
          <a:xfrm>
            <a:off x="7434739" y="3864650"/>
            <a:ext cx="3143250" cy="631627"/>
          </a:xfrm>
          <a:prstGeom prst="rect">
            <a:avLst/>
          </a:prstGeom>
          <a:noFill/>
          <a:ln/>
        </p:spPr>
        <p:txBody>
          <a:bodyPr wrap="none" lIns="0" tIns="0" rIns="0" bIns="0" rtlCol="0" anchor="t"/>
          <a:lstStyle/>
          <a:p>
            <a:pPr marL="0" indent="0" algn="ctr">
              <a:lnSpc>
                <a:spcPts val="4950"/>
              </a:lnSpc>
              <a:buNone/>
            </a:pPr>
            <a:r>
              <a:rPr lang="en-US" sz="4950" dirty="0">
                <a:solidFill>
                  <a:srgbClr val="F9EEE7"/>
                </a:solidFill>
                <a:latin typeface="Quattrocento" pitchFamily="34" charset="0"/>
                <a:ea typeface="Quattrocento" pitchFamily="34" charset="-122"/>
                <a:cs typeface="Quattrocento" pitchFamily="34" charset="-120"/>
              </a:rPr>
              <a:t>4</a:t>
            </a:r>
            <a:endParaRPr lang="en-US" sz="4950" dirty="0"/>
          </a:p>
        </p:txBody>
      </p:sp>
      <p:sp>
        <p:nvSpPr>
          <p:cNvPr id="11" name="Text 8"/>
          <p:cNvSpPr/>
          <p:nvPr/>
        </p:nvSpPr>
        <p:spPr>
          <a:xfrm>
            <a:off x="7880390" y="4735354"/>
            <a:ext cx="2251948" cy="281345"/>
          </a:xfrm>
          <a:prstGeom prst="rect">
            <a:avLst/>
          </a:prstGeom>
          <a:noFill/>
          <a:ln/>
        </p:spPr>
        <p:txBody>
          <a:bodyPr wrap="none" lIns="0" tIns="0" rIns="0" bIns="0" rtlCol="0" anchor="t"/>
          <a:lstStyle/>
          <a:p>
            <a:pPr marL="0" indent="0" algn="ctr">
              <a:lnSpc>
                <a:spcPts val="2200"/>
              </a:lnSpc>
              <a:buNone/>
            </a:pPr>
            <a:r>
              <a:rPr lang="en-US" sz="1750" dirty="0">
                <a:solidFill>
                  <a:srgbClr val="F9EEE7"/>
                </a:solidFill>
                <a:latin typeface="Quattrocento" pitchFamily="34" charset="0"/>
                <a:ea typeface="Quattrocento" pitchFamily="34" charset="-122"/>
                <a:cs typeface="Quattrocento" pitchFamily="34" charset="-120"/>
              </a:rPr>
              <a:t>Term Length Factors</a:t>
            </a:r>
            <a:endParaRPr lang="en-US" sz="1750" dirty="0"/>
          </a:p>
        </p:txBody>
      </p:sp>
      <p:sp>
        <p:nvSpPr>
          <p:cNvPr id="12" name="Text 9"/>
          <p:cNvSpPr/>
          <p:nvPr/>
        </p:nvSpPr>
        <p:spPr>
          <a:xfrm>
            <a:off x="7434739" y="5131475"/>
            <a:ext cx="3143250" cy="1224915"/>
          </a:xfrm>
          <a:prstGeom prst="rect">
            <a:avLst/>
          </a:prstGeom>
          <a:noFill/>
          <a:ln/>
        </p:spPr>
        <p:txBody>
          <a:bodyPr wrap="square" lIns="0" tIns="0" rIns="0" bIns="0" rtlCol="0" anchor="t"/>
          <a:lstStyle/>
          <a:p>
            <a:pPr marL="0" indent="0" algn="ctr">
              <a:lnSpc>
                <a:spcPts val="2400"/>
              </a:lnSpc>
              <a:buNone/>
            </a:pPr>
            <a:r>
              <a:rPr lang="en-US" sz="1500" dirty="0">
                <a:solidFill>
                  <a:srgbClr val="F9EEE7"/>
                </a:solidFill>
                <a:latin typeface="Quattrocento" pitchFamily="34" charset="0"/>
                <a:ea typeface="Quattrocento" pitchFamily="34" charset="-122"/>
                <a:cs typeface="Quattrocento" pitchFamily="34" charset="-120"/>
              </a:rPr>
              <a:t>Releasing costs, market expectations, flexibility value, and expiration timing drive optimal terms.</a:t>
            </a:r>
            <a:endParaRPr lang="en-US" sz="1500" dirty="0"/>
          </a:p>
        </p:txBody>
      </p:sp>
      <p:sp>
        <p:nvSpPr>
          <p:cNvPr id="13" name="Text 10"/>
          <p:cNvSpPr/>
          <p:nvPr/>
        </p:nvSpPr>
        <p:spPr>
          <a:xfrm>
            <a:off x="10817185" y="3864650"/>
            <a:ext cx="3143369" cy="631627"/>
          </a:xfrm>
          <a:prstGeom prst="rect">
            <a:avLst/>
          </a:prstGeom>
          <a:noFill/>
          <a:ln/>
        </p:spPr>
        <p:txBody>
          <a:bodyPr wrap="none" lIns="0" tIns="0" rIns="0" bIns="0" rtlCol="0" anchor="t"/>
          <a:lstStyle/>
          <a:p>
            <a:pPr marL="0" indent="0" algn="ctr">
              <a:lnSpc>
                <a:spcPts val="4950"/>
              </a:lnSpc>
              <a:buNone/>
            </a:pPr>
            <a:r>
              <a:rPr lang="en-US" sz="4950" dirty="0">
                <a:solidFill>
                  <a:srgbClr val="F9EEE7"/>
                </a:solidFill>
                <a:latin typeface="Quattrocento" pitchFamily="34" charset="0"/>
                <a:ea typeface="Quattrocento" pitchFamily="34" charset="-122"/>
                <a:cs typeface="Quattrocento" pitchFamily="34" charset="-120"/>
              </a:rPr>
              <a:t>7+</a:t>
            </a:r>
            <a:endParaRPr lang="en-US" sz="4950" dirty="0"/>
          </a:p>
        </p:txBody>
      </p:sp>
      <p:sp>
        <p:nvSpPr>
          <p:cNvPr id="14" name="Text 11"/>
          <p:cNvSpPr/>
          <p:nvPr/>
        </p:nvSpPr>
        <p:spPr>
          <a:xfrm>
            <a:off x="11189494" y="4735354"/>
            <a:ext cx="2398752" cy="281345"/>
          </a:xfrm>
          <a:prstGeom prst="rect">
            <a:avLst/>
          </a:prstGeom>
          <a:noFill/>
          <a:ln/>
        </p:spPr>
        <p:txBody>
          <a:bodyPr wrap="none" lIns="0" tIns="0" rIns="0" bIns="0" rtlCol="0" anchor="t"/>
          <a:lstStyle/>
          <a:p>
            <a:pPr marL="0" indent="0" algn="ctr">
              <a:lnSpc>
                <a:spcPts val="2200"/>
              </a:lnSpc>
              <a:buNone/>
            </a:pPr>
            <a:r>
              <a:rPr lang="en-US" sz="1750" dirty="0">
                <a:solidFill>
                  <a:srgbClr val="F9EEE7"/>
                </a:solidFill>
                <a:latin typeface="Quattrocento" pitchFamily="34" charset="0"/>
                <a:ea typeface="Quattrocento" pitchFamily="34" charset="-122"/>
                <a:cs typeface="Quattrocento" pitchFamily="34" charset="-120"/>
              </a:rPr>
              <a:t>Typical Lease Durations</a:t>
            </a:r>
            <a:endParaRPr lang="en-US" sz="1750" dirty="0"/>
          </a:p>
        </p:txBody>
      </p:sp>
      <p:sp>
        <p:nvSpPr>
          <p:cNvPr id="15" name="Text 12"/>
          <p:cNvSpPr/>
          <p:nvPr/>
        </p:nvSpPr>
        <p:spPr>
          <a:xfrm>
            <a:off x="10817185" y="5131475"/>
            <a:ext cx="3143369" cy="918686"/>
          </a:xfrm>
          <a:prstGeom prst="rect">
            <a:avLst/>
          </a:prstGeom>
          <a:noFill/>
          <a:ln/>
        </p:spPr>
        <p:txBody>
          <a:bodyPr wrap="square" lIns="0" tIns="0" rIns="0" bIns="0" rtlCol="0" anchor="t"/>
          <a:lstStyle/>
          <a:p>
            <a:pPr marL="0" indent="0" algn="ctr">
              <a:lnSpc>
                <a:spcPts val="2400"/>
              </a:lnSpc>
              <a:buNone/>
            </a:pPr>
            <a:r>
              <a:rPr lang="en-US" sz="1500" dirty="0">
                <a:solidFill>
                  <a:srgbClr val="F9EEE7"/>
                </a:solidFill>
                <a:latin typeface="Quattrocento" pitchFamily="34" charset="0"/>
                <a:ea typeface="Quattrocento" pitchFamily="34" charset="-122"/>
                <a:cs typeface="Quattrocento" pitchFamily="34" charset="-120"/>
              </a:rPr>
              <a:t>From daily hotel stays to 20+ year industrial leases, each property type has characteristic terms.</a:t>
            </a:r>
            <a:endParaRPr lang="en-US" sz="1500" dirty="0"/>
          </a:p>
        </p:txBody>
      </p:sp>
      <p:sp>
        <p:nvSpPr>
          <p:cNvPr id="16" name="Text 13"/>
          <p:cNvSpPr/>
          <p:nvPr/>
        </p:nvSpPr>
        <p:spPr>
          <a:xfrm>
            <a:off x="669846" y="6571655"/>
            <a:ext cx="13290709" cy="612458"/>
          </a:xfrm>
          <a:prstGeom prst="rect">
            <a:avLst/>
          </a:prstGeom>
          <a:noFill/>
          <a:ln/>
        </p:spPr>
        <p:txBody>
          <a:bodyPr wrap="squar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Understanding lease structures and strategies is fundamental to real estate investment and property management. The optimal approach balances financial considerations with strategic property positioning.</a:t>
            </a:r>
            <a:endParaRPr lang="en-US" sz="1500" dirty="0"/>
          </a:p>
        </p:txBody>
      </p:sp>
      <p:sp>
        <p:nvSpPr>
          <p:cNvPr id="17" name="Text 14"/>
          <p:cNvSpPr/>
          <p:nvPr/>
        </p:nvSpPr>
        <p:spPr>
          <a:xfrm>
            <a:off x="669846" y="7399377"/>
            <a:ext cx="13290709" cy="306229"/>
          </a:xfrm>
          <a:prstGeom prst="rect">
            <a:avLst/>
          </a:prstGeom>
          <a:noFill/>
          <a:ln/>
        </p:spPr>
        <p:txBody>
          <a:bodyPr wrap="none" lIns="0" tIns="0" rIns="0" bIns="0" rtlCol="0" anchor="t"/>
          <a:lstStyle/>
          <a:p>
            <a:pPr marL="0" indent="0" algn="l">
              <a:lnSpc>
                <a:spcPts val="2400"/>
              </a:lnSpc>
              <a:buNone/>
            </a:pPr>
            <a:r>
              <a:rPr lang="en-US" sz="1500" dirty="0">
                <a:solidFill>
                  <a:srgbClr val="F9EEE7"/>
                </a:solidFill>
                <a:latin typeface="Quattrocento" pitchFamily="34" charset="0"/>
                <a:ea typeface="Quattrocento" pitchFamily="34" charset="-122"/>
                <a:cs typeface="Quattrocento" pitchFamily="34" charset="-120"/>
              </a:rPr>
              <a:t>Effective leasing strategies must consider both immediate financial impacts and long-term property value implications.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611987"/>
            <a:ext cx="11392853"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Basic Lease Typology: Expense Responsibility</a:t>
            </a:r>
            <a:endParaRPr lang="en-US" sz="4400" dirty="0"/>
          </a:p>
        </p:txBody>
      </p:sp>
      <p:sp>
        <p:nvSpPr>
          <p:cNvPr id="3" name="Text 1"/>
          <p:cNvSpPr/>
          <p:nvPr/>
        </p:nvSpPr>
        <p:spPr>
          <a:xfrm>
            <a:off x="837724" y="291429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Gross Lease</a:t>
            </a:r>
            <a:endParaRPr lang="en-US" sz="2200" dirty="0"/>
          </a:p>
        </p:txBody>
      </p:sp>
      <p:sp>
        <p:nvSpPr>
          <p:cNvPr id="4" name="Text 2"/>
          <p:cNvSpPr/>
          <p:nvPr/>
        </p:nvSpPr>
        <p:spPr>
          <a:xfrm>
            <a:off x="837724" y="3505557"/>
            <a:ext cx="3928586"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Landlord pays all operating expenses. Also called full-service lease. Most popular for office properties.</a:t>
            </a:r>
            <a:endParaRPr lang="en-US" sz="1850" dirty="0"/>
          </a:p>
        </p:txBody>
      </p:sp>
      <p:sp>
        <p:nvSpPr>
          <p:cNvPr id="5" name="Text 3"/>
          <p:cNvSpPr/>
          <p:nvPr/>
        </p:nvSpPr>
        <p:spPr>
          <a:xfrm>
            <a:off x="837724" y="5253038"/>
            <a:ext cx="3928586"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Landlord provides services like electricity, heat, water, cleaning, maintenance, and security.</a:t>
            </a:r>
            <a:endParaRPr lang="en-US" sz="1850" dirty="0"/>
          </a:p>
        </p:txBody>
      </p:sp>
      <p:sp>
        <p:nvSpPr>
          <p:cNvPr id="6" name="Text 4"/>
          <p:cNvSpPr/>
          <p:nvPr/>
        </p:nvSpPr>
        <p:spPr>
          <a:xfrm>
            <a:off x="5357813" y="291429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Net Lease</a:t>
            </a:r>
            <a:endParaRPr lang="en-US" sz="2200" dirty="0"/>
          </a:p>
        </p:txBody>
      </p:sp>
      <p:sp>
        <p:nvSpPr>
          <p:cNvPr id="7" name="Text 5"/>
          <p:cNvSpPr/>
          <p:nvPr/>
        </p:nvSpPr>
        <p:spPr>
          <a:xfrm>
            <a:off x="5357813" y="3505557"/>
            <a:ext cx="3928586"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Tenant responsible for operating expenses. In triple net (NNN), tenant pays nearly all expenses including property taxes and insurance.</a:t>
            </a:r>
            <a:endParaRPr lang="en-US" sz="1850" dirty="0"/>
          </a:p>
        </p:txBody>
      </p:sp>
      <p:sp>
        <p:nvSpPr>
          <p:cNvPr id="8" name="Text 6"/>
          <p:cNvSpPr/>
          <p:nvPr/>
        </p:nvSpPr>
        <p:spPr>
          <a:xfrm>
            <a:off x="5357813" y="5253038"/>
            <a:ext cx="3928586"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Popular for single-tenant retail and industrial properties where expenses are easily attributed.</a:t>
            </a:r>
            <a:endParaRPr lang="en-US" sz="1850" dirty="0"/>
          </a:p>
        </p:txBody>
      </p:sp>
      <p:sp>
        <p:nvSpPr>
          <p:cNvPr id="9" name="Text 7"/>
          <p:cNvSpPr/>
          <p:nvPr/>
        </p:nvSpPr>
        <p:spPr>
          <a:xfrm>
            <a:off x="9877901" y="291429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Hybrid Lease</a:t>
            </a:r>
            <a:endParaRPr lang="en-US" sz="2200" dirty="0"/>
          </a:p>
        </p:txBody>
      </p:sp>
      <p:sp>
        <p:nvSpPr>
          <p:cNvPr id="10" name="Text 8"/>
          <p:cNvSpPr/>
          <p:nvPr/>
        </p:nvSpPr>
        <p:spPr>
          <a:xfrm>
            <a:off x="9877901" y="3505557"/>
            <a:ext cx="3928586"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Tenant and landlord share operating expenses. Common in apartments where some utilities are separately metered.</a:t>
            </a:r>
            <a:endParaRPr lang="en-US" sz="1850" dirty="0"/>
          </a:p>
        </p:txBody>
      </p:sp>
      <p:sp>
        <p:nvSpPr>
          <p:cNvPr id="11" name="Text 9"/>
          <p:cNvSpPr/>
          <p:nvPr/>
        </p:nvSpPr>
        <p:spPr>
          <a:xfrm>
            <a:off x="9877901" y="5253038"/>
            <a:ext cx="3928586"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May include expense stops, where tenant pays expenses above a specified level.</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1994" y="560546"/>
            <a:ext cx="6927294" cy="598408"/>
          </a:xfrm>
          <a:prstGeom prst="rect">
            <a:avLst/>
          </a:prstGeom>
          <a:noFill/>
          <a:ln/>
        </p:spPr>
        <p:txBody>
          <a:bodyPr wrap="none" lIns="0" tIns="0" rIns="0" bIns="0" rtlCol="0" anchor="t"/>
          <a:lstStyle/>
          <a:p>
            <a:pPr marL="0" indent="0" algn="l">
              <a:lnSpc>
                <a:spcPts val="4700"/>
              </a:lnSpc>
              <a:buNone/>
            </a:pPr>
            <a:r>
              <a:rPr lang="en-US" sz="3750" dirty="0">
                <a:solidFill>
                  <a:srgbClr val="FFD9BE"/>
                </a:solidFill>
                <a:latin typeface="Quattrocento" pitchFamily="34" charset="0"/>
                <a:ea typeface="Quattrocento" pitchFamily="34" charset="-122"/>
                <a:cs typeface="Quattrocento" pitchFamily="34" charset="-120"/>
              </a:rPr>
              <a:t>Types of Rent Changes in Leases</a:t>
            </a:r>
            <a:endParaRPr lang="en-US" sz="3750" dirty="0"/>
          </a:p>
        </p:txBody>
      </p:sp>
      <p:pic>
        <p:nvPicPr>
          <p:cNvPr id="3" name="Image 0" descr="preencoded.png"/>
          <p:cNvPicPr>
            <a:picLocks noChangeAspect="1"/>
          </p:cNvPicPr>
          <p:nvPr/>
        </p:nvPicPr>
        <p:blipFill>
          <a:blip r:embed="rId3"/>
          <a:stretch>
            <a:fillRect/>
          </a:stretch>
        </p:blipFill>
        <p:spPr>
          <a:xfrm>
            <a:off x="711994" y="1565791"/>
            <a:ext cx="1017151" cy="1220629"/>
          </a:xfrm>
          <a:prstGeom prst="rect">
            <a:avLst/>
          </a:prstGeom>
        </p:spPr>
      </p:pic>
      <p:sp>
        <p:nvSpPr>
          <p:cNvPr id="4" name="Text 1"/>
          <p:cNvSpPr/>
          <p:nvPr/>
        </p:nvSpPr>
        <p:spPr>
          <a:xfrm>
            <a:off x="1932503" y="1769150"/>
            <a:ext cx="2393513" cy="299085"/>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Flat Rent</a:t>
            </a:r>
            <a:endParaRPr lang="en-US" sz="1850" dirty="0"/>
          </a:p>
        </p:txBody>
      </p:sp>
      <p:sp>
        <p:nvSpPr>
          <p:cNvPr id="5" name="Text 2"/>
          <p:cNvSpPr/>
          <p:nvPr/>
        </p:nvSpPr>
        <p:spPr>
          <a:xfrm>
            <a:off x="1932503" y="2190274"/>
            <a:ext cx="11985903" cy="325517"/>
          </a:xfrm>
          <a:prstGeom prst="rect">
            <a:avLst/>
          </a:prstGeom>
          <a:noFill/>
          <a:ln/>
        </p:spPr>
        <p:txBody>
          <a:bodyPr wrap="none" lIns="0" tIns="0" rIns="0" bIns="0" rtlCol="0" anchor="t"/>
          <a:lstStyle/>
          <a:p>
            <a:pPr marL="0" indent="0" algn="l">
              <a:lnSpc>
                <a:spcPts val="2550"/>
              </a:lnSpc>
              <a:buNone/>
            </a:pPr>
            <a:r>
              <a:rPr lang="en-US" dirty="0">
                <a:solidFill>
                  <a:srgbClr val="F9EEE7"/>
                </a:solidFill>
                <a:latin typeface="Quattrocento" pitchFamily="34" charset="0"/>
                <a:ea typeface="Quattrocento" pitchFamily="34" charset="-122"/>
                <a:cs typeface="Quattrocento" pitchFamily="34" charset="-120"/>
              </a:rPr>
              <a:t>Fixed, constant rent throughout the lease term. Common in short-term leases and during low inflation periods.</a:t>
            </a:r>
            <a:endParaRPr lang="en-US" dirty="0"/>
          </a:p>
        </p:txBody>
      </p:sp>
      <p:pic>
        <p:nvPicPr>
          <p:cNvPr id="6" name="Image 1" descr="preencoded.png"/>
          <p:cNvPicPr>
            <a:picLocks noChangeAspect="1"/>
          </p:cNvPicPr>
          <p:nvPr/>
        </p:nvPicPr>
        <p:blipFill>
          <a:blip r:embed="rId4"/>
          <a:stretch>
            <a:fillRect/>
          </a:stretch>
        </p:blipFill>
        <p:spPr>
          <a:xfrm>
            <a:off x="711994" y="2786420"/>
            <a:ext cx="1017151" cy="1220629"/>
          </a:xfrm>
          <a:prstGeom prst="rect">
            <a:avLst/>
          </a:prstGeom>
        </p:spPr>
      </p:pic>
      <p:sp>
        <p:nvSpPr>
          <p:cNvPr id="7" name="Text 3"/>
          <p:cNvSpPr/>
          <p:nvPr/>
        </p:nvSpPr>
        <p:spPr>
          <a:xfrm>
            <a:off x="1932503" y="2989778"/>
            <a:ext cx="2393513" cy="299085"/>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Graduated Rent</a:t>
            </a:r>
            <a:endParaRPr lang="en-US" sz="1850" dirty="0"/>
          </a:p>
        </p:txBody>
      </p:sp>
      <p:sp>
        <p:nvSpPr>
          <p:cNvPr id="8" name="Text 4"/>
          <p:cNvSpPr/>
          <p:nvPr/>
        </p:nvSpPr>
        <p:spPr>
          <a:xfrm>
            <a:off x="1932503" y="3410903"/>
            <a:ext cx="11985903" cy="325517"/>
          </a:xfrm>
          <a:prstGeom prst="rect">
            <a:avLst/>
          </a:prstGeom>
          <a:noFill/>
          <a:ln/>
        </p:spPr>
        <p:txBody>
          <a:bodyPr wrap="none" lIns="0" tIns="0" rIns="0" bIns="0" rtlCol="0" anchor="t"/>
          <a:lstStyle/>
          <a:p>
            <a:pPr marL="0" indent="0" algn="l">
              <a:lnSpc>
                <a:spcPts val="2550"/>
              </a:lnSpc>
              <a:buNone/>
            </a:pPr>
            <a:r>
              <a:rPr lang="en-US" dirty="0">
                <a:solidFill>
                  <a:srgbClr val="F9EEE7"/>
                </a:solidFill>
                <a:latin typeface="Quattrocento" pitchFamily="34" charset="0"/>
                <a:ea typeface="Quattrocento" pitchFamily="34" charset="-122"/>
                <a:cs typeface="Quattrocento" pitchFamily="34" charset="-120"/>
              </a:rPr>
              <a:t>Specified step-ups in rent at predetermined times. Example: $15/SF with $1/SF increase every two years.</a:t>
            </a:r>
            <a:endParaRPr lang="en-US" dirty="0"/>
          </a:p>
        </p:txBody>
      </p:sp>
      <p:pic>
        <p:nvPicPr>
          <p:cNvPr id="9" name="Image 2" descr="preencoded.png"/>
          <p:cNvPicPr>
            <a:picLocks noChangeAspect="1"/>
          </p:cNvPicPr>
          <p:nvPr/>
        </p:nvPicPr>
        <p:blipFill>
          <a:blip r:embed="rId5"/>
          <a:stretch>
            <a:fillRect/>
          </a:stretch>
        </p:blipFill>
        <p:spPr>
          <a:xfrm>
            <a:off x="711994" y="4007048"/>
            <a:ext cx="1017151" cy="1220629"/>
          </a:xfrm>
          <a:prstGeom prst="rect">
            <a:avLst/>
          </a:prstGeom>
        </p:spPr>
      </p:pic>
      <p:sp>
        <p:nvSpPr>
          <p:cNvPr id="10" name="Text 5"/>
          <p:cNvSpPr/>
          <p:nvPr/>
        </p:nvSpPr>
        <p:spPr>
          <a:xfrm>
            <a:off x="1932503" y="4210407"/>
            <a:ext cx="2393513" cy="299085"/>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Revaluated Rent</a:t>
            </a:r>
            <a:endParaRPr lang="en-US" sz="1850" dirty="0"/>
          </a:p>
        </p:txBody>
      </p:sp>
      <p:sp>
        <p:nvSpPr>
          <p:cNvPr id="11" name="Text 6"/>
          <p:cNvSpPr/>
          <p:nvPr/>
        </p:nvSpPr>
        <p:spPr>
          <a:xfrm>
            <a:off x="1932503" y="4631531"/>
            <a:ext cx="11985903" cy="325517"/>
          </a:xfrm>
          <a:prstGeom prst="rect">
            <a:avLst/>
          </a:prstGeom>
          <a:noFill/>
          <a:ln/>
        </p:spPr>
        <p:txBody>
          <a:bodyPr wrap="none" lIns="0" tIns="0" rIns="0" bIns="0" rtlCol="0" anchor="t"/>
          <a:lstStyle/>
          <a:p>
            <a:pPr marL="0" indent="0" algn="l">
              <a:lnSpc>
                <a:spcPts val="2550"/>
              </a:lnSpc>
              <a:buNone/>
            </a:pPr>
            <a:r>
              <a:rPr lang="en-US" dirty="0">
                <a:solidFill>
                  <a:srgbClr val="F9EEE7"/>
                </a:solidFill>
                <a:latin typeface="Quattrocento" pitchFamily="34" charset="0"/>
                <a:ea typeface="Quattrocento" pitchFamily="34" charset="-122"/>
                <a:cs typeface="Quattrocento" pitchFamily="34" charset="-120"/>
              </a:rPr>
              <a:t>Professional appraiser determines rent adjustments at specified times. Common in very long-term leases.</a:t>
            </a:r>
            <a:endParaRPr lang="en-US" dirty="0"/>
          </a:p>
        </p:txBody>
      </p:sp>
      <p:pic>
        <p:nvPicPr>
          <p:cNvPr id="12" name="Image 3" descr="preencoded.png"/>
          <p:cNvPicPr>
            <a:picLocks noChangeAspect="1"/>
          </p:cNvPicPr>
          <p:nvPr/>
        </p:nvPicPr>
        <p:blipFill>
          <a:blip r:embed="rId6"/>
          <a:stretch>
            <a:fillRect/>
          </a:stretch>
        </p:blipFill>
        <p:spPr>
          <a:xfrm>
            <a:off x="711994" y="5227677"/>
            <a:ext cx="1017151" cy="1220629"/>
          </a:xfrm>
          <a:prstGeom prst="rect">
            <a:avLst/>
          </a:prstGeom>
        </p:spPr>
      </p:pic>
      <p:sp>
        <p:nvSpPr>
          <p:cNvPr id="13" name="Text 7"/>
          <p:cNvSpPr/>
          <p:nvPr/>
        </p:nvSpPr>
        <p:spPr>
          <a:xfrm>
            <a:off x="1932503" y="5431036"/>
            <a:ext cx="2393513" cy="299085"/>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Indexed Rent</a:t>
            </a:r>
            <a:endParaRPr lang="en-US" sz="1850" dirty="0"/>
          </a:p>
        </p:txBody>
      </p:sp>
      <p:sp>
        <p:nvSpPr>
          <p:cNvPr id="14" name="Text 8"/>
          <p:cNvSpPr/>
          <p:nvPr/>
        </p:nvSpPr>
        <p:spPr>
          <a:xfrm>
            <a:off x="1932503" y="5852160"/>
            <a:ext cx="11985903" cy="325517"/>
          </a:xfrm>
          <a:prstGeom prst="rect">
            <a:avLst/>
          </a:prstGeom>
          <a:noFill/>
          <a:ln/>
        </p:spPr>
        <p:txBody>
          <a:bodyPr wrap="none" lIns="0" tIns="0" rIns="0" bIns="0" rtlCol="0" anchor="t"/>
          <a:lstStyle/>
          <a:p>
            <a:pPr marL="0" indent="0" algn="l">
              <a:lnSpc>
                <a:spcPts val="2550"/>
              </a:lnSpc>
              <a:buNone/>
            </a:pPr>
            <a:r>
              <a:rPr lang="en-US" dirty="0">
                <a:solidFill>
                  <a:srgbClr val="F9EEE7"/>
                </a:solidFill>
                <a:latin typeface="Quattrocento" pitchFamily="34" charset="0"/>
                <a:ea typeface="Quattrocento" pitchFamily="34" charset="-122"/>
                <a:cs typeface="Quattrocento" pitchFamily="34" charset="-120"/>
              </a:rPr>
              <a:t>Rent adjusted according to public index like CPI or PPI. Example: 75% of CPI increase applied annually.</a:t>
            </a:r>
            <a:endParaRPr lang="en-US" dirty="0"/>
          </a:p>
        </p:txBody>
      </p:sp>
      <p:pic>
        <p:nvPicPr>
          <p:cNvPr id="15" name="Image 4" descr="preencoded.png"/>
          <p:cNvPicPr>
            <a:picLocks noChangeAspect="1"/>
          </p:cNvPicPr>
          <p:nvPr/>
        </p:nvPicPr>
        <p:blipFill>
          <a:blip r:embed="rId7"/>
          <a:stretch>
            <a:fillRect/>
          </a:stretch>
        </p:blipFill>
        <p:spPr>
          <a:xfrm>
            <a:off x="711994" y="6448306"/>
            <a:ext cx="1017151" cy="1220629"/>
          </a:xfrm>
          <a:prstGeom prst="rect">
            <a:avLst/>
          </a:prstGeom>
        </p:spPr>
      </p:pic>
      <p:sp>
        <p:nvSpPr>
          <p:cNvPr id="16" name="Text 9"/>
          <p:cNvSpPr/>
          <p:nvPr/>
        </p:nvSpPr>
        <p:spPr>
          <a:xfrm>
            <a:off x="1932503" y="6651665"/>
            <a:ext cx="2393513" cy="299085"/>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Percentage Rent</a:t>
            </a:r>
            <a:endParaRPr lang="en-US" sz="1850" dirty="0"/>
          </a:p>
        </p:txBody>
      </p:sp>
      <p:sp>
        <p:nvSpPr>
          <p:cNvPr id="17" name="Text 10"/>
          <p:cNvSpPr/>
          <p:nvPr/>
        </p:nvSpPr>
        <p:spPr>
          <a:xfrm>
            <a:off x="1932503" y="7072789"/>
            <a:ext cx="11985903" cy="325517"/>
          </a:xfrm>
          <a:prstGeom prst="rect">
            <a:avLst/>
          </a:prstGeom>
          <a:noFill/>
          <a:ln/>
        </p:spPr>
        <p:txBody>
          <a:bodyPr wrap="none" lIns="0" tIns="0" rIns="0" bIns="0" rtlCol="0" anchor="t"/>
          <a:lstStyle/>
          <a:p>
            <a:pPr marL="0" indent="0" algn="l">
              <a:lnSpc>
                <a:spcPts val="2550"/>
              </a:lnSpc>
              <a:buNone/>
            </a:pPr>
            <a:r>
              <a:rPr lang="en-US" dirty="0">
                <a:solidFill>
                  <a:srgbClr val="F9EEE7"/>
                </a:solidFill>
                <a:latin typeface="Quattrocento" pitchFamily="34" charset="0"/>
                <a:ea typeface="Quattrocento" pitchFamily="34" charset="-122"/>
                <a:cs typeface="Quattrocento" pitchFamily="34" charset="-120"/>
              </a:rPr>
              <a:t>Used in retail spaces. Rent includes base amount plus percentage of tenant's sales revenue.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3786" y="915829"/>
            <a:ext cx="7616428" cy="1283732"/>
          </a:xfrm>
          <a:prstGeom prst="rect">
            <a:avLst/>
          </a:prstGeom>
          <a:noFill/>
          <a:ln/>
        </p:spPr>
        <p:txBody>
          <a:bodyPr wrap="square" lIns="0" tIns="0" rIns="0" bIns="0" rtlCol="0" anchor="t"/>
          <a:lstStyle/>
          <a:p>
            <a:pPr marL="0" indent="0" algn="l">
              <a:lnSpc>
                <a:spcPts val="5050"/>
              </a:lnSpc>
              <a:buNone/>
            </a:pPr>
            <a:r>
              <a:rPr lang="en-US" sz="4000" dirty="0">
                <a:solidFill>
                  <a:srgbClr val="FFD9BE"/>
                </a:solidFill>
                <a:latin typeface="Quattrocento" pitchFamily="34" charset="0"/>
                <a:ea typeface="Quattrocento" pitchFamily="34" charset="-122"/>
                <a:cs typeface="Quattrocento" pitchFamily="34" charset="-120"/>
              </a:rPr>
              <a:t>Lease Characteristics Affecting Value</a:t>
            </a:r>
            <a:endParaRPr lang="en-US" sz="4000" dirty="0"/>
          </a:p>
        </p:txBody>
      </p:sp>
      <p:sp>
        <p:nvSpPr>
          <p:cNvPr id="4" name="Shape 1"/>
          <p:cNvSpPr/>
          <p:nvPr/>
        </p:nvSpPr>
        <p:spPr>
          <a:xfrm>
            <a:off x="763786" y="2526863"/>
            <a:ext cx="3699153" cy="2982516"/>
          </a:xfrm>
          <a:prstGeom prst="roundRect">
            <a:avLst>
              <a:gd name="adj" fmla="val 1098"/>
            </a:avLst>
          </a:prstGeom>
          <a:solidFill>
            <a:srgbClr val="315251"/>
          </a:solidFill>
          <a:ln/>
        </p:spPr>
        <p:txBody>
          <a:bodyPr/>
          <a:lstStyle/>
          <a:p>
            <a:endParaRPr lang="en-US"/>
          </a:p>
        </p:txBody>
      </p:sp>
      <p:sp>
        <p:nvSpPr>
          <p:cNvPr id="5" name="Text 2"/>
          <p:cNvSpPr/>
          <p:nvPr/>
        </p:nvSpPr>
        <p:spPr>
          <a:xfrm>
            <a:off x="981908" y="2744986"/>
            <a:ext cx="2567345" cy="320873"/>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The Space</a:t>
            </a:r>
            <a:endParaRPr lang="en-US" sz="2000" dirty="0"/>
          </a:p>
        </p:txBody>
      </p:sp>
      <p:sp>
        <p:nvSpPr>
          <p:cNvPr id="6" name="Text 3"/>
          <p:cNvSpPr/>
          <p:nvPr/>
        </p:nvSpPr>
        <p:spPr>
          <a:xfrm>
            <a:off x="981908" y="3196709"/>
            <a:ext cx="3262908" cy="2094547"/>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Location, physical qualities, size, shape, and configuration determine usefulness and rent. Rent per square foot is typically minimized for most commonly demanded space sizes.</a:t>
            </a:r>
            <a:endParaRPr lang="en-US" sz="1700" dirty="0"/>
          </a:p>
        </p:txBody>
      </p:sp>
      <p:sp>
        <p:nvSpPr>
          <p:cNvPr id="7" name="Shape 4"/>
          <p:cNvSpPr/>
          <p:nvPr/>
        </p:nvSpPr>
        <p:spPr>
          <a:xfrm>
            <a:off x="4681061" y="2526863"/>
            <a:ext cx="3699153" cy="2982516"/>
          </a:xfrm>
          <a:prstGeom prst="roundRect">
            <a:avLst>
              <a:gd name="adj" fmla="val 1098"/>
            </a:avLst>
          </a:prstGeom>
          <a:solidFill>
            <a:srgbClr val="315251"/>
          </a:solidFill>
          <a:ln/>
        </p:spPr>
        <p:txBody>
          <a:bodyPr/>
          <a:lstStyle/>
          <a:p>
            <a:endParaRPr lang="en-US"/>
          </a:p>
        </p:txBody>
      </p:sp>
      <p:sp>
        <p:nvSpPr>
          <p:cNvPr id="8" name="Text 5"/>
          <p:cNvSpPr/>
          <p:nvPr/>
        </p:nvSpPr>
        <p:spPr>
          <a:xfrm>
            <a:off x="4899184" y="2744986"/>
            <a:ext cx="2567345" cy="320873"/>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The Tenant</a:t>
            </a:r>
            <a:endParaRPr lang="en-US" sz="2000" dirty="0"/>
          </a:p>
        </p:txBody>
      </p:sp>
      <p:sp>
        <p:nvSpPr>
          <p:cNvPr id="9" name="Text 6"/>
          <p:cNvSpPr/>
          <p:nvPr/>
        </p:nvSpPr>
        <p:spPr>
          <a:xfrm>
            <a:off x="4899184" y="3196709"/>
            <a:ext cx="3262908" cy="1745456"/>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Credit quality, prestige, synergy with other tenants, and parking use intensity affect desirability. High-profile tenants may bring particular benefits to landlords.</a:t>
            </a:r>
            <a:endParaRPr lang="en-US" sz="1700" dirty="0"/>
          </a:p>
        </p:txBody>
      </p:sp>
      <p:sp>
        <p:nvSpPr>
          <p:cNvPr id="10" name="Shape 7"/>
          <p:cNvSpPr/>
          <p:nvPr/>
        </p:nvSpPr>
        <p:spPr>
          <a:xfrm>
            <a:off x="763786" y="5727502"/>
            <a:ext cx="7616428" cy="1586151"/>
          </a:xfrm>
          <a:prstGeom prst="roundRect">
            <a:avLst>
              <a:gd name="adj" fmla="val 2064"/>
            </a:avLst>
          </a:prstGeom>
          <a:solidFill>
            <a:srgbClr val="315251"/>
          </a:solidFill>
          <a:ln/>
        </p:spPr>
        <p:txBody>
          <a:bodyPr/>
          <a:lstStyle/>
          <a:p>
            <a:endParaRPr lang="en-US"/>
          </a:p>
        </p:txBody>
      </p:sp>
      <p:sp>
        <p:nvSpPr>
          <p:cNvPr id="11" name="Text 8"/>
          <p:cNvSpPr/>
          <p:nvPr/>
        </p:nvSpPr>
        <p:spPr>
          <a:xfrm>
            <a:off x="981908" y="5945624"/>
            <a:ext cx="2567345" cy="320873"/>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Lease Terms</a:t>
            </a:r>
            <a:endParaRPr lang="en-US" sz="2000" dirty="0"/>
          </a:p>
        </p:txBody>
      </p:sp>
      <p:sp>
        <p:nvSpPr>
          <p:cNvPr id="12" name="Text 9"/>
          <p:cNvSpPr/>
          <p:nvPr/>
        </p:nvSpPr>
        <p:spPr>
          <a:xfrm>
            <a:off x="981908" y="6397347"/>
            <a:ext cx="7180183" cy="698183"/>
          </a:xfrm>
          <a:prstGeom prst="rect">
            <a:avLst/>
          </a:prstGeom>
          <a:noFill/>
          <a:ln/>
        </p:spPr>
        <p:txBody>
          <a:bodyPr wrap="square" lIns="0" tIns="0" rIns="0" bIns="0" rtlCol="0" anchor="t"/>
          <a:lstStyle/>
          <a:p>
            <a:pPr marL="0" indent="0" algn="l">
              <a:lnSpc>
                <a:spcPts val="2700"/>
              </a:lnSpc>
              <a:buNone/>
            </a:pPr>
            <a:r>
              <a:rPr lang="en-US" sz="1700" dirty="0">
                <a:solidFill>
                  <a:srgbClr val="F9EEE7"/>
                </a:solidFill>
                <a:latin typeface="Quattrocento" pitchFamily="34" charset="0"/>
                <a:ea typeface="Quattrocento" pitchFamily="34" charset="-122"/>
                <a:cs typeface="Quattrocento" pitchFamily="34" charset="-120"/>
              </a:rPr>
              <a:t>Length of lease, timing of signing and expiration, rent levels, concessions, covenants, and options all impact value to landlord and tenant.</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230374" y="26030"/>
            <a:ext cx="4895493" cy="483394"/>
          </a:xfrm>
          <a:prstGeom prst="rect">
            <a:avLst/>
          </a:prstGeom>
          <a:noFill/>
          <a:ln/>
        </p:spPr>
        <p:txBody>
          <a:bodyPr wrap="none" lIns="0" tIns="0" rIns="0" bIns="0" rtlCol="0" anchor="t"/>
          <a:lstStyle/>
          <a:p>
            <a:pPr marL="0" indent="0" algn="l">
              <a:lnSpc>
                <a:spcPts val="3800"/>
              </a:lnSpc>
              <a:buNone/>
            </a:pPr>
            <a:r>
              <a:rPr lang="en-US" sz="3000" dirty="0">
                <a:solidFill>
                  <a:srgbClr val="FFD9BE"/>
                </a:solidFill>
                <a:latin typeface="Quattrocento" pitchFamily="34" charset="0"/>
                <a:ea typeface="Quattrocento" pitchFamily="34" charset="-122"/>
                <a:cs typeface="Quattrocento" pitchFamily="34" charset="-120"/>
              </a:rPr>
              <a:t>Rent Variation by Space Size for Office Rent</a:t>
            </a:r>
            <a:endParaRPr lang="en-US" sz="3000" dirty="0"/>
          </a:p>
        </p:txBody>
      </p:sp>
      <p:sp>
        <p:nvSpPr>
          <p:cNvPr id="9" name="Text 6"/>
          <p:cNvSpPr/>
          <p:nvPr/>
        </p:nvSpPr>
        <p:spPr>
          <a:xfrm>
            <a:off x="6830973" y="5866328"/>
            <a:ext cx="1562100" cy="164306"/>
          </a:xfrm>
          <a:prstGeom prst="rect">
            <a:avLst/>
          </a:prstGeom>
          <a:noFill/>
          <a:ln/>
        </p:spPr>
        <p:txBody>
          <a:bodyPr wrap="none" lIns="0" tIns="0" rIns="0" bIns="0" rtlCol="0" anchor="t"/>
          <a:lstStyle/>
          <a:p>
            <a:pPr marL="0" indent="0" algn="l">
              <a:lnSpc>
                <a:spcPts val="1250"/>
              </a:lnSpc>
              <a:buNone/>
            </a:pPr>
            <a:endParaRPr lang="en-US" sz="1250" dirty="0"/>
          </a:p>
        </p:txBody>
      </p:sp>
      <p:sp>
        <p:nvSpPr>
          <p:cNvPr id="10" name="Text 7"/>
          <p:cNvSpPr/>
          <p:nvPr/>
        </p:nvSpPr>
        <p:spPr>
          <a:xfrm>
            <a:off x="575072" y="6544151"/>
            <a:ext cx="13480256" cy="525780"/>
          </a:xfrm>
          <a:prstGeom prst="rect">
            <a:avLst/>
          </a:prstGeom>
          <a:noFill/>
          <a:ln/>
        </p:spPr>
        <p:txBody>
          <a:bodyPr wrap="square" lIns="0" tIns="0" rIns="0" bIns="0" rtlCol="0" anchor="t"/>
          <a:lstStyle/>
          <a:p>
            <a:pPr marL="0" indent="0" algn="l">
              <a:lnSpc>
                <a:spcPts val="2050"/>
              </a:lnSpc>
              <a:buNone/>
            </a:pPr>
            <a:r>
              <a:rPr lang="en-US" sz="2000" dirty="0">
                <a:solidFill>
                  <a:srgbClr val="F9EEE7"/>
                </a:solidFill>
                <a:latin typeface="Quattrocento" pitchFamily="34" charset="0"/>
                <a:ea typeface="Quattrocento" pitchFamily="34" charset="-122"/>
                <a:cs typeface="Quattrocento" pitchFamily="34" charset="-120"/>
              </a:rPr>
              <a:t>Office rents typically increase with space size as larger spaces are often custom-built and have fewer options in the market. Industrial properties show the opposite pattern, with rents decreasing as size increases.</a:t>
            </a:r>
            <a:endParaRPr lang="en-US" sz="2000" dirty="0"/>
          </a:p>
        </p:txBody>
      </p:sp>
      <p:sp>
        <p:nvSpPr>
          <p:cNvPr id="11" name="Text 8"/>
          <p:cNvSpPr/>
          <p:nvPr/>
        </p:nvSpPr>
        <p:spPr>
          <a:xfrm>
            <a:off x="575072" y="7254716"/>
            <a:ext cx="13480256" cy="525780"/>
          </a:xfrm>
          <a:prstGeom prst="rect">
            <a:avLst/>
          </a:prstGeom>
          <a:noFill/>
          <a:ln/>
        </p:spPr>
        <p:txBody>
          <a:bodyPr wrap="square" lIns="0" tIns="0" rIns="0" bIns="0" rtlCol="0" anchor="t"/>
          <a:lstStyle/>
          <a:p>
            <a:pPr marL="0" indent="0" algn="l">
              <a:lnSpc>
                <a:spcPts val="2050"/>
              </a:lnSpc>
              <a:buNone/>
            </a:pPr>
            <a:r>
              <a:rPr lang="en-US" dirty="0">
                <a:solidFill>
                  <a:srgbClr val="F9EEE7"/>
                </a:solidFill>
                <a:latin typeface="Quattrocento" pitchFamily="34" charset="0"/>
                <a:ea typeface="Quattrocento" pitchFamily="34" charset="-122"/>
                <a:cs typeface="Quattrocento" pitchFamily="34" charset="-120"/>
              </a:rPr>
              <a:t>Industrial properties are typically built on city outskirts where space isn't limited, while office buildings have structural constraints that make larger spaces more expensive to construct.  Thus, industrial rents are more linear with size. </a:t>
            </a:r>
            <a:endParaRPr lang="en-US" dirty="0"/>
          </a:p>
        </p:txBody>
      </p:sp>
      <p:pic>
        <p:nvPicPr>
          <p:cNvPr id="4" name="Picture 3">
            <a:extLst>
              <a:ext uri="{FF2B5EF4-FFF2-40B4-BE49-F238E27FC236}">
                <a16:creationId xmlns:a16="http://schemas.microsoft.com/office/drawing/2014/main" id="{DAD1059D-5BF5-5B3C-B93D-81E8F3C7EEB8}"/>
              </a:ext>
            </a:extLst>
          </p:cNvPr>
          <p:cNvPicPr>
            <a:picLocks noChangeAspect="1"/>
          </p:cNvPicPr>
          <p:nvPr/>
        </p:nvPicPr>
        <p:blipFill>
          <a:blip r:embed="rId3"/>
          <a:stretch>
            <a:fillRect/>
          </a:stretch>
        </p:blipFill>
        <p:spPr>
          <a:xfrm>
            <a:off x="2544420" y="605481"/>
            <a:ext cx="7921752" cy="57538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4123" y="1260634"/>
            <a:ext cx="4061222" cy="507563"/>
          </a:xfrm>
          <a:prstGeom prst="rect">
            <a:avLst/>
          </a:prstGeom>
          <a:noFill/>
          <a:ln/>
        </p:spPr>
        <p:txBody>
          <a:bodyPr wrap="none" lIns="0" tIns="0" rIns="0" bIns="0" rtlCol="0" anchor="t"/>
          <a:lstStyle/>
          <a:p>
            <a:pPr marL="0" indent="0" algn="l">
              <a:lnSpc>
                <a:spcPts val="3950"/>
              </a:lnSpc>
              <a:buNone/>
            </a:pPr>
            <a:r>
              <a:rPr lang="en-US" sz="3150" dirty="0">
                <a:solidFill>
                  <a:srgbClr val="FFD9BE"/>
                </a:solidFill>
                <a:latin typeface="Quattrocento" pitchFamily="34" charset="0"/>
                <a:ea typeface="Quattrocento" pitchFamily="34" charset="-122"/>
                <a:cs typeface="Quattrocento" pitchFamily="34" charset="-120"/>
              </a:rPr>
              <a:t>Lease Options</a:t>
            </a:r>
            <a:endParaRPr lang="en-US" sz="3150" dirty="0"/>
          </a:p>
        </p:txBody>
      </p:sp>
      <p:pic>
        <p:nvPicPr>
          <p:cNvPr id="4" name="Image 1" descr="preencoded.png"/>
          <p:cNvPicPr>
            <a:picLocks noChangeAspect="1"/>
          </p:cNvPicPr>
          <p:nvPr/>
        </p:nvPicPr>
        <p:blipFill>
          <a:blip r:embed="rId4"/>
          <a:stretch>
            <a:fillRect/>
          </a:stretch>
        </p:blipFill>
        <p:spPr>
          <a:xfrm>
            <a:off x="604123" y="2027039"/>
            <a:ext cx="431483" cy="431483"/>
          </a:xfrm>
          <a:prstGeom prst="rect">
            <a:avLst/>
          </a:prstGeom>
        </p:spPr>
      </p:pic>
      <p:sp>
        <p:nvSpPr>
          <p:cNvPr id="5" name="Text 1"/>
          <p:cNvSpPr/>
          <p:nvPr/>
        </p:nvSpPr>
        <p:spPr>
          <a:xfrm>
            <a:off x="1251347" y="2129433"/>
            <a:ext cx="1854160" cy="2538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Renewal Option</a:t>
            </a:r>
            <a:endParaRPr lang="en-US" sz="1550" dirty="0"/>
          </a:p>
        </p:txBody>
      </p:sp>
      <p:sp>
        <p:nvSpPr>
          <p:cNvPr id="6" name="Text 2"/>
          <p:cNvSpPr/>
          <p:nvPr/>
        </p:nvSpPr>
        <p:spPr>
          <a:xfrm>
            <a:off x="1251347" y="2486739"/>
            <a:ext cx="1854160" cy="1657350"/>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Tenant can renew at end of lease at specified or market rent. Similar to right of first refusal when at market rate.</a:t>
            </a:r>
            <a:endParaRPr lang="en-US" sz="1350" dirty="0"/>
          </a:p>
        </p:txBody>
      </p:sp>
      <p:pic>
        <p:nvPicPr>
          <p:cNvPr id="7" name="Image 2" descr="preencoded.png"/>
          <p:cNvPicPr>
            <a:picLocks noChangeAspect="1"/>
          </p:cNvPicPr>
          <p:nvPr/>
        </p:nvPicPr>
        <p:blipFill>
          <a:blip r:embed="rId5"/>
          <a:stretch>
            <a:fillRect/>
          </a:stretch>
        </p:blipFill>
        <p:spPr>
          <a:xfrm>
            <a:off x="3321248" y="2027039"/>
            <a:ext cx="431483" cy="431483"/>
          </a:xfrm>
          <a:prstGeom prst="rect">
            <a:avLst/>
          </a:prstGeom>
        </p:spPr>
      </p:pic>
      <p:sp>
        <p:nvSpPr>
          <p:cNvPr id="8" name="Text 3"/>
          <p:cNvSpPr/>
          <p:nvPr/>
        </p:nvSpPr>
        <p:spPr>
          <a:xfrm>
            <a:off x="3968472" y="2129433"/>
            <a:ext cx="1854160" cy="2538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Cancellation Option</a:t>
            </a:r>
            <a:endParaRPr lang="en-US" sz="1550" dirty="0"/>
          </a:p>
        </p:txBody>
      </p:sp>
      <p:sp>
        <p:nvSpPr>
          <p:cNvPr id="9" name="Text 4"/>
          <p:cNvSpPr/>
          <p:nvPr/>
        </p:nvSpPr>
        <p:spPr>
          <a:xfrm>
            <a:off x="3968472" y="2486739"/>
            <a:ext cx="1854160" cy="1657350"/>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Allows option holder to cancel lease before term end with specified notice. May benefit either landlord or tenant.</a:t>
            </a:r>
            <a:endParaRPr lang="en-US" sz="1350" dirty="0"/>
          </a:p>
        </p:txBody>
      </p:sp>
      <p:pic>
        <p:nvPicPr>
          <p:cNvPr id="10" name="Image 3" descr="preencoded.png"/>
          <p:cNvPicPr>
            <a:picLocks noChangeAspect="1"/>
          </p:cNvPicPr>
          <p:nvPr/>
        </p:nvPicPr>
        <p:blipFill>
          <a:blip r:embed="rId6"/>
          <a:stretch>
            <a:fillRect/>
          </a:stretch>
        </p:blipFill>
        <p:spPr>
          <a:xfrm>
            <a:off x="6038374" y="2027039"/>
            <a:ext cx="431483" cy="431483"/>
          </a:xfrm>
          <a:prstGeom prst="rect">
            <a:avLst/>
          </a:prstGeom>
        </p:spPr>
      </p:pic>
      <p:sp>
        <p:nvSpPr>
          <p:cNvPr id="11" name="Text 5"/>
          <p:cNvSpPr/>
          <p:nvPr/>
        </p:nvSpPr>
        <p:spPr>
          <a:xfrm>
            <a:off x="6685598" y="2129433"/>
            <a:ext cx="1854160" cy="2538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Expansion Option</a:t>
            </a:r>
            <a:endParaRPr lang="en-US" sz="1550" dirty="0"/>
          </a:p>
        </p:txBody>
      </p:sp>
      <p:sp>
        <p:nvSpPr>
          <p:cNvPr id="12" name="Text 6"/>
          <p:cNvSpPr/>
          <p:nvPr/>
        </p:nvSpPr>
        <p:spPr>
          <a:xfrm>
            <a:off x="6685598" y="2486739"/>
            <a:ext cx="1854160" cy="1657350"/>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Gives tenant right to take additional space, either as first refusal on adjacent space or at specified rent during time window.</a:t>
            </a:r>
            <a:endParaRPr lang="en-US" sz="1350" dirty="0"/>
          </a:p>
        </p:txBody>
      </p:sp>
      <p:pic>
        <p:nvPicPr>
          <p:cNvPr id="13" name="Image 4" descr="preencoded.png"/>
          <p:cNvPicPr>
            <a:picLocks noChangeAspect="1"/>
          </p:cNvPicPr>
          <p:nvPr/>
        </p:nvPicPr>
        <p:blipFill>
          <a:blip r:embed="rId7"/>
          <a:stretch>
            <a:fillRect/>
          </a:stretch>
        </p:blipFill>
        <p:spPr>
          <a:xfrm>
            <a:off x="604123" y="4575572"/>
            <a:ext cx="431483" cy="431483"/>
          </a:xfrm>
          <a:prstGeom prst="rect">
            <a:avLst/>
          </a:prstGeom>
        </p:spPr>
      </p:pic>
      <p:sp>
        <p:nvSpPr>
          <p:cNvPr id="14" name="Text 7"/>
          <p:cNvSpPr/>
          <p:nvPr/>
        </p:nvSpPr>
        <p:spPr>
          <a:xfrm>
            <a:off x="1251347" y="4677966"/>
            <a:ext cx="1854160" cy="253841"/>
          </a:xfrm>
          <a:prstGeom prst="rect">
            <a:avLst/>
          </a:prstGeom>
          <a:noFill/>
          <a:ln/>
        </p:spPr>
        <p:txBody>
          <a:bodyPr wrap="none" lIns="0" tIns="0" rIns="0" bIns="0" rtlCol="0" anchor="t"/>
          <a:lstStyle/>
          <a:p>
            <a:pPr marL="0" indent="0" algn="l">
              <a:lnSpc>
                <a:spcPts val="1950"/>
              </a:lnSpc>
              <a:buNone/>
            </a:pPr>
            <a:r>
              <a:rPr lang="en-US" sz="1550" dirty="0">
                <a:solidFill>
                  <a:srgbClr val="F9EEE7"/>
                </a:solidFill>
                <a:latin typeface="Quattrocento" pitchFamily="34" charset="0"/>
                <a:ea typeface="Quattrocento" pitchFamily="34" charset="-122"/>
                <a:cs typeface="Quattrocento" pitchFamily="34" charset="-120"/>
              </a:rPr>
              <a:t>Sublease Rights</a:t>
            </a:r>
            <a:endParaRPr lang="en-US" sz="1550" dirty="0"/>
          </a:p>
        </p:txBody>
      </p:sp>
      <p:sp>
        <p:nvSpPr>
          <p:cNvPr id="15" name="Text 8"/>
          <p:cNvSpPr/>
          <p:nvPr/>
        </p:nvSpPr>
        <p:spPr>
          <a:xfrm>
            <a:off x="1251347" y="5035272"/>
            <a:ext cx="1854160" cy="1933575"/>
          </a:xfrm>
          <a:prstGeom prst="rect">
            <a:avLst/>
          </a:prstGeom>
          <a:noFill/>
          <a:ln/>
        </p:spPr>
        <p:txBody>
          <a:bodyPr wrap="square" lIns="0" tIns="0" rIns="0" bIns="0" rtlCol="0" anchor="t"/>
          <a:lstStyle/>
          <a:p>
            <a:pPr marL="0" indent="0" algn="l">
              <a:lnSpc>
                <a:spcPts val="2150"/>
              </a:lnSpc>
              <a:buNone/>
            </a:pPr>
            <a:r>
              <a:rPr lang="en-US" sz="1350" dirty="0">
                <a:solidFill>
                  <a:srgbClr val="F9EEE7"/>
                </a:solidFill>
                <a:latin typeface="Quattrocento" pitchFamily="34" charset="0"/>
                <a:ea typeface="Quattrocento" pitchFamily="34" charset="-122"/>
                <a:cs typeface="Quattrocento" pitchFamily="34" charset="-120"/>
              </a:rPr>
              <a:t>Tenant's ability to sublet space unless explicitly limited. Provides flexibility but landlord may want control over new occupants.</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1377" y="601623"/>
            <a:ext cx="6165294" cy="642699"/>
          </a:xfrm>
          <a:prstGeom prst="rect">
            <a:avLst/>
          </a:prstGeom>
          <a:noFill/>
          <a:ln/>
        </p:spPr>
        <p:txBody>
          <a:bodyPr wrap="none" lIns="0" tIns="0" rIns="0" bIns="0" rtlCol="0" anchor="t"/>
          <a:lstStyle/>
          <a:p>
            <a:pPr marL="0" indent="0" algn="l">
              <a:lnSpc>
                <a:spcPts val="5050"/>
              </a:lnSpc>
              <a:buNone/>
            </a:pPr>
            <a:r>
              <a:rPr lang="en-US" sz="4000" dirty="0">
                <a:solidFill>
                  <a:srgbClr val="FFD9BE"/>
                </a:solidFill>
                <a:latin typeface="Quattrocento" pitchFamily="34" charset="0"/>
                <a:ea typeface="Quattrocento" pitchFamily="34" charset="-122"/>
                <a:cs typeface="Quattrocento" pitchFamily="34" charset="-120"/>
              </a:rPr>
              <a:t>Effective Rent Calculations</a:t>
            </a:r>
            <a:endParaRPr lang="en-US" sz="4000" dirty="0"/>
          </a:p>
        </p:txBody>
      </p:sp>
      <p:sp>
        <p:nvSpPr>
          <p:cNvPr id="4" name="Shape 1"/>
          <p:cNvSpPr/>
          <p:nvPr/>
        </p:nvSpPr>
        <p:spPr>
          <a:xfrm>
            <a:off x="6251377" y="1572101"/>
            <a:ext cx="218480" cy="2069663"/>
          </a:xfrm>
          <a:prstGeom prst="roundRect">
            <a:avLst>
              <a:gd name="adj" fmla="val 15006"/>
            </a:avLst>
          </a:prstGeom>
          <a:solidFill>
            <a:srgbClr val="315251"/>
          </a:solidFill>
          <a:ln/>
        </p:spPr>
        <p:txBody>
          <a:bodyPr/>
          <a:lstStyle/>
          <a:p>
            <a:endParaRPr lang="en-US"/>
          </a:p>
        </p:txBody>
      </p:sp>
      <p:sp>
        <p:nvSpPr>
          <p:cNvPr id="5" name="Text 2"/>
          <p:cNvSpPr/>
          <p:nvPr/>
        </p:nvSpPr>
        <p:spPr>
          <a:xfrm>
            <a:off x="6688336" y="1790581"/>
            <a:ext cx="4037886" cy="32146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Calculate Lease Present Value (LPV)</a:t>
            </a:r>
            <a:endParaRPr lang="en-US" sz="2000" dirty="0"/>
          </a:p>
        </p:txBody>
      </p:sp>
      <p:sp>
        <p:nvSpPr>
          <p:cNvPr id="6" name="Text 3"/>
          <p:cNvSpPr/>
          <p:nvPr/>
        </p:nvSpPr>
        <p:spPr>
          <a:xfrm>
            <a:off x="6688336" y="2243138"/>
            <a:ext cx="7177088" cy="699373"/>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Sum the discounted cash flows over lease term. First payment often undiscounted as leases typically pay in advance.</a:t>
            </a:r>
            <a:endParaRPr lang="en-US" sz="1700" dirty="0"/>
          </a:p>
        </p:txBody>
      </p:sp>
      <p:sp>
        <p:nvSpPr>
          <p:cNvPr id="7" name="Text 4"/>
          <p:cNvSpPr/>
          <p:nvPr/>
        </p:nvSpPr>
        <p:spPr>
          <a:xfrm>
            <a:off x="6688336" y="3073598"/>
            <a:ext cx="7177088" cy="349687"/>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LPV = CF₁ + CF₂/(1+k) + CF₃/(1+k)² + ... + CFₜ/(1+k)^(T-1)</a:t>
            </a:r>
            <a:endParaRPr lang="en-US" sz="1700" dirty="0"/>
          </a:p>
        </p:txBody>
      </p:sp>
      <p:sp>
        <p:nvSpPr>
          <p:cNvPr id="8" name="Shape 5"/>
          <p:cNvSpPr/>
          <p:nvPr/>
        </p:nvSpPr>
        <p:spPr>
          <a:xfrm>
            <a:off x="6579156" y="3805595"/>
            <a:ext cx="218480" cy="2069663"/>
          </a:xfrm>
          <a:prstGeom prst="roundRect">
            <a:avLst>
              <a:gd name="adj" fmla="val 15006"/>
            </a:avLst>
          </a:prstGeom>
          <a:solidFill>
            <a:srgbClr val="315251"/>
          </a:solidFill>
          <a:ln/>
        </p:spPr>
        <p:txBody>
          <a:bodyPr/>
          <a:lstStyle/>
          <a:p>
            <a:endParaRPr lang="en-US"/>
          </a:p>
        </p:txBody>
      </p:sp>
      <p:sp>
        <p:nvSpPr>
          <p:cNvPr id="9" name="Text 6"/>
          <p:cNvSpPr/>
          <p:nvPr/>
        </p:nvSpPr>
        <p:spPr>
          <a:xfrm>
            <a:off x="7016115" y="4024074"/>
            <a:ext cx="3313033" cy="32146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Determine Annualized Value</a:t>
            </a:r>
            <a:endParaRPr lang="en-US" sz="2000" dirty="0"/>
          </a:p>
        </p:txBody>
      </p:sp>
      <p:sp>
        <p:nvSpPr>
          <p:cNvPr id="10" name="Text 7"/>
          <p:cNvSpPr/>
          <p:nvPr/>
        </p:nvSpPr>
        <p:spPr>
          <a:xfrm>
            <a:off x="7016115" y="4476631"/>
            <a:ext cx="6849308" cy="699373"/>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Calculate equivalent level annuity payment of the LPV. This creates the Annuitized Lease Value (ALV).</a:t>
            </a:r>
            <a:endParaRPr lang="en-US" sz="1700" dirty="0"/>
          </a:p>
        </p:txBody>
      </p:sp>
      <p:sp>
        <p:nvSpPr>
          <p:cNvPr id="11" name="Text 8"/>
          <p:cNvSpPr/>
          <p:nvPr/>
        </p:nvSpPr>
        <p:spPr>
          <a:xfrm>
            <a:off x="7016115" y="5307092"/>
            <a:ext cx="6849308" cy="349687"/>
          </a:xfrm>
          <a:prstGeom prst="rect">
            <a:avLst/>
          </a:prstGeom>
          <a:noFill/>
          <a:ln/>
        </p:spPr>
        <p:txBody>
          <a:bodyPr wrap="non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Effective Rent = (LPV) × k(1+k)/[1-1/(1+k)ᵀ]</a:t>
            </a:r>
            <a:endParaRPr lang="en-US" sz="1700" dirty="0"/>
          </a:p>
        </p:txBody>
      </p:sp>
      <p:sp>
        <p:nvSpPr>
          <p:cNvPr id="12" name="Shape 9"/>
          <p:cNvSpPr/>
          <p:nvPr/>
        </p:nvSpPr>
        <p:spPr>
          <a:xfrm>
            <a:off x="6907054" y="6039088"/>
            <a:ext cx="218480" cy="1588889"/>
          </a:xfrm>
          <a:prstGeom prst="roundRect">
            <a:avLst>
              <a:gd name="adj" fmla="val 15006"/>
            </a:avLst>
          </a:prstGeom>
          <a:solidFill>
            <a:srgbClr val="315251"/>
          </a:solidFill>
          <a:ln/>
        </p:spPr>
        <p:txBody>
          <a:bodyPr/>
          <a:lstStyle/>
          <a:p>
            <a:endParaRPr lang="en-US"/>
          </a:p>
        </p:txBody>
      </p:sp>
      <p:sp>
        <p:nvSpPr>
          <p:cNvPr id="13" name="Text 10"/>
          <p:cNvSpPr/>
          <p:nvPr/>
        </p:nvSpPr>
        <p:spPr>
          <a:xfrm>
            <a:off x="7344013" y="6257568"/>
            <a:ext cx="4008834" cy="321469"/>
          </a:xfrm>
          <a:prstGeom prst="rect">
            <a:avLst/>
          </a:prstGeom>
          <a:noFill/>
          <a:ln/>
        </p:spPr>
        <p:txBody>
          <a:bodyPr wrap="none" lIns="0" tIns="0" rIns="0" bIns="0" rtlCol="0" anchor="t"/>
          <a:lstStyle/>
          <a:p>
            <a:pPr marL="0" indent="0" algn="l">
              <a:lnSpc>
                <a:spcPts val="2500"/>
              </a:lnSpc>
              <a:buNone/>
            </a:pPr>
            <a:r>
              <a:rPr lang="en-US" sz="2000" dirty="0">
                <a:solidFill>
                  <a:srgbClr val="F9EEE7"/>
                </a:solidFill>
                <a:latin typeface="Quattrocento" pitchFamily="34" charset="0"/>
                <a:ea typeface="Quattrocento" pitchFamily="34" charset="-122"/>
                <a:cs typeface="Quattrocento" pitchFamily="34" charset="-120"/>
              </a:rPr>
              <a:t>Choose Appropriate Discount Rate</a:t>
            </a:r>
            <a:endParaRPr lang="en-US" sz="2000" dirty="0"/>
          </a:p>
        </p:txBody>
      </p:sp>
      <p:sp>
        <p:nvSpPr>
          <p:cNvPr id="14" name="Text 11"/>
          <p:cNvSpPr/>
          <p:nvPr/>
        </p:nvSpPr>
        <p:spPr>
          <a:xfrm>
            <a:off x="7344013" y="6710124"/>
            <a:ext cx="6521410" cy="699373"/>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For rigorous calculation, use tenant's credit rating and bond market yield curve rather than conventional 10% rule of thumb.</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6640" y="579953"/>
            <a:ext cx="5396984" cy="618887"/>
          </a:xfrm>
          <a:prstGeom prst="rect">
            <a:avLst/>
          </a:prstGeom>
          <a:noFill/>
          <a:ln/>
        </p:spPr>
        <p:txBody>
          <a:bodyPr wrap="none" lIns="0" tIns="0" rIns="0" bIns="0" rtlCol="0" anchor="t"/>
          <a:lstStyle/>
          <a:p>
            <a:pPr marL="0" indent="0" algn="l">
              <a:lnSpc>
                <a:spcPts val="4850"/>
              </a:lnSpc>
              <a:buNone/>
            </a:pPr>
            <a:r>
              <a:rPr lang="en-US" sz="3850" dirty="0">
                <a:solidFill>
                  <a:srgbClr val="FFD9BE"/>
                </a:solidFill>
                <a:latin typeface="Quattrocento" pitchFamily="34" charset="0"/>
                <a:ea typeface="Quattrocento" pitchFamily="34" charset="-122"/>
                <a:cs typeface="Quattrocento" pitchFamily="34" charset="-120"/>
              </a:rPr>
              <a:t>ALV Numerical Example</a:t>
            </a:r>
            <a:endParaRPr lang="en-US" sz="3850" dirty="0"/>
          </a:p>
        </p:txBody>
      </p:sp>
      <p:sp>
        <p:nvSpPr>
          <p:cNvPr id="4" name="Shape 1"/>
          <p:cNvSpPr/>
          <p:nvPr/>
        </p:nvSpPr>
        <p:spPr>
          <a:xfrm>
            <a:off x="736640" y="1514475"/>
            <a:ext cx="7670721" cy="3641407"/>
          </a:xfrm>
          <a:prstGeom prst="roundRect">
            <a:avLst>
              <a:gd name="adj" fmla="val 867"/>
            </a:avLst>
          </a:prstGeom>
          <a:noFill/>
          <a:ln w="7620">
            <a:solidFill>
              <a:srgbClr val="FFFFFF">
                <a:alpha val="24000"/>
              </a:srgbClr>
            </a:solidFill>
            <a:prstDash val="solid"/>
          </a:ln>
        </p:spPr>
        <p:txBody>
          <a:bodyPr/>
          <a:lstStyle/>
          <a:p>
            <a:endParaRPr lang="en-US"/>
          </a:p>
        </p:txBody>
      </p:sp>
      <p:sp>
        <p:nvSpPr>
          <p:cNvPr id="5" name="Shape 2"/>
          <p:cNvSpPr/>
          <p:nvPr/>
        </p:nvSpPr>
        <p:spPr>
          <a:xfrm>
            <a:off x="744260" y="1522095"/>
            <a:ext cx="7655481" cy="604361"/>
          </a:xfrm>
          <a:prstGeom prst="rect">
            <a:avLst/>
          </a:prstGeom>
          <a:solidFill>
            <a:srgbClr val="FFFFFF">
              <a:alpha val="4000"/>
            </a:srgbClr>
          </a:solidFill>
          <a:ln/>
        </p:spPr>
        <p:txBody>
          <a:bodyPr/>
          <a:lstStyle/>
          <a:p>
            <a:endParaRPr lang="en-US"/>
          </a:p>
        </p:txBody>
      </p:sp>
      <p:sp>
        <p:nvSpPr>
          <p:cNvPr id="6" name="Text 3"/>
          <p:cNvSpPr/>
          <p:nvPr/>
        </p:nvSpPr>
        <p:spPr>
          <a:xfrm>
            <a:off x="954643" y="1655921"/>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Lease A</a:t>
            </a:r>
            <a:endParaRPr lang="en-US" sz="1650" dirty="0"/>
          </a:p>
        </p:txBody>
      </p:sp>
      <p:sp>
        <p:nvSpPr>
          <p:cNvPr id="7" name="Text 4"/>
          <p:cNvSpPr/>
          <p:nvPr/>
        </p:nvSpPr>
        <p:spPr>
          <a:xfrm>
            <a:off x="4786193" y="1655921"/>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Lease B</a:t>
            </a:r>
            <a:endParaRPr lang="en-US" sz="1650" dirty="0"/>
          </a:p>
        </p:txBody>
      </p:sp>
      <p:sp>
        <p:nvSpPr>
          <p:cNvPr id="8" name="Shape 5"/>
          <p:cNvSpPr/>
          <p:nvPr/>
        </p:nvSpPr>
        <p:spPr>
          <a:xfrm>
            <a:off x="744260" y="2126456"/>
            <a:ext cx="7655481" cy="604361"/>
          </a:xfrm>
          <a:prstGeom prst="rect">
            <a:avLst/>
          </a:prstGeom>
          <a:solidFill>
            <a:srgbClr val="000000">
              <a:alpha val="4000"/>
            </a:srgbClr>
          </a:solidFill>
          <a:ln/>
        </p:spPr>
        <p:txBody>
          <a:bodyPr/>
          <a:lstStyle/>
          <a:p>
            <a:endParaRPr lang="en-US"/>
          </a:p>
        </p:txBody>
      </p:sp>
      <p:sp>
        <p:nvSpPr>
          <p:cNvPr id="9" name="Text 6"/>
          <p:cNvSpPr/>
          <p:nvPr/>
        </p:nvSpPr>
        <p:spPr>
          <a:xfrm>
            <a:off x="954643" y="2260283"/>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5-year term</a:t>
            </a:r>
            <a:endParaRPr lang="en-US" sz="1650" dirty="0"/>
          </a:p>
        </p:txBody>
      </p:sp>
      <p:sp>
        <p:nvSpPr>
          <p:cNvPr id="10" name="Text 7"/>
          <p:cNvSpPr/>
          <p:nvPr/>
        </p:nvSpPr>
        <p:spPr>
          <a:xfrm>
            <a:off x="4786193" y="2260283"/>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6-year term</a:t>
            </a:r>
            <a:endParaRPr lang="en-US" sz="1650" dirty="0"/>
          </a:p>
        </p:txBody>
      </p:sp>
      <p:sp>
        <p:nvSpPr>
          <p:cNvPr id="11" name="Shape 8"/>
          <p:cNvSpPr/>
          <p:nvPr/>
        </p:nvSpPr>
        <p:spPr>
          <a:xfrm>
            <a:off x="744260" y="2730818"/>
            <a:ext cx="7655481" cy="604361"/>
          </a:xfrm>
          <a:prstGeom prst="rect">
            <a:avLst/>
          </a:prstGeom>
          <a:solidFill>
            <a:srgbClr val="FFFFFF">
              <a:alpha val="4000"/>
            </a:srgbClr>
          </a:solidFill>
          <a:ln/>
        </p:spPr>
        <p:txBody>
          <a:bodyPr/>
          <a:lstStyle/>
          <a:p>
            <a:endParaRPr lang="en-US"/>
          </a:p>
        </p:txBody>
      </p:sp>
      <p:sp>
        <p:nvSpPr>
          <p:cNvPr id="12" name="Text 9"/>
          <p:cNvSpPr/>
          <p:nvPr/>
        </p:nvSpPr>
        <p:spPr>
          <a:xfrm>
            <a:off x="954643" y="2864644"/>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$20/SF net rent</a:t>
            </a:r>
            <a:endParaRPr lang="en-US" sz="1650" dirty="0"/>
          </a:p>
        </p:txBody>
      </p:sp>
      <p:sp>
        <p:nvSpPr>
          <p:cNvPr id="13" name="Text 10"/>
          <p:cNvSpPr/>
          <p:nvPr/>
        </p:nvSpPr>
        <p:spPr>
          <a:xfrm>
            <a:off x="4786193" y="2864644"/>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$24/SF net rent</a:t>
            </a:r>
            <a:endParaRPr lang="en-US" sz="1650" dirty="0"/>
          </a:p>
        </p:txBody>
      </p:sp>
      <p:sp>
        <p:nvSpPr>
          <p:cNvPr id="14" name="Shape 11"/>
          <p:cNvSpPr/>
          <p:nvPr/>
        </p:nvSpPr>
        <p:spPr>
          <a:xfrm>
            <a:off x="744260" y="3335179"/>
            <a:ext cx="7655481" cy="604361"/>
          </a:xfrm>
          <a:prstGeom prst="rect">
            <a:avLst/>
          </a:prstGeom>
          <a:solidFill>
            <a:srgbClr val="000000">
              <a:alpha val="4000"/>
            </a:srgbClr>
          </a:solidFill>
          <a:ln/>
        </p:spPr>
        <p:txBody>
          <a:bodyPr/>
          <a:lstStyle/>
          <a:p>
            <a:endParaRPr lang="en-US"/>
          </a:p>
        </p:txBody>
      </p:sp>
      <p:sp>
        <p:nvSpPr>
          <p:cNvPr id="15" name="Text 12"/>
          <p:cNvSpPr/>
          <p:nvPr/>
        </p:nvSpPr>
        <p:spPr>
          <a:xfrm>
            <a:off x="954643" y="3469005"/>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1-year free rent upfront</a:t>
            </a:r>
            <a:endParaRPr lang="en-US" sz="1650" dirty="0"/>
          </a:p>
        </p:txBody>
      </p:sp>
      <p:sp>
        <p:nvSpPr>
          <p:cNvPr id="16" name="Text 13"/>
          <p:cNvSpPr/>
          <p:nvPr/>
        </p:nvSpPr>
        <p:spPr>
          <a:xfrm>
            <a:off x="4786193" y="3469005"/>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2-years free rent upfront</a:t>
            </a:r>
            <a:endParaRPr lang="en-US" sz="1650" dirty="0"/>
          </a:p>
        </p:txBody>
      </p:sp>
      <p:sp>
        <p:nvSpPr>
          <p:cNvPr id="17" name="Shape 14"/>
          <p:cNvSpPr/>
          <p:nvPr/>
        </p:nvSpPr>
        <p:spPr>
          <a:xfrm>
            <a:off x="744260" y="3939540"/>
            <a:ext cx="7655481" cy="604361"/>
          </a:xfrm>
          <a:prstGeom prst="rect">
            <a:avLst/>
          </a:prstGeom>
          <a:solidFill>
            <a:srgbClr val="FFFFFF">
              <a:alpha val="4000"/>
            </a:srgbClr>
          </a:solidFill>
          <a:ln/>
        </p:spPr>
        <p:txBody>
          <a:bodyPr/>
          <a:lstStyle/>
          <a:p>
            <a:endParaRPr lang="en-US"/>
          </a:p>
        </p:txBody>
      </p:sp>
      <p:sp>
        <p:nvSpPr>
          <p:cNvPr id="18" name="Text 15"/>
          <p:cNvSpPr/>
          <p:nvPr/>
        </p:nvSpPr>
        <p:spPr>
          <a:xfrm>
            <a:off x="954643" y="4073366"/>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Landlord ALV: $15.44/SF</a:t>
            </a:r>
            <a:endParaRPr lang="en-US" sz="1650" dirty="0"/>
          </a:p>
        </p:txBody>
      </p:sp>
      <p:sp>
        <p:nvSpPr>
          <p:cNvPr id="19" name="Text 16"/>
          <p:cNvSpPr/>
          <p:nvPr/>
        </p:nvSpPr>
        <p:spPr>
          <a:xfrm>
            <a:off x="4786193" y="4073366"/>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Landlord ALV: $14.90/SF</a:t>
            </a:r>
            <a:endParaRPr lang="en-US" sz="1650" dirty="0"/>
          </a:p>
        </p:txBody>
      </p:sp>
      <p:sp>
        <p:nvSpPr>
          <p:cNvPr id="20" name="Shape 17"/>
          <p:cNvSpPr/>
          <p:nvPr/>
        </p:nvSpPr>
        <p:spPr>
          <a:xfrm>
            <a:off x="744260" y="4543901"/>
            <a:ext cx="7655481" cy="604361"/>
          </a:xfrm>
          <a:prstGeom prst="rect">
            <a:avLst/>
          </a:prstGeom>
          <a:solidFill>
            <a:srgbClr val="000000">
              <a:alpha val="4000"/>
            </a:srgbClr>
          </a:solidFill>
          <a:ln/>
        </p:spPr>
        <p:txBody>
          <a:bodyPr/>
          <a:lstStyle/>
          <a:p>
            <a:endParaRPr lang="en-US"/>
          </a:p>
        </p:txBody>
      </p:sp>
      <p:sp>
        <p:nvSpPr>
          <p:cNvPr id="21" name="Text 18"/>
          <p:cNvSpPr/>
          <p:nvPr/>
        </p:nvSpPr>
        <p:spPr>
          <a:xfrm>
            <a:off x="954643" y="4677728"/>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Tenant ALV: $25.74/SF</a:t>
            </a:r>
            <a:endParaRPr lang="en-US" sz="1650" dirty="0"/>
          </a:p>
        </p:txBody>
      </p:sp>
      <p:sp>
        <p:nvSpPr>
          <p:cNvPr id="22" name="Text 19"/>
          <p:cNvSpPr/>
          <p:nvPr/>
        </p:nvSpPr>
        <p:spPr>
          <a:xfrm>
            <a:off x="4786193" y="4677728"/>
            <a:ext cx="3403163" cy="336709"/>
          </a:xfrm>
          <a:prstGeom prst="rect">
            <a:avLst/>
          </a:prstGeom>
          <a:noFill/>
          <a:ln/>
        </p:spPr>
        <p:txBody>
          <a:bodyPr wrap="non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Tenant ALV: $25.21/SF</a:t>
            </a:r>
            <a:endParaRPr lang="en-US" sz="1650" dirty="0"/>
          </a:p>
        </p:txBody>
      </p:sp>
      <p:sp>
        <p:nvSpPr>
          <p:cNvPr id="23" name="Text 20"/>
          <p:cNvSpPr/>
          <p:nvPr/>
        </p:nvSpPr>
        <p:spPr>
          <a:xfrm>
            <a:off x="736640" y="5392579"/>
            <a:ext cx="7670721" cy="1010126"/>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Using a 7% discount rate for landlord and 8% for tenant, Lease A is preferable for the landlord while Lease B is better for the tenant. The final agreement depends on negotiation success and market conditions.</a:t>
            </a:r>
            <a:endParaRPr lang="en-US" sz="1650" dirty="0"/>
          </a:p>
        </p:txBody>
      </p:sp>
      <p:sp>
        <p:nvSpPr>
          <p:cNvPr id="24" name="Text 21"/>
          <p:cNvSpPr/>
          <p:nvPr/>
        </p:nvSpPr>
        <p:spPr>
          <a:xfrm>
            <a:off x="736640" y="6639401"/>
            <a:ext cx="7670721" cy="1010126"/>
          </a:xfrm>
          <a:prstGeom prst="rect">
            <a:avLst/>
          </a:prstGeom>
          <a:noFill/>
          <a:ln/>
        </p:spPr>
        <p:txBody>
          <a:bodyPr wrap="square" lIns="0" tIns="0" rIns="0" bIns="0" rtlCol="0" anchor="t"/>
          <a:lstStyle/>
          <a:p>
            <a:pPr marL="0" indent="0" algn="l">
              <a:lnSpc>
                <a:spcPts val="2650"/>
              </a:lnSpc>
              <a:buNone/>
            </a:pPr>
            <a:r>
              <a:rPr lang="en-US" sz="1650" dirty="0">
                <a:solidFill>
                  <a:srgbClr val="F9EEE7"/>
                </a:solidFill>
                <a:latin typeface="Quattrocento" pitchFamily="34" charset="0"/>
                <a:ea typeface="Quattrocento" pitchFamily="34" charset="-122"/>
                <a:cs typeface="Quattrocento" pitchFamily="34" charset="-120"/>
              </a:rPr>
              <a:t>ALV calculations help compare lease alternatives but don't capture all strategic considerations that might make a seemingly less favorable lease the better choice.</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1972</Words>
  <Application>Microsoft Office PowerPoint</Application>
  <PresentationFormat>Custom</PresentationFormat>
  <Paragraphs>205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2</cp:revision>
  <dcterms:created xsi:type="dcterms:W3CDTF">2025-06-14T20:55:01Z</dcterms:created>
  <dcterms:modified xsi:type="dcterms:W3CDTF">2025-06-16T21:23:44Z</dcterms:modified>
</cp:coreProperties>
</file>