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Quattrocento" panose="020205020300000004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52042-F180-4039-804C-639511422BAA}" v="3" dt="2025-06-16T21:25:4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106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Miller" userId="33eb6ff97e000b03" providerId="LiveId" clId="{9A752042-F180-4039-804C-639511422BAA}"/>
    <pc:docChg chg="undo custSel modSld">
      <pc:chgData name="Norman Miller" userId="33eb6ff97e000b03" providerId="LiveId" clId="{9A752042-F180-4039-804C-639511422BAA}" dt="2025-06-16T21:27:13.706" v="214" actId="20577"/>
      <pc:docMkLst>
        <pc:docMk/>
      </pc:docMkLst>
      <pc:sldChg chg="addSp modSp mod">
        <pc:chgData name="Norman Miller" userId="33eb6ff97e000b03" providerId="LiveId" clId="{9A752042-F180-4039-804C-639511422BAA}" dt="2025-06-15T01:03:07.737" v="4" actId="1076"/>
        <pc:sldMkLst>
          <pc:docMk/>
          <pc:sldMk cId="0" sldId="257"/>
        </pc:sldMkLst>
        <pc:picChg chg="add mod">
          <ac:chgData name="Norman Miller" userId="33eb6ff97e000b03" providerId="LiveId" clId="{9A752042-F180-4039-804C-639511422BAA}" dt="2025-06-15T01:03:07.737" v="4" actId="1076"/>
          <ac:picMkLst>
            <pc:docMk/>
            <pc:sldMk cId="0" sldId="257"/>
            <ac:picMk id="15" creationId="{F81E9FCD-9AD7-FAEE-1E56-BCEF68AD5CCC}"/>
          </ac:picMkLst>
        </pc:picChg>
      </pc:sldChg>
      <pc:sldChg chg="addSp modSp mod">
        <pc:chgData name="Norman Miller" userId="33eb6ff97e000b03" providerId="LiveId" clId="{9A752042-F180-4039-804C-639511422BAA}" dt="2025-06-15T01:06:03.307" v="8" actId="14100"/>
        <pc:sldMkLst>
          <pc:docMk/>
          <pc:sldMk cId="0" sldId="259"/>
        </pc:sldMkLst>
        <pc:picChg chg="add mod">
          <ac:chgData name="Norman Miller" userId="33eb6ff97e000b03" providerId="LiveId" clId="{9A752042-F180-4039-804C-639511422BAA}" dt="2025-06-15T01:06:03.307" v="8" actId="14100"/>
          <ac:picMkLst>
            <pc:docMk/>
            <pc:sldMk cId="0" sldId="259"/>
            <ac:picMk id="18" creationId="{5CA163D3-49A0-8DD0-946B-A638D8BDE670}"/>
          </ac:picMkLst>
        </pc:picChg>
      </pc:sldChg>
      <pc:sldChg chg="modSp mod">
        <pc:chgData name="Norman Miller" userId="33eb6ff97e000b03" providerId="LiveId" clId="{9A752042-F180-4039-804C-639511422BAA}" dt="2025-06-15T01:06:43.809" v="10" actId="14100"/>
        <pc:sldMkLst>
          <pc:docMk/>
          <pc:sldMk cId="0" sldId="261"/>
        </pc:sldMkLst>
        <pc:spChg chg="mod">
          <ac:chgData name="Norman Miller" userId="33eb6ff97e000b03" providerId="LiveId" clId="{9A752042-F180-4039-804C-639511422BAA}" dt="2025-06-15T01:06:29.416" v="9" actId="20577"/>
          <ac:spMkLst>
            <pc:docMk/>
            <pc:sldMk cId="0" sldId="261"/>
            <ac:spMk id="9" creationId="{00000000-0000-0000-0000-000000000000}"/>
          </ac:spMkLst>
        </pc:spChg>
        <pc:picChg chg="mod">
          <ac:chgData name="Norman Miller" userId="33eb6ff97e000b03" providerId="LiveId" clId="{9A752042-F180-4039-804C-639511422BAA}" dt="2025-06-15T01:06:43.809" v="10" actId="14100"/>
          <ac:picMkLst>
            <pc:docMk/>
            <pc:sldMk cId="0" sldId="261"/>
            <ac:picMk id="2" creationId="{00000000-0000-0000-0000-000000000000}"/>
          </ac:picMkLst>
        </pc:picChg>
      </pc:sldChg>
      <pc:sldChg chg="modSp mod">
        <pc:chgData name="Norman Miller" userId="33eb6ff97e000b03" providerId="LiveId" clId="{9A752042-F180-4039-804C-639511422BAA}" dt="2025-06-16T21:24:24.858" v="71" actId="14100"/>
        <pc:sldMkLst>
          <pc:docMk/>
          <pc:sldMk cId="0" sldId="263"/>
        </pc:sldMkLst>
        <pc:spChg chg="mod">
          <ac:chgData name="Norman Miller" userId="33eb6ff97e000b03" providerId="LiveId" clId="{9A752042-F180-4039-804C-639511422BAA}" dt="2025-06-15T01:06:59.981" v="12" actId="14100"/>
          <ac:spMkLst>
            <pc:docMk/>
            <pc:sldMk cId="0" sldId="263"/>
            <ac:spMk id="2" creationId="{00000000-0000-0000-0000-000000000000}"/>
          </ac:spMkLst>
        </pc:spChg>
        <pc:picChg chg="mod">
          <ac:chgData name="Norman Miller" userId="33eb6ff97e000b03" providerId="LiveId" clId="{9A752042-F180-4039-804C-639511422BAA}" dt="2025-06-16T21:24:24.858" v="71" actId="14100"/>
          <ac:picMkLst>
            <pc:docMk/>
            <pc:sldMk cId="0" sldId="263"/>
            <ac:picMk id="3" creationId="{00000000-0000-0000-0000-000000000000}"/>
          </ac:picMkLst>
        </pc:picChg>
      </pc:sldChg>
      <pc:sldChg chg="addSp delSp modSp mod">
        <pc:chgData name="Norman Miller" userId="33eb6ff97e000b03" providerId="LiveId" clId="{9A752042-F180-4039-804C-639511422BAA}" dt="2025-06-16T21:27:13.706" v="214" actId="20577"/>
        <pc:sldMkLst>
          <pc:docMk/>
          <pc:sldMk cId="0" sldId="271"/>
        </pc:sldMkLst>
        <pc:spChg chg="mod">
          <ac:chgData name="Norman Miller" userId="33eb6ff97e000b03" providerId="LiveId" clId="{9A752042-F180-4039-804C-639511422BAA}" dt="2025-06-16T21:27:13.706" v="214" actId="20577"/>
          <ac:spMkLst>
            <pc:docMk/>
            <pc:sldMk cId="0" sldId="271"/>
            <ac:spMk id="2" creationId="{00000000-0000-0000-0000-000000000000}"/>
          </ac:spMkLst>
        </pc:spChg>
        <pc:spChg chg="del mod">
          <ac:chgData name="Norman Miller" userId="33eb6ff97e000b03" providerId="LiveId" clId="{9A752042-F180-4039-804C-639511422BAA}" dt="2025-06-16T21:25:27.019" v="73" actId="478"/>
          <ac:spMkLst>
            <pc:docMk/>
            <pc:sldMk cId="0" sldId="271"/>
            <ac:spMk id="4" creationId="{00000000-0000-0000-0000-000000000000}"/>
          </ac:spMkLst>
        </pc:spChg>
        <pc:spChg chg="del mod">
          <ac:chgData name="Norman Miller" userId="33eb6ff97e000b03" providerId="LiveId" clId="{9A752042-F180-4039-804C-639511422BAA}" dt="2025-06-16T21:25:28.755" v="75" actId="478"/>
          <ac:spMkLst>
            <pc:docMk/>
            <pc:sldMk cId="0" sldId="271"/>
            <ac:spMk id="5" creationId="{00000000-0000-0000-0000-000000000000}"/>
          </ac:spMkLst>
        </pc:spChg>
        <pc:spChg chg="del mod">
          <ac:chgData name="Norman Miller" userId="33eb6ff97e000b03" providerId="LiveId" clId="{9A752042-F180-4039-804C-639511422BAA}" dt="2025-06-16T21:25:31.402" v="77" actId="478"/>
          <ac:spMkLst>
            <pc:docMk/>
            <pc:sldMk cId="0" sldId="271"/>
            <ac:spMk id="6" creationId="{00000000-0000-0000-0000-000000000000}"/>
          </ac:spMkLst>
        </pc:spChg>
        <pc:spChg chg="del mod">
          <ac:chgData name="Norman Miller" userId="33eb6ff97e000b03" providerId="LiveId" clId="{9A752042-F180-4039-804C-639511422BAA}" dt="2025-06-16T21:25:30.586" v="76" actId="478"/>
          <ac:spMkLst>
            <pc:docMk/>
            <pc:sldMk cId="0" sldId="271"/>
            <ac:spMk id="7" creationId="{00000000-0000-0000-0000-000000000000}"/>
          </ac:spMkLst>
        </pc:spChg>
        <pc:spChg chg="add del mod">
          <ac:chgData name="Norman Miller" userId="33eb6ff97e000b03" providerId="LiveId" clId="{9A752042-F180-4039-804C-639511422BAA}" dt="2025-06-16T21:25:36.587" v="80" actId="478"/>
          <ac:spMkLst>
            <pc:docMk/>
            <pc:sldMk cId="0" sldId="271"/>
            <ac:spMk id="9" creationId="{B711DA5C-B63B-6A9D-2414-21D20688B610}"/>
          </ac:spMkLst>
        </pc:spChg>
        <pc:picChg chg="del mod">
          <ac:chgData name="Norman Miller" userId="33eb6ff97e000b03" providerId="LiveId" clId="{9A752042-F180-4039-804C-639511422BAA}" dt="2025-06-16T21:25:25.411" v="72" actId="478"/>
          <ac:picMkLst>
            <pc:docMk/>
            <pc:sldMk cId="0" sldId="271"/>
            <ac:picMk id="3" creationId="{00000000-0000-0000-0000-000000000000}"/>
          </ac:picMkLst>
        </pc:picChg>
        <pc:picChg chg="add mod">
          <ac:chgData name="Norman Miller" userId="33eb6ff97e000b03" providerId="LiveId" clId="{9A752042-F180-4039-804C-639511422BAA}" dt="2025-06-16T21:26:56.611" v="186" actId="1076"/>
          <ac:picMkLst>
            <pc:docMk/>
            <pc:sldMk cId="0" sldId="271"/>
            <ac:picMk id="10" creationId="{DF0D9C17-39CC-256C-4E29-C63FB6A733F1}"/>
          </ac:picMkLst>
        </pc:picChg>
        <pc:cxnChg chg="add del mod">
          <ac:chgData name="Norman Miller" userId="33eb6ff97e000b03" providerId="LiveId" clId="{9A752042-F180-4039-804C-639511422BAA}" dt="2025-06-16T21:25:37.786" v="81" actId="478"/>
          <ac:cxnSpMkLst>
            <pc:docMk/>
            <pc:sldMk cId="0" sldId="271"/>
            <ac:cxnSpMk id="11" creationId="{D979A76C-9A4A-C005-A50B-28DE50447198}"/>
          </ac:cxnSpMkLst>
        </pc:cxnChg>
      </pc:sldChg>
      <pc:sldChg chg="modSp mod">
        <pc:chgData name="Norman Miller" userId="33eb6ff97e000b03" providerId="LiveId" clId="{9A752042-F180-4039-804C-639511422BAA}" dt="2025-06-15T01:10:27.571" v="70" actId="14100"/>
        <pc:sldMkLst>
          <pc:docMk/>
          <pc:sldMk cId="0" sldId="272"/>
        </pc:sldMkLst>
        <pc:picChg chg="mod">
          <ac:chgData name="Norman Miller" userId="33eb6ff97e000b03" providerId="LiveId" clId="{9A752042-F180-4039-804C-639511422BAA}" dt="2025-06-15T01:10:27.571" v="70" actId="14100"/>
          <ac:picMkLst>
            <pc:docMk/>
            <pc:sldMk cId="0" sldId="272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Micro-Level Real Estate Investment and Finance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This presentation completes our exploration of micro-level real estate investment analysis. We'll build on financial and urban economics principles to examine property valuation, cost of capital, leverage effects, and tax implications.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514" y="1007507"/>
            <a:ext cx="6633805" cy="606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Comparable Cap Rate Analysis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208514" y="1923812"/>
            <a:ext cx="7699772" cy="1169789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14849" y="2130147"/>
            <a:ext cx="249983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Find Similar Properties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414849" y="2557224"/>
            <a:ext cx="7287101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Identify 3-10 comparable properties that recently sold in your target market.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08514" y="3299936"/>
            <a:ext cx="7699772" cy="1169789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414849" y="3506272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 for Differences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414849" y="3933349"/>
            <a:ext cx="7287101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Account for variations in location, size, age, and market timing.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8514" y="4676061"/>
            <a:ext cx="7699772" cy="1169789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14849" y="4882396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Average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414849" y="5309473"/>
            <a:ext cx="7287101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Determine weighted average cap rate based on similarity to target property.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8514" y="6052185"/>
            <a:ext cx="7699772" cy="1169789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14849" y="6258520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Formula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414849" y="6685598"/>
            <a:ext cx="7287101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adjusted cap rate in the market approach formula to find OCC.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60471"/>
            <a:ext cx="835521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Double-Checking OCC Estimates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627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Structural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75404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Risk-free rate + Risk premium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35244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Reflects what OCC "should be" based on fundamental theory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31627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Approach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375404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Adjusted cap rate + Growth rate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435244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Reflects current market conditions and property specifics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37724" y="5603081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approaches disagree, it may signal market overvaluation or undervaluation. This can provide valuable investment timing insights.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1047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Alternative OCC Estimation Methods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677478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35336" y="28195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Investor Surveys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735336" y="3315057"/>
            <a:ext cx="657094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Direct feedback on expected returns from market participants.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679513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35336" y="4821555"/>
            <a:ext cx="29126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Corporate Bond Yields 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735336" y="5317093"/>
            <a:ext cx="657094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Useful for valuing long-term leases with corporate tenants.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6298525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35336" y="6440567"/>
            <a:ext cx="293322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Historical Performance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735336" y="6936105"/>
            <a:ext cx="657094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Long-term actual returns for similar properties.</a:t>
            </a:r>
            <a:endParaRPr lang="en-US" sz="1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838" y="1909643"/>
            <a:ext cx="5368885" cy="512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Type Risk Variations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8" y="2884646"/>
            <a:ext cx="2567583" cy="256758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344" y="2884646"/>
            <a:ext cx="2567702" cy="256770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349" y="2884646"/>
            <a:ext cx="2567583" cy="256758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235" y="2884646"/>
            <a:ext cx="2567702" cy="256770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240" y="2884646"/>
            <a:ext cx="2567583" cy="2567583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09838" y="5762268"/>
            <a:ext cx="13410724" cy="557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premiums vary by property type, size, and operational status.  For example, hotels and specialty properties typically command higher risk premiums than core property types.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1114960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Institutional vs. Non-Institutional Properties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Trophy Assets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22900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Lowest risk premium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56484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Institutional Core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256484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Moderate risk premium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7206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Value-Add Properties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272069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risk premium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79892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 Projects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2798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Highest risk premium</a:t>
            </a:r>
            <a:endParaRPr lang="en-US" sz="1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906137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Going-Out Cap Rate Considerations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3018830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789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Age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285530"/>
            <a:ext cx="56079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Younger properties experience more cap rate creep.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4495681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Growth Expectations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762381"/>
            <a:ext cx="605861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Changes in rental growth projections affect exit cap rate.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5972532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743694"/>
            <a:ext cx="29213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 Changes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239232"/>
            <a:ext cx="57326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Older properties typically have higher risk premiums.</a:t>
            </a:r>
            <a:endParaRPr lang="en-US" sz="1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0374" y="7903"/>
            <a:ext cx="3879294" cy="484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 Rate Age Profile: In general cap rates increase with building age except for </a:t>
            </a:r>
          </a:p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Some  classic or iconic buildings in prime locations.</a:t>
            </a:r>
            <a:endParaRPr lang="en-US" sz="3050" dirty="0"/>
          </a:p>
        </p:txBody>
      </p:sp>
      <p:sp>
        <p:nvSpPr>
          <p:cNvPr id="8" name="Text 5"/>
          <p:cNvSpPr/>
          <p:nvPr/>
        </p:nvSpPr>
        <p:spPr>
          <a:xfrm>
            <a:off x="576977" y="9000053"/>
            <a:ext cx="1347644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 rates typically increase in the first decade (cap rate creep), then stabilize and may decrease in older properties (cap rate compression).</a:t>
            </a:r>
            <a:endParaRPr lang="en-US" sz="12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D9C17-39CC-256C-4E29-C63FB6A73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98" y="1072721"/>
            <a:ext cx="9586725" cy="69579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90615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924" y="678418"/>
            <a:ext cx="7610951" cy="1288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Inflation Impact on Discount Rates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24" y="2295168"/>
            <a:ext cx="1095018" cy="13139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66898" y="2514124"/>
            <a:ext cx="2734985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Nominal Risk-Free Rate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66898" y="2967514"/>
            <a:ext cx="6296978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Increases with inflation (real rate + inflation)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924" y="3609142"/>
            <a:ext cx="1095018" cy="13139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66898" y="3828098"/>
            <a:ext cx="2576512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66898" y="4281488"/>
            <a:ext cx="6296978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May decrease slightly as real estate hedges inflation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24" y="4923115"/>
            <a:ext cx="1095018" cy="13139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6898" y="5142071"/>
            <a:ext cx="2576512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Rental Growth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66898" y="5595461"/>
            <a:ext cx="6296978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Often increases with inflation, offsetting discount rate changes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924" y="6237089"/>
            <a:ext cx="1095018" cy="131397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66898" y="6456045"/>
            <a:ext cx="2576512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 Rates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66898" y="6909435"/>
            <a:ext cx="6296978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Remain relatively stable as inflation effects mostly cancel out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827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7125" y="3518892"/>
            <a:ext cx="9785271" cy="678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Common DCF Mistakes: GIGO Problems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807125" y="4543068"/>
            <a:ext cx="518874" cy="518874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03803" y="4599027"/>
            <a:ext cx="325517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1556623" y="4622244"/>
            <a:ext cx="460081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Intentionally Misleading Assumptions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556623" y="5099685"/>
            <a:ext cx="5614392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Using unrealistic inputs to make a property look more valuable.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459266" y="4543068"/>
            <a:ext cx="518874" cy="518874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55944" y="4599027"/>
            <a:ext cx="325517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8208764" y="4622244"/>
            <a:ext cx="2713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Excessive Laziness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8208764" y="5099685"/>
            <a:ext cx="5614511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Relying on conventional wisdom rather than property-specific analysis.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807125" y="6298882"/>
            <a:ext cx="518874" cy="518874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03803" y="6354842"/>
            <a:ext cx="325517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1556623" y="6378059"/>
            <a:ext cx="2803208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Ignoring Market Cycles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556623" y="6855500"/>
            <a:ext cx="5614392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Failing to consider cyclical tendencies in space and asset markets.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7459266" y="6298882"/>
            <a:ext cx="518874" cy="518874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555944" y="6354842"/>
            <a:ext cx="325517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8208764" y="6378059"/>
            <a:ext cx="42930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Misapplying Underwriting Haircuts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8208764" y="6855500"/>
            <a:ext cx="5614511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Using conservative assumptions inconsistently or inappropriately.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77152"/>
            <a:ext cx="801338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Underwriting Haircuts vs. GIGO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279458"/>
            <a:ext cx="284428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Underwriting Haircuts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87072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Deliberate conservative assumptions to protect against downside risk.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85215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Intentionally conservative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31887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management tool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78560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Common in lending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3279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GIGO Problems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387072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Poor quality inputs that lead to unreliable or misleading valuations.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85215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Unrealistic assumptions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531887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Lack of rigor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578560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Often self-deceptive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111978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DCF Valuation: Numerators and Denominators</a:t>
            </a: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837724" y="288678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615559" y="29690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Numerators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464600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projections reflecting the space market dynamics.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37724" y="432637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615559" y="440864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Denominators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15559" y="4904184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Discount rates reflecting the asset market and opportunity cost of capital.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837724" y="614898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615559" y="6231255"/>
            <a:ext cx="332077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Property-Before-Tax Level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615559" y="6726793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Analysis at property asset level, not considering debt or taxes.</a:t>
            </a:r>
            <a:endParaRPr lang="en-US" sz="18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1E9FCD-9AD7-FAEE-1E56-BCEF68AD5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358" y="79549"/>
            <a:ext cx="5281684" cy="59404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0973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Takeaways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2326362" y="307871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Multiple Methods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74256"/>
            <a:ext cx="430482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both structural and market approaches to estimate OCC.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1556" y="3172539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00" y="3303389"/>
            <a:ext cx="269200" cy="3365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7853" y="307871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Specifics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7853" y="3574256"/>
            <a:ext cx="430482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 for property type, age, and market conditions.</a:t>
            </a:r>
            <a:endParaRPr lang="en-US" sz="18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50317" y="3172539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861" y="3303389"/>
            <a:ext cx="269200" cy="3365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7853" y="50719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Cycles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7853" y="5567482"/>
            <a:ext cx="430482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Consider where we are in space and asset market cycles.</a:t>
            </a:r>
            <a:endParaRPr lang="en-US" sz="18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50317" y="5641300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4861" y="5772150"/>
            <a:ext cx="269200" cy="336590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26362" y="50719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Quality Inputs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837724" y="5567482"/>
            <a:ext cx="430482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Ensure realistic, unbiased assumptions in all DCF components.</a:t>
            </a:r>
            <a:endParaRPr lang="en-US" sz="18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1556" y="5641300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6100" y="5772150"/>
            <a:ext cx="269200" cy="336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648438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Markets Overview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Public Markets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Homogeneous units traded on exchanges with many participants. High liquidity and price transparency.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Private Markets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Assets traded in private transactions between individual buyers and sellers. Lower liquidity and transparency.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1972985"/>
            <a:ext cx="646235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Market Quadrants</a:t>
            </a: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837724" y="3035975"/>
            <a:ext cx="7468553" cy="3220641"/>
          </a:xfrm>
          <a:prstGeom prst="roundRect">
            <a:avLst>
              <a:gd name="adj" fmla="val 111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45344" y="3043595"/>
            <a:ext cx="7452479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85493" y="319480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3573185" y="3194804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Public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6057067" y="319480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Private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45344" y="3729038"/>
            <a:ext cx="7452479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85493" y="3880247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3573185" y="3880247"/>
            <a:ext cx="199763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Stocks, REITs, Mutual funds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057067" y="3880247"/>
            <a:ext cx="20014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Real estate, Equity funds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845344" y="4797504"/>
            <a:ext cx="7452479" cy="14514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85493" y="494871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3573185" y="4948714"/>
            <a:ext cx="199763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Bonds, MBS, Money instruments</a:t>
            </a:r>
            <a:endParaRPr lang="en-US" sz="1850" dirty="0"/>
          </a:p>
        </p:txBody>
      </p:sp>
      <p:sp>
        <p:nvSpPr>
          <p:cNvPr id="17" name="Text 14"/>
          <p:cNvSpPr/>
          <p:nvPr/>
        </p:nvSpPr>
        <p:spPr>
          <a:xfrm>
            <a:off x="6057067" y="4948714"/>
            <a:ext cx="2001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Bank loans, Mortgages, Venture capital</a:t>
            </a:r>
            <a:endParaRPr lang="en-US" sz="18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A163D3-49A0-8DD0-946B-A638D8BD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570" y="1214650"/>
            <a:ext cx="5347123" cy="5213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2487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Opportunity Cost of Capital (OCC)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691884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73856" y="29312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Risk-Free Rate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73856" y="3426738"/>
            <a:ext cx="60324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Based on government securities yields.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128135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73856" y="43674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73856" y="4862989"/>
            <a:ext cx="60324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Additional return for taking investment risk.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564386"/>
            <a:ext cx="1196816" cy="17402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73856" y="58037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 Return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73856" y="6299240"/>
            <a:ext cx="60324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Expected return investors require for similar-risk investments.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290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8793" y="3567827"/>
            <a:ext cx="7425333" cy="688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Computing the Risk-Free Rate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818793" y="5308759"/>
            <a:ext cx="4213979" cy="233958"/>
          </a:xfrm>
          <a:prstGeom prst="roundRect">
            <a:avLst>
              <a:gd name="adj" fmla="val 15000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52751" y="5776674"/>
            <a:ext cx="3746063" cy="688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Start with 10-Year Government Bond Yield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52751" y="6605230"/>
            <a:ext cx="3746063" cy="748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Reflects long-term investment horizon of real estate.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5208151" y="4957763"/>
            <a:ext cx="4213979" cy="233958"/>
          </a:xfrm>
          <a:prstGeom prst="roundRect">
            <a:avLst>
              <a:gd name="adj" fmla="val 15000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2109" y="5425678"/>
            <a:ext cx="3315414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Subtract Yield Curve Effect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442109" y="5910143"/>
            <a:ext cx="3746063" cy="748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Typically, 1.5% to account for interest rate risk premium.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9597509" y="4606885"/>
            <a:ext cx="4213979" cy="233958"/>
          </a:xfrm>
          <a:prstGeom prst="roundRect">
            <a:avLst>
              <a:gd name="adj" fmla="val 15000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31467" y="5074801"/>
            <a:ext cx="3746063" cy="688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Result: Long-Term Risk-Free Rate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831467" y="5903357"/>
            <a:ext cx="3746063" cy="748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Represents expected average future short-term yields.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80463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Method #1: Structural Approach to OCC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691295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837724" y="4780240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Risk-Free Rate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5275778"/>
            <a:ext cx="22900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10-year bond yield minus 1.5% yield curve effect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3426976" y="3691295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4.5%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3426976" y="4780240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426976" y="5275778"/>
            <a:ext cx="22900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Historical premium for institutional real estate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6016228" y="3691295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7.5%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6016228" y="4780240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 OCC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016228" y="5275778"/>
            <a:ext cx="22900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Expected return for typical commercial property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9237" y="1"/>
            <a:ext cx="6347579" cy="70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Historical Risk Premiums (1970-2022)</a:t>
            </a:r>
            <a:endParaRPr lang="en-US" sz="2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3" y="519160"/>
            <a:ext cx="13206191" cy="73954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9237" y="8975169"/>
            <a:ext cx="13511927" cy="255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premiums represent excess returns over T-bills. Commercial real estate has historically offered a premium between government bonds and stocks.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3671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Method #2: Market Approach to OCC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Observe Cap Rates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Current transaction cap rates in relevant market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 for CapEx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Multiply by 0.7 to reflect actual cash flow yield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Add Growth Rate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Expected rental growth minus depreciation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OCC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E[r] ≈ 0.7 × (Cap rate) + E[g]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886</Words>
  <Application>Microsoft Office PowerPoint</Application>
  <PresentationFormat>Custom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Quattrocento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Norman Miller</cp:lastModifiedBy>
  <cp:revision>1</cp:revision>
  <dcterms:created xsi:type="dcterms:W3CDTF">2025-06-15T01:01:45Z</dcterms:created>
  <dcterms:modified xsi:type="dcterms:W3CDTF">2025-06-16T21:27:18Z</dcterms:modified>
</cp:coreProperties>
</file>