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4630400" cy="8229600"/>
  <p:notesSz cx="8229600" cy="14630400"/>
  <p:embeddedFontLst>
    <p:embeddedFont>
      <p:font typeface="Quattrocento" panose="020205020300000004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98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 Miller" userId="33eb6ff97e000b03" providerId="LiveId" clId="{6070FC72-544C-4739-A142-37E59370ED8B}"/>
    <pc:docChg chg="modSld">
      <pc:chgData name="Norman Miller" userId="33eb6ff97e000b03" providerId="LiveId" clId="{6070FC72-544C-4739-A142-37E59370ED8B}" dt="2025-06-16T21:28:12.666" v="10" actId="403"/>
      <pc:docMkLst>
        <pc:docMk/>
      </pc:docMkLst>
      <pc:sldChg chg="modSp mod">
        <pc:chgData name="Norman Miller" userId="33eb6ff97e000b03" providerId="LiveId" clId="{6070FC72-544C-4739-A142-37E59370ED8B}" dt="2025-06-16T21:28:12.666" v="10" actId="403"/>
        <pc:sldMkLst>
          <pc:docMk/>
          <pc:sldMk cId="0" sldId="267"/>
        </pc:sldMkLst>
        <pc:spChg chg="mod">
          <ac:chgData name="Norman Miller" userId="33eb6ff97e000b03" providerId="LiveId" clId="{6070FC72-544C-4739-A142-37E59370ED8B}" dt="2025-06-16T21:28:12.666" v="10" actId="403"/>
          <ac:spMkLst>
            <pc:docMk/>
            <pc:sldMk cId="0" sldId="267"/>
            <ac:spMk id="5" creationId="{00000000-0000-0000-0000-000000000000}"/>
          </ac:spMkLst>
        </pc:spChg>
        <pc:spChg chg="mod">
          <ac:chgData name="Norman Miller" userId="33eb6ff97e000b03" providerId="LiveId" clId="{6070FC72-544C-4739-A142-37E59370ED8B}" dt="2025-06-16T21:28:09.190" v="6" actId="403"/>
          <ac:spMkLst>
            <pc:docMk/>
            <pc:sldMk cId="0" sldId="267"/>
            <ac:spMk id="7" creationId="{00000000-0000-0000-0000-000000000000}"/>
          </ac:spMkLst>
        </pc:spChg>
        <pc:picChg chg="mod">
          <ac:chgData name="Norman Miller" userId="33eb6ff97e000b03" providerId="LiveId" clId="{6070FC72-544C-4739-A142-37E59370ED8B}" dt="2025-06-16T21:27:56.769" v="2" actId="1076"/>
          <ac:picMkLst>
            <pc:docMk/>
            <pc:sldMk cId="0" sldId="267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33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46518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Effect of Leverage in Real Estate Investment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32196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is a powerful tool in real estate investment that allows investors to control larger assets with less equity. This presentation explores how debt financing impacts risk and return in real estate investments.</a:t>
            </a:r>
            <a:endParaRPr lang="en-US"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790408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Impact on Return Components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872972" y="3043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Return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539133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8% income + 2% growth = 10% total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516" y="3183969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8520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Debt Return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347561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8% interest - 1% amortization = 7% total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4388" y="3569732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Equity Return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9.5% income + 6.5% growth = 16% total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8625" y="5780603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72972" y="529863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Insight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837724" y="5794177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shifts return from income toward appreciation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7753" y="5394841"/>
            <a:ext cx="35814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41946" y="43957"/>
            <a:ext cx="4474090" cy="484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Income vs. Growth Component: More leverage means less income return </a:t>
            </a:r>
          </a:p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of the total return.</a:t>
            </a:r>
            <a:endParaRPr lang="en-US" sz="3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51" y="696641"/>
            <a:ext cx="13476446" cy="7052072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633644" y="7569324"/>
            <a:ext cx="164783" cy="164783"/>
          </a:xfrm>
          <a:prstGeom prst="roundRect">
            <a:avLst>
              <a:gd name="adj" fmla="val 11098"/>
            </a:avLst>
          </a:prstGeom>
          <a:solidFill>
            <a:srgbClr val="D9491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914094" y="7583930"/>
            <a:ext cx="285512" cy="164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LTV</a:t>
            </a:r>
            <a:endParaRPr lang="en-US" sz="1250" dirty="0"/>
          </a:p>
        </p:txBody>
      </p:sp>
      <p:sp>
        <p:nvSpPr>
          <p:cNvPr id="6" name="Shape 3"/>
          <p:cNvSpPr/>
          <p:nvPr/>
        </p:nvSpPr>
        <p:spPr>
          <a:xfrm>
            <a:off x="7391400" y="7557492"/>
            <a:ext cx="164783" cy="164783"/>
          </a:xfrm>
          <a:prstGeom prst="roundRect">
            <a:avLst>
              <a:gd name="adj" fmla="val 11098"/>
            </a:avLst>
          </a:prstGeom>
          <a:solidFill>
            <a:srgbClr val="EF997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716609" y="7569323"/>
            <a:ext cx="1877378" cy="164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Income % of Total Return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576977" y="9000053"/>
            <a:ext cx="13476446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As leverage increases, the proportion of total return coming from income decreases, while the proportion from appreciation increases.</a:t>
            </a:r>
            <a:endParaRPr lang="en-US" sz="12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573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6042" y="3119914"/>
            <a:ext cx="7665958" cy="6016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Real-World Commercial Mortgages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42" y="4028361"/>
            <a:ext cx="511373" cy="5113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83043" y="4149804"/>
            <a:ext cx="2406968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Common Terms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1483043" y="4573429"/>
            <a:ext cx="12431316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1/7, 2/8, or 3/10 structures with 25-year amortization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42" y="5411986"/>
            <a:ext cx="511373" cy="51137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83043" y="5533430"/>
            <a:ext cx="2406968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Adjustable Rates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1483043" y="5957054"/>
            <a:ext cx="12431316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Interest rates may adjust based on indexes like LIBOR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042" y="6795611"/>
            <a:ext cx="511373" cy="51137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83043" y="6917055"/>
            <a:ext cx="2406968" cy="300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Balloon Payments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483043" y="7340679"/>
            <a:ext cx="12431316" cy="327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Large final payment when loan matures before full amortization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54386"/>
            <a:ext cx="793277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Calculating Mortgage Payments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937153"/>
            <a:ext cx="12954952" cy="799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endParaRPr lang="en-US" sz="2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937153"/>
            <a:ext cx="12954952" cy="79974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7724" y="4039791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Where: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837724" y="4692015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PMT is the monthly payment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837724" y="5158740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OLBt-1 is the outstanding loan balance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837724" y="5625465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rt is the monthly interest rate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837724" y="6092190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Nt is the remaining months to maturity</a:t>
            </a:r>
            <a:endParaRPr lang="en-US" sz="1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1121" y="91414"/>
            <a:ext cx="815471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Mortgage Payment Components</a:t>
            </a:r>
            <a:endParaRPr lang="en-US" sz="4400" dirty="0"/>
          </a:p>
        </p:txBody>
      </p:sp>
      <p:sp>
        <p:nvSpPr>
          <p:cNvPr id="6" name="Text 1"/>
          <p:cNvSpPr/>
          <p:nvPr/>
        </p:nvSpPr>
        <p:spPr>
          <a:xfrm>
            <a:off x="728542" y="7025164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Over time, the composition of mortgage payments shifts from mostly interest to mostly principal, while the total payment remains constant.</a:t>
            </a:r>
            <a:endParaRPr lang="en-US" sz="18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26BCE-3A2F-3A91-07BD-EA2DD9C60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859" y="842819"/>
            <a:ext cx="8240275" cy="61349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249442"/>
            <a:ext cx="729305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Calculating Equity Cash Flow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312432"/>
            <a:ext cx="239316" cy="1436251"/>
          </a:xfrm>
          <a:prstGeom prst="roundRect">
            <a:avLst>
              <a:gd name="adj" fmla="val 15004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16355" y="2551748"/>
            <a:ext cx="492061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Property Before-Tax Cash Flow (PBTCF)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16355" y="3047286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Net operating income minus capital expenditures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196697" y="3928110"/>
            <a:ext cx="239316" cy="1436251"/>
          </a:xfrm>
          <a:prstGeom prst="roundRect">
            <a:avLst>
              <a:gd name="adj" fmla="val 15004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75328" y="41674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Debt Service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75328" y="4662964"/>
            <a:ext cx="663094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Annual mortgage payments (principal + interest)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555790" y="5543788"/>
            <a:ext cx="239316" cy="1436251"/>
          </a:xfrm>
          <a:prstGeom prst="roundRect">
            <a:avLst>
              <a:gd name="adj" fmla="val 15004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2034421" y="5783104"/>
            <a:ext cx="463915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Equity Before-Tax Cash Flow (EBTCF)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034421" y="6278642"/>
            <a:ext cx="627185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PBTCF minus debt service</a:t>
            </a:r>
            <a:endParaRPr lang="en-US" sz="18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48151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Impact on Equity IRR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530798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8.60%</a:t>
            </a:r>
            <a:endParaRPr lang="en-US" sz="6200" dirty="0"/>
          </a:p>
        </p:txBody>
      </p:sp>
      <p:sp>
        <p:nvSpPr>
          <p:cNvPr id="5" name="Text 2"/>
          <p:cNvSpPr/>
          <p:nvPr/>
        </p:nvSpPr>
        <p:spPr>
          <a:xfrm>
            <a:off x="837724" y="4619744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Unlevered IRR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37724" y="5115282"/>
            <a:ext cx="229004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Return on property with no debt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3426976" y="3530798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15.03%</a:t>
            </a:r>
            <a:endParaRPr lang="en-US" sz="6200" dirty="0"/>
          </a:p>
        </p:txBody>
      </p:sp>
      <p:sp>
        <p:nvSpPr>
          <p:cNvPr id="8" name="Text 5"/>
          <p:cNvSpPr/>
          <p:nvPr/>
        </p:nvSpPr>
        <p:spPr>
          <a:xfrm>
            <a:off x="3426976" y="4619744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Levered IRR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3426976" y="5115282"/>
            <a:ext cx="229004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Return on equity with 75% LTV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6016228" y="3530798"/>
            <a:ext cx="2290048" cy="789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6200"/>
              </a:lnSpc>
              <a:buNone/>
            </a:pPr>
            <a:r>
              <a:rPr lang="en-US" sz="6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6.43%</a:t>
            </a:r>
            <a:endParaRPr lang="en-US" sz="6200" dirty="0"/>
          </a:p>
        </p:txBody>
      </p:sp>
      <p:sp>
        <p:nvSpPr>
          <p:cNvPr id="11" name="Text 8"/>
          <p:cNvSpPr/>
          <p:nvPr/>
        </p:nvSpPr>
        <p:spPr>
          <a:xfrm>
            <a:off x="6016228" y="4619744"/>
            <a:ext cx="22900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IRR Increase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016228" y="5115282"/>
            <a:ext cx="229004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Difference due to leverage effect</a:t>
            </a:r>
            <a:endParaRPr lang="en-US" sz="18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7573" y="461605"/>
            <a:ext cx="6049208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50"/>
              </a:lnSpc>
              <a:buNone/>
            </a:pPr>
            <a:r>
              <a:rPr lang="en-US" sz="31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and Interest Rate Impact</a:t>
            </a:r>
            <a:endParaRPr lang="en-US" sz="3100" dirty="0"/>
          </a:p>
        </p:txBody>
      </p:sp>
      <p:sp>
        <p:nvSpPr>
          <p:cNvPr id="5" name="Text 2"/>
          <p:cNvSpPr/>
          <p:nvPr/>
        </p:nvSpPr>
        <p:spPr>
          <a:xfrm>
            <a:off x="3546396" y="8322231"/>
            <a:ext cx="290632" cy="167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3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LT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5304830" y="8322231"/>
            <a:ext cx="847606" cy="167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3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3% Interest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8647033" y="8322231"/>
            <a:ext cx="967026" cy="167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13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4.5% Interest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587573" y="9014817"/>
            <a:ext cx="13455253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leverage amplifies the impact of interest rate differences on equity returns.</a:t>
            </a:r>
            <a:endParaRPr lang="en-US" sz="13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99B6EC-42E0-5D0D-5A55-D4D56FC5A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41" y="1480065"/>
            <a:ext cx="7925906" cy="61825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047" y="1050369"/>
            <a:ext cx="9107924" cy="6353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Temptation and Danger of Leverage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55" y="2117765"/>
            <a:ext cx="1623298" cy="122491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581" y="2691646"/>
            <a:ext cx="303728" cy="3796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63133" y="2333744"/>
            <a:ext cx="2541627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Bankruptcy Risk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5063133" y="2780943"/>
            <a:ext cx="5797629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Excessive leverage is the leading cause of investment failure</a:t>
            </a:r>
            <a:endParaRPr lang="en-US" sz="1700" dirty="0"/>
          </a:p>
        </p:txBody>
      </p:sp>
      <p:sp>
        <p:nvSpPr>
          <p:cNvPr id="7" name="Shape 3"/>
          <p:cNvSpPr/>
          <p:nvPr/>
        </p:nvSpPr>
        <p:spPr>
          <a:xfrm>
            <a:off x="4901089" y="3354348"/>
            <a:ext cx="8919329" cy="15240"/>
          </a:xfrm>
          <a:prstGeom prst="roundRect">
            <a:avLst>
              <a:gd name="adj" fmla="val 212640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206" y="3396615"/>
            <a:ext cx="3246715" cy="122491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581" y="3819168"/>
            <a:ext cx="303728" cy="37969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74901" y="3612594"/>
            <a:ext cx="2541627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Systemic Risk</a:t>
            </a:r>
            <a:endParaRPr lang="en-US" sz="2000" dirty="0"/>
          </a:p>
        </p:txBody>
      </p:sp>
      <p:sp>
        <p:nvSpPr>
          <p:cNvPr id="11" name="Text 5"/>
          <p:cNvSpPr/>
          <p:nvPr/>
        </p:nvSpPr>
        <p:spPr>
          <a:xfrm>
            <a:off x="5874901" y="4059793"/>
            <a:ext cx="6138148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Interconnected debt can propagate failures through the system</a:t>
            </a:r>
            <a:endParaRPr lang="en-US" sz="1700" dirty="0"/>
          </a:p>
        </p:txBody>
      </p:sp>
      <p:sp>
        <p:nvSpPr>
          <p:cNvPr id="12" name="Shape 6"/>
          <p:cNvSpPr/>
          <p:nvPr/>
        </p:nvSpPr>
        <p:spPr>
          <a:xfrm>
            <a:off x="5712857" y="4633198"/>
            <a:ext cx="8107561" cy="15240"/>
          </a:xfrm>
          <a:prstGeom prst="roundRect">
            <a:avLst>
              <a:gd name="adj" fmla="val 212640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438" y="4675465"/>
            <a:ext cx="4870132" cy="122491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3581" y="5098018"/>
            <a:ext cx="303728" cy="37969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686550" y="4891445"/>
            <a:ext cx="2541627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Market Crashes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6686550" y="5338643"/>
            <a:ext cx="5345549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Commercial property markets crash every few decades</a:t>
            </a:r>
            <a:endParaRPr lang="en-US" sz="1700" dirty="0"/>
          </a:p>
        </p:txBody>
      </p:sp>
      <p:sp>
        <p:nvSpPr>
          <p:cNvPr id="17" name="Shape 9"/>
          <p:cNvSpPr/>
          <p:nvPr/>
        </p:nvSpPr>
        <p:spPr>
          <a:xfrm>
            <a:off x="6524506" y="5912048"/>
            <a:ext cx="7295912" cy="15240"/>
          </a:xfrm>
          <a:prstGeom prst="roundRect">
            <a:avLst>
              <a:gd name="adj" fmla="val 212640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789" y="5954316"/>
            <a:ext cx="6493550" cy="1224915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3581" y="6376868"/>
            <a:ext cx="303728" cy="379690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498318" y="6170295"/>
            <a:ext cx="2541627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Prudent Use</a:t>
            </a:r>
            <a:endParaRPr lang="en-US" sz="2000" dirty="0"/>
          </a:p>
        </p:txBody>
      </p:sp>
      <p:sp>
        <p:nvSpPr>
          <p:cNvPr id="21" name="Text 11"/>
          <p:cNvSpPr/>
          <p:nvPr/>
        </p:nvSpPr>
        <p:spPr>
          <a:xfrm>
            <a:off x="7498318" y="6617494"/>
            <a:ext cx="5850017" cy="345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Moderate leverage can enhance returns while managing risk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5783" y="629841"/>
            <a:ext cx="5240179" cy="654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Takeaways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6265783" y="1618774"/>
            <a:ext cx="501015" cy="501015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128" y="1672828"/>
            <a:ext cx="314325" cy="39290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89445" y="1695212"/>
            <a:ext cx="2620089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Risk-Return Tradeoff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89445" y="2156341"/>
            <a:ext cx="6861572" cy="712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increases both expected return and risk, typically in proportion.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65783" y="3314462"/>
            <a:ext cx="501015" cy="501015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128" y="3368516"/>
            <a:ext cx="314325" cy="39290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89445" y="3390900"/>
            <a:ext cx="2620089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Return Composition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89445" y="3852029"/>
            <a:ext cx="6861572" cy="356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shifts returns from current income toward appreciation.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65783" y="4653796"/>
            <a:ext cx="501015" cy="501015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128" y="4707850"/>
            <a:ext cx="314325" cy="39290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89445" y="4730234"/>
            <a:ext cx="2620089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Careful Analysis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89445" y="5191363"/>
            <a:ext cx="6861572" cy="712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Proper debt structuring requires understanding payment mechanics and cash flow impacts.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65783" y="6349484"/>
            <a:ext cx="501015" cy="501015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9128" y="6403538"/>
            <a:ext cx="314325" cy="392906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89445" y="6425922"/>
            <a:ext cx="2620089" cy="3275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Prudent Management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89445" y="6887051"/>
            <a:ext cx="6861572" cy="712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Successful investors balance leverage benefits against increased vulnerability.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687604"/>
            <a:ext cx="905017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Understanding Leverage: The Basics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475059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615559" y="483286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615559" y="5328404"/>
            <a:ext cx="554997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allows equity investors to magnify the amount of underlying physical capital they control.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7464743" y="4750594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242578" y="483286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Widespread Use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242578" y="5328404"/>
            <a:ext cx="555009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Over $4 trillion in commercial mortgage loans outstanding in the early 2020s in the US.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65732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615559" y="66554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Metrics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615559" y="7151013"/>
            <a:ext cx="554997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Ratio (LR) = Total Asset Value/Equity Value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7464743" y="65732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242578" y="66554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Industry Standard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8242578" y="7151013"/>
            <a:ext cx="555009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Loan-to-Value (LTV) = Loan Amount/Property Value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3258" y="535204"/>
            <a:ext cx="682502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Physical Lever Analogy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114306" y="167373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Physical Leverage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3" y="259254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 4-pound weight can balance a 10-pound weight by standing at the end of an arm 2.5 times longer.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3695395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weight ratio equals the inverse of the arm length ratio.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7607142" y="15499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Financial Leverage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607142" y="205642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An investor purchases a $10 million property using $4 million equity and $6 million borrowed money.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07141" y="3000895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leverage ratio is 2.5, allowing control of an asset 2.5 times greater than the equity invested.</a:t>
            </a:r>
            <a:endParaRPr lang="en-US" sz="18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CA6967-F726-2519-21DD-85D648C19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38" y="4481859"/>
            <a:ext cx="5906324" cy="2867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BA6BE3-8E39-D903-E947-4164F53A2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141" y="3945368"/>
            <a:ext cx="5220429" cy="4010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355884"/>
            <a:ext cx="721530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Impact on Expected Returns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418874"/>
            <a:ext cx="3614618" cy="2475190"/>
          </a:xfrm>
          <a:prstGeom prst="roundRect">
            <a:avLst>
              <a:gd name="adj" fmla="val 1451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77039" y="26581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Unlevered Property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3153728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10% total return: 8% income return + 2% appreciation return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418874"/>
            <a:ext cx="3614618" cy="2475190"/>
          </a:xfrm>
          <a:prstGeom prst="roundRect">
            <a:avLst>
              <a:gd name="adj" fmla="val 1451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30973" y="2658189"/>
            <a:ext cx="313598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Levered Equity (60% LTV)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3505676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13% total return: 8% income return + 5% appreciation return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133380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77039" y="53726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Key Insight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5868233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Leverage increases expected return when borrowing at an interest rate lower than the property's expected return.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7645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Risk Trade-off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359223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9" y="2827377"/>
            <a:ext cx="336590" cy="4207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119" y="259853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Unlevered Property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236119" y="3094077"/>
            <a:ext cx="763131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±11% range in total return between optimistic and pessimistic scenarios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3116461" y="3701177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837724" y="3836075"/>
            <a:ext cx="4318278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68" y="4304228"/>
            <a:ext cx="336590" cy="42076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95317" y="4075390"/>
            <a:ext cx="320813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Levered Equity (60% LTV)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95317" y="4570928"/>
            <a:ext cx="500681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±27.5% range in total return between scenarios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275659" y="5178028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837724" y="5312926"/>
            <a:ext cx="6477476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107" y="5972651"/>
            <a:ext cx="336590" cy="42076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54516" y="555224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Magnification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54516" y="6047780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 is magnified by a factor equal to the leverage ratio (2.5x)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6280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9491" y="3274637"/>
            <a:ext cx="5183505" cy="579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Security Market Line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91" y="3879533"/>
            <a:ext cx="6625709" cy="7880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86420" y="4864537"/>
            <a:ext cx="2317909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Risk-Free Rate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886420" y="5272326"/>
            <a:ext cx="6231850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Base return with zero risk (e.g., 6% T-bills)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879533"/>
            <a:ext cx="6625709" cy="78807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12129" y="4864537"/>
            <a:ext cx="2317909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Mortgage Return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7512129" y="5272326"/>
            <a:ext cx="6231850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Includes risk premium (e.g., 8% return = 6% risk-free + 2% premium)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91" y="5784532"/>
            <a:ext cx="6625709" cy="7880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86420" y="6769537"/>
            <a:ext cx="2317909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Unlevered Property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886420" y="7177326"/>
            <a:ext cx="6231850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Higher risk premium (e.g., 10% return = 6% risk-free + 4% premium)</a:t>
            </a:r>
            <a:endParaRPr lang="en-US" sz="15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5784532"/>
            <a:ext cx="6625709" cy="7880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12129" y="6769537"/>
            <a:ext cx="2317909" cy="289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Levered Equity</a:t>
            </a:r>
            <a:endParaRPr lang="en-US" sz="1800" dirty="0"/>
          </a:p>
        </p:txBody>
      </p:sp>
      <p:sp>
        <p:nvSpPr>
          <p:cNvPr id="15" name="Text 8"/>
          <p:cNvSpPr/>
          <p:nvPr/>
        </p:nvSpPr>
        <p:spPr>
          <a:xfrm>
            <a:off x="7512129" y="7177326"/>
            <a:ext cx="6231850" cy="315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Highest risk premium (e.g., 13% return = 6% risk-free + 7% premium)</a:t>
            </a:r>
            <a:endParaRPr lang="en-US" sz="15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37286F-3A8B-4DD8-F5F6-2AB532AC7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831" y="40091"/>
            <a:ext cx="5306165" cy="32865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D41A90-4837-1439-C082-588EA4EF6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5047" y="-7999"/>
            <a:ext cx="5039428" cy="35723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47267"/>
            <a:ext cx="947308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Weighted Average Cost of Capital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30034"/>
            <a:ext cx="12954952" cy="413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endParaRPr lang="en-US" sz="2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130034"/>
            <a:ext cx="12954952" cy="41386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7724" y="3846790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Where: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837724" y="4499015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rP is the return on the underlying property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837724" y="4965740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rD is the return to the property's debt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837724" y="5432465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 is the return to the levered equity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837724" y="5899190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LTV is the loan-to-value ratio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384108"/>
            <a:ext cx="635091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Solving for Equity Return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447098"/>
            <a:ext cx="7468553" cy="6938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endParaRPr lang="en-US" sz="21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3447098"/>
            <a:ext cx="7468553" cy="69389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24124" y="4443889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Example: If property return is 10%, debt costs 8%, and LTV is 60%:</a:t>
            </a:r>
            <a:endParaRPr lang="en-US" sz="1850" dirty="0"/>
          </a:p>
        </p:txBody>
      </p:sp>
      <p:sp>
        <p:nvSpPr>
          <p:cNvPr id="7" name="Text 3"/>
          <p:cNvSpPr/>
          <p:nvPr/>
        </p:nvSpPr>
        <p:spPr>
          <a:xfrm>
            <a:off x="6324124" y="5129808"/>
            <a:ext cx="7468553" cy="715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endParaRPr lang="en-US" sz="21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5129808"/>
            <a:ext cx="7468553" cy="7155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6977" y="453390"/>
            <a:ext cx="5123498" cy="484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Positive vs. Negative Leverage</a:t>
            </a:r>
            <a:endParaRPr lang="en-US" sz="3050" dirty="0"/>
          </a:p>
        </p:txBody>
      </p:sp>
      <p:sp>
        <p:nvSpPr>
          <p:cNvPr id="4" name="Shape 1"/>
          <p:cNvSpPr/>
          <p:nvPr/>
        </p:nvSpPr>
        <p:spPr>
          <a:xfrm>
            <a:off x="3320534" y="8319968"/>
            <a:ext cx="164783" cy="164783"/>
          </a:xfrm>
          <a:prstGeom prst="roundRect">
            <a:avLst>
              <a:gd name="adj" fmla="val 11098"/>
            </a:avLst>
          </a:prstGeom>
          <a:solidFill>
            <a:srgbClr val="D9491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3546277" y="8319968"/>
            <a:ext cx="285512" cy="164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LTV</a:t>
            </a:r>
            <a:endParaRPr lang="en-US" sz="1250" dirty="0"/>
          </a:p>
        </p:txBody>
      </p:sp>
      <p:sp>
        <p:nvSpPr>
          <p:cNvPr id="6" name="Shape 3"/>
          <p:cNvSpPr/>
          <p:nvPr/>
        </p:nvSpPr>
        <p:spPr>
          <a:xfrm>
            <a:off x="4603671" y="8319968"/>
            <a:ext cx="164783" cy="164783"/>
          </a:xfrm>
          <a:prstGeom prst="roundRect">
            <a:avLst>
              <a:gd name="adj" fmla="val 11098"/>
            </a:avLst>
          </a:prstGeom>
          <a:solidFill>
            <a:srgbClr val="E86F4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4829413" y="8319968"/>
            <a:ext cx="1790105" cy="164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Positive (rP=10%, rD=8%)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8057198" y="8319968"/>
            <a:ext cx="164783" cy="164783"/>
          </a:xfrm>
          <a:prstGeom prst="roundRect">
            <a:avLst>
              <a:gd name="adj" fmla="val 11098"/>
            </a:avLst>
          </a:prstGeom>
          <a:solidFill>
            <a:srgbClr val="EF997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8282940" y="8319968"/>
            <a:ext cx="1697474" cy="164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Neutral (rP=8%, rD=8%)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10798612" y="8319968"/>
            <a:ext cx="164783" cy="164783"/>
          </a:xfrm>
          <a:prstGeom prst="roundRect">
            <a:avLst>
              <a:gd name="adj" fmla="val 11098"/>
            </a:avLst>
          </a:prstGeom>
          <a:solidFill>
            <a:srgbClr val="F5C3B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1024354" y="8319968"/>
            <a:ext cx="1784509" cy="1647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Negative (rP=6%, rD=8%)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576977" y="9000053"/>
            <a:ext cx="13476446" cy="263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Positive leverage occurs when property return exceeds debt cost. Negative leverage occurs when debt cost exceeds property return.</a:t>
            </a:r>
            <a:endParaRPr lang="en-US" sz="12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42B9FF-6F26-03CC-D745-993724400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35" y="1112017"/>
            <a:ext cx="8173591" cy="63540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899</Words>
  <Application>Microsoft Office PowerPoint</Application>
  <PresentationFormat>Custom</PresentationFormat>
  <Paragraphs>143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Quattrocento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Norman Miller</cp:lastModifiedBy>
  <cp:revision>2</cp:revision>
  <dcterms:created xsi:type="dcterms:W3CDTF">2025-06-15T01:16:03Z</dcterms:created>
  <dcterms:modified xsi:type="dcterms:W3CDTF">2025-06-16T21:28:12Z</dcterms:modified>
</cp:coreProperties>
</file>