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Quattrocento" panose="020205020300000004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iller" userId="33eb6ff97e000b03" providerId="LiveId" clId="{F2CBE420-D9D5-45A7-BF4A-6F1731760294}"/>
    <pc:docChg chg="modSld">
      <pc:chgData name="Norman Miller" userId="33eb6ff97e000b03" providerId="LiveId" clId="{F2CBE420-D9D5-45A7-BF4A-6F1731760294}" dt="2025-06-16T21:29:33.516" v="7" actId="403"/>
      <pc:docMkLst>
        <pc:docMk/>
      </pc:docMkLst>
      <pc:sldChg chg="modSp mod">
        <pc:chgData name="Norman Miller" userId="33eb6ff97e000b03" providerId="LiveId" clId="{F2CBE420-D9D5-45A7-BF4A-6F1731760294}" dt="2025-06-16T21:29:33.516" v="7" actId="403"/>
        <pc:sldMkLst>
          <pc:docMk/>
          <pc:sldMk cId="0" sldId="268"/>
        </pc:sldMkLst>
        <pc:spChg chg="mod">
          <ac:chgData name="Norman Miller" userId="33eb6ff97e000b03" providerId="LiveId" clId="{F2CBE420-D9D5-45A7-BF4A-6F1731760294}" dt="2025-06-16T21:29:28.334" v="3" actId="403"/>
          <ac:spMkLst>
            <pc:docMk/>
            <pc:sldMk cId="0" sldId="268"/>
            <ac:spMk id="5" creationId="{00000000-0000-0000-0000-000000000000}"/>
          </ac:spMkLst>
        </pc:spChg>
        <pc:spChg chg="mod">
          <ac:chgData name="Norman Miller" userId="33eb6ff97e000b03" providerId="LiveId" clId="{F2CBE420-D9D5-45A7-BF4A-6F1731760294}" dt="2025-06-16T21:29:33.516" v="7" actId="403"/>
          <ac:spMkLst>
            <pc:docMk/>
            <pc:sldMk cId="0" sldId="26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9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After-Tax Real Estate Investment Analysis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presentation explores how income tax obligations affect real estate investment cash flows at the after-tax level. We'll examine the interaction between tax effects and debt financing on equity investor returns.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4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74475" y="563166"/>
            <a:ext cx="681144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Components Format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4374475" y="1472803"/>
            <a:ext cx="9539049" cy="5313045"/>
          </a:xfrm>
          <a:prstGeom prst="roundRect">
            <a:avLst>
              <a:gd name="adj" fmla="val 57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382095" y="1507179"/>
            <a:ext cx="9523809" cy="5351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86883" y="161091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NOI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352598" y="161091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$77,250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382095" y="2069068"/>
            <a:ext cx="9523809" cy="5886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586883" y="219956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- CapEx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352598" y="219956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$15,450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382095" y="2657713"/>
            <a:ext cx="9523809" cy="5886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586883" y="278820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PBTCF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352598" y="278820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$61,800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382095" y="3246358"/>
            <a:ext cx="9523809" cy="5886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586883" y="337685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- Debt Service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9352598" y="337685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$49,293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382095" y="3835003"/>
            <a:ext cx="9523809" cy="5886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586883" y="396549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EBTCF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9352598" y="396549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$12,507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382095" y="4423648"/>
            <a:ext cx="9523809" cy="5886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4586883" y="455414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- Tax on NOI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9352598" y="455414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$27,038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382095" y="5012293"/>
            <a:ext cx="9523809" cy="5886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586883" y="514278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+ Depreciation Tax Shield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9352598" y="514278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$9,539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4382095" y="5600938"/>
            <a:ext cx="9523809" cy="5886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4586883" y="573143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+ Interest Tax Shield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9352598" y="5731431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$12,182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4382095" y="6189583"/>
            <a:ext cx="9523809" cy="5886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4586883" y="632007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EATCF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9352598" y="6320076"/>
            <a:ext cx="43485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$7,190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4374475" y="7016234"/>
            <a:ext cx="9539049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format highlights tax shield components separately, making it easier to analyze cash flows with different risk characteristics.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5420" y="859631"/>
            <a:ext cx="7318653" cy="612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Gains Tax: Key Definitions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20" y="1784747"/>
            <a:ext cx="520779" cy="5207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5420" y="2565916"/>
            <a:ext cx="2388394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Sales Proceeds (NSP)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215420" y="3303270"/>
            <a:ext cx="2388394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Sales price minus selling costs. Also called PBTCF at reversion.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03" y="1784747"/>
            <a:ext cx="520779" cy="52077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64203" y="2565916"/>
            <a:ext cx="2388394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Gross Book Value (GBV)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8864203" y="3303270"/>
            <a:ext cx="2388394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Purchase price plus all capital expenditures. Represents total gross investment.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2987" y="1784747"/>
            <a:ext cx="520779" cy="52077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12987" y="2565916"/>
            <a:ext cx="2388394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Adjusted Basis (AB)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1512987" y="2997041"/>
            <a:ext cx="2388394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GBV minus accumulated depreciation. Also called Net Book Value.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420" y="5157549"/>
            <a:ext cx="520779" cy="52077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15420" y="5938718"/>
            <a:ext cx="2388394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Gain/Loss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6215420" y="6369844"/>
            <a:ext cx="2388394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 occurs when NSP &gt; AB. Capital loss when NSP &lt; AB.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10233"/>
            <a:ext cx="77131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Gains Tax Components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93000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7988" y="2728793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384482" y="2332315"/>
            <a:ext cx="282761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Capital Gains Tax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827853"/>
            <a:ext cx="660749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Sum of "pure" capital gains tax and depreciation recapture tax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464838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509962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7988" y="3978116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6453187" y="37492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"Pure" Capital Gains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244816"/>
            <a:ext cx="42708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15% tax on (NSP - GBV) when NSP &gt; GBV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4881801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4926925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08107" y="5395079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522012" y="5166241"/>
            <a:ext cx="301430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Depreciation Recapture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5661779"/>
            <a:ext cx="37420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25% tax on recovered depreciation</a:t>
            </a:r>
            <a:endParaRPr lang="en-US" sz="1850" dirty="0"/>
          </a:p>
        </p:txBody>
      </p:sp>
      <p:sp>
        <p:nvSpPr>
          <p:cNvPr id="17" name="Text 12"/>
          <p:cNvSpPr/>
          <p:nvPr/>
        </p:nvSpPr>
        <p:spPr>
          <a:xfrm>
            <a:off x="837724" y="6553319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NSP &gt; GBV, all accumulated depreciation is taxed at 25%. When GBV &gt; NSP &gt; AB, only the portion (NSP - AB) is taxed at 25%.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6726" y="-16363"/>
            <a:ext cx="4749998" cy="484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Gains Tax Scenarios</a:t>
            </a:r>
            <a:endParaRPr lang="en-US" sz="3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" y="528136"/>
            <a:ext cx="13476446" cy="7052072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944332" y="7867696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264736" y="7849892"/>
            <a:ext cx="1087160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Sales Price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7828128" y="7815143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66249" y="7815142"/>
            <a:ext cx="1255038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Gains Tax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76977" y="9000053"/>
            <a:ext cx="1347644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Even in the "bad" scenario with a sale price below purchase price, capital gains tax may still be owed due to depreciation recapture if NSP &gt; AB.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04764" y="595313"/>
            <a:ext cx="817078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Like-Kind Exchanges (Section 1031)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241256" y="2187535"/>
            <a:ext cx="485299" cy="485299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84" y="2239863"/>
            <a:ext cx="304443" cy="3806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42177" y="2261592"/>
            <a:ext cx="2865358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Tax Deferral Opportunity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6942177" y="2707958"/>
            <a:ext cx="6933367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gains tax can be deferred (not exempted) by reinvesting in "like-kind" real estate.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41256" y="3829645"/>
            <a:ext cx="485299" cy="485299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684" y="3881973"/>
            <a:ext cx="304443" cy="38064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42177" y="3903702"/>
            <a:ext cx="253757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Time Constraints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6942177" y="4350068"/>
            <a:ext cx="6933367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45 days to identify replacement property and 180 days to close the exchange.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41256" y="5471755"/>
            <a:ext cx="485299" cy="485299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684" y="5524083"/>
            <a:ext cx="304443" cy="38064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42177" y="5545812"/>
            <a:ext cx="253757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Value Requirements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6942177" y="5992178"/>
            <a:ext cx="6933367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New investment value must equal or exceed the old investment value.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41256" y="6768703"/>
            <a:ext cx="485299" cy="485299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684" y="6821031"/>
            <a:ext cx="304443" cy="38064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42177" y="6842760"/>
            <a:ext cx="253757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Third-Party Facilitator</a:t>
            </a:r>
            <a:endParaRPr lang="en-US" sz="1950" dirty="0"/>
          </a:p>
        </p:txBody>
      </p:sp>
      <p:sp>
        <p:nvSpPr>
          <p:cNvPr id="19" name="Text 12"/>
          <p:cNvSpPr/>
          <p:nvPr/>
        </p:nvSpPr>
        <p:spPr>
          <a:xfrm>
            <a:off x="6942177" y="7289125"/>
            <a:ext cx="6933367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Required to hold proceeds and ensure IRS compliance.</a:t>
            </a:r>
            <a:endParaRPr lang="en-US" sz="1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005733"/>
            <a:ext cx="82093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Components Analysis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18850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Separating investment cash flows into components highlights different sources and risk levels. 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4840724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Lower-risk cash flows generally present lower expected returns.</a:t>
            </a:r>
            <a:endParaRPr lang="en-US" sz="1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7900988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Calculating Investment Returns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813572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Before-Tax IRR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3829050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IRR function to PBTCF stream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60342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After-Tax IRR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3830955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IRR function to PATCF stream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527941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Equity-Level Before-Tax IRR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3834289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IRR function to EBTCF stream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3317796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Equity-Level After-Tax IRR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3847267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IRR function to EATCF stream</a:t>
            </a:r>
            <a:endParaRPr lang="en-US" sz="1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668316"/>
            <a:ext cx="64668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Example IRR Calculations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850963"/>
            <a:ext cx="3014305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8.60%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837724" y="5939909"/>
            <a:ext cx="3014305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Before-Tax IRR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6787396"/>
            <a:ext cx="301430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return before considering taxes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4151233" y="4850963"/>
            <a:ext cx="3014305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6.05%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4237553" y="5939909"/>
            <a:ext cx="28416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After-Tax IRR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151233" y="6435447"/>
            <a:ext cx="301430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return after income taxes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7464743" y="4850963"/>
            <a:ext cx="3014305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15.03%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7563803" y="59399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 Before-Tax IRR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64743" y="6435447"/>
            <a:ext cx="301430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return before considering taxes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778252" y="4850963"/>
            <a:ext cx="3014424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11.17%</a:t>
            </a:r>
            <a:endParaRPr lang="en-US" sz="6200" dirty="0"/>
          </a:p>
        </p:txBody>
      </p:sp>
      <p:sp>
        <p:nvSpPr>
          <p:cNvPr id="14" name="Text 11"/>
          <p:cNvSpPr/>
          <p:nvPr/>
        </p:nvSpPr>
        <p:spPr>
          <a:xfrm>
            <a:off x="10877312" y="59399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 After-Tax IRR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778252" y="6435447"/>
            <a:ext cx="30144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return after income taxes</a:t>
            </a:r>
            <a:endParaRPr lang="en-US" sz="1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8408" y="606743"/>
            <a:ext cx="5647253" cy="502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and Effective Tax Rate</a:t>
            </a:r>
            <a:endParaRPr lang="en-US" sz="3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8" y="1451491"/>
            <a:ext cx="9253299" cy="426100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190405" y="5712500"/>
            <a:ext cx="170974" cy="170974"/>
          </a:xfrm>
          <a:prstGeom prst="roundRect">
            <a:avLst>
              <a:gd name="adj" fmla="val 10696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422338" y="5712500"/>
            <a:ext cx="726519" cy="170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LTV Ratio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301258" y="5712500"/>
            <a:ext cx="170974" cy="170974"/>
          </a:xfrm>
          <a:prstGeom prst="roundRect">
            <a:avLst>
              <a:gd name="adj" fmla="val 10696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533192" y="5712500"/>
            <a:ext cx="1343025" cy="170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Effective Tax Rate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98408" y="6417826"/>
            <a:ext cx="13433584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reduces the effective tax rate by shifting returns toward capital gains and magnifying depreciation tax shields. However, leverage also increases investment risk.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98408" y="6883598"/>
            <a:ext cx="13433584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98408" y="7349371"/>
            <a:ext cx="13433584" cy="27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51320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Discount Rate Considerations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Consistency Rule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Discount equity-after-tax cash flows at the appropriate equity-after-tax discount rate.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6" y="336018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Market-Based OCC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Opportunity cost of capital comes from the market, not individual investors.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336018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107067"/>
            <a:ext cx="319039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Approach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Often easier to observe property-level returns than after-tax equity returns.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75" y="56043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Tax Effect Challenges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Difficult to quantify tax effects on required returns across different investors.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966" y="560439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783" y="629841"/>
            <a:ext cx="563749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Learning Objectives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5783" y="1618774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128" y="1672828"/>
            <a:ext cx="314325" cy="39290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89445" y="1695212"/>
            <a:ext cx="3498771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After-Tax Cash Flow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89445" y="2156341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Learn to estimate annual after-tax cash flows for property investments.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65783" y="3314462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128" y="3368516"/>
            <a:ext cx="314325" cy="39290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89445" y="3390900"/>
            <a:ext cx="3315176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Understand Taxable Income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89445" y="3852029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Master the calculation of annual taxable income for real estate investments.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5783" y="5010150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128" y="5064204"/>
            <a:ext cx="314325" cy="39290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89445" y="5086588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Analyze Tax Effects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89445" y="5547717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Understand how depreciation postpones taxation and how resale gains are taxed.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65783" y="6705838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128" y="6759893"/>
            <a:ext cx="314325" cy="39290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89445" y="6782276"/>
            <a:ext cx="2998708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Evaluate Leverage Impact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89445" y="7243405"/>
            <a:ext cx="6861572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Utilize proformas to analyze how debt affects after-tax returns.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861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Takeaways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91383"/>
            <a:ext cx="4118848" cy="2545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276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Tax Shield Benefits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771793"/>
            <a:ext cx="41188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Depreciation and interest expenses create valuable tax shields that enhance after-tax returns.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6" y="2491383"/>
            <a:ext cx="4118848" cy="25455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5776" y="5276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Effects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5776" y="5771793"/>
            <a:ext cx="41188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financing amplifies returns but also increases risk. It can reduce effective tax rates on equity returns.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828" y="2491383"/>
            <a:ext cx="4118848" cy="25455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3828" y="52762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Analysis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3828" y="5771793"/>
            <a:ext cx="41188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Cash Flow Components format helps analyze different risk characteristics in investment returns.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167360" y="0"/>
            <a:ext cx="146304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0" y="0"/>
            <a:ext cx="146304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1428869"/>
            <a:ext cx="1063204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Levels: From Property to Equity</a:t>
            </a:r>
            <a:endParaRPr lang="en-US" sz="4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491859"/>
            <a:ext cx="1196816" cy="14362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73856" y="2731175"/>
            <a:ext cx="570845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Before-Tax Cash Flow (PBTCF)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2273856" y="3226713"/>
            <a:ext cx="100557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cash flow generated by the property before considering debt or taxes.</a:t>
            </a:r>
            <a:endParaRPr lang="en-US" sz="18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3928110"/>
            <a:ext cx="1196816" cy="143625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73856" y="4167426"/>
            <a:ext cx="47018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Equity-Before-Tax Cash Flow (EBTCF)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273856" y="4662964"/>
            <a:ext cx="100557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cash flow to the equity investor after debt service but before taxes.</a:t>
            </a:r>
            <a:endParaRPr lang="en-US" sz="18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364361"/>
            <a:ext cx="1196816" cy="143625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73856" y="5603677"/>
            <a:ext cx="451496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Equity-After-Tax Cash Flow (EATCF)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2273856" y="6099215"/>
            <a:ext cx="100557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bottom-line cash flow to the investor after both debt service and taxes.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68899"/>
            <a:ext cx="84565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Accrual vs. Cash Flow Accounting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712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Accrual Accounting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6246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Records income and expenses when legally owed, not when cash changes hands.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54390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Used to determine taxable income for the property owner.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29712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Accounting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356246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Records actual cash inflows and outflows when they occur.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54390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What investors ultimately care about for investment decisions.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579453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taxes are based on accrual accounting, but they affect the investor's cash flow. Net income can diverge significantly from net cash flow.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9688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Differences: Cash Flow vs. Taxable Income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63892"/>
            <a:ext cx="3614618" cy="2889290"/>
          </a:xfrm>
          <a:prstGeom prst="roundRect">
            <a:avLst>
              <a:gd name="adj" fmla="val 124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2803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Depreciation Expense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298746"/>
            <a:ext cx="313598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Not a cash outflow but reduces taxable income. Property structure value can be depreciated over time, providing a tax shield.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563892"/>
            <a:ext cx="3614618" cy="2889290"/>
          </a:xfrm>
          <a:prstGeom prst="roundRect">
            <a:avLst>
              <a:gd name="adj" fmla="val 124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30973" y="2803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Expenditures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298746"/>
            <a:ext cx="313598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Immediate cash outflows but capitalized and depreciated gradually for tax purposes. Limited immediate tax benefit.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692497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7039" y="59318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Amortization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427351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Principal payments reduce cash flow but aren't tax-deductible expenses. Only interest portion reduces taxable income.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5814" y="625554"/>
            <a:ext cx="7552373" cy="1337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Calculating Depreciation Expense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5814" y="2304098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50394" y="2531388"/>
            <a:ext cx="4080748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 Depreciable Cost Basis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250394" y="3002042"/>
            <a:ext cx="7097792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Subtract land value from acquisition price. Only building structure, equipment, and fixtures can be depreciated.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6809" y="4127540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91389" y="4354830"/>
            <a:ext cx="327505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Apply Appropriate Lifetime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591389" y="4825484"/>
            <a:ext cx="6756797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27.5 years for residential structures and 39 years for non-residential property (US rules).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7923" y="5950982"/>
            <a:ext cx="227290" cy="1652945"/>
          </a:xfrm>
          <a:prstGeom prst="roundRect">
            <a:avLst>
              <a:gd name="adj" fmla="val 1500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32503" y="6178272"/>
            <a:ext cx="3110389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Annual Expense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932503" y="6648926"/>
            <a:ext cx="6415683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Divide depreciable cost basis by the permitted lifetime to find yearly depreciation expense.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63040"/>
            <a:ext cx="563618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Depreciation Example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64568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4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$1M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6324124" y="3734633"/>
            <a:ext cx="22900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Purchase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4582120"/>
            <a:ext cx="22900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acquisition price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913376" y="264568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4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$800K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8913376" y="3734633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Depreciable Basis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913376" y="4230172"/>
            <a:ext cx="22900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After subtracting $200K land value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1502628" y="264568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4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$29,091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11502628" y="3734633"/>
            <a:ext cx="22900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Annual Depreciation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02628" y="4582120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 residential property ($800K ÷ 27.5 years)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324124" y="6000393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depreciation clock resets for new owners whenever the property is sold, regardless of building age.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06810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Calculating After-Tax Operating Cash Flow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9478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Start with NOI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4340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Operating Income after all operating expenses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947868"/>
            <a:ext cx="32320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Calculate Taxable Income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44340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NOI - Interest - Depreciation Expense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585936"/>
            <a:ext cx="32427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 Tax Obligation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6081474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Taxable Income × Tax Rate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5859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Compute EATCF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6081474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EBTCF - Tax Obligation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95011"/>
            <a:ext cx="610874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Tax Shields and Shelters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2973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What Are Tax Shields?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888581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a property generates negative taxable income, these losses can offset other income sources, reducing overall tax liability.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253038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creates "negative taxes" in the property's proforma, generating additional cash flow.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32973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Historical Context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388858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 the 1980s, generous tax shields and easy credit created a real estate boom followed by crisis.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87001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1986 tax reform removed many special real estate tax incentives, causing a decade-long recovery in prices.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1166</Words>
  <Application>Microsoft Office PowerPoint</Application>
  <PresentationFormat>Custom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2</cp:revision>
  <dcterms:created xsi:type="dcterms:W3CDTF">2025-06-15T13:14:36Z</dcterms:created>
  <dcterms:modified xsi:type="dcterms:W3CDTF">2025-06-16T21:29:37Z</dcterms:modified>
</cp:coreProperties>
</file>