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Quattrocento" panose="02020502030000000404" pitchFamily="18"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03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113240"/>
            <a:ext cx="7468553" cy="2112050"/>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Investment Value in Property Investment and Debt Financing</a:t>
            </a:r>
            <a:endParaRPr lang="en-US" sz="4400" dirty="0"/>
          </a:p>
        </p:txBody>
      </p:sp>
      <p:sp>
        <p:nvSpPr>
          <p:cNvPr id="4" name="Text 1"/>
          <p:cNvSpPr/>
          <p:nvPr/>
        </p:nvSpPr>
        <p:spPr>
          <a:xfrm>
            <a:off x="6324124" y="4584263"/>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presentation explores the advanced concepts of investment value and debt financing in real estate. We'll examine how sophisticated investors can leverage unique market positions and tax advantages to create positive NPV opportunities.</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736759"/>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Marginal vs. Intramarginal Investors</a:t>
            </a:r>
            <a:endParaRPr lang="en-US" sz="4400" dirty="0"/>
          </a:p>
        </p:txBody>
      </p:sp>
      <p:sp>
        <p:nvSpPr>
          <p:cNvPr id="4" name="Shape 1"/>
          <p:cNvSpPr/>
          <p:nvPr/>
        </p:nvSpPr>
        <p:spPr>
          <a:xfrm>
            <a:off x="6324124" y="2503765"/>
            <a:ext cx="538520" cy="538520"/>
          </a:xfrm>
          <a:prstGeom prst="roundRect">
            <a:avLst>
              <a:gd name="adj" fmla="val 6668"/>
            </a:avLst>
          </a:prstGeom>
          <a:solidFill>
            <a:srgbClr val="315251"/>
          </a:solidFill>
          <a:ln/>
        </p:spPr>
        <p:txBody>
          <a:bodyPr/>
          <a:lstStyle/>
          <a:p>
            <a:endParaRPr lang="en-US"/>
          </a:p>
        </p:txBody>
      </p:sp>
      <p:sp>
        <p:nvSpPr>
          <p:cNvPr id="5" name="Text 2"/>
          <p:cNvSpPr/>
          <p:nvPr/>
        </p:nvSpPr>
        <p:spPr>
          <a:xfrm>
            <a:off x="7101959" y="258603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Marginal Investors</a:t>
            </a:r>
            <a:endParaRPr lang="en-US" sz="2200" dirty="0"/>
          </a:p>
        </p:txBody>
      </p:sp>
      <p:sp>
        <p:nvSpPr>
          <p:cNvPr id="6" name="Text 3"/>
          <p:cNvSpPr/>
          <p:nvPr/>
        </p:nvSpPr>
        <p:spPr>
          <a:xfrm>
            <a:off x="7101959" y="3081576"/>
            <a:ext cx="66907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Those for whom IV = MV, indifferent between buying and selling at market price.</a:t>
            </a:r>
            <a:endParaRPr lang="en-US" sz="1850" dirty="0"/>
          </a:p>
        </p:txBody>
      </p:sp>
      <p:sp>
        <p:nvSpPr>
          <p:cNvPr id="7" name="Shape 4"/>
          <p:cNvSpPr/>
          <p:nvPr/>
        </p:nvSpPr>
        <p:spPr>
          <a:xfrm>
            <a:off x="6324124" y="4326374"/>
            <a:ext cx="538520" cy="538520"/>
          </a:xfrm>
          <a:prstGeom prst="roundRect">
            <a:avLst>
              <a:gd name="adj" fmla="val 6668"/>
            </a:avLst>
          </a:prstGeom>
          <a:solidFill>
            <a:srgbClr val="315251"/>
          </a:solidFill>
          <a:ln/>
        </p:spPr>
        <p:txBody>
          <a:bodyPr/>
          <a:lstStyle/>
          <a:p>
            <a:endParaRPr lang="en-US"/>
          </a:p>
        </p:txBody>
      </p:sp>
      <p:sp>
        <p:nvSpPr>
          <p:cNvPr id="8" name="Text 5"/>
          <p:cNvSpPr/>
          <p:nvPr/>
        </p:nvSpPr>
        <p:spPr>
          <a:xfrm>
            <a:off x="7101959" y="4408646"/>
            <a:ext cx="2969538"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Intramarginal Investors</a:t>
            </a:r>
            <a:endParaRPr lang="en-US" sz="2200" dirty="0"/>
          </a:p>
        </p:txBody>
      </p:sp>
      <p:sp>
        <p:nvSpPr>
          <p:cNvPr id="9" name="Text 6"/>
          <p:cNvSpPr/>
          <p:nvPr/>
        </p:nvSpPr>
        <p:spPr>
          <a:xfrm>
            <a:off x="7101959" y="4904184"/>
            <a:ext cx="66907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Those for whom IV ≠ MV, can achieve positive NPV deals by trading at market prices.</a:t>
            </a:r>
            <a:endParaRPr lang="en-US" sz="1850" dirty="0"/>
          </a:p>
        </p:txBody>
      </p:sp>
      <p:sp>
        <p:nvSpPr>
          <p:cNvPr id="10" name="Shape 7"/>
          <p:cNvSpPr/>
          <p:nvPr/>
        </p:nvSpPr>
        <p:spPr>
          <a:xfrm>
            <a:off x="6324124" y="6148983"/>
            <a:ext cx="538520" cy="538520"/>
          </a:xfrm>
          <a:prstGeom prst="roundRect">
            <a:avLst>
              <a:gd name="adj" fmla="val 6668"/>
            </a:avLst>
          </a:prstGeom>
          <a:solidFill>
            <a:srgbClr val="315251"/>
          </a:solidFill>
          <a:ln/>
        </p:spPr>
        <p:txBody>
          <a:bodyPr/>
          <a:lstStyle/>
          <a:p>
            <a:endParaRPr lang="en-US"/>
          </a:p>
        </p:txBody>
      </p:sp>
      <p:sp>
        <p:nvSpPr>
          <p:cNvPr id="11" name="Text 8"/>
          <p:cNvSpPr/>
          <p:nvPr/>
        </p:nvSpPr>
        <p:spPr>
          <a:xfrm>
            <a:off x="7101959" y="6231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Equilibrium</a:t>
            </a:r>
            <a:endParaRPr lang="en-US" sz="2200" dirty="0"/>
          </a:p>
        </p:txBody>
      </p:sp>
      <p:sp>
        <p:nvSpPr>
          <p:cNvPr id="12" name="Text 9"/>
          <p:cNvSpPr/>
          <p:nvPr/>
        </p:nvSpPr>
        <p:spPr>
          <a:xfrm>
            <a:off x="7101959" y="6726793"/>
            <a:ext cx="66907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MV is determined by the IV of marginal participants in the asset market.</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1256348"/>
            <a:ext cx="1067823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Investment Value Through Debt Financing</a:t>
            </a:r>
            <a:endParaRPr lang="en-US" sz="4400" dirty="0"/>
          </a:p>
        </p:txBody>
      </p:sp>
      <p:sp>
        <p:nvSpPr>
          <p:cNvPr id="3" name="Text 1"/>
          <p:cNvSpPr/>
          <p:nvPr/>
        </p:nvSpPr>
        <p:spPr>
          <a:xfrm>
            <a:off x="1872972" y="2852023"/>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Tax Effects</a:t>
            </a:r>
            <a:endParaRPr lang="en-US" sz="2200" dirty="0"/>
          </a:p>
        </p:txBody>
      </p:sp>
      <p:sp>
        <p:nvSpPr>
          <p:cNvPr id="4" name="Text 2"/>
          <p:cNvSpPr/>
          <p:nvPr/>
        </p:nvSpPr>
        <p:spPr>
          <a:xfrm>
            <a:off x="837724" y="3347561"/>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Debt's impact varies based on investor's tax situation.</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223516" y="3183969"/>
            <a:ext cx="358140" cy="447675"/>
          </a:xfrm>
          <a:prstGeom prst="rect">
            <a:avLst/>
          </a:prstGeom>
        </p:spPr>
      </p:pic>
      <p:sp>
        <p:nvSpPr>
          <p:cNvPr id="7" name="Text 3"/>
          <p:cNvSpPr/>
          <p:nvPr/>
        </p:nvSpPr>
        <p:spPr>
          <a:xfrm>
            <a:off x="9941243" y="285202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Value Additivity</a:t>
            </a:r>
            <a:endParaRPr lang="en-US" sz="2200" dirty="0"/>
          </a:p>
        </p:txBody>
      </p:sp>
      <p:sp>
        <p:nvSpPr>
          <p:cNvPr id="8" name="Text 4"/>
          <p:cNvSpPr/>
          <p:nvPr/>
        </p:nvSpPr>
        <p:spPr>
          <a:xfrm>
            <a:off x="9941243" y="3347561"/>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Property value equals sum of all cash flow component values.</a:t>
            </a:r>
            <a:endParaRPr lang="en-US" sz="1850" dirty="0"/>
          </a:p>
        </p:txBody>
      </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434388" y="3569732"/>
            <a:ext cx="358140" cy="447675"/>
          </a:xfrm>
          <a:prstGeom prst="rect">
            <a:avLst/>
          </a:prstGeom>
        </p:spPr>
      </p:pic>
      <p:sp>
        <p:nvSpPr>
          <p:cNvPr id="11" name="Text 5"/>
          <p:cNvSpPr/>
          <p:nvPr/>
        </p:nvSpPr>
        <p:spPr>
          <a:xfrm>
            <a:off x="9941243" y="5298638"/>
            <a:ext cx="2900482"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Adjusted Present Value</a:t>
            </a:r>
            <a:endParaRPr lang="en-US" sz="2200" dirty="0"/>
          </a:p>
        </p:txBody>
      </p:sp>
      <p:sp>
        <p:nvSpPr>
          <p:cNvPr id="12" name="Text 6"/>
          <p:cNvSpPr/>
          <p:nvPr/>
        </p:nvSpPr>
        <p:spPr>
          <a:xfrm>
            <a:off x="9941243" y="5794177"/>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APV = NPV(Property) + NPV(Financing)</a:t>
            </a:r>
            <a:endParaRPr lang="en-US" sz="1850" dirty="0"/>
          </a:p>
        </p:txBody>
      </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048625" y="5780603"/>
            <a:ext cx="358140" cy="447675"/>
          </a:xfrm>
          <a:prstGeom prst="rect">
            <a:avLst/>
          </a:prstGeom>
        </p:spPr>
      </p:pic>
      <p:sp>
        <p:nvSpPr>
          <p:cNvPr id="15" name="Text 7"/>
          <p:cNvSpPr/>
          <p:nvPr/>
        </p:nvSpPr>
        <p:spPr>
          <a:xfrm>
            <a:off x="1872972" y="5298638"/>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Equilibrium</a:t>
            </a:r>
            <a:endParaRPr lang="en-US" sz="2200" dirty="0"/>
          </a:p>
        </p:txBody>
      </p:sp>
      <p:sp>
        <p:nvSpPr>
          <p:cNvPr id="16" name="Text 8"/>
          <p:cNvSpPr/>
          <p:nvPr/>
        </p:nvSpPr>
        <p:spPr>
          <a:xfrm>
            <a:off x="837724" y="5794177"/>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Competition drives typical APV to zero for marginal investors.</a:t>
            </a:r>
            <a:endParaRPr lang="en-US" sz="1850" dirty="0"/>
          </a:p>
        </p:txBody>
      </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5837753" y="5394841"/>
            <a:ext cx="358140" cy="4476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628656"/>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After-Tax Valuation of Debt Example</a:t>
            </a:r>
            <a:endParaRPr lang="en-US" sz="4400" dirty="0"/>
          </a:p>
        </p:txBody>
      </p:sp>
      <p:sp>
        <p:nvSpPr>
          <p:cNvPr id="4" name="Text 1"/>
          <p:cNvSpPr/>
          <p:nvPr/>
        </p:nvSpPr>
        <p:spPr>
          <a:xfrm>
            <a:off x="837724" y="3515320"/>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4%</a:t>
            </a:r>
            <a:endParaRPr lang="en-US" sz="6200" dirty="0"/>
          </a:p>
        </p:txBody>
      </p:sp>
      <p:sp>
        <p:nvSpPr>
          <p:cNvPr id="5" name="Text 2"/>
          <p:cNvSpPr/>
          <p:nvPr/>
        </p:nvSpPr>
        <p:spPr>
          <a:xfrm>
            <a:off x="837724" y="4604266"/>
            <a:ext cx="2290048" cy="703898"/>
          </a:xfrm>
          <a:prstGeom prst="rect">
            <a:avLst/>
          </a:prstGeom>
          <a:noFill/>
          <a:ln/>
        </p:spPr>
        <p:txBody>
          <a:bodyPr wrap="squar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Mortgage Rate</a:t>
            </a:r>
            <a:endParaRPr lang="en-US" sz="2200" dirty="0"/>
          </a:p>
        </p:txBody>
      </p:sp>
      <p:sp>
        <p:nvSpPr>
          <p:cNvPr id="6" name="Text 3"/>
          <p:cNvSpPr/>
          <p:nvPr/>
        </p:nvSpPr>
        <p:spPr>
          <a:xfrm>
            <a:off x="837724" y="5451753"/>
            <a:ext cx="2290048" cy="1149072"/>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Prevailing interest rate for typical mortgage loans</a:t>
            </a:r>
            <a:endParaRPr lang="en-US" sz="1850" dirty="0"/>
          </a:p>
        </p:txBody>
      </p:sp>
      <p:sp>
        <p:nvSpPr>
          <p:cNvPr id="7" name="Text 4"/>
          <p:cNvSpPr/>
          <p:nvPr/>
        </p:nvSpPr>
        <p:spPr>
          <a:xfrm>
            <a:off x="3426976" y="3515320"/>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3%</a:t>
            </a:r>
            <a:endParaRPr lang="en-US" sz="6200" dirty="0"/>
          </a:p>
        </p:txBody>
      </p:sp>
      <p:sp>
        <p:nvSpPr>
          <p:cNvPr id="8" name="Text 5"/>
          <p:cNvSpPr/>
          <p:nvPr/>
        </p:nvSpPr>
        <p:spPr>
          <a:xfrm>
            <a:off x="3426976" y="4604266"/>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Tax-Exempt Rate</a:t>
            </a:r>
            <a:endParaRPr lang="en-US" sz="2200" dirty="0"/>
          </a:p>
        </p:txBody>
      </p:sp>
      <p:sp>
        <p:nvSpPr>
          <p:cNvPr id="9" name="Text 6"/>
          <p:cNvSpPr/>
          <p:nvPr/>
        </p:nvSpPr>
        <p:spPr>
          <a:xfrm>
            <a:off x="3426976" y="5099804"/>
            <a:ext cx="2290048" cy="1149072"/>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Municipal bond rate for tax-free investments</a:t>
            </a:r>
            <a:endParaRPr lang="en-US" sz="1850" dirty="0"/>
          </a:p>
        </p:txBody>
      </p:sp>
      <p:sp>
        <p:nvSpPr>
          <p:cNvPr id="10" name="Text 7"/>
          <p:cNvSpPr/>
          <p:nvPr/>
        </p:nvSpPr>
        <p:spPr>
          <a:xfrm>
            <a:off x="6016228" y="3515320"/>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25%</a:t>
            </a:r>
            <a:endParaRPr lang="en-US" sz="6200" dirty="0"/>
          </a:p>
        </p:txBody>
      </p:sp>
      <p:sp>
        <p:nvSpPr>
          <p:cNvPr id="11" name="Text 8"/>
          <p:cNvSpPr/>
          <p:nvPr/>
        </p:nvSpPr>
        <p:spPr>
          <a:xfrm>
            <a:off x="6016228" y="4604266"/>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Implied Tax Rate</a:t>
            </a:r>
            <a:endParaRPr lang="en-US" sz="2200" dirty="0"/>
          </a:p>
        </p:txBody>
      </p:sp>
      <p:sp>
        <p:nvSpPr>
          <p:cNvPr id="12" name="Text 9"/>
          <p:cNvSpPr/>
          <p:nvPr/>
        </p:nvSpPr>
        <p:spPr>
          <a:xfrm>
            <a:off x="6016228" y="5099804"/>
            <a:ext cx="2290048" cy="1149072"/>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Marginal tax rate of typical debt market investors</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630204"/>
            <a:ext cx="566547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Investor Tax Scenarios</a:t>
            </a:r>
            <a:endParaRPr lang="en-US" sz="4400" dirty="0"/>
          </a:p>
        </p:txBody>
      </p:sp>
      <p:sp>
        <p:nvSpPr>
          <p:cNvPr id="4" name="Shape 1"/>
          <p:cNvSpPr/>
          <p:nvPr/>
        </p:nvSpPr>
        <p:spPr>
          <a:xfrm>
            <a:off x="837724" y="2693194"/>
            <a:ext cx="7468553" cy="3906083"/>
          </a:xfrm>
          <a:prstGeom prst="roundRect">
            <a:avLst>
              <a:gd name="adj" fmla="val 919"/>
            </a:avLst>
          </a:prstGeom>
          <a:noFill/>
          <a:ln w="7620">
            <a:solidFill>
              <a:srgbClr val="FFFFFF">
                <a:alpha val="24000"/>
              </a:srgbClr>
            </a:solidFill>
            <a:prstDash val="solid"/>
          </a:ln>
        </p:spPr>
        <p:txBody>
          <a:bodyPr/>
          <a:lstStyle/>
          <a:p>
            <a:endParaRPr lang="en-US"/>
          </a:p>
        </p:txBody>
      </p:sp>
      <p:sp>
        <p:nvSpPr>
          <p:cNvPr id="5" name="Shape 2"/>
          <p:cNvSpPr/>
          <p:nvPr/>
        </p:nvSpPr>
        <p:spPr>
          <a:xfrm>
            <a:off x="845344" y="2700814"/>
            <a:ext cx="7452479" cy="685443"/>
          </a:xfrm>
          <a:prstGeom prst="rect">
            <a:avLst/>
          </a:prstGeom>
          <a:solidFill>
            <a:srgbClr val="FFFFFF">
              <a:alpha val="4000"/>
            </a:srgbClr>
          </a:solidFill>
          <a:ln/>
        </p:spPr>
        <p:txBody>
          <a:bodyPr/>
          <a:lstStyle/>
          <a:p>
            <a:endParaRPr lang="en-US"/>
          </a:p>
        </p:txBody>
      </p:sp>
      <p:sp>
        <p:nvSpPr>
          <p:cNvPr id="6" name="Text 3"/>
          <p:cNvSpPr/>
          <p:nvPr/>
        </p:nvSpPr>
        <p:spPr>
          <a:xfrm>
            <a:off x="1085493" y="2852023"/>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Investor Type</a:t>
            </a:r>
            <a:endParaRPr lang="en-US" sz="1850" dirty="0"/>
          </a:p>
        </p:txBody>
      </p:sp>
      <p:sp>
        <p:nvSpPr>
          <p:cNvPr id="7" name="Text 4"/>
          <p:cNvSpPr/>
          <p:nvPr/>
        </p:nvSpPr>
        <p:spPr>
          <a:xfrm>
            <a:off x="3573185" y="2852023"/>
            <a:ext cx="199763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Tax Rate</a:t>
            </a:r>
            <a:endParaRPr lang="en-US" sz="1850" dirty="0"/>
          </a:p>
        </p:txBody>
      </p:sp>
      <p:sp>
        <p:nvSpPr>
          <p:cNvPr id="8" name="Text 5"/>
          <p:cNvSpPr/>
          <p:nvPr/>
        </p:nvSpPr>
        <p:spPr>
          <a:xfrm>
            <a:off x="6057067" y="2852023"/>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Debt NPV Impact</a:t>
            </a:r>
            <a:endParaRPr lang="en-US" sz="1850" dirty="0"/>
          </a:p>
        </p:txBody>
      </p:sp>
      <p:sp>
        <p:nvSpPr>
          <p:cNvPr id="9" name="Shape 6"/>
          <p:cNvSpPr/>
          <p:nvPr/>
        </p:nvSpPr>
        <p:spPr>
          <a:xfrm>
            <a:off x="845344" y="3386257"/>
            <a:ext cx="7452479" cy="685443"/>
          </a:xfrm>
          <a:prstGeom prst="rect">
            <a:avLst/>
          </a:prstGeom>
          <a:solidFill>
            <a:srgbClr val="000000">
              <a:alpha val="4000"/>
            </a:srgbClr>
          </a:solidFill>
          <a:ln/>
        </p:spPr>
        <p:txBody>
          <a:bodyPr/>
          <a:lstStyle/>
          <a:p>
            <a:endParaRPr lang="en-US"/>
          </a:p>
        </p:txBody>
      </p:sp>
      <p:sp>
        <p:nvSpPr>
          <p:cNvPr id="10" name="Text 7"/>
          <p:cNvSpPr/>
          <p:nvPr/>
        </p:nvSpPr>
        <p:spPr>
          <a:xfrm>
            <a:off x="1085493" y="3537466"/>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Marginal (Mary)</a:t>
            </a:r>
            <a:endParaRPr lang="en-US" sz="1850" dirty="0"/>
          </a:p>
        </p:txBody>
      </p:sp>
      <p:sp>
        <p:nvSpPr>
          <p:cNvPr id="11" name="Text 8"/>
          <p:cNvSpPr/>
          <p:nvPr/>
        </p:nvSpPr>
        <p:spPr>
          <a:xfrm>
            <a:off x="3573185" y="3537466"/>
            <a:ext cx="199763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25%</a:t>
            </a:r>
            <a:endParaRPr lang="en-US" sz="1850" dirty="0"/>
          </a:p>
        </p:txBody>
      </p:sp>
      <p:sp>
        <p:nvSpPr>
          <p:cNvPr id="12" name="Text 9"/>
          <p:cNvSpPr/>
          <p:nvPr/>
        </p:nvSpPr>
        <p:spPr>
          <a:xfrm>
            <a:off x="6057067" y="3537466"/>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Zero NPV</a:t>
            </a:r>
            <a:endParaRPr lang="en-US" sz="1850" dirty="0"/>
          </a:p>
        </p:txBody>
      </p:sp>
      <p:sp>
        <p:nvSpPr>
          <p:cNvPr id="13" name="Shape 10"/>
          <p:cNvSpPr/>
          <p:nvPr/>
        </p:nvSpPr>
        <p:spPr>
          <a:xfrm>
            <a:off x="845344" y="4071699"/>
            <a:ext cx="7452479" cy="1068467"/>
          </a:xfrm>
          <a:prstGeom prst="rect">
            <a:avLst/>
          </a:prstGeom>
          <a:solidFill>
            <a:srgbClr val="FFFFFF">
              <a:alpha val="4000"/>
            </a:srgbClr>
          </a:solidFill>
          <a:ln/>
        </p:spPr>
        <p:txBody>
          <a:bodyPr/>
          <a:lstStyle/>
          <a:p>
            <a:endParaRPr lang="en-US"/>
          </a:p>
        </p:txBody>
      </p:sp>
      <p:sp>
        <p:nvSpPr>
          <p:cNvPr id="14" name="Text 11"/>
          <p:cNvSpPr/>
          <p:nvPr/>
        </p:nvSpPr>
        <p:spPr>
          <a:xfrm>
            <a:off x="1085493" y="4222909"/>
            <a:ext cx="200144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Tax-Advantaged (Abner)</a:t>
            </a:r>
            <a:endParaRPr lang="en-US" sz="1850" dirty="0"/>
          </a:p>
        </p:txBody>
      </p:sp>
      <p:sp>
        <p:nvSpPr>
          <p:cNvPr id="15" name="Text 12"/>
          <p:cNvSpPr/>
          <p:nvPr/>
        </p:nvSpPr>
        <p:spPr>
          <a:xfrm>
            <a:off x="3573185" y="4222909"/>
            <a:ext cx="199763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20%</a:t>
            </a:r>
            <a:endParaRPr lang="en-US" sz="1850" dirty="0"/>
          </a:p>
        </p:txBody>
      </p:sp>
      <p:sp>
        <p:nvSpPr>
          <p:cNvPr id="16" name="Text 13"/>
          <p:cNvSpPr/>
          <p:nvPr/>
        </p:nvSpPr>
        <p:spPr>
          <a:xfrm>
            <a:off x="6057067" y="4222909"/>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Negative NPV</a:t>
            </a:r>
            <a:endParaRPr lang="en-US" sz="1850" dirty="0"/>
          </a:p>
        </p:txBody>
      </p:sp>
      <p:sp>
        <p:nvSpPr>
          <p:cNvPr id="17" name="Shape 14"/>
          <p:cNvSpPr/>
          <p:nvPr/>
        </p:nvSpPr>
        <p:spPr>
          <a:xfrm>
            <a:off x="845344" y="5140166"/>
            <a:ext cx="7452479" cy="1451491"/>
          </a:xfrm>
          <a:prstGeom prst="rect">
            <a:avLst/>
          </a:prstGeom>
          <a:solidFill>
            <a:srgbClr val="000000">
              <a:alpha val="4000"/>
            </a:srgbClr>
          </a:solidFill>
          <a:ln/>
        </p:spPr>
        <p:txBody>
          <a:bodyPr/>
          <a:lstStyle/>
          <a:p>
            <a:endParaRPr lang="en-US"/>
          </a:p>
        </p:txBody>
      </p:sp>
      <p:sp>
        <p:nvSpPr>
          <p:cNvPr id="18" name="Text 15"/>
          <p:cNvSpPr/>
          <p:nvPr/>
        </p:nvSpPr>
        <p:spPr>
          <a:xfrm>
            <a:off x="1085493" y="5291376"/>
            <a:ext cx="2001441"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Tax-Disadvantaged (Clarence)</a:t>
            </a:r>
            <a:endParaRPr lang="en-US" sz="1850" dirty="0"/>
          </a:p>
        </p:txBody>
      </p:sp>
      <p:sp>
        <p:nvSpPr>
          <p:cNvPr id="19" name="Text 16"/>
          <p:cNvSpPr/>
          <p:nvPr/>
        </p:nvSpPr>
        <p:spPr>
          <a:xfrm>
            <a:off x="3573185" y="5291376"/>
            <a:ext cx="199763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30%</a:t>
            </a:r>
            <a:endParaRPr lang="en-US" sz="1850" dirty="0"/>
          </a:p>
        </p:txBody>
      </p:sp>
      <p:sp>
        <p:nvSpPr>
          <p:cNvPr id="20" name="Text 17"/>
          <p:cNvSpPr/>
          <p:nvPr/>
        </p:nvSpPr>
        <p:spPr>
          <a:xfrm>
            <a:off x="6057067" y="5291376"/>
            <a:ext cx="200144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Positive NPV</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87573" y="214729"/>
            <a:ext cx="4465915" cy="493752"/>
          </a:xfrm>
          <a:prstGeom prst="rect">
            <a:avLst/>
          </a:prstGeom>
          <a:noFill/>
          <a:ln/>
        </p:spPr>
        <p:txBody>
          <a:bodyPr wrap="none" lIns="0" tIns="0" rIns="0" bIns="0" rtlCol="0" anchor="t"/>
          <a:lstStyle/>
          <a:p>
            <a:pPr marL="0" indent="0" algn="l">
              <a:lnSpc>
                <a:spcPts val="3850"/>
              </a:lnSpc>
              <a:buNone/>
            </a:pPr>
            <a:r>
              <a:rPr lang="en-US" sz="3100" dirty="0">
                <a:solidFill>
                  <a:srgbClr val="FFD9BE"/>
                </a:solidFill>
                <a:latin typeface="Quattrocento" pitchFamily="34" charset="0"/>
                <a:ea typeface="Quattrocento" pitchFamily="34" charset="-122"/>
                <a:cs typeface="Quattrocento" pitchFamily="34" charset="-120"/>
              </a:rPr>
              <a:t>Subsidized Loan Analysis</a:t>
            </a:r>
            <a:endParaRPr lang="en-US" sz="3100" dirty="0"/>
          </a:p>
        </p:txBody>
      </p:sp>
      <p:pic>
        <p:nvPicPr>
          <p:cNvPr id="3" name="Image 0" descr="preencoded.png"/>
          <p:cNvPicPr>
            <a:picLocks noChangeAspect="1"/>
          </p:cNvPicPr>
          <p:nvPr/>
        </p:nvPicPr>
        <p:blipFill>
          <a:blip r:embed="rId3"/>
          <a:stretch>
            <a:fillRect/>
          </a:stretch>
        </p:blipFill>
        <p:spPr>
          <a:xfrm>
            <a:off x="229227" y="599135"/>
            <a:ext cx="13455253" cy="6913773"/>
          </a:xfrm>
          <a:prstGeom prst="rect">
            <a:avLst/>
          </a:prstGeom>
        </p:spPr>
      </p:pic>
      <p:sp>
        <p:nvSpPr>
          <p:cNvPr id="4" name="Text 1"/>
          <p:cNvSpPr/>
          <p:nvPr/>
        </p:nvSpPr>
        <p:spPr>
          <a:xfrm>
            <a:off x="1378406" y="929754"/>
            <a:ext cx="13455253" cy="268605"/>
          </a:xfrm>
          <a:prstGeom prst="rect">
            <a:avLst/>
          </a:prstGeom>
          <a:noFill/>
          <a:ln/>
        </p:spPr>
        <p:txBody>
          <a:bodyPr wrap="none" lIns="0" tIns="0" rIns="0" bIns="0" rtlCol="0" anchor="t"/>
          <a:lstStyle/>
          <a:p>
            <a:pPr marL="0" indent="0" algn="l">
              <a:lnSpc>
                <a:spcPts val="2100"/>
              </a:lnSpc>
              <a:buNone/>
            </a:pPr>
            <a:r>
              <a:rPr lang="en-US" sz="2000" dirty="0">
                <a:solidFill>
                  <a:srgbClr val="F9EEE7"/>
                </a:solidFill>
                <a:latin typeface="Quattrocento" pitchFamily="34" charset="0"/>
                <a:ea typeface="Quattrocento" pitchFamily="34" charset="-122"/>
                <a:cs typeface="Quattrocento" pitchFamily="34" charset="-120"/>
              </a:rPr>
              <a:t>NPV of borrowing $100 with a subsidized 3.5% loan (market rate: 4%)</a:t>
            </a: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0693" y="614720"/>
            <a:ext cx="7582614" cy="1312069"/>
          </a:xfrm>
          <a:prstGeom prst="rect">
            <a:avLst/>
          </a:prstGeom>
          <a:noFill/>
          <a:ln/>
        </p:spPr>
        <p:txBody>
          <a:bodyPr wrap="square" lIns="0" tIns="0" rIns="0" bIns="0" rtlCol="0" anchor="t"/>
          <a:lstStyle/>
          <a:p>
            <a:pPr marL="0" indent="0" algn="l">
              <a:lnSpc>
                <a:spcPts val="5150"/>
              </a:lnSpc>
              <a:buNone/>
            </a:pPr>
            <a:r>
              <a:rPr lang="en-US" sz="4100" dirty="0">
                <a:solidFill>
                  <a:srgbClr val="FFD9BE"/>
                </a:solidFill>
                <a:latin typeface="Quattrocento" pitchFamily="34" charset="0"/>
                <a:ea typeface="Quattrocento" pitchFamily="34" charset="-122"/>
                <a:cs typeface="Quattrocento" pitchFamily="34" charset="-120"/>
              </a:rPr>
              <a:t>Debt and Taxes in Property Market</a:t>
            </a:r>
            <a:endParaRPr lang="en-US" sz="4100" dirty="0"/>
          </a:p>
        </p:txBody>
      </p:sp>
      <p:pic>
        <p:nvPicPr>
          <p:cNvPr id="4" name="Image 1" descr="preencoded.png"/>
          <p:cNvPicPr>
            <a:picLocks noChangeAspect="1"/>
          </p:cNvPicPr>
          <p:nvPr/>
        </p:nvPicPr>
        <p:blipFill>
          <a:blip r:embed="rId4"/>
          <a:stretch>
            <a:fillRect/>
          </a:stretch>
        </p:blipFill>
        <p:spPr>
          <a:xfrm>
            <a:off x="780693" y="2261354"/>
            <a:ext cx="1115258" cy="1338382"/>
          </a:xfrm>
          <a:prstGeom prst="rect">
            <a:avLst/>
          </a:prstGeom>
        </p:spPr>
      </p:pic>
      <p:sp>
        <p:nvSpPr>
          <p:cNvPr id="5" name="Text 1"/>
          <p:cNvSpPr/>
          <p:nvPr/>
        </p:nvSpPr>
        <p:spPr>
          <a:xfrm>
            <a:off x="2118955" y="2484358"/>
            <a:ext cx="2624257" cy="328017"/>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Higher Tax Investors</a:t>
            </a:r>
            <a:endParaRPr lang="en-US" sz="2050" dirty="0"/>
          </a:p>
        </p:txBody>
      </p:sp>
      <p:sp>
        <p:nvSpPr>
          <p:cNvPr id="6" name="Text 2"/>
          <p:cNvSpPr/>
          <p:nvPr/>
        </p:nvSpPr>
        <p:spPr>
          <a:xfrm>
            <a:off x="2118955" y="2946202"/>
            <a:ext cx="6244352"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Gain positive NPV from borrowing</a:t>
            </a:r>
            <a:endParaRPr lang="en-US" sz="1750" dirty="0"/>
          </a:p>
        </p:txBody>
      </p:sp>
      <p:pic>
        <p:nvPicPr>
          <p:cNvPr id="7" name="Image 2" descr="preencoded.png"/>
          <p:cNvPicPr>
            <a:picLocks noChangeAspect="1"/>
          </p:cNvPicPr>
          <p:nvPr/>
        </p:nvPicPr>
        <p:blipFill>
          <a:blip r:embed="rId5"/>
          <a:stretch>
            <a:fillRect/>
          </a:stretch>
        </p:blipFill>
        <p:spPr>
          <a:xfrm>
            <a:off x="780693" y="3599736"/>
            <a:ext cx="1115258" cy="1338382"/>
          </a:xfrm>
          <a:prstGeom prst="rect">
            <a:avLst/>
          </a:prstGeom>
        </p:spPr>
      </p:pic>
      <p:sp>
        <p:nvSpPr>
          <p:cNvPr id="8" name="Text 3"/>
          <p:cNvSpPr/>
          <p:nvPr/>
        </p:nvSpPr>
        <p:spPr>
          <a:xfrm>
            <a:off x="2118955" y="3822740"/>
            <a:ext cx="2624257" cy="328017"/>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Market Competition</a:t>
            </a:r>
            <a:endParaRPr lang="en-US" sz="2050" dirty="0"/>
          </a:p>
        </p:txBody>
      </p:sp>
      <p:sp>
        <p:nvSpPr>
          <p:cNvPr id="9" name="Text 4"/>
          <p:cNvSpPr/>
          <p:nvPr/>
        </p:nvSpPr>
        <p:spPr>
          <a:xfrm>
            <a:off x="2118955" y="4284583"/>
            <a:ext cx="6244352"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Drives property prices higher</a:t>
            </a:r>
            <a:endParaRPr lang="en-US" sz="1750" dirty="0"/>
          </a:p>
        </p:txBody>
      </p:sp>
      <p:pic>
        <p:nvPicPr>
          <p:cNvPr id="10" name="Image 3" descr="preencoded.png"/>
          <p:cNvPicPr>
            <a:picLocks noChangeAspect="1"/>
          </p:cNvPicPr>
          <p:nvPr/>
        </p:nvPicPr>
        <p:blipFill>
          <a:blip r:embed="rId6"/>
          <a:stretch>
            <a:fillRect/>
          </a:stretch>
        </p:blipFill>
        <p:spPr>
          <a:xfrm>
            <a:off x="780693" y="4938117"/>
            <a:ext cx="1115258" cy="1338382"/>
          </a:xfrm>
          <a:prstGeom prst="rect">
            <a:avLst/>
          </a:prstGeom>
        </p:spPr>
      </p:pic>
      <p:sp>
        <p:nvSpPr>
          <p:cNvPr id="11" name="Text 5"/>
          <p:cNvSpPr/>
          <p:nvPr/>
        </p:nvSpPr>
        <p:spPr>
          <a:xfrm>
            <a:off x="2118955" y="5161121"/>
            <a:ext cx="2624257" cy="328017"/>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Equilibrium Reached</a:t>
            </a:r>
            <a:endParaRPr lang="en-US" sz="2050" dirty="0"/>
          </a:p>
        </p:txBody>
      </p:sp>
      <p:sp>
        <p:nvSpPr>
          <p:cNvPr id="12" name="Text 6"/>
          <p:cNvSpPr/>
          <p:nvPr/>
        </p:nvSpPr>
        <p:spPr>
          <a:xfrm>
            <a:off x="2118955" y="5622965"/>
            <a:ext cx="6244352"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When APV = 0 for marginal investors</a:t>
            </a:r>
            <a:endParaRPr lang="en-US" sz="1750" dirty="0"/>
          </a:p>
        </p:txBody>
      </p:sp>
      <p:pic>
        <p:nvPicPr>
          <p:cNvPr id="13" name="Image 4" descr="preencoded.png"/>
          <p:cNvPicPr>
            <a:picLocks noChangeAspect="1"/>
          </p:cNvPicPr>
          <p:nvPr/>
        </p:nvPicPr>
        <p:blipFill>
          <a:blip r:embed="rId7"/>
          <a:stretch>
            <a:fillRect/>
          </a:stretch>
        </p:blipFill>
        <p:spPr>
          <a:xfrm>
            <a:off x="780693" y="6276499"/>
            <a:ext cx="1115258" cy="1338382"/>
          </a:xfrm>
          <a:prstGeom prst="rect">
            <a:avLst/>
          </a:prstGeom>
        </p:spPr>
      </p:pic>
      <p:sp>
        <p:nvSpPr>
          <p:cNvPr id="14" name="Text 7"/>
          <p:cNvSpPr/>
          <p:nvPr/>
        </p:nvSpPr>
        <p:spPr>
          <a:xfrm>
            <a:off x="2118955" y="6499503"/>
            <a:ext cx="2624257" cy="328017"/>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Price Premium</a:t>
            </a:r>
            <a:endParaRPr lang="en-US" sz="2050" dirty="0"/>
          </a:p>
        </p:txBody>
      </p:sp>
      <p:sp>
        <p:nvSpPr>
          <p:cNvPr id="15" name="Text 8"/>
          <p:cNvSpPr/>
          <p:nvPr/>
        </p:nvSpPr>
        <p:spPr>
          <a:xfrm>
            <a:off x="2118955" y="6961346"/>
            <a:ext cx="6244352"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Property prices include tax advantage value</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1428393"/>
            <a:ext cx="740795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Apartment Property Example</a:t>
            </a:r>
            <a:endParaRPr lang="en-US" sz="4400" dirty="0"/>
          </a:p>
        </p:txBody>
      </p:sp>
      <p:pic>
        <p:nvPicPr>
          <p:cNvPr id="3" name="Image 0" descr="preencoded.png"/>
          <p:cNvPicPr>
            <a:picLocks noChangeAspect="1"/>
          </p:cNvPicPr>
          <p:nvPr/>
        </p:nvPicPr>
        <p:blipFill>
          <a:blip r:embed="rId3"/>
          <a:stretch>
            <a:fillRect/>
          </a:stretch>
        </p:blipFill>
        <p:spPr>
          <a:xfrm>
            <a:off x="837724" y="2611160"/>
            <a:ext cx="4118848" cy="2545556"/>
          </a:xfrm>
          <a:prstGeom prst="rect">
            <a:avLst/>
          </a:prstGeom>
        </p:spPr>
      </p:pic>
      <p:sp>
        <p:nvSpPr>
          <p:cNvPr id="4" name="Text 1"/>
          <p:cNvSpPr/>
          <p:nvPr/>
        </p:nvSpPr>
        <p:spPr>
          <a:xfrm>
            <a:off x="837724" y="539603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Property Details</a:t>
            </a:r>
            <a:endParaRPr lang="en-US" sz="2200" dirty="0"/>
          </a:p>
        </p:txBody>
      </p:sp>
      <p:sp>
        <p:nvSpPr>
          <p:cNvPr id="5" name="Text 2"/>
          <p:cNvSpPr/>
          <p:nvPr/>
        </p:nvSpPr>
        <p:spPr>
          <a:xfrm>
            <a:off x="837724" y="5891570"/>
            <a:ext cx="411884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Market value: $937,000</a:t>
            </a:r>
            <a:endParaRPr lang="en-US" sz="1850" dirty="0"/>
          </a:p>
        </p:txBody>
      </p:sp>
      <p:sp>
        <p:nvSpPr>
          <p:cNvPr id="6" name="Text 3"/>
          <p:cNvSpPr/>
          <p:nvPr/>
        </p:nvSpPr>
        <p:spPr>
          <a:xfrm>
            <a:off x="837724" y="6418183"/>
            <a:ext cx="411884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NOI: $77,250 in year 1</a:t>
            </a:r>
            <a:endParaRPr lang="en-US" sz="1850" dirty="0"/>
          </a:p>
        </p:txBody>
      </p:sp>
      <p:pic>
        <p:nvPicPr>
          <p:cNvPr id="7" name="Image 1" descr="preencoded.png"/>
          <p:cNvPicPr>
            <a:picLocks noChangeAspect="1"/>
          </p:cNvPicPr>
          <p:nvPr/>
        </p:nvPicPr>
        <p:blipFill>
          <a:blip r:embed="rId4"/>
          <a:stretch>
            <a:fillRect/>
          </a:stretch>
        </p:blipFill>
        <p:spPr>
          <a:xfrm>
            <a:off x="5255776" y="2611160"/>
            <a:ext cx="4118848" cy="2545556"/>
          </a:xfrm>
          <a:prstGeom prst="rect">
            <a:avLst/>
          </a:prstGeom>
        </p:spPr>
      </p:pic>
      <p:sp>
        <p:nvSpPr>
          <p:cNvPr id="8" name="Text 4"/>
          <p:cNvSpPr/>
          <p:nvPr/>
        </p:nvSpPr>
        <p:spPr>
          <a:xfrm>
            <a:off x="5255776" y="539603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Financing</a:t>
            </a:r>
            <a:endParaRPr lang="en-US" sz="2200" dirty="0"/>
          </a:p>
        </p:txBody>
      </p:sp>
      <p:sp>
        <p:nvSpPr>
          <p:cNvPr id="9" name="Text 5"/>
          <p:cNvSpPr/>
          <p:nvPr/>
        </p:nvSpPr>
        <p:spPr>
          <a:xfrm>
            <a:off x="5255776" y="5891570"/>
            <a:ext cx="411884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Loan amount: $702,670</a:t>
            </a:r>
            <a:endParaRPr lang="en-US" sz="1850" dirty="0"/>
          </a:p>
        </p:txBody>
      </p:sp>
      <p:sp>
        <p:nvSpPr>
          <p:cNvPr id="10" name="Text 6"/>
          <p:cNvSpPr/>
          <p:nvPr/>
        </p:nvSpPr>
        <p:spPr>
          <a:xfrm>
            <a:off x="5255776" y="6418183"/>
            <a:ext cx="411884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Interest rate: 5%</a:t>
            </a:r>
            <a:endParaRPr lang="en-US" sz="1850" dirty="0"/>
          </a:p>
        </p:txBody>
      </p:sp>
      <p:pic>
        <p:nvPicPr>
          <p:cNvPr id="11" name="Image 2" descr="preencoded.png"/>
          <p:cNvPicPr>
            <a:picLocks noChangeAspect="1"/>
          </p:cNvPicPr>
          <p:nvPr/>
        </p:nvPicPr>
        <p:blipFill>
          <a:blip r:embed="rId5"/>
          <a:stretch>
            <a:fillRect/>
          </a:stretch>
        </p:blipFill>
        <p:spPr>
          <a:xfrm>
            <a:off x="9673828" y="2611160"/>
            <a:ext cx="4118848" cy="2545556"/>
          </a:xfrm>
          <a:prstGeom prst="rect">
            <a:avLst/>
          </a:prstGeom>
        </p:spPr>
      </p:pic>
      <p:sp>
        <p:nvSpPr>
          <p:cNvPr id="12" name="Text 7"/>
          <p:cNvSpPr/>
          <p:nvPr/>
        </p:nvSpPr>
        <p:spPr>
          <a:xfrm>
            <a:off x="9673828" y="539603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Tax Situation</a:t>
            </a:r>
            <a:endParaRPr lang="en-US" sz="2200" dirty="0"/>
          </a:p>
        </p:txBody>
      </p:sp>
      <p:sp>
        <p:nvSpPr>
          <p:cNvPr id="13" name="Text 8"/>
          <p:cNvSpPr/>
          <p:nvPr/>
        </p:nvSpPr>
        <p:spPr>
          <a:xfrm>
            <a:off x="9673828" y="5891570"/>
            <a:ext cx="411884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Investor tax rate: 35%</a:t>
            </a:r>
            <a:endParaRPr lang="en-US" sz="1850" dirty="0"/>
          </a:p>
        </p:txBody>
      </p:sp>
      <p:sp>
        <p:nvSpPr>
          <p:cNvPr id="14" name="Text 9"/>
          <p:cNvSpPr/>
          <p:nvPr/>
        </p:nvSpPr>
        <p:spPr>
          <a:xfrm>
            <a:off x="9673828" y="6418183"/>
            <a:ext cx="411884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Debt market marginal tax rate: 15%</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943451"/>
            <a:ext cx="6561534"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Valuation by Components</a:t>
            </a:r>
            <a:endParaRPr lang="en-US" sz="4400" dirty="0"/>
          </a:p>
        </p:txBody>
      </p:sp>
      <p:sp>
        <p:nvSpPr>
          <p:cNvPr id="4" name="Shape 1"/>
          <p:cNvSpPr/>
          <p:nvPr/>
        </p:nvSpPr>
        <p:spPr>
          <a:xfrm>
            <a:off x="1106924" y="2006441"/>
            <a:ext cx="30480" cy="5279588"/>
          </a:xfrm>
          <a:prstGeom prst="roundRect">
            <a:avLst>
              <a:gd name="adj" fmla="val 117806"/>
            </a:avLst>
          </a:prstGeom>
          <a:solidFill>
            <a:srgbClr val="4A6B6A"/>
          </a:solidFill>
          <a:ln/>
        </p:spPr>
        <p:txBody>
          <a:bodyPr/>
          <a:lstStyle/>
          <a:p>
            <a:endParaRPr lang="en-US"/>
          </a:p>
        </p:txBody>
      </p:sp>
      <p:sp>
        <p:nvSpPr>
          <p:cNvPr id="5" name="Shape 2"/>
          <p:cNvSpPr/>
          <p:nvPr/>
        </p:nvSpPr>
        <p:spPr>
          <a:xfrm>
            <a:off x="1345704" y="2260402"/>
            <a:ext cx="718066" cy="30480"/>
          </a:xfrm>
          <a:prstGeom prst="roundRect">
            <a:avLst>
              <a:gd name="adj" fmla="val 117806"/>
            </a:avLst>
          </a:prstGeom>
          <a:solidFill>
            <a:srgbClr val="4A6B6A"/>
          </a:solidFill>
          <a:ln/>
        </p:spPr>
        <p:txBody>
          <a:bodyPr/>
          <a:lstStyle/>
          <a:p>
            <a:endParaRPr lang="en-US"/>
          </a:p>
        </p:txBody>
      </p:sp>
      <p:sp>
        <p:nvSpPr>
          <p:cNvPr id="6" name="Shape 3"/>
          <p:cNvSpPr/>
          <p:nvPr/>
        </p:nvSpPr>
        <p:spPr>
          <a:xfrm>
            <a:off x="837664" y="2006441"/>
            <a:ext cx="538520" cy="538520"/>
          </a:xfrm>
          <a:prstGeom prst="roundRect">
            <a:avLst>
              <a:gd name="adj" fmla="val 6668"/>
            </a:avLst>
          </a:prstGeom>
          <a:solidFill>
            <a:srgbClr val="315251"/>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937915" y="2064425"/>
            <a:ext cx="337899" cy="422434"/>
          </a:xfrm>
          <a:prstGeom prst="rect">
            <a:avLst/>
          </a:prstGeom>
        </p:spPr>
      </p:pic>
      <p:sp>
        <p:nvSpPr>
          <p:cNvPr id="8" name="Text 4"/>
          <p:cNvSpPr/>
          <p:nvPr/>
        </p:nvSpPr>
        <p:spPr>
          <a:xfrm>
            <a:off x="2303859" y="2088713"/>
            <a:ext cx="4049197"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Calculate After-Tax OCC of Debt</a:t>
            </a:r>
            <a:endParaRPr lang="en-US" sz="2200" dirty="0"/>
          </a:p>
        </p:txBody>
      </p:sp>
      <p:sp>
        <p:nvSpPr>
          <p:cNvPr id="9" name="Text 5"/>
          <p:cNvSpPr/>
          <p:nvPr/>
        </p:nvSpPr>
        <p:spPr>
          <a:xfrm>
            <a:off x="2303859" y="2584252"/>
            <a:ext cx="60024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(1-0.15) × 5% = 4.25%</a:t>
            </a:r>
            <a:endParaRPr lang="en-US" sz="1850" dirty="0"/>
          </a:p>
        </p:txBody>
      </p:sp>
      <p:sp>
        <p:nvSpPr>
          <p:cNvPr id="10" name="Shape 6"/>
          <p:cNvSpPr/>
          <p:nvPr/>
        </p:nvSpPr>
        <p:spPr>
          <a:xfrm>
            <a:off x="1345704" y="3699986"/>
            <a:ext cx="718066" cy="30480"/>
          </a:xfrm>
          <a:prstGeom prst="roundRect">
            <a:avLst>
              <a:gd name="adj" fmla="val 117806"/>
            </a:avLst>
          </a:prstGeom>
          <a:solidFill>
            <a:srgbClr val="4A6B6A"/>
          </a:solidFill>
          <a:ln/>
        </p:spPr>
        <p:txBody>
          <a:bodyPr/>
          <a:lstStyle/>
          <a:p>
            <a:endParaRPr lang="en-US"/>
          </a:p>
        </p:txBody>
      </p:sp>
      <p:sp>
        <p:nvSpPr>
          <p:cNvPr id="11" name="Shape 7"/>
          <p:cNvSpPr/>
          <p:nvPr/>
        </p:nvSpPr>
        <p:spPr>
          <a:xfrm>
            <a:off x="837664" y="3446026"/>
            <a:ext cx="538520" cy="538520"/>
          </a:xfrm>
          <a:prstGeom prst="roundRect">
            <a:avLst>
              <a:gd name="adj" fmla="val 6668"/>
            </a:avLst>
          </a:prstGeom>
          <a:solidFill>
            <a:srgbClr val="315251"/>
          </a:solidFill>
          <a:ln/>
        </p:spPr>
        <p:txBody>
          <a:bodyPr/>
          <a:lstStyle/>
          <a:p>
            <a:endParaRPr lang="en-US"/>
          </a:p>
        </p:txBody>
      </p:sp>
      <p:pic>
        <p:nvPicPr>
          <p:cNvPr id="12" name="Image 2" descr="preencoded.png"/>
          <p:cNvPicPr>
            <a:picLocks noChangeAspect="1"/>
          </p:cNvPicPr>
          <p:nvPr/>
        </p:nvPicPr>
        <p:blipFill>
          <a:blip r:embed="rId5"/>
          <a:stretch>
            <a:fillRect/>
          </a:stretch>
        </p:blipFill>
        <p:spPr>
          <a:xfrm>
            <a:off x="937915" y="3504009"/>
            <a:ext cx="337899" cy="422434"/>
          </a:xfrm>
          <a:prstGeom prst="rect">
            <a:avLst/>
          </a:prstGeom>
        </p:spPr>
      </p:pic>
      <p:sp>
        <p:nvSpPr>
          <p:cNvPr id="13" name="Text 8"/>
          <p:cNvSpPr/>
          <p:nvPr/>
        </p:nvSpPr>
        <p:spPr>
          <a:xfrm>
            <a:off x="2303859" y="3528298"/>
            <a:ext cx="3319582"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Discount Loan Cash Flows</a:t>
            </a:r>
            <a:endParaRPr lang="en-US" sz="2200" dirty="0"/>
          </a:p>
        </p:txBody>
      </p:sp>
      <p:sp>
        <p:nvSpPr>
          <p:cNvPr id="14" name="Text 9"/>
          <p:cNvSpPr/>
          <p:nvPr/>
        </p:nvSpPr>
        <p:spPr>
          <a:xfrm>
            <a:off x="2303859" y="4023836"/>
            <a:ext cx="60024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Present value of loan obligation: $649,767</a:t>
            </a:r>
            <a:endParaRPr lang="en-US" sz="1850" dirty="0"/>
          </a:p>
        </p:txBody>
      </p:sp>
      <p:sp>
        <p:nvSpPr>
          <p:cNvPr id="15" name="Shape 10"/>
          <p:cNvSpPr/>
          <p:nvPr/>
        </p:nvSpPr>
        <p:spPr>
          <a:xfrm>
            <a:off x="1345704" y="5139571"/>
            <a:ext cx="718066" cy="30480"/>
          </a:xfrm>
          <a:prstGeom prst="roundRect">
            <a:avLst>
              <a:gd name="adj" fmla="val 117806"/>
            </a:avLst>
          </a:prstGeom>
          <a:solidFill>
            <a:srgbClr val="4A6B6A"/>
          </a:solidFill>
          <a:ln/>
        </p:spPr>
        <p:txBody>
          <a:bodyPr/>
          <a:lstStyle/>
          <a:p>
            <a:endParaRPr lang="en-US"/>
          </a:p>
        </p:txBody>
      </p:sp>
      <p:sp>
        <p:nvSpPr>
          <p:cNvPr id="16" name="Shape 11"/>
          <p:cNvSpPr/>
          <p:nvPr/>
        </p:nvSpPr>
        <p:spPr>
          <a:xfrm>
            <a:off x="837664" y="4885611"/>
            <a:ext cx="538520" cy="538520"/>
          </a:xfrm>
          <a:prstGeom prst="roundRect">
            <a:avLst>
              <a:gd name="adj" fmla="val 6668"/>
            </a:avLst>
          </a:prstGeom>
          <a:solidFill>
            <a:srgbClr val="315251"/>
          </a:solidFill>
          <a:ln/>
        </p:spPr>
        <p:txBody>
          <a:bodyPr/>
          <a:lstStyle/>
          <a:p>
            <a:endParaRPr lang="en-US"/>
          </a:p>
        </p:txBody>
      </p:sp>
      <p:pic>
        <p:nvPicPr>
          <p:cNvPr id="17" name="Image 3" descr="preencoded.png"/>
          <p:cNvPicPr>
            <a:picLocks noChangeAspect="1"/>
          </p:cNvPicPr>
          <p:nvPr/>
        </p:nvPicPr>
        <p:blipFill>
          <a:blip r:embed="rId6"/>
          <a:stretch>
            <a:fillRect/>
          </a:stretch>
        </p:blipFill>
        <p:spPr>
          <a:xfrm>
            <a:off x="937915" y="4943594"/>
            <a:ext cx="337899" cy="422434"/>
          </a:xfrm>
          <a:prstGeom prst="rect">
            <a:avLst/>
          </a:prstGeom>
        </p:spPr>
      </p:pic>
      <p:sp>
        <p:nvSpPr>
          <p:cNvPr id="18" name="Text 12"/>
          <p:cNvSpPr/>
          <p:nvPr/>
        </p:nvSpPr>
        <p:spPr>
          <a:xfrm>
            <a:off x="2303859" y="4967883"/>
            <a:ext cx="3183731"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Calculate NPV(Financing)</a:t>
            </a:r>
            <a:endParaRPr lang="en-US" sz="2200" dirty="0"/>
          </a:p>
        </p:txBody>
      </p:sp>
      <p:sp>
        <p:nvSpPr>
          <p:cNvPr id="19" name="Text 13"/>
          <p:cNvSpPr/>
          <p:nvPr/>
        </p:nvSpPr>
        <p:spPr>
          <a:xfrm>
            <a:off x="2303859" y="5463421"/>
            <a:ext cx="60024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$702,670 - $649,767 = +$52,903</a:t>
            </a:r>
            <a:endParaRPr lang="en-US" sz="1850" dirty="0"/>
          </a:p>
        </p:txBody>
      </p:sp>
      <p:sp>
        <p:nvSpPr>
          <p:cNvPr id="20" name="Shape 14"/>
          <p:cNvSpPr/>
          <p:nvPr/>
        </p:nvSpPr>
        <p:spPr>
          <a:xfrm>
            <a:off x="1345704" y="6579156"/>
            <a:ext cx="718066" cy="30480"/>
          </a:xfrm>
          <a:prstGeom prst="roundRect">
            <a:avLst>
              <a:gd name="adj" fmla="val 117806"/>
            </a:avLst>
          </a:prstGeom>
          <a:solidFill>
            <a:srgbClr val="4A6B6A"/>
          </a:solidFill>
          <a:ln/>
        </p:spPr>
        <p:txBody>
          <a:bodyPr/>
          <a:lstStyle/>
          <a:p>
            <a:endParaRPr lang="en-US"/>
          </a:p>
        </p:txBody>
      </p:sp>
      <p:sp>
        <p:nvSpPr>
          <p:cNvPr id="21" name="Shape 15"/>
          <p:cNvSpPr/>
          <p:nvPr/>
        </p:nvSpPr>
        <p:spPr>
          <a:xfrm>
            <a:off x="837664" y="6325195"/>
            <a:ext cx="538520" cy="538520"/>
          </a:xfrm>
          <a:prstGeom prst="roundRect">
            <a:avLst>
              <a:gd name="adj" fmla="val 6668"/>
            </a:avLst>
          </a:prstGeom>
          <a:solidFill>
            <a:srgbClr val="315251"/>
          </a:solidFill>
          <a:ln/>
        </p:spPr>
        <p:txBody>
          <a:bodyPr/>
          <a:lstStyle/>
          <a:p>
            <a:endParaRPr lang="en-US"/>
          </a:p>
        </p:txBody>
      </p:sp>
      <p:pic>
        <p:nvPicPr>
          <p:cNvPr id="22" name="Image 4" descr="preencoded.png"/>
          <p:cNvPicPr>
            <a:picLocks noChangeAspect="1"/>
          </p:cNvPicPr>
          <p:nvPr/>
        </p:nvPicPr>
        <p:blipFill>
          <a:blip r:embed="rId7"/>
          <a:stretch>
            <a:fillRect/>
          </a:stretch>
        </p:blipFill>
        <p:spPr>
          <a:xfrm>
            <a:off x="937915" y="6383179"/>
            <a:ext cx="337899" cy="422434"/>
          </a:xfrm>
          <a:prstGeom prst="rect">
            <a:avLst/>
          </a:prstGeom>
        </p:spPr>
      </p:pic>
      <p:sp>
        <p:nvSpPr>
          <p:cNvPr id="23" name="Text 16"/>
          <p:cNvSpPr/>
          <p:nvPr/>
        </p:nvSpPr>
        <p:spPr>
          <a:xfrm>
            <a:off x="2303859" y="6407468"/>
            <a:ext cx="323409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Determine NPV(Property)</a:t>
            </a:r>
            <a:endParaRPr lang="en-US" sz="2200" dirty="0"/>
          </a:p>
        </p:txBody>
      </p:sp>
      <p:sp>
        <p:nvSpPr>
          <p:cNvPr id="24" name="Text 17"/>
          <p:cNvSpPr/>
          <p:nvPr/>
        </p:nvSpPr>
        <p:spPr>
          <a:xfrm>
            <a:off x="2303859" y="6903006"/>
            <a:ext cx="600241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For APV = 0, NPV(Property) = -$52,903</a:t>
            </a:r>
            <a:endParaRPr lang="en-US" sz="1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9350" y="642580"/>
            <a:ext cx="7658100" cy="1248489"/>
          </a:xfrm>
          <a:prstGeom prst="rect">
            <a:avLst/>
          </a:prstGeom>
          <a:noFill/>
          <a:ln/>
        </p:spPr>
        <p:txBody>
          <a:bodyPr wrap="square" lIns="0" tIns="0" rIns="0" bIns="0" rtlCol="0" anchor="t"/>
          <a:lstStyle/>
          <a:p>
            <a:pPr marL="0" indent="0" algn="l">
              <a:lnSpc>
                <a:spcPts val="4900"/>
              </a:lnSpc>
              <a:buNone/>
            </a:pPr>
            <a:r>
              <a:rPr lang="en-US" sz="3900" dirty="0">
                <a:solidFill>
                  <a:srgbClr val="FFD9BE"/>
                </a:solidFill>
                <a:latin typeface="Quattrocento" pitchFamily="34" charset="0"/>
                <a:ea typeface="Quattrocento" pitchFamily="34" charset="-122"/>
                <a:cs typeface="Quattrocento" pitchFamily="34" charset="-120"/>
              </a:rPr>
              <a:t>Corporate Real Estate: Own vs. Rent</a:t>
            </a:r>
            <a:endParaRPr lang="en-US" sz="3900" dirty="0"/>
          </a:p>
        </p:txBody>
      </p:sp>
      <p:sp>
        <p:nvSpPr>
          <p:cNvPr id="4" name="Shape 1"/>
          <p:cNvSpPr/>
          <p:nvPr/>
        </p:nvSpPr>
        <p:spPr>
          <a:xfrm>
            <a:off x="6229350" y="2209443"/>
            <a:ext cx="3722965" cy="3155632"/>
          </a:xfrm>
          <a:prstGeom prst="roundRect">
            <a:avLst>
              <a:gd name="adj" fmla="val 1009"/>
            </a:avLst>
          </a:prstGeom>
          <a:solidFill>
            <a:srgbClr val="315251"/>
          </a:solidFill>
          <a:ln/>
        </p:spPr>
        <p:txBody>
          <a:bodyPr/>
          <a:lstStyle/>
          <a:p>
            <a:endParaRPr lang="en-US"/>
          </a:p>
        </p:txBody>
      </p:sp>
      <p:sp>
        <p:nvSpPr>
          <p:cNvPr id="5" name="Text 2"/>
          <p:cNvSpPr/>
          <p:nvPr/>
        </p:nvSpPr>
        <p:spPr>
          <a:xfrm>
            <a:off x="6441519" y="2421612"/>
            <a:ext cx="2497217" cy="312063"/>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Key Principles</a:t>
            </a:r>
            <a:endParaRPr lang="en-US" sz="1950" dirty="0"/>
          </a:p>
        </p:txBody>
      </p:sp>
      <p:sp>
        <p:nvSpPr>
          <p:cNvPr id="6" name="Text 3"/>
          <p:cNvSpPr/>
          <p:nvPr/>
        </p:nvSpPr>
        <p:spPr>
          <a:xfrm>
            <a:off x="6441519" y="2860953"/>
            <a:ext cx="3298627" cy="679133"/>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Discount after-tax cash flows at after-tax discount rates.</a:t>
            </a:r>
            <a:endParaRPr lang="en-US" sz="1650" dirty="0"/>
          </a:p>
        </p:txBody>
      </p:sp>
      <p:sp>
        <p:nvSpPr>
          <p:cNvPr id="7" name="Text 4"/>
          <p:cNvSpPr/>
          <p:nvPr/>
        </p:nvSpPr>
        <p:spPr>
          <a:xfrm>
            <a:off x="6441519" y="3667363"/>
            <a:ext cx="3298627" cy="679133"/>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Include both corporate and personal taxation levels.</a:t>
            </a:r>
            <a:endParaRPr lang="en-US" sz="1650" dirty="0"/>
          </a:p>
        </p:txBody>
      </p:sp>
      <p:sp>
        <p:nvSpPr>
          <p:cNvPr id="8" name="Text 5"/>
          <p:cNvSpPr/>
          <p:nvPr/>
        </p:nvSpPr>
        <p:spPr>
          <a:xfrm>
            <a:off x="6441519" y="4473773"/>
            <a:ext cx="3298627" cy="679133"/>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Discount cash flow components at risk-appropriate OCC rates.</a:t>
            </a:r>
            <a:endParaRPr lang="en-US" sz="1650" dirty="0"/>
          </a:p>
        </p:txBody>
      </p:sp>
      <p:sp>
        <p:nvSpPr>
          <p:cNvPr id="9" name="Shape 6"/>
          <p:cNvSpPr/>
          <p:nvPr/>
        </p:nvSpPr>
        <p:spPr>
          <a:xfrm>
            <a:off x="10164485" y="2209443"/>
            <a:ext cx="3722965" cy="3155632"/>
          </a:xfrm>
          <a:prstGeom prst="roundRect">
            <a:avLst>
              <a:gd name="adj" fmla="val 1009"/>
            </a:avLst>
          </a:prstGeom>
          <a:solidFill>
            <a:srgbClr val="315251"/>
          </a:solidFill>
          <a:ln/>
        </p:spPr>
        <p:txBody>
          <a:bodyPr/>
          <a:lstStyle/>
          <a:p>
            <a:endParaRPr lang="en-US"/>
          </a:p>
        </p:txBody>
      </p:sp>
      <p:sp>
        <p:nvSpPr>
          <p:cNvPr id="10" name="Text 7"/>
          <p:cNvSpPr/>
          <p:nvPr/>
        </p:nvSpPr>
        <p:spPr>
          <a:xfrm>
            <a:off x="10376654" y="2421612"/>
            <a:ext cx="2497217" cy="312063"/>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Typical Outcome</a:t>
            </a:r>
            <a:endParaRPr lang="en-US" sz="1950" dirty="0"/>
          </a:p>
        </p:txBody>
      </p:sp>
      <p:sp>
        <p:nvSpPr>
          <p:cNvPr id="11" name="Text 8"/>
          <p:cNvSpPr/>
          <p:nvPr/>
        </p:nvSpPr>
        <p:spPr>
          <a:xfrm>
            <a:off x="10376654" y="2860953"/>
            <a:ext cx="3298627" cy="1018699"/>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For profitable taxed corporations, leasing often makes more sense from a tax perspective.</a:t>
            </a:r>
            <a:endParaRPr lang="en-US" sz="1650" dirty="0"/>
          </a:p>
        </p:txBody>
      </p:sp>
      <p:sp>
        <p:nvSpPr>
          <p:cNvPr id="12" name="Text 9"/>
          <p:cNvSpPr/>
          <p:nvPr/>
        </p:nvSpPr>
        <p:spPr>
          <a:xfrm>
            <a:off x="10376654" y="4006929"/>
            <a:ext cx="3298627" cy="1018699"/>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Value impact is typically small when considering debt capacity effects.</a:t>
            </a:r>
            <a:endParaRPr lang="en-US" sz="1650" dirty="0"/>
          </a:p>
        </p:txBody>
      </p:sp>
      <p:sp>
        <p:nvSpPr>
          <p:cNvPr id="13" name="Shape 10"/>
          <p:cNvSpPr/>
          <p:nvPr/>
        </p:nvSpPr>
        <p:spPr>
          <a:xfrm>
            <a:off x="6229350" y="5577245"/>
            <a:ext cx="7658100" cy="2009656"/>
          </a:xfrm>
          <a:prstGeom prst="roundRect">
            <a:avLst>
              <a:gd name="adj" fmla="val 1584"/>
            </a:avLst>
          </a:prstGeom>
          <a:solidFill>
            <a:srgbClr val="315251"/>
          </a:solidFill>
          <a:ln/>
        </p:spPr>
        <p:txBody>
          <a:bodyPr/>
          <a:lstStyle/>
          <a:p>
            <a:endParaRPr lang="en-US"/>
          </a:p>
        </p:txBody>
      </p:sp>
      <p:sp>
        <p:nvSpPr>
          <p:cNvPr id="14" name="Text 11"/>
          <p:cNvSpPr/>
          <p:nvPr/>
        </p:nvSpPr>
        <p:spPr>
          <a:xfrm>
            <a:off x="6441519" y="5789414"/>
            <a:ext cx="2497217" cy="312063"/>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Other Considerations</a:t>
            </a:r>
            <a:endParaRPr lang="en-US" sz="1950" dirty="0"/>
          </a:p>
        </p:txBody>
      </p:sp>
      <p:sp>
        <p:nvSpPr>
          <p:cNvPr id="15" name="Text 12"/>
          <p:cNvSpPr/>
          <p:nvPr/>
        </p:nvSpPr>
        <p:spPr>
          <a:xfrm>
            <a:off x="6441519" y="6228755"/>
            <a:ext cx="7233761" cy="679133"/>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Duration of space usage, depreciation allowances, price/rent multiples, and expected capital gains.</a:t>
            </a:r>
            <a:endParaRPr lang="en-US" sz="1650" dirty="0"/>
          </a:p>
        </p:txBody>
      </p:sp>
      <p:sp>
        <p:nvSpPr>
          <p:cNvPr id="16" name="Text 13"/>
          <p:cNvSpPr/>
          <p:nvPr/>
        </p:nvSpPr>
        <p:spPr>
          <a:xfrm>
            <a:off x="6441519" y="7035165"/>
            <a:ext cx="7233761" cy="339566"/>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Non-financial factors may outweigh tax considerations.</a:t>
            </a:r>
            <a:endParaRPr lang="en-US" sz="16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1017627"/>
            <a:ext cx="8374856"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Key Takeaways: Investment Value</a:t>
            </a:r>
            <a:endParaRPr lang="en-US" sz="4400" dirty="0"/>
          </a:p>
        </p:txBody>
      </p:sp>
      <p:pic>
        <p:nvPicPr>
          <p:cNvPr id="3" name="Image 0" descr="preencoded.png"/>
          <p:cNvPicPr>
            <a:picLocks noChangeAspect="1"/>
          </p:cNvPicPr>
          <p:nvPr/>
        </p:nvPicPr>
        <p:blipFill>
          <a:blip r:embed="rId3"/>
          <a:stretch>
            <a:fillRect/>
          </a:stretch>
        </p:blipFill>
        <p:spPr>
          <a:xfrm>
            <a:off x="845344" y="2353985"/>
            <a:ext cx="3091339" cy="3091339"/>
          </a:xfrm>
          <a:prstGeom prst="rect">
            <a:avLst/>
          </a:prstGeom>
        </p:spPr>
      </p:pic>
      <p:pic>
        <p:nvPicPr>
          <p:cNvPr id="4" name="Image 1" descr="preencoded.png"/>
          <p:cNvPicPr>
            <a:picLocks noChangeAspect="1"/>
          </p:cNvPicPr>
          <p:nvPr/>
        </p:nvPicPr>
        <p:blipFill>
          <a:blip r:embed="rId4"/>
          <a:stretch>
            <a:fillRect/>
          </a:stretch>
        </p:blipFill>
        <p:spPr>
          <a:xfrm>
            <a:off x="4128135" y="2353985"/>
            <a:ext cx="3091339" cy="3091339"/>
          </a:xfrm>
          <a:prstGeom prst="rect">
            <a:avLst/>
          </a:prstGeom>
        </p:spPr>
      </p:pic>
      <p:pic>
        <p:nvPicPr>
          <p:cNvPr id="5" name="Image 2" descr="preencoded.png"/>
          <p:cNvPicPr>
            <a:picLocks noChangeAspect="1"/>
          </p:cNvPicPr>
          <p:nvPr/>
        </p:nvPicPr>
        <p:blipFill>
          <a:blip r:embed="rId5"/>
          <a:stretch>
            <a:fillRect/>
          </a:stretch>
        </p:blipFill>
        <p:spPr>
          <a:xfrm>
            <a:off x="7410926" y="2353985"/>
            <a:ext cx="3091339" cy="3091339"/>
          </a:xfrm>
          <a:prstGeom prst="rect">
            <a:avLst/>
          </a:prstGeom>
        </p:spPr>
      </p:pic>
      <p:pic>
        <p:nvPicPr>
          <p:cNvPr id="6" name="Image 3" descr="preencoded.png"/>
          <p:cNvPicPr>
            <a:picLocks noChangeAspect="1"/>
          </p:cNvPicPr>
          <p:nvPr/>
        </p:nvPicPr>
        <p:blipFill>
          <a:blip r:embed="rId6"/>
          <a:stretch>
            <a:fillRect/>
          </a:stretch>
        </p:blipFill>
        <p:spPr>
          <a:xfrm>
            <a:off x="10693718" y="2353985"/>
            <a:ext cx="3091339" cy="3091339"/>
          </a:xfrm>
          <a:prstGeom prst="rect">
            <a:avLst/>
          </a:prstGeom>
        </p:spPr>
      </p:pic>
      <p:sp>
        <p:nvSpPr>
          <p:cNvPr id="7" name="Shape 1"/>
          <p:cNvSpPr/>
          <p:nvPr/>
        </p:nvSpPr>
        <p:spPr>
          <a:xfrm>
            <a:off x="837724" y="5868114"/>
            <a:ext cx="538520" cy="538520"/>
          </a:xfrm>
          <a:prstGeom prst="roundRect">
            <a:avLst>
              <a:gd name="adj" fmla="val 6668"/>
            </a:avLst>
          </a:prstGeom>
          <a:solidFill>
            <a:srgbClr val="315251"/>
          </a:solidFill>
          <a:ln/>
        </p:spPr>
        <p:txBody>
          <a:bodyPr/>
          <a:lstStyle/>
          <a:p>
            <a:endParaRPr lang="en-US"/>
          </a:p>
        </p:txBody>
      </p:sp>
      <p:sp>
        <p:nvSpPr>
          <p:cNvPr id="8" name="Text 2"/>
          <p:cNvSpPr/>
          <p:nvPr/>
        </p:nvSpPr>
        <p:spPr>
          <a:xfrm>
            <a:off x="1615559" y="595038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IV vs. MV Framework</a:t>
            </a:r>
            <a:endParaRPr lang="en-US" sz="2200" dirty="0"/>
          </a:p>
        </p:txBody>
      </p:sp>
      <p:sp>
        <p:nvSpPr>
          <p:cNvPr id="9" name="Text 3"/>
          <p:cNvSpPr/>
          <p:nvPr/>
        </p:nvSpPr>
        <p:spPr>
          <a:xfrm>
            <a:off x="1615559" y="6445925"/>
            <a:ext cx="5549979"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Understanding both perspectives enables better investment decisions.</a:t>
            </a:r>
            <a:endParaRPr lang="en-US" sz="1850" dirty="0"/>
          </a:p>
        </p:txBody>
      </p:sp>
      <p:sp>
        <p:nvSpPr>
          <p:cNvPr id="10" name="Shape 4"/>
          <p:cNvSpPr/>
          <p:nvPr/>
        </p:nvSpPr>
        <p:spPr>
          <a:xfrm>
            <a:off x="7464743" y="5868114"/>
            <a:ext cx="538520" cy="538520"/>
          </a:xfrm>
          <a:prstGeom prst="roundRect">
            <a:avLst>
              <a:gd name="adj" fmla="val 6668"/>
            </a:avLst>
          </a:prstGeom>
          <a:solidFill>
            <a:srgbClr val="315251"/>
          </a:solidFill>
          <a:ln/>
        </p:spPr>
        <p:txBody>
          <a:bodyPr/>
          <a:lstStyle/>
          <a:p>
            <a:endParaRPr lang="en-US"/>
          </a:p>
        </p:txBody>
      </p:sp>
      <p:sp>
        <p:nvSpPr>
          <p:cNvPr id="11" name="Text 5"/>
          <p:cNvSpPr/>
          <p:nvPr/>
        </p:nvSpPr>
        <p:spPr>
          <a:xfrm>
            <a:off x="8242578" y="595038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Tax Advantages</a:t>
            </a:r>
            <a:endParaRPr lang="en-US" sz="2200" dirty="0"/>
          </a:p>
        </p:txBody>
      </p:sp>
      <p:sp>
        <p:nvSpPr>
          <p:cNvPr id="12" name="Text 6"/>
          <p:cNvSpPr/>
          <p:nvPr/>
        </p:nvSpPr>
        <p:spPr>
          <a:xfrm>
            <a:off x="8242578" y="6445925"/>
            <a:ext cx="5550098"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Debt financing can create positive NPV for high-tax-bracket investors.</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378035"/>
            <a:ext cx="859512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Market Value vs. Investment Value</a:t>
            </a:r>
            <a:endParaRPr lang="en-US" sz="4400" dirty="0"/>
          </a:p>
        </p:txBody>
      </p:sp>
      <p:sp>
        <p:nvSpPr>
          <p:cNvPr id="3" name="Text 1"/>
          <p:cNvSpPr/>
          <p:nvPr/>
        </p:nvSpPr>
        <p:spPr>
          <a:xfrm>
            <a:off x="837724" y="368034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Market Value (MV)</a:t>
            </a:r>
            <a:endParaRPr lang="en-US" sz="2200" dirty="0"/>
          </a:p>
        </p:txBody>
      </p:sp>
      <p:sp>
        <p:nvSpPr>
          <p:cNvPr id="4" name="Text 2"/>
          <p:cNvSpPr/>
          <p:nvPr/>
        </p:nvSpPr>
        <p:spPr>
          <a:xfrm>
            <a:off x="837724" y="4271605"/>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expected price at which an asset would sell in the current property market without pressure or distress.</a:t>
            </a:r>
            <a:endParaRPr lang="en-US" sz="1850" dirty="0"/>
          </a:p>
        </p:txBody>
      </p:sp>
      <p:sp>
        <p:nvSpPr>
          <p:cNvPr id="5" name="Text 3"/>
          <p:cNvSpPr/>
          <p:nvPr/>
        </p:nvSpPr>
        <p:spPr>
          <a:xfrm>
            <a:off x="837724" y="5253038"/>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Reflects opportunity cost of the investment.</a:t>
            </a:r>
            <a:endParaRPr lang="en-US" sz="1850" dirty="0"/>
          </a:p>
        </p:txBody>
      </p:sp>
      <p:sp>
        <p:nvSpPr>
          <p:cNvPr id="6" name="Text 4"/>
          <p:cNvSpPr/>
          <p:nvPr/>
        </p:nvSpPr>
        <p:spPr>
          <a:xfrm>
            <a:off x="7614761" y="368034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Investment Value (IV)</a:t>
            </a:r>
            <a:endParaRPr lang="en-US" sz="2200" dirty="0"/>
          </a:p>
        </p:txBody>
      </p:sp>
      <p:sp>
        <p:nvSpPr>
          <p:cNvPr id="7" name="Text 5"/>
          <p:cNvSpPr/>
          <p:nvPr/>
        </p:nvSpPr>
        <p:spPr>
          <a:xfrm>
            <a:off x="7614761" y="4271605"/>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 property's value to a particular owner who plans to operate the asset long-term.</a:t>
            </a:r>
            <a:endParaRPr lang="en-US" sz="1850" dirty="0"/>
          </a:p>
        </p:txBody>
      </p:sp>
      <p:sp>
        <p:nvSpPr>
          <p:cNvPr id="8" name="Text 6"/>
          <p:cNvSpPr/>
          <p:nvPr/>
        </p:nvSpPr>
        <p:spPr>
          <a:xfrm>
            <a:off x="7614761" y="5253038"/>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Can differ between investors for the same asset.</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75729"/>
          </a:xfrm>
          <a:prstGeom prst="rect">
            <a:avLst/>
          </a:prstGeom>
        </p:spPr>
      </p:pic>
      <p:sp>
        <p:nvSpPr>
          <p:cNvPr id="3" name="Text 0"/>
          <p:cNvSpPr/>
          <p:nvPr/>
        </p:nvSpPr>
        <p:spPr>
          <a:xfrm>
            <a:off x="833199" y="3630335"/>
            <a:ext cx="9544764" cy="70020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Next Steps for Sophisticated Investors</a:t>
            </a:r>
            <a:endParaRPr lang="en-US" sz="4400" dirty="0"/>
          </a:p>
        </p:txBody>
      </p:sp>
      <p:pic>
        <p:nvPicPr>
          <p:cNvPr id="4" name="Image 1" descr="preencoded.png"/>
          <p:cNvPicPr>
            <a:picLocks noChangeAspect="1"/>
          </p:cNvPicPr>
          <p:nvPr/>
        </p:nvPicPr>
        <p:blipFill>
          <a:blip r:embed="rId4"/>
          <a:stretch>
            <a:fillRect/>
          </a:stretch>
        </p:blipFill>
        <p:spPr>
          <a:xfrm>
            <a:off x="833199" y="4687610"/>
            <a:ext cx="595074" cy="595074"/>
          </a:xfrm>
          <a:prstGeom prst="rect">
            <a:avLst/>
          </a:prstGeom>
        </p:spPr>
      </p:pic>
      <p:sp>
        <p:nvSpPr>
          <p:cNvPr id="5" name="Text 1"/>
          <p:cNvSpPr/>
          <p:nvPr/>
        </p:nvSpPr>
        <p:spPr>
          <a:xfrm>
            <a:off x="1725811" y="4828937"/>
            <a:ext cx="2125147" cy="700088"/>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Identify Unique Advantages</a:t>
            </a:r>
            <a:endParaRPr lang="en-US" sz="2200" dirty="0"/>
          </a:p>
        </p:txBody>
      </p:sp>
      <p:sp>
        <p:nvSpPr>
          <p:cNvPr id="6" name="Text 2"/>
          <p:cNvSpPr/>
          <p:nvPr/>
        </p:nvSpPr>
        <p:spPr>
          <a:xfrm>
            <a:off x="1725811" y="5671780"/>
            <a:ext cx="2125147" cy="1903809"/>
          </a:xfrm>
          <a:prstGeom prst="rect">
            <a:avLst/>
          </a:prstGeom>
          <a:noFill/>
          <a:ln/>
        </p:spPr>
        <p:txBody>
          <a:bodyPr wrap="square" lIns="0" tIns="0" rIns="0" bIns="0" rtlCol="0" anchor="t"/>
          <a:lstStyle/>
          <a:p>
            <a:pPr marL="0" indent="0" algn="l">
              <a:lnSpc>
                <a:spcPts val="2950"/>
              </a:lnSpc>
              <a:buNone/>
            </a:pPr>
            <a:r>
              <a:rPr lang="en-US" sz="1850" dirty="0">
                <a:solidFill>
                  <a:srgbClr val="F9EEE7"/>
                </a:solidFill>
                <a:latin typeface="Quattrocento" pitchFamily="34" charset="0"/>
                <a:ea typeface="Quattrocento" pitchFamily="34" charset="-122"/>
                <a:cs typeface="Quattrocento" pitchFamily="34" charset="-120"/>
              </a:rPr>
              <a:t>Look for situations where your IV exceeds MV due to synergies or capabilities.</a:t>
            </a:r>
            <a:endParaRPr lang="en-US" sz="1850" dirty="0"/>
          </a:p>
        </p:txBody>
      </p:sp>
      <p:pic>
        <p:nvPicPr>
          <p:cNvPr id="7" name="Image 2" descr="preencoded.png"/>
          <p:cNvPicPr>
            <a:picLocks noChangeAspect="1"/>
          </p:cNvPicPr>
          <p:nvPr/>
        </p:nvPicPr>
        <p:blipFill>
          <a:blip r:embed="rId5"/>
          <a:stretch>
            <a:fillRect/>
          </a:stretch>
        </p:blipFill>
        <p:spPr>
          <a:xfrm>
            <a:off x="4148495" y="4687610"/>
            <a:ext cx="595074" cy="595074"/>
          </a:xfrm>
          <a:prstGeom prst="rect">
            <a:avLst/>
          </a:prstGeom>
        </p:spPr>
      </p:pic>
      <p:sp>
        <p:nvSpPr>
          <p:cNvPr id="8" name="Text 3"/>
          <p:cNvSpPr/>
          <p:nvPr/>
        </p:nvSpPr>
        <p:spPr>
          <a:xfrm>
            <a:off x="5041106" y="4828937"/>
            <a:ext cx="2125266" cy="700088"/>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Analyze Tax Situation</a:t>
            </a:r>
            <a:endParaRPr lang="en-US" sz="2200" dirty="0"/>
          </a:p>
        </p:txBody>
      </p:sp>
      <p:sp>
        <p:nvSpPr>
          <p:cNvPr id="9" name="Text 4"/>
          <p:cNvSpPr/>
          <p:nvPr/>
        </p:nvSpPr>
        <p:spPr>
          <a:xfrm>
            <a:off x="5041106" y="5671780"/>
            <a:ext cx="2125266" cy="1523047"/>
          </a:xfrm>
          <a:prstGeom prst="rect">
            <a:avLst/>
          </a:prstGeom>
          <a:noFill/>
          <a:ln/>
        </p:spPr>
        <p:txBody>
          <a:bodyPr wrap="square" lIns="0" tIns="0" rIns="0" bIns="0" rtlCol="0" anchor="t"/>
          <a:lstStyle/>
          <a:p>
            <a:pPr marL="0" indent="0" algn="l">
              <a:lnSpc>
                <a:spcPts val="2950"/>
              </a:lnSpc>
              <a:buNone/>
            </a:pPr>
            <a:r>
              <a:rPr lang="en-US" sz="1850" dirty="0">
                <a:solidFill>
                  <a:srgbClr val="F9EEE7"/>
                </a:solidFill>
                <a:latin typeface="Quattrocento" pitchFamily="34" charset="0"/>
                <a:ea typeface="Quattrocento" pitchFamily="34" charset="-122"/>
                <a:cs typeface="Quattrocento" pitchFamily="34" charset="-120"/>
              </a:rPr>
              <a:t>Understand how your tax position affects debt financing value.</a:t>
            </a:r>
            <a:endParaRPr lang="en-US" sz="1850" dirty="0"/>
          </a:p>
        </p:txBody>
      </p:sp>
      <p:pic>
        <p:nvPicPr>
          <p:cNvPr id="10" name="Image 3" descr="preencoded.png"/>
          <p:cNvPicPr>
            <a:picLocks noChangeAspect="1"/>
          </p:cNvPicPr>
          <p:nvPr/>
        </p:nvPicPr>
        <p:blipFill>
          <a:blip r:embed="rId6"/>
          <a:stretch>
            <a:fillRect/>
          </a:stretch>
        </p:blipFill>
        <p:spPr>
          <a:xfrm>
            <a:off x="7463909" y="4687610"/>
            <a:ext cx="595074" cy="595074"/>
          </a:xfrm>
          <a:prstGeom prst="rect">
            <a:avLst/>
          </a:prstGeom>
        </p:spPr>
      </p:pic>
      <p:sp>
        <p:nvSpPr>
          <p:cNvPr id="11" name="Text 5"/>
          <p:cNvSpPr/>
          <p:nvPr/>
        </p:nvSpPr>
        <p:spPr>
          <a:xfrm>
            <a:off x="8356521" y="4828937"/>
            <a:ext cx="2125266" cy="700088"/>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Apply APV Framework</a:t>
            </a:r>
            <a:endParaRPr lang="en-US" sz="2200" dirty="0"/>
          </a:p>
        </p:txBody>
      </p:sp>
      <p:sp>
        <p:nvSpPr>
          <p:cNvPr id="12" name="Text 6"/>
          <p:cNvSpPr/>
          <p:nvPr/>
        </p:nvSpPr>
        <p:spPr>
          <a:xfrm>
            <a:off x="8356521" y="5671780"/>
            <a:ext cx="2125266" cy="1903809"/>
          </a:xfrm>
          <a:prstGeom prst="rect">
            <a:avLst/>
          </a:prstGeom>
          <a:noFill/>
          <a:ln/>
        </p:spPr>
        <p:txBody>
          <a:bodyPr wrap="square" lIns="0" tIns="0" rIns="0" bIns="0" rtlCol="0" anchor="t"/>
          <a:lstStyle/>
          <a:p>
            <a:pPr marL="0" indent="0" algn="l">
              <a:lnSpc>
                <a:spcPts val="2950"/>
              </a:lnSpc>
              <a:buNone/>
            </a:pPr>
            <a:r>
              <a:rPr lang="en-US" sz="1850" dirty="0">
                <a:solidFill>
                  <a:srgbClr val="F9EEE7"/>
                </a:solidFill>
                <a:latin typeface="Quattrocento" pitchFamily="34" charset="0"/>
                <a:ea typeface="Quattrocento" pitchFamily="34" charset="-122"/>
                <a:cs typeface="Quattrocento" pitchFamily="34" charset="-120"/>
              </a:rPr>
              <a:t>Evaluate investments by separating property and financing components.</a:t>
            </a:r>
            <a:endParaRPr lang="en-US" sz="1850" dirty="0"/>
          </a:p>
        </p:txBody>
      </p:sp>
      <p:pic>
        <p:nvPicPr>
          <p:cNvPr id="13" name="Image 4" descr="preencoded.png"/>
          <p:cNvPicPr>
            <a:picLocks noChangeAspect="1"/>
          </p:cNvPicPr>
          <p:nvPr/>
        </p:nvPicPr>
        <p:blipFill>
          <a:blip r:embed="rId7"/>
          <a:stretch>
            <a:fillRect/>
          </a:stretch>
        </p:blipFill>
        <p:spPr>
          <a:xfrm>
            <a:off x="10779323" y="4687610"/>
            <a:ext cx="595074" cy="595074"/>
          </a:xfrm>
          <a:prstGeom prst="rect">
            <a:avLst/>
          </a:prstGeom>
        </p:spPr>
      </p:pic>
      <p:sp>
        <p:nvSpPr>
          <p:cNvPr id="14" name="Text 7"/>
          <p:cNvSpPr/>
          <p:nvPr/>
        </p:nvSpPr>
        <p:spPr>
          <a:xfrm>
            <a:off x="11671935" y="4828937"/>
            <a:ext cx="2125266" cy="1050131"/>
          </a:xfrm>
          <a:prstGeom prst="rect">
            <a:avLst/>
          </a:prstGeom>
          <a:noFill/>
          <a:ln/>
        </p:spPr>
        <p:txBody>
          <a:bodyPr wrap="squar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Develop Negotiation Strategy</a:t>
            </a:r>
            <a:endParaRPr lang="en-US" sz="2200" dirty="0"/>
          </a:p>
        </p:txBody>
      </p:sp>
      <p:sp>
        <p:nvSpPr>
          <p:cNvPr id="15" name="Text 8"/>
          <p:cNvSpPr/>
          <p:nvPr/>
        </p:nvSpPr>
        <p:spPr>
          <a:xfrm>
            <a:off x="11671935" y="6021824"/>
            <a:ext cx="2125266" cy="1523047"/>
          </a:xfrm>
          <a:prstGeom prst="rect">
            <a:avLst/>
          </a:prstGeom>
          <a:noFill/>
          <a:ln/>
        </p:spPr>
        <p:txBody>
          <a:bodyPr wrap="square" lIns="0" tIns="0" rIns="0" bIns="0" rtlCol="0" anchor="t"/>
          <a:lstStyle/>
          <a:p>
            <a:pPr marL="0" indent="0" algn="l">
              <a:lnSpc>
                <a:spcPts val="2950"/>
              </a:lnSpc>
              <a:buNone/>
            </a:pPr>
            <a:r>
              <a:rPr lang="en-US" sz="1850" dirty="0">
                <a:solidFill>
                  <a:srgbClr val="F9EEE7"/>
                </a:solidFill>
                <a:latin typeface="Quattrocento" pitchFamily="34" charset="0"/>
                <a:ea typeface="Quattrocento" pitchFamily="34" charset="-122"/>
                <a:cs typeface="Quattrocento" pitchFamily="34" charset="-120"/>
              </a:rPr>
              <a:t>Set reservation prices based on your IV and market knowledge.</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005245"/>
            <a:ext cx="658344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Key Differences: MV vs. IV</a:t>
            </a:r>
            <a:endParaRPr lang="en-US" sz="4400" dirty="0"/>
          </a:p>
        </p:txBody>
      </p:sp>
      <p:sp>
        <p:nvSpPr>
          <p:cNvPr id="4" name="Shape 1"/>
          <p:cNvSpPr/>
          <p:nvPr/>
        </p:nvSpPr>
        <p:spPr>
          <a:xfrm>
            <a:off x="6324124" y="2068235"/>
            <a:ext cx="3614618" cy="3032879"/>
          </a:xfrm>
          <a:prstGeom prst="roundRect">
            <a:avLst>
              <a:gd name="adj" fmla="val 1184"/>
            </a:avLst>
          </a:prstGeom>
          <a:solidFill>
            <a:srgbClr val="315251"/>
          </a:solidFill>
          <a:ln/>
        </p:spPr>
        <p:txBody>
          <a:bodyPr/>
          <a:lstStyle/>
          <a:p>
            <a:endParaRPr lang="en-US"/>
          </a:p>
        </p:txBody>
      </p:sp>
      <p:sp>
        <p:nvSpPr>
          <p:cNvPr id="5" name="Text 2"/>
          <p:cNvSpPr/>
          <p:nvPr/>
        </p:nvSpPr>
        <p:spPr>
          <a:xfrm>
            <a:off x="6563439" y="230755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Value</a:t>
            </a:r>
            <a:endParaRPr lang="en-US" sz="2200" dirty="0"/>
          </a:p>
        </p:txBody>
      </p:sp>
      <p:sp>
        <p:nvSpPr>
          <p:cNvPr id="6" name="Text 3"/>
          <p:cNvSpPr/>
          <p:nvPr/>
        </p:nvSpPr>
        <p:spPr>
          <a:xfrm>
            <a:off x="6563439" y="2803088"/>
            <a:ext cx="313598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Objective value exogenous to any one party.</a:t>
            </a:r>
            <a:endParaRPr lang="en-US" sz="1850" dirty="0"/>
          </a:p>
        </p:txBody>
      </p:sp>
      <p:sp>
        <p:nvSpPr>
          <p:cNvPr id="7" name="Text 4"/>
          <p:cNvSpPr/>
          <p:nvPr/>
        </p:nvSpPr>
        <p:spPr>
          <a:xfrm>
            <a:off x="6563439" y="3712726"/>
            <a:ext cx="3135987"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Same for a given asset for all investors at a given point in time.</a:t>
            </a:r>
            <a:endParaRPr lang="en-US" sz="1850" dirty="0"/>
          </a:p>
        </p:txBody>
      </p:sp>
      <p:sp>
        <p:nvSpPr>
          <p:cNvPr id="8" name="Shape 5"/>
          <p:cNvSpPr/>
          <p:nvPr/>
        </p:nvSpPr>
        <p:spPr>
          <a:xfrm>
            <a:off x="10178058" y="2068235"/>
            <a:ext cx="3614618" cy="3032879"/>
          </a:xfrm>
          <a:prstGeom prst="roundRect">
            <a:avLst>
              <a:gd name="adj" fmla="val 1184"/>
            </a:avLst>
          </a:prstGeom>
          <a:solidFill>
            <a:srgbClr val="315251"/>
          </a:solidFill>
          <a:ln/>
        </p:spPr>
        <p:txBody>
          <a:bodyPr/>
          <a:lstStyle/>
          <a:p>
            <a:endParaRPr lang="en-US"/>
          </a:p>
        </p:txBody>
      </p:sp>
      <p:sp>
        <p:nvSpPr>
          <p:cNvPr id="9" name="Text 6"/>
          <p:cNvSpPr/>
          <p:nvPr/>
        </p:nvSpPr>
        <p:spPr>
          <a:xfrm>
            <a:off x="10417373" y="230755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Investment Value</a:t>
            </a:r>
            <a:endParaRPr lang="en-US" sz="2200" dirty="0"/>
          </a:p>
        </p:txBody>
      </p:sp>
      <p:sp>
        <p:nvSpPr>
          <p:cNvPr id="10" name="Text 7"/>
          <p:cNvSpPr/>
          <p:nvPr/>
        </p:nvSpPr>
        <p:spPr>
          <a:xfrm>
            <a:off x="10417373" y="2803088"/>
            <a:ext cx="313598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Private or subjective valuation of a specific party.</a:t>
            </a:r>
            <a:endParaRPr lang="en-US" sz="1850" dirty="0"/>
          </a:p>
        </p:txBody>
      </p:sp>
      <p:sp>
        <p:nvSpPr>
          <p:cNvPr id="11" name="Text 8"/>
          <p:cNvSpPr/>
          <p:nvPr/>
        </p:nvSpPr>
        <p:spPr>
          <a:xfrm>
            <a:off x="10417373" y="3712726"/>
            <a:ext cx="3135987"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Based on unique investor circumstances and capabilities.</a:t>
            </a:r>
            <a:endParaRPr lang="en-US" sz="1850" dirty="0"/>
          </a:p>
        </p:txBody>
      </p:sp>
      <p:sp>
        <p:nvSpPr>
          <p:cNvPr id="12" name="Shape 9"/>
          <p:cNvSpPr/>
          <p:nvPr/>
        </p:nvSpPr>
        <p:spPr>
          <a:xfrm>
            <a:off x="6324124" y="5340429"/>
            <a:ext cx="7468553" cy="1883807"/>
          </a:xfrm>
          <a:prstGeom prst="roundRect">
            <a:avLst>
              <a:gd name="adj" fmla="val 1906"/>
            </a:avLst>
          </a:prstGeom>
          <a:solidFill>
            <a:srgbClr val="315251"/>
          </a:solidFill>
          <a:ln/>
        </p:spPr>
        <p:txBody>
          <a:bodyPr/>
          <a:lstStyle/>
          <a:p>
            <a:endParaRPr lang="en-US"/>
          </a:p>
        </p:txBody>
      </p:sp>
      <p:sp>
        <p:nvSpPr>
          <p:cNvPr id="13" name="Text 10"/>
          <p:cNvSpPr/>
          <p:nvPr/>
        </p:nvSpPr>
        <p:spPr>
          <a:xfrm>
            <a:off x="6563439" y="557974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Relationship</a:t>
            </a:r>
            <a:endParaRPr lang="en-US" sz="2200" dirty="0"/>
          </a:p>
        </p:txBody>
      </p:sp>
      <p:sp>
        <p:nvSpPr>
          <p:cNvPr id="14" name="Text 11"/>
          <p:cNvSpPr/>
          <p:nvPr/>
        </p:nvSpPr>
        <p:spPr>
          <a:xfrm>
            <a:off x="6563439" y="6075283"/>
            <a:ext cx="69899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When IV &gt; MV, buying makes sense.</a:t>
            </a:r>
            <a:endParaRPr lang="en-US" sz="1850" dirty="0"/>
          </a:p>
        </p:txBody>
      </p:sp>
      <p:sp>
        <p:nvSpPr>
          <p:cNvPr id="15" name="Text 12"/>
          <p:cNvSpPr/>
          <p:nvPr/>
        </p:nvSpPr>
        <p:spPr>
          <a:xfrm>
            <a:off x="6563439" y="6601897"/>
            <a:ext cx="69899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When IV &lt; MV, selling makes sense.</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43664" y="620078"/>
            <a:ext cx="7271028" cy="624840"/>
          </a:xfrm>
          <a:prstGeom prst="rect">
            <a:avLst/>
          </a:prstGeom>
          <a:noFill/>
          <a:ln/>
        </p:spPr>
        <p:txBody>
          <a:bodyPr wrap="none" lIns="0" tIns="0" rIns="0" bIns="0" rtlCol="0" anchor="t"/>
          <a:lstStyle/>
          <a:p>
            <a:pPr marL="0" indent="0" algn="l">
              <a:lnSpc>
                <a:spcPts val="4900"/>
              </a:lnSpc>
              <a:buNone/>
            </a:pPr>
            <a:r>
              <a:rPr lang="en-US" sz="3900" dirty="0">
                <a:solidFill>
                  <a:srgbClr val="FFD9BE"/>
                </a:solidFill>
                <a:latin typeface="Quattrocento" pitchFamily="34" charset="0"/>
                <a:ea typeface="Quattrocento" pitchFamily="34" charset="-122"/>
                <a:cs typeface="Quattrocento" pitchFamily="34" charset="-120"/>
              </a:rPr>
              <a:t>When IV Exceeds MV: Examples</a:t>
            </a:r>
            <a:endParaRPr lang="en-US" sz="3900" dirty="0"/>
          </a:p>
        </p:txBody>
      </p:sp>
      <p:sp>
        <p:nvSpPr>
          <p:cNvPr id="4" name="Shape 1"/>
          <p:cNvSpPr/>
          <p:nvPr/>
        </p:nvSpPr>
        <p:spPr>
          <a:xfrm>
            <a:off x="743664" y="1563529"/>
            <a:ext cx="478036" cy="478036"/>
          </a:xfrm>
          <a:prstGeom prst="roundRect">
            <a:avLst>
              <a:gd name="adj" fmla="val 6667"/>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832664" y="1615023"/>
            <a:ext cx="299918" cy="374928"/>
          </a:xfrm>
          <a:prstGeom prst="rect">
            <a:avLst/>
          </a:prstGeom>
        </p:spPr>
      </p:pic>
      <p:sp>
        <p:nvSpPr>
          <p:cNvPr id="6" name="Text 2"/>
          <p:cNvSpPr/>
          <p:nvPr/>
        </p:nvSpPr>
        <p:spPr>
          <a:xfrm>
            <a:off x="1434108" y="1636514"/>
            <a:ext cx="2499598" cy="312301"/>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Expansion Needs</a:t>
            </a:r>
            <a:endParaRPr lang="en-US" sz="1950" dirty="0"/>
          </a:p>
        </p:txBody>
      </p:sp>
      <p:sp>
        <p:nvSpPr>
          <p:cNvPr id="7" name="Text 3"/>
          <p:cNvSpPr/>
          <p:nvPr/>
        </p:nvSpPr>
        <p:spPr>
          <a:xfrm>
            <a:off x="1434108" y="2076212"/>
            <a:ext cx="6966228" cy="680085"/>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A retailer values adjacent lots higher than market for expansion space and to block competitors.</a:t>
            </a:r>
            <a:endParaRPr lang="en-US" sz="1650" dirty="0"/>
          </a:p>
        </p:txBody>
      </p:sp>
      <p:sp>
        <p:nvSpPr>
          <p:cNvPr id="8" name="Shape 4"/>
          <p:cNvSpPr/>
          <p:nvPr/>
        </p:nvSpPr>
        <p:spPr>
          <a:xfrm>
            <a:off x="743664" y="3181231"/>
            <a:ext cx="478036" cy="478036"/>
          </a:xfrm>
          <a:prstGeom prst="roundRect">
            <a:avLst>
              <a:gd name="adj" fmla="val 6667"/>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832664" y="3232725"/>
            <a:ext cx="299918" cy="374928"/>
          </a:xfrm>
          <a:prstGeom prst="rect">
            <a:avLst/>
          </a:prstGeom>
        </p:spPr>
      </p:pic>
      <p:sp>
        <p:nvSpPr>
          <p:cNvPr id="10" name="Text 5"/>
          <p:cNvSpPr/>
          <p:nvPr/>
        </p:nvSpPr>
        <p:spPr>
          <a:xfrm>
            <a:off x="1434108" y="3254216"/>
            <a:ext cx="2499598" cy="312301"/>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Market Power</a:t>
            </a:r>
            <a:endParaRPr lang="en-US" sz="1950" dirty="0"/>
          </a:p>
        </p:txBody>
      </p:sp>
      <p:sp>
        <p:nvSpPr>
          <p:cNvPr id="11" name="Text 6"/>
          <p:cNvSpPr/>
          <p:nvPr/>
        </p:nvSpPr>
        <p:spPr>
          <a:xfrm>
            <a:off x="1434108" y="3693914"/>
            <a:ext cx="6966228" cy="680085"/>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An investor owning most apartments in an area values additional properties higher to strengthen market position.</a:t>
            </a:r>
            <a:endParaRPr lang="en-US" sz="1650" dirty="0"/>
          </a:p>
        </p:txBody>
      </p:sp>
      <p:sp>
        <p:nvSpPr>
          <p:cNvPr id="12" name="Shape 7"/>
          <p:cNvSpPr/>
          <p:nvPr/>
        </p:nvSpPr>
        <p:spPr>
          <a:xfrm>
            <a:off x="743664" y="4798933"/>
            <a:ext cx="478036" cy="478036"/>
          </a:xfrm>
          <a:prstGeom prst="roundRect">
            <a:avLst>
              <a:gd name="adj" fmla="val 6667"/>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832664" y="4850428"/>
            <a:ext cx="299918" cy="374928"/>
          </a:xfrm>
          <a:prstGeom prst="rect">
            <a:avLst/>
          </a:prstGeom>
        </p:spPr>
      </p:pic>
      <p:sp>
        <p:nvSpPr>
          <p:cNvPr id="14" name="Text 8"/>
          <p:cNvSpPr/>
          <p:nvPr/>
        </p:nvSpPr>
        <p:spPr>
          <a:xfrm>
            <a:off x="1434108" y="4871918"/>
            <a:ext cx="2499598" cy="312301"/>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Synergy Effects</a:t>
            </a:r>
            <a:endParaRPr lang="en-US" sz="1950" dirty="0"/>
          </a:p>
        </p:txBody>
      </p:sp>
      <p:sp>
        <p:nvSpPr>
          <p:cNvPr id="15" name="Text 9"/>
          <p:cNvSpPr/>
          <p:nvPr/>
        </p:nvSpPr>
        <p:spPr>
          <a:xfrm>
            <a:off x="1434108" y="5311616"/>
            <a:ext cx="6966228" cy="680085"/>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A property owner sees unique synergies between existing and potential new properties.</a:t>
            </a:r>
            <a:endParaRPr lang="en-US" sz="1650" dirty="0"/>
          </a:p>
        </p:txBody>
      </p:sp>
      <p:sp>
        <p:nvSpPr>
          <p:cNvPr id="16" name="Shape 10"/>
          <p:cNvSpPr/>
          <p:nvPr/>
        </p:nvSpPr>
        <p:spPr>
          <a:xfrm>
            <a:off x="743664" y="6416635"/>
            <a:ext cx="478036" cy="478036"/>
          </a:xfrm>
          <a:prstGeom prst="roundRect">
            <a:avLst>
              <a:gd name="adj" fmla="val 6667"/>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832664" y="6468130"/>
            <a:ext cx="299918" cy="374928"/>
          </a:xfrm>
          <a:prstGeom prst="rect">
            <a:avLst/>
          </a:prstGeom>
        </p:spPr>
      </p:pic>
      <p:sp>
        <p:nvSpPr>
          <p:cNvPr id="18" name="Text 11"/>
          <p:cNvSpPr/>
          <p:nvPr/>
        </p:nvSpPr>
        <p:spPr>
          <a:xfrm>
            <a:off x="1434108" y="6489621"/>
            <a:ext cx="3075980" cy="312301"/>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Entrepreneurial Innovation</a:t>
            </a:r>
            <a:endParaRPr lang="en-US" sz="1950" dirty="0"/>
          </a:p>
        </p:txBody>
      </p:sp>
      <p:sp>
        <p:nvSpPr>
          <p:cNvPr id="19" name="Text 12"/>
          <p:cNvSpPr/>
          <p:nvPr/>
        </p:nvSpPr>
        <p:spPr>
          <a:xfrm>
            <a:off x="1434108" y="6929318"/>
            <a:ext cx="6966228" cy="680085"/>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An investor develops a new property concept that meets latent market demand.</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2833" y="600313"/>
            <a:ext cx="6554748" cy="640913"/>
          </a:xfrm>
          <a:prstGeom prst="rect">
            <a:avLst/>
          </a:prstGeom>
          <a:noFill/>
          <a:ln/>
        </p:spPr>
        <p:txBody>
          <a:bodyPr wrap="none" lIns="0" tIns="0" rIns="0" bIns="0" rtlCol="0" anchor="t"/>
          <a:lstStyle/>
          <a:p>
            <a:pPr marL="0" indent="0" algn="l">
              <a:lnSpc>
                <a:spcPts val="5000"/>
              </a:lnSpc>
              <a:buNone/>
            </a:pPr>
            <a:r>
              <a:rPr lang="en-US" sz="4000" dirty="0">
                <a:solidFill>
                  <a:srgbClr val="FFD9BE"/>
                </a:solidFill>
                <a:latin typeface="Quattrocento" pitchFamily="34" charset="0"/>
                <a:ea typeface="Quattrocento" pitchFamily="34" charset="-122"/>
                <a:cs typeface="Quattrocento" pitchFamily="34" charset="-120"/>
              </a:rPr>
              <a:t>Measuring Investment Value</a:t>
            </a:r>
            <a:endParaRPr lang="en-US" sz="4000" dirty="0"/>
          </a:p>
        </p:txBody>
      </p:sp>
      <p:pic>
        <p:nvPicPr>
          <p:cNvPr id="4" name="Image 1" descr="preencoded.png"/>
          <p:cNvPicPr>
            <a:picLocks noChangeAspect="1"/>
          </p:cNvPicPr>
          <p:nvPr/>
        </p:nvPicPr>
        <p:blipFill>
          <a:blip r:embed="rId4"/>
          <a:stretch>
            <a:fillRect/>
          </a:stretch>
        </p:blipFill>
        <p:spPr>
          <a:xfrm>
            <a:off x="762833" y="1568053"/>
            <a:ext cx="1089660" cy="1584484"/>
          </a:xfrm>
          <a:prstGeom prst="rect">
            <a:avLst/>
          </a:prstGeom>
        </p:spPr>
      </p:pic>
      <p:sp>
        <p:nvSpPr>
          <p:cNvPr id="5" name="Text 1"/>
          <p:cNvSpPr/>
          <p:nvPr/>
        </p:nvSpPr>
        <p:spPr>
          <a:xfrm>
            <a:off x="2070378" y="1785938"/>
            <a:ext cx="2564130" cy="320516"/>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Use Multiperiod DCF</a:t>
            </a:r>
            <a:endParaRPr lang="en-US" sz="2000" dirty="0"/>
          </a:p>
        </p:txBody>
      </p:sp>
      <p:sp>
        <p:nvSpPr>
          <p:cNvPr id="6" name="Text 2"/>
          <p:cNvSpPr/>
          <p:nvPr/>
        </p:nvSpPr>
        <p:spPr>
          <a:xfrm>
            <a:off x="2070378" y="2237184"/>
            <a:ext cx="6310789" cy="697468"/>
          </a:xfrm>
          <a:prstGeom prst="rect">
            <a:avLst/>
          </a:prstGeom>
          <a:noFill/>
          <a:ln/>
        </p:spPr>
        <p:txBody>
          <a:bodyPr wrap="squar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Project long-term cash flows specific to the particular owner/user.</a:t>
            </a:r>
            <a:endParaRPr lang="en-US" sz="1700" dirty="0"/>
          </a:p>
        </p:txBody>
      </p:sp>
      <p:pic>
        <p:nvPicPr>
          <p:cNvPr id="7" name="Image 2" descr="preencoded.png"/>
          <p:cNvPicPr>
            <a:picLocks noChangeAspect="1"/>
          </p:cNvPicPr>
          <p:nvPr/>
        </p:nvPicPr>
        <p:blipFill>
          <a:blip r:embed="rId5"/>
          <a:stretch>
            <a:fillRect/>
          </a:stretch>
        </p:blipFill>
        <p:spPr>
          <a:xfrm>
            <a:off x="762833" y="3152537"/>
            <a:ext cx="1089660" cy="1584484"/>
          </a:xfrm>
          <a:prstGeom prst="rect">
            <a:avLst/>
          </a:prstGeom>
        </p:spPr>
      </p:pic>
      <p:sp>
        <p:nvSpPr>
          <p:cNvPr id="8" name="Text 3"/>
          <p:cNvSpPr/>
          <p:nvPr/>
        </p:nvSpPr>
        <p:spPr>
          <a:xfrm>
            <a:off x="2070378" y="3370421"/>
            <a:ext cx="2701409" cy="320516"/>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Include Synergy Effects</a:t>
            </a:r>
            <a:endParaRPr lang="en-US" sz="2000" dirty="0"/>
          </a:p>
        </p:txBody>
      </p:sp>
      <p:sp>
        <p:nvSpPr>
          <p:cNvPr id="9" name="Text 4"/>
          <p:cNvSpPr/>
          <p:nvPr/>
        </p:nvSpPr>
        <p:spPr>
          <a:xfrm>
            <a:off x="2070378" y="3821668"/>
            <a:ext cx="6310789" cy="697468"/>
          </a:xfrm>
          <a:prstGeom prst="rect">
            <a:avLst/>
          </a:prstGeom>
          <a:noFill/>
          <a:ln/>
        </p:spPr>
        <p:txBody>
          <a:bodyPr wrap="squar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Account for spillover benefits with owner's other assets and operations.</a:t>
            </a:r>
            <a:endParaRPr lang="en-US" sz="1700" dirty="0"/>
          </a:p>
        </p:txBody>
      </p:sp>
      <p:pic>
        <p:nvPicPr>
          <p:cNvPr id="10" name="Image 3" descr="preencoded.png"/>
          <p:cNvPicPr>
            <a:picLocks noChangeAspect="1"/>
          </p:cNvPicPr>
          <p:nvPr/>
        </p:nvPicPr>
        <p:blipFill>
          <a:blip r:embed="rId6"/>
          <a:stretch>
            <a:fillRect/>
          </a:stretch>
        </p:blipFill>
        <p:spPr>
          <a:xfrm>
            <a:off x="762833" y="4737021"/>
            <a:ext cx="1089660" cy="1307663"/>
          </a:xfrm>
          <a:prstGeom prst="rect">
            <a:avLst/>
          </a:prstGeom>
        </p:spPr>
      </p:pic>
      <p:sp>
        <p:nvSpPr>
          <p:cNvPr id="11" name="Text 5"/>
          <p:cNvSpPr/>
          <p:nvPr/>
        </p:nvSpPr>
        <p:spPr>
          <a:xfrm>
            <a:off x="2070378" y="4954905"/>
            <a:ext cx="3330416" cy="320516"/>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Apply Market Discount Rates</a:t>
            </a:r>
            <a:endParaRPr lang="en-US" sz="2000" dirty="0"/>
          </a:p>
        </p:txBody>
      </p:sp>
      <p:sp>
        <p:nvSpPr>
          <p:cNvPr id="12" name="Text 6"/>
          <p:cNvSpPr/>
          <p:nvPr/>
        </p:nvSpPr>
        <p:spPr>
          <a:xfrm>
            <a:off x="2070378" y="5406152"/>
            <a:ext cx="6310789" cy="348734"/>
          </a:xfrm>
          <a:prstGeom prst="rect">
            <a:avLst/>
          </a:prstGeom>
          <a:noFill/>
          <a:ln/>
        </p:spPr>
        <p:txBody>
          <a:bodyPr wrap="non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Use opportunity cost of capital based on capital markets.</a:t>
            </a:r>
            <a:endParaRPr lang="en-US" sz="1700" dirty="0"/>
          </a:p>
        </p:txBody>
      </p:sp>
      <p:pic>
        <p:nvPicPr>
          <p:cNvPr id="13" name="Image 4" descr="preencoded.png"/>
          <p:cNvPicPr>
            <a:picLocks noChangeAspect="1"/>
          </p:cNvPicPr>
          <p:nvPr/>
        </p:nvPicPr>
        <p:blipFill>
          <a:blip r:embed="rId7"/>
          <a:stretch>
            <a:fillRect/>
          </a:stretch>
        </p:blipFill>
        <p:spPr>
          <a:xfrm>
            <a:off x="762833" y="6044684"/>
            <a:ext cx="1089660" cy="1584484"/>
          </a:xfrm>
          <a:prstGeom prst="rect">
            <a:avLst/>
          </a:prstGeom>
        </p:spPr>
      </p:pic>
      <p:sp>
        <p:nvSpPr>
          <p:cNvPr id="14" name="Text 7"/>
          <p:cNvSpPr/>
          <p:nvPr/>
        </p:nvSpPr>
        <p:spPr>
          <a:xfrm>
            <a:off x="2070378" y="6262568"/>
            <a:ext cx="3730585" cy="320516"/>
          </a:xfrm>
          <a:prstGeom prst="rect">
            <a:avLst/>
          </a:prstGeom>
          <a:noFill/>
          <a:ln/>
        </p:spPr>
        <p:txBody>
          <a:bodyPr wrap="none" lIns="0" tIns="0" rIns="0" bIns="0" rtlCol="0" anchor="t"/>
          <a:lstStyle/>
          <a:p>
            <a:pPr marL="0" indent="0" algn="l">
              <a:lnSpc>
                <a:spcPts val="2500"/>
              </a:lnSpc>
              <a:buNone/>
            </a:pPr>
            <a:r>
              <a:rPr lang="en-US" sz="2000" dirty="0">
                <a:solidFill>
                  <a:srgbClr val="F9EEE7"/>
                </a:solidFill>
                <a:latin typeface="Quattrocento" pitchFamily="34" charset="0"/>
                <a:ea typeface="Quattrocento" pitchFamily="34" charset="-122"/>
                <a:cs typeface="Quattrocento" pitchFamily="34" charset="-120"/>
              </a:rPr>
              <a:t>Focus on Cash Flow Numerators</a:t>
            </a:r>
            <a:endParaRPr lang="en-US" sz="2000" dirty="0"/>
          </a:p>
        </p:txBody>
      </p:sp>
      <p:sp>
        <p:nvSpPr>
          <p:cNvPr id="15" name="Text 8"/>
          <p:cNvSpPr/>
          <p:nvPr/>
        </p:nvSpPr>
        <p:spPr>
          <a:xfrm>
            <a:off x="2070378" y="6713815"/>
            <a:ext cx="6310789" cy="697468"/>
          </a:xfrm>
          <a:prstGeom prst="rect">
            <a:avLst/>
          </a:prstGeom>
          <a:noFill/>
          <a:ln/>
        </p:spPr>
        <p:txBody>
          <a:bodyPr wrap="square" lIns="0" tIns="0" rIns="0" bIns="0" rtlCol="0" anchor="t"/>
          <a:lstStyle/>
          <a:p>
            <a:pPr marL="0" indent="0" algn="l">
              <a:lnSpc>
                <a:spcPts val="2700"/>
              </a:lnSpc>
              <a:buNone/>
            </a:pPr>
            <a:r>
              <a:rPr lang="en-US" sz="1700" dirty="0">
                <a:solidFill>
                  <a:srgbClr val="F9EEE7"/>
                </a:solidFill>
                <a:latin typeface="Quattrocento" pitchFamily="34" charset="0"/>
                <a:ea typeface="Quattrocento" pitchFamily="34" charset="-122"/>
                <a:cs typeface="Quattrocento" pitchFamily="34" charset="-120"/>
              </a:rPr>
              <a:t>Differences in IV typically come from cash flow projections, not discount rates.</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984885"/>
            <a:ext cx="6960751"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Boston Real Estate Example</a:t>
            </a:r>
            <a:endParaRPr lang="en-US" sz="4400" dirty="0"/>
          </a:p>
        </p:txBody>
      </p:sp>
      <p:sp>
        <p:nvSpPr>
          <p:cNvPr id="3" name="Shape 1"/>
          <p:cNvSpPr/>
          <p:nvPr/>
        </p:nvSpPr>
        <p:spPr>
          <a:xfrm>
            <a:off x="837724" y="2167652"/>
            <a:ext cx="2159079" cy="1357193"/>
          </a:xfrm>
          <a:prstGeom prst="roundRect">
            <a:avLst>
              <a:gd name="adj" fmla="val 2646"/>
            </a:avLst>
          </a:prstGeom>
          <a:solidFill>
            <a:srgbClr val="315251"/>
          </a:solidFill>
          <a:ln/>
        </p:spPr>
        <p:txBody>
          <a:bodyPr/>
          <a:lstStyle/>
          <a:p>
            <a:endParaRPr lang="en-US"/>
          </a:p>
        </p:txBody>
      </p:sp>
      <p:sp>
        <p:nvSpPr>
          <p:cNvPr id="4" name="Text 2"/>
          <p:cNvSpPr/>
          <p:nvPr/>
        </p:nvSpPr>
        <p:spPr>
          <a:xfrm>
            <a:off x="1748909" y="2635806"/>
            <a:ext cx="336590" cy="420767"/>
          </a:xfrm>
          <a:prstGeom prst="rect">
            <a:avLst/>
          </a:prstGeom>
          <a:noFill/>
          <a:ln/>
        </p:spPr>
        <p:txBody>
          <a:bodyPr wrap="none" lIns="0" tIns="0" rIns="0" bIns="0" rtlCol="0" anchor="t"/>
          <a:lstStyle/>
          <a:p>
            <a:pPr marL="0" indent="0" algn="ctr">
              <a:lnSpc>
                <a:spcPts val="4200"/>
              </a:lnSpc>
              <a:buNone/>
            </a:pPr>
            <a:r>
              <a:rPr lang="en-US" sz="2650" dirty="0">
                <a:solidFill>
                  <a:srgbClr val="F9EEE7"/>
                </a:solidFill>
                <a:latin typeface="Quattrocento" pitchFamily="34" charset="0"/>
                <a:ea typeface="Quattrocento" pitchFamily="34" charset="-122"/>
                <a:cs typeface="Quattrocento" pitchFamily="34" charset="-120"/>
              </a:rPr>
              <a:t>1</a:t>
            </a:r>
            <a:endParaRPr lang="en-US" sz="2650" dirty="0"/>
          </a:p>
        </p:txBody>
      </p:sp>
      <p:sp>
        <p:nvSpPr>
          <p:cNvPr id="5" name="Text 3"/>
          <p:cNvSpPr/>
          <p:nvPr/>
        </p:nvSpPr>
        <p:spPr>
          <a:xfrm>
            <a:off x="3236119" y="240696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Current Situation</a:t>
            </a:r>
            <a:endParaRPr lang="en-US" sz="2200" dirty="0"/>
          </a:p>
        </p:txBody>
      </p:sp>
      <p:sp>
        <p:nvSpPr>
          <p:cNvPr id="6" name="Text 4"/>
          <p:cNvSpPr/>
          <p:nvPr/>
        </p:nvSpPr>
        <p:spPr>
          <a:xfrm>
            <a:off x="3236119" y="2902506"/>
            <a:ext cx="709076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BRE owns apartment complex (Plot A) generating $100,000 yearly.</a:t>
            </a:r>
            <a:endParaRPr lang="en-US" sz="1850" dirty="0"/>
          </a:p>
        </p:txBody>
      </p:sp>
      <p:sp>
        <p:nvSpPr>
          <p:cNvPr id="7" name="Shape 5"/>
          <p:cNvSpPr/>
          <p:nvPr/>
        </p:nvSpPr>
        <p:spPr>
          <a:xfrm>
            <a:off x="3116461" y="3509605"/>
            <a:ext cx="10556558" cy="15240"/>
          </a:xfrm>
          <a:prstGeom prst="roundRect">
            <a:avLst>
              <a:gd name="adj" fmla="val 235611"/>
            </a:avLst>
          </a:prstGeom>
          <a:solidFill>
            <a:srgbClr val="4A6B6A"/>
          </a:solidFill>
          <a:ln/>
        </p:spPr>
        <p:txBody>
          <a:bodyPr/>
          <a:lstStyle/>
          <a:p>
            <a:endParaRPr lang="en-US"/>
          </a:p>
        </p:txBody>
      </p:sp>
      <p:sp>
        <p:nvSpPr>
          <p:cNvPr id="8" name="Shape 6"/>
          <p:cNvSpPr/>
          <p:nvPr/>
        </p:nvSpPr>
        <p:spPr>
          <a:xfrm>
            <a:off x="837724" y="3644503"/>
            <a:ext cx="4318278" cy="1740218"/>
          </a:xfrm>
          <a:prstGeom prst="roundRect">
            <a:avLst>
              <a:gd name="adj" fmla="val 2063"/>
            </a:avLst>
          </a:prstGeom>
          <a:solidFill>
            <a:srgbClr val="315251"/>
          </a:solidFill>
          <a:ln/>
        </p:spPr>
        <p:txBody>
          <a:bodyPr/>
          <a:lstStyle/>
          <a:p>
            <a:endParaRPr lang="en-US"/>
          </a:p>
        </p:txBody>
      </p:sp>
      <p:sp>
        <p:nvSpPr>
          <p:cNvPr id="9" name="Text 7"/>
          <p:cNvSpPr/>
          <p:nvPr/>
        </p:nvSpPr>
        <p:spPr>
          <a:xfrm>
            <a:off x="2828568" y="4304228"/>
            <a:ext cx="336590" cy="420767"/>
          </a:xfrm>
          <a:prstGeom prst="rect">
            <a:avLst/>
          </a:prstGeom>
          <a:noFill/>
          <a:ln/>
        </p:spPr>
        <p:txBody>
          <a:bodyPr wrap="none" lIns="0" tIns="0" rIns="0" bIns="0" rtlCol="0" anchor="t"/>
          <a:lstStyle/>
          <a:p>
            <a:pPr marL="0" indent="0" algn="ctr">
              <a:lnSpc>
                <a:spcPts val="4200"/>
              </a:lnSpc>
              <a:buNone/>
            </a:pPr>
            <a:r>
              <a:rPr lang="en-US" sz="2650" dirty="0">
                <a:solidFill>
                  <a:srgbClr val="F9EEE7"/>
                </a:solidFill>
                <a:latin typeface="Quattrocento" pitchFamily="34" charset="0"/>
                <a:ea typeface="Quattrocento" pitchFamily="34" charset="-122"/>
                <a:cs typeface="Quattrocento" pitchFamily="34" charset="-120"/>
              </a:rPr>
              <a:t>2</a:t>
            </a:r>
            <a:endParaRPr lang="en-US" sz="2650" dirty="0"/>
          </a:p>
        </p:txBody>
      </p:sp>
      <p:sp>
        <p:nvSpPr>
          <p:cNvPr id="10" name="Text 8"/>
          <p:cNvSpPr/>
          <p:nvPr/>
        </p:nvSpPr>
        <p:spPr>
          <a:xfrm>
            <a:off x="5395317" y="388381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Opportunity</a:t>
            </a:r>
            <a:endParaRPr lang="en-US" sz="2200" dirty="0"/>
          </a:p>
        </p:txBody>
      </p:sp>
      <p:sp>
        <p:nvSpPr>
          <p:cNvPr id="11" name="Text 9"/>
          <p:cNvSpPr/>
          <p:nvPr/>
        </p:nvSpPr>
        <p:spPr>
          <a:xfrm>
            <a:off x="5395317" y="4379357"/>
            <a:ext cx="8158043"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Adjacent Plot B available with two development options: apartment or retail.</a:t>
            </a:r>
            <a:endParaRPr lang="en-US" sz="1850" dirty="0"/>
          </a:p>
        </p:txBody>
      </p:sp>
      <p:sp>
        <p:nvSpPr>
          <p:cNvPr id="12" name="Shape 10"/>
          <p:cNvSpPr/>
          <p:nvPr/>
        </p:nvSpPr>
        <p:spPr>
          <a:xfrm>
            <a:off x="5275659" y="5369481"/>
            <a:ext cx="8397359" cy="15240"/>
          </a:xfrm>
          <a:prstGeom prst="roundRect">
            <a:avLst>
              <a:gd name="adj" fmla="val 235611"/>
            </a:avLst>
          </a:prstGeom>
          <a:solidFill>
            <a:srgbClr val="4A6B6A"/>
          </a:solidFill>
          <a:ln/>
        </p:spPr>
        <p:txBody>
          <a:bodyPr/>
          <a:lstStyle/>
          <a:p>
            <a:endParaRPr lang="en-US"/>
          </a:p>
        </p:txBody>
      </p:sp>
      <p:sp>
        <p:nvSpPr>
          <p:cNvPr id="13" name="Shape 11"/>
          <p:cNvSpPr/>
          <p:nvPr/>
        </p:nvSpPr>
        <p:spPr>
          <a:xfrm>
            <a:off x="837724" y="5504378"/>
            <a:ext cx="6477476" cy="1740218"/>
          </a:xfrm>
          <a:prstGeom prst="roundRect">
            <a:avLst>
              <a:gd name="adj" fmla="val 2063"/>
            </a:avLst>
          </a:prstGeom>
          <a:solidFill>
            <a:srgbClr val="315251"/>
          </a:solidFill>
          <a:ln/>
        </p:spPr>
        <p:txBody>
          <a:bodyPr/>
          <a:lstStyle/>
          <a:p>
            <a:endParaRPr lang="en-US"/>
          </a:p>
        </p:txBody>
      </p:sp>
      <p:sp>
        <p:nvSpPr>
          <p:cNvPr id="14" name="Text 12"/>
          <p:cNvSpPr/>
          <p:nvPr/>
        </p:nvSpPr>
        <p:spPr>
          <a:xfrm>
            <a:off x="3908107" y="6164104"/>
            <a:ext cx="336590" cy="420767"/>
          </a:xfrm>
          <a:prstGeom prst="rect">
            <a:avLst/>
          </a:prstGeom>
          <a:noFill/>
          <a:ln/>
        </p:spPr>
        <p:txBody>
          <a:bodyPr wrap="none" lIns="0" tIns="0" rIns="0" bIns="0" rtlCol="0" anchor="t"/>
          <a:lstStyle/>
          <a:p>
            <a:pPr marL="0" indent="0" algn="ctr">
              <a:lnSpc>
                <a:spcPts val="4200"/>
              </a:lnSpc>
              <a:buNone/>
            </a:pPr>
            <a:r>
              <a:rPr lang="en-US" sz="2650" dirty="0">
                <a:solidFill>
                  <a:srgbClr val="F9EEE7"/>
                </a:solidFill>
                <a:latin typeface="Quattrocento" pitchFamily="34" charset="0"/>
                <a:ea typeface="Quattrocento" pitchFamily="34" charset="-122"/>
                <a:cs typeface="Quattrocento" pitchFamily="34" charset="-120"/>
              </a:rPr>
              <a:t>3</a:t>
            </a:r>
            <a:endParaRPr lang="en-US" sz="2650" dirty="0"/>
          </a:p>
        </p:txBody>
      </p:sp>
      <p:sp>
        <p:nvSpPr>
          <p:cNvPr id="15" name="Text 13"/>
          <p:cNvSpPr/>
          <p:nvPr/>
        </p:nvSpPr>
        <p:spPr>
          <a:xfrm>
            <a:off x="7554516" y="574369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Synergy Effect</a:t>
            </a:r>
            <a:endParaRPr lang="en-US" sz="2200" dirty="0"/>
          </a:p>
        </p:txBody>
      </p:sp>
      <p:sp>
        <p:nvSpPr>
          <p:cNvPr id="16" name="Text 14"/>
          <p:cNvSpPr/>
          <p:nvPr/>
        </p:nvSpPr>
        <p:spPr>
          <a:xfrm>
            <a:off x="7554516" y="6239232"/>
            <a:ext cx="599884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Retail on Plot B would increase Plot A's value by $400,000 through spillover benefits.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427798"/>
            <a:ext cx="827913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Decision Making with IV and MV</a:t>
            </a:r>
            <a:endParaRPr lang="en-US" sz="4400" dirty="0"/>
          </a:p>
        </p:txBody>
      </p:sp>
      <p:pic>
        <p:nvPicPr>
          <p:cNvPr id="3" name="Image 0" descr="preencoded.png"/>
          <p:cNvPicPr>
            <a:picLocks noChangeAspect="1"/>
          </p:cNvPicPr>
          <p:nvPr/>
        </p:nvPicPr>
        <p:blipFill>
          <a:blip r:embed="rId3"/>
          <a:stretch>
            <a:fillRect/>
          </a:stretch>
        </p:blipFill>
        <p:spPr>
          <a:xfrm>
            <a:off x="3007638" y="2610564"/>
            <a:ext cx="2137529" cy="1357193"/>
          </a:xfrm>
          <a:prstGeom prst="rect">
            <a:avLst/>
          </a:prstGeom>
        </p:spPr>
      </p:pic>
      <p:sp>
        <p:nvSpPr>
          <p:cNvPr id="4" name="Text 1"/>
          <p:cNvSpPr/>
          <p:nvPr/>
        </p:nvSpPr>
        <p:spPr>
          <a:xfrm>
            <a:off x="3907988" y="3246358"/>
            <a:ext cx="336590" cy="420767"/>
          </a:xfrm>
          <a:prstGeom prst="rect">
            <a:avLst/>
          </a:prstGeom>
          <a:noFill/>
          <a:ln/>
        </p:spPr>
        <p:txBody>
          <a:bodyPr wrap="none" lIns="0" tIns="0" rIns="0" bIns="0" rtlCol="0" anchor="t"/>
          <a:lstStyle/>
          <a:p>
            <a:pPr marL="0" indent="0" algn="ctr">
              <a:lnSpc>
                <a:spcPts val="4200"/>
              </a:lnSpc>
              <a:buNone/>
            </a:pPr>
            <a:r>
              <a:rPr lang="en-US" sz="2650" dirty="0">
                <a:solidFill>
                  <a:srgbClr val="F9EEE7"/>
                </a:solidFill>
                <a:latin typeface="Quattrocento" pitchFamily="34" charset="0"/>
                <a:ea typeface="Quattrocento" pitchFamily="34" charset="-122"/>
                <a:cs typeface="Quattrocento" pitchFamily="34" charset="-120"/>
              </a:rPr>
              <a:t>1</a:t>
            </a:r>
            <a:endParaRPr lang="en-US" sz="2650" dirty="0"/>
          </a:p>
        </p:txBody>
      </p:sp>
      <p:sp>
        <p:nvSpPr>
          <p:cNvPr id="5" name="Text 2"/>
          <p:cNvSpPr/>
          <p:nvPr/>
        </p:nvSpPr>
        <p:spPr>
          <a:xfrm>
            <a:off x="5384482" y="284988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Maximize NPV</a:t>
            </a:r>
            <a:endParaRPr lang="en-US" sz="2200" dirty="0"/>
          </a:p>
        </p:txBody>
      </p:sp>
      <p:sp>
        <p:nvSpPr>
          <p:cNvPr id="6" name="Text 3"/>
          <p:cNvSpPr/>
          <p:nvPr/>
        </p:nvSpPr>
        <p:spPr>
          <a:xfrm>
            <a:off x="5384482" y="3345418"/>
            <a:ext cx="4012406"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Choose alternatives with highest NPV</a:t>
            </a:r>
            <a:endParaRPr lang="en-US" sz="1850" dirty="0"/>
          </a:p>
        </p:txBody>
      </p:sp>
      <p:sp>
        <p:nvSpPr>
          <p:cNvPr id="7" name="Shape 4"/>
          <p:cNvSpPr/>
          <p:nvPr/>
        </p:nvSpPr>
        <p:spPr>
          <a:xfrm>
            <a:off x="5204936" y="3982402"/>
            <a:ext cx="8527971" cy="15240"/>
          </a:xfrm>
          <a:prstGeom prst="roundRect">
            <a:avLst>
              <a:gd name="adj" fmla="val 235611"/>
            </a:avLst>
          </a:prstGeom>
          <a:solidFill>
            <a:srgbClr val="4A6B6A"/>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1938814" y="4027527"/>
            <a:ext cx="4275058" cy="1357193"/>
          </a:xfrm>
          <a:prstGeom prst="rect">
            <a:avLst/>
          </a:prstGeom>
        </p:spPr>
      </p:pic>
      <p:sp>
        <p:nvSpPr>
          <p:cNvPr id="9" name="Text 5"/>
          <p:cNvSpPr/>
          <p:nvPr/>
        </p:nvSpPr>
        <p:spPr>
          <a:xfrm>
            <a:off x="3907988" y="4495681"/>
            <a:ext cx="336590" cy="420767"/>
          </a:xfrm>
          <a:prstGeom prst="rect">
            <a:avLst/>
          </a:prstGeom>
          <a:noFill/>
          <a:ln/>
        </p:spPr>
        <p:txBody>
          <a:bodyPr wrap="none" lIns="0" tIns="0" rIns="0" bIns="0" rtlCol="0" anchor="t"/>
          <a:lstStyle/>
          <a:p>
            <a:pPr marL="0" indent="0" algn="ctr">
              <a:lnSpc>
                <a:spcPts val="4200"/>
              </a:lnSpc>
              <a:buNone/>
            </a:pPr>
            <a:r>
              <a:rPr lang="en-US" sz="2650" dirty="0">
                <a:solidFill>
                  <a:srgbClr val="F9EEE7"/>
                </a:solidFill>
                <a:latin typeface="Quattrocento" pitchFamily="34" charset="0"/>
                <a:ea typeface="Quattrocento" pitchFamily="34" charset="-122"/>
                <a:cs typeface="Quattrocento" pitchFamily="34" charset="-120"/>
              </a:rPr>
              <a:t>2</a:t>
            </a:r>
            <a:endParaRPr lang="en-US" sz="2650" dirty="0"/>
          </a:p>
        </p:txBody>
      </p:sp>
      <p:sp>
        <p:nvSpPr>
          <p:cNvPr id="10" name="Text 6"/>
          <p:cNvSpPr/>
          <p:nvPr/>
        </p:nvSpPr>
        <p:spPr>
          <a:xfrm>
            <a:off x="6453187" y="4266843"/>
            <a:ext cx="3446026"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Consider Both Perspectives</a:t>
            </a:r>
            <a:endParaRPr lang="en-US" sz="2200" dirty="0"/>
          </a:p>
        </p:txBody>
      </p:sp>
      <p:sp>
        <p:nvSpPr>
          <p:cNvPr id="11" name="Text 7"/>
          <p:cNvSpPr/>
          <p:nvPr/>
        </p:nvSpPr>
        <p:spPr>
          <a:xfrm>
            <a:off x="6453187" y="4762381"/>
            <a:ext cx="3898940"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Calculate NPV using both MV and IV</a:t>
            </a:r>
            <a:endParaRPr lang="en-US" sz="1850" dirty="0"/>
          </a:p>
        </p:txBody>
      </p:sp>
      <p:sp>
        <p:nvSpPr>
          <p:cNvPr id="12" name="Shape 8"/>
          <p:cNvSpPr/>
          <p:nvPr/>
        </p:nvSpPr>
        <p:spPr>
          <a:xfrm>
            <a:off x="6273641" y="5399365"/>
            <a:ext cx="7459266" cy="15240"/>
          </a:xfrm>
          <a:prstGeom prst="roundRect">
            <a:avLst>
              <a:gd name="adj" fmla="val 235611"/>
            </a:avLst>
          </a:prstGeom>
          <a:solidFill>
            <a:srgbClr val="4A6B6A"/>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870109" y="5444490"/>
            <a:ext cx="6412587" cy="1357193"/>
          </a:xfrm>
          <a:prstGeom prst="rect">
            <a:avLst/>
          </a:prstGeom>
        </p:spPr>
      </p:pic>
      <p:sp>
        <p:nvSpPr>
          <p:cNvPr id="14" name="Text 9"/>
          <p:cNvSpPr/>
          <p:nvPr/>
        </p:nvSpPr>
        <p:spPr>
          <a:xfrm>
            <a:off x="3908107" y="5912644"/>
            <a:ext cx="336590" cy="420767"/>
          </a:xfrm>
          <a:prstGeom prst="rect">
            <a:avLst/>
          </a:prstGeom>
          <a:noFill/>
          <a:ln/>
        </p:spPr>
        <p:txBody>
          <a:bodyPr wrap="none" lIns="0" tIns="0" rIns="0" bIns="0" rtlCol="0" anchor="t"/>
          <a:lstStyle/>
          <a:p>
            <a:pPr marL="0" indent="0" algn="ctr">
              <a:lnSpc>
                <a:spcPts val="4200"/>
              </a:lnSpc>
              <a:buNone/>
            </a:pPr>
            <a:r>
              <a:rPr lang="en-US" sz="2650" dirty="0">
                <a:solidFill>
                  <a:srgbClr val="F9EEE7"/>
                </a:solidFill>
                <a:latin typeface="Quattrocento" pitchFamily="34" charset="0"/>
                <a:ea typeface="Quattrocento" pitchFamily="34" charset="-122"/>
                <a:cs typeface="Quattrocento" pitchFamily="34" charset="-120"/>
              </a:rPr>
              <a:t>3</a:t>
            </a:r>
            <a:endParaRPr lang="en-US" sz="2650" dirty="0"/>
          </a:p>
        </p:txBody>
      </p:sp>
      <p:sp>
        <p:nvSpPr>
          <p:cNvPr id="15" name="Text 10"/>
          <p:cNvSpPr/>
          <p:nvPr/>
        </p:nvSpPr>
        <p:spPr>
          <a:xfrm>
            <a:off x="7522012" y="5683806"/>
            <a:ext cx="3393400"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Evaluate Unique Situations</a:t>
            </a:r>
            <a:endParaRPr lang="en-US" sz="2200" dirty="0"/>
          </a:p>
        </p:txBody>
      </p:sp>
      <p:sp>
        <p:nvSpPr>
          <p:cNvPr id="16" name="Text 11"/>
          <p:cNvSpPr/>
          <p:nvPr/>
        </p:nvSpPr>
        <p:spPr>
          <a:xfrm>
            <a:off x="7522012" y="6179344"/>
            <a:ext cx="533816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When NPVIV &gt; 0 &gt; NPVMV or NPVMV &gt; 0 &gt; NPVIV</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2186583"/>
            <a:ext cx="630531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Negotiation Philosophies</a:t>
            </a:r>
            <a:endParaRPr lang="en-US" sz="4400" dirty="0"/>
          </a:p>
        </p:txBody>
      </p:sp>
      <p:sp>
        <p:nvSpPr>
          <p:cNvPr id="3" name="Text 1"/>
          <p:cNvSpPr/>
          <p:nvPr/>
        </p:nvSpPr>
        <p:spPr>
          <a:xfrm>
            <a:off x="837724" y="3488888"/>
            <a:ext cx="3117771"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Conservative Philosophy</a:t>
            </a:r>
            <a:endParaRPr lang="en-US" sz="2200" dirty="0"/>
          </a:p>
        </p:txBody>
      </p:sp>
      <p:sp>
        <p:nvSpPr>
          <p:cNvPr id="4" name="Text 2"/>
          <p:cNvSpPr/>
          <p:nvPr/>
        </p:nvSpPr>
        <p:spPr>
          <a:xfrm>
            <a:off x="837724" y="4080153"/>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Never pay more than MV for something, even if your IV is higher.</a:t>
            </a:r>
            <a:endParaRPr lang="en-US" sz="1850" dirty="0"/>
          </a:p>
        </p:txBody>
      </p:sp>
      <p:sp>
        <p:nvSpPr>
          <p:cNvPr id="5" name="Text 3"/>
          <p:cNvSpPr/>
          <p:nvPr/>
        </p:nvSpPr>
        <p:spPr>
          <a:xfrm>
            <a:off x="837724" y="5061585"/>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Bargain seller down to MV or walk away from the deal.</a:t>
            </a:r>
            <a:endParaRPr lang="en-US" sz="1850" dirty="0"/>
          </a:p>
        </p:txBody>
      </p:sp>
      <p:sp>
        <p:nvSpPr>
          <p:cNvPr id="6" name="Text 4"/>
          <p:cNvSpPr/>
          <p:nvPr/>
        </p:nvSpPr>
        <p:spPr>
          <a:xfrm>
            <a:off x="7614761" y="348888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Liberal Philosophy</a:t>
            </a:r>
            <a:endParaRPr lang="en-US" sz="2200" dirty="0"/>
          </a:p>
        </p:txBody>
      </p:sp>
      <p:sp>
        <p:nvSpPr>
          <p:cNvPr id="7" name="Text 5"/>
          <p:cNvSpPr/>
          <p:nvPr/>
        </p:nvSpPr>
        <p:spPr>
          <a:xfrm>
            <a:off x="7614761" y="4080153"/>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Make the deal as long as it meets investment criteria on NPVIV basis.</a:t>
            </a:r>
            <a:endParaRPr lang="en-US" sz="1850" dirty="0"/>
          </a:p>
        </p:txBody>
      </p:sp>
      <p:sp>
        <p:nvSpPr>
          <p:cNvPr id="8" name="Text 6"/>
          <p:cNvSpPr/>
          <p:nvPr/>
        </p:nvSpPr>
        <p:spPr>
          <a:xfrm>
            <a:off x="7614761" y="5061585"/>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Bargain for best price, but accept positive NPV from your IV perspective.</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27842" y="650438"/>
            <a:ext cx="7502247" cy="695563"/>
          </a:xfrm>
          <a:prstGeom prst="rect">
            <a:avLst/>
          </a:prstGeom>
          <a:noFill/>
          <a:ln/>
        </p:spPr>
        <p:txBody>
          <a:bodyPr wrap="none" lIns="0" tIns="0" rIns="0" bIns="0" rtlCol="0" anchor="t"/>
          <a:lstStyle/>
          <a:p>
            <a:pPr marL="0" indent="0" algn="l">
              <a:lnSpc>
                <a:spcPts val="5450"/>
              </a:lnSpc>
              <a:buNone/>
            </a:pPr>
            <a:r>
              <a:rPr lang="en-US" sz="4350" dirty="0">
                <a:solidFill>
                  <a:srgbClr val="FFD9BE"/>
                </a:solidFill>
                <a:latin typeface="Quattrocento" pitchFamily="34" charset="0"/>
                <a:ea typeface="Quattrocento" pitchFamily="34" charset="-122"/>
                <a:cs typeface="Quattrocento" pitchFamily="34" charset="-120"/>
              </a:rPr>
              <a:t>Setting Your Reservation Price</a:t>
            </a:r>
            <a:endParaRPr lang="en-US" sz="4350" dirty="0"/>
          </a:p>
        </p:txBody>
      </p:sp>
      <p:pic>
        <p:nvPicPr>
          <p:cNvPr id="3" name="Image 0" descr="preencoded.png"/>
          <p:cNvPicPr>
            <a:picLocks noChangeAspect="1"/>
          </p:cNvPicPr>
          <p:nvPr/>
        </p:nvPicPr>
        <p:blipFill>
          <a:blip r:embed="rId3"/>
          <a:stretch>
            <a:fillRect/>
          </a:stretch>
        </p:blipFill>
        <p:spPr>
          <a:xfrm>
            <a:off x="3422809" y="3739396"/>
            <a:ext cx="7784783" cy="7784783"/>
          </a:xfrm>
          <a:prstGeom prst="rect">
            <a:avLst/>
          </a:prstGeom>
        </p:spPr>
      </p:pic>
      <p:pic>
        <p:nvPicPr>
          <p:cNvPr id="4" name="Image 1" descr="preencoded.png"/>
          <p:cNvPicPr>
            <a:picLocks noChangeAspect="1"/>
          </p:cNvPicPr>
          <p:nvPr/>
        </p:nvPicPr>
        <p:blipFill>
          <a:blip r:embed="rId4"/>
          <a:stretch>
            <a:fillRect/>
          </a:stretch>
        </p:blipFill>
        <p:spPr>
          <a:xfrm>
            <a:off x="4418528" y="6265069"/>
            <a:ext cx="399098" cy="498872"/>
          </a:xfrm>
          <a:prstGeom prst="rect">
            <a:avLst/>
          </a:prstGeom>
        </p:spPr>
      </p:pic>
      <p:pic>
        <p:nvPicPr>
          <p:cNvPr id="5" name="Image 2" descr="preencoded.png"/>
          <p:cNvPicPr>
            <a:picLocks noChangeAspect="1"/>
          </p:cNvPicPr>
          <p:nvPr/>
        </p:nvPicPr>
        <p:blipFill>
          <a:blip r:embed="rId5"/>
          <a:stretch>
            <a:fillRect/>
          </a:stretch>
        </p:blipFill>
        <p:spPr>
          <a:xfrm>
            <a:off x="3422809" y="3739396"/>
            <a:ext cx="7784783" cy="7784783"/>
          </a:xfrm>
          <a:prstGeom prst="rect">
            <a:avLst/>
          </a:prstGeom>
        </p:spPr>
      </p:pic>
      <p:pic>
        <p:nvPicPr>
          <p:cNvPr id="6" name="Image 3" descr="preencoded.png"/>
          <p:cNvPicPr>
            <a:picLocks noChangeAspect="1"/>
          </p:cNvPicPr>
          <p:nvPr/>
        </p:nvPicPr>
        <p:blipFill>
          <a:blip r:embed="rId6"/>
          <a:stretch>
            <a:fillRect/>
          </a:stretch>
        </p:blipFill>
        <p:spPr>
          <a:xfrm>
            <a:off x="5998369" y="4685228"/>
            <a:ext cx="399098" cy="498872"/>
          </a:xfrm>
          <a:prstGeom prst="rect">
            <a:avLst/>
          </a:prstGeom>
        </p:spPr>
      </p:pic>
      <p:pic>
        <p:nvPicPr>
          <p:cNvPr id="7" name="Image 4" descr="preencoded.png"/>
          <p:cNvPicPr>
            <a:picLocks noChangeAspect="1"/>
          </p:cNvPicPr>
          <p:nvPr/>
        </p:nvPicPr>
        <p:blipFill>
          <a:blip r:embed="rId7"/>
          <a:stretch>
            <a:fillRect/>
          </a:stretch>
        </p:blipFill>
        <p:spPr>
          <a:xfrm>
            <a:off x="3422809" y="3739396"/>
            <a:ext cx="7784783" cy="7784783"/>
          </a:xfrm>
          <a:prstGeom prst="rect">
            <a:avLst/>
          </a:prstGeom>
        </p:spPr>
      </p:pic>
      <p:pic>
        <p:nvPicPr>
          <p:cNvPr id="8" name="Image 5" descr="preencoded.png"/>
          <p:cNvPicPr>
            <a:picLocks noChangeAspect="1"/>
          </p:cNvPicPr>
          <p:nvPr/>
        </p:nvPicPr>
        <p:blipFill>
          <a:blip r:embed="rId8"/>
          <a:stretch>
            <a:fillRect/>
          </a:stretch>
        </p:blipFill>
        <p:spPr>
          <a:xfrm>
            <a:off x="8232815" y="4685228"/>
            <a:ext cx="399098" cy="498872"/>
          </a:xfrm>
          <a:prstGeom prst="rect">
            <a:avLst/>
          </a:prstGeom>
        </p:spPr>
      </p:pic>
      <p:pic>
        <p:nvPicPr>
          <p:cNvPr id="9" name="Image 6" descr="preencoded.png"/>
          <p:cNvPicPr>
            <a:picLocks noChangeAspect="1"/>
          </p:cNvPicPr>
          <p:nvPr/>
        </p:nvPicPr>
        <p:blipFill>
          <a:blip r:embed="rId9"/>
          <a:stretch>
            <a:fillRect/>
          </a:stretch>
        </p:blipFill>
        <p:spPr>
          <a:xfrm>
            <a:off x="3422809" y="3739396"/>
            <a:ext cx="7784783" cy="7784783"/>
          </a:xfrm>
          <a:prstGeom prst="rect">
            <a:avLst/>
          </a:prstGeom>
        </p:spPr>
      </p:pic>
      <p:pic>
        <p:nvPicPr>
          <p:cNvPr id="10" name="Image 7" descr="preencoded.png"/>
          <p:cNvPicPr>
            <a:picLocks noChangeAspect="1"/>
          </p:cNvPicPr>
          <p:nvPr/>
        </p:nvPicPr>
        <p:blipFill>
          <a:blip r:embed="rId10"/>
          <a:stretch>
            <a:fillRect/>
          </a:stretch>
        </p:blipFill>
        <p:spPr>
          <a:xfrm>
            <a:off x="9812655" y="6265069"/>
            <a:ext cx="399098" cy="498872"/>
          </a:xfrm>
          <a:prstGeom prst="rect">
            <a:avLst/>
          </a:prstGeom>
        </p:spPr>
      </p:pic>
      <p:sp>
        <p:nvSpPr>
          <p:cNvPr id="11" name="Text 1"/>
          <p:cNvSpPr/>
          <p:nvPr/>
        </p:nvSpPr>
        <p:spPr>
          <a:xfrm>
            <a:off x="925235" y="2704386"/>
            <a:ext cx="2782729" cy="347782"/>
          </a:xfrm>
          <a:prstGeom prst="rect">
            <a:avLst/>
          </a:prstGeom>
          <a:noFill/>
          <a:ln/>
        </p:spPr>
        <p:txBody>
          <a:bodyPr wrap="non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MV Certainty</a:t>
            </a:r>
            <a:endParaRPr lang="en-US" sz="2150" dirty="0"/>
          </a:p>
        </p:txBody>
      </p:sp>
      <p:sp>
        <p:nvSpPr>
          <p:cNvPr id="12" name="Text 2"/>
          <p:cNvSpPr/>
          <p:nvPr/>
        </p:nvSpPr>
        <p:spPr>
          <a:xfrm>
            <a:off x="827842" y="3193971"/>
            <a:ext cx="2977634" cy="15139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The more certain you are about MV, the closer to that MV you'll set your reservation price.</a:t>
            </a:r>
            <a:endParaRPr lang="en-US" sz="1850" dirty="0"/>
          </a:p>
        </p:txBody>
      </p:sp>
      <p:sp>
        <p:nvSpPr>
          <p:cNvPr id="13" name="Text 3"/>
          <p:cNvSpPr/>
          <p:nvPr/>
        </p:nvSpPr>
        <p:spPr>
          <a:xfrm>
            <a:off x="4257556" y="1819037"/>
            <a:ext cx="2782729" cy="347782"/>
          </a:xfrm>
          <a:prstGeom prst="rect">
            <a:avLst/>
          </a:prstGeom>
          <a:noFill/>
          <a:ln/>
        </p:spPr>
        <p:txBody>
          <a:bodyPr wrap="non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Search Costs</a:t>
            </a:r>
            <a:endParaRPr lang="en-US" sz="2150" dirty="0"/>
          </a:p>
        </p:txBody>
      </p:sp>
      <p:sp>
        <p:nvSpPr>
          <p:cNvPr id="14" name="Text 4"/>
          <p:cNvSpPr/>
          <p:nvPr/>
        </p:nvSpPr>
        <p:spPr>
          <a:xfrm>
            <a:off x="4160163" y="2308622"/>
            <a:ext cx="2977634" cy="11354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Consider how costly it is to continue searching for alternative assets.</a:t>
            </a:r>
            <a:endParaRPr lang="en-US" sz="1850" dirty="0"/>
          </a:p>
        </p:txBody>
      </p:sp>
      <p:sp>
        <p:nvSpPr>
          <p:cNvPr id="15" name="Text 5"/>
          <p:cNvSpPr/>
          <p:nvPr/>
        </p:nvSpPr>
        <p:spPr>
          <a:xfrm>
            <a:off x="7589877" y="1819037"/>
            <a:ext cx="2782729" cy="347782"/>
          </a:xfrm>
          <a:prstGeom prst="rect">
            <a:avLst/>
          </a:prstGeom>
          <a:noFill/>
          <a:ln/>
        </p:spPr>
        <p:txBody>
          <a:bodyPr wrap="non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Asset Necessity</a:t>
            </a:r>
            <a:endParaRPr lang="en-US" sz="2150" dirty="0"/>
          </a:p>
        </p:txBody>
      </p:sp>
      <p:sp>
        <p:nvSpPr>
          <p:cNvPr id="16" name="Text 6"/>
          <p:cNvSpPr/>
          <p:nvPr/>
        </p:nvSpPr>
        <p:spPr>
          <a:xfrm>
            <a:off x="7492484" y="2308622"/>
            <a:ext cx="2977634" cy="11354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How desperately you want or need this specific asset affects your price ceiling.</a:t>
            </a:r>
            <a:endParaRPr lang="en-US" sz="1850" dirty="0"/>
          </a:p>
        </p:txBody>
      </p:sp>
      <p:sp>
        <p:nvSpPr>
          <p:cNvPr id="17" name="Text 7"/>
          <p:cNvSpPr/>
          <p:nvPr/>
        </p:nvSpPr>
        <p:spPr>
          <a:xfrm>
            <a:off x="10922318" y="2704386"/>
            <a:ext cx="2782729" cy="347782"/>
          </a:xfrm>
          <a:prstGeom prst="rect">
            <a:avLst/>
          </a:prstGeom>
          <a:noFill/>
          <a:ln/>
        </p:spPr>
        <p:txBody>
          <a:bodyPr wrap="non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Risk Tolerance</a:t>
            </a:r>
            <a:endParaRPr lang="en-US" sz="2150" dirty="0"/>
          </a:p>
        </p:txBody>
      </p:sp>
      <p:sp>
        <p:nvSpPr>
          <p:cNvPr id="18" name="Text 8"/>
          <p:cNvSpPr/>
          <p:nvPr/>
        </p:nvSpPr>
        <p:spPr>
          <a:xfrm>
            <a:off x="10824805" y="3193971"/>
            <a:ext cx="2977753" cy="15139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Lower risk tolerance suggests setting a more conservative reservation price.</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1091</Words>
  <Application>Microsoft Office PowerPoint</Application>
  <PresentationFormat>Custom</PresentationFormat>
  <Paragraphs>187</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Quattrocento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2025-06-15T13:28:17Z</dcterms:created>
  <dcterms:modified xsi:type="dcterms:W3CDTF">2025-06-15T13:30:49Z</dcterms:modified>
</cp:coreProperties>
</file>