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3" r:id="rId20"/>
    <p:sldId id="274" r:id="rId21"/>
    <p:sldId id="278" r:id="rId22"/>
    <p:sldId id="275" r:id="rId23"/>
  </p:sldIdLst>
  <p:sldSz cx="14630400" cy="8229600"/>
  <p:notesSz cx="8229600" cy="14630400"/>
  <p:embeddedFontLst>
    <p:embeddedFont>
      <p:font typeface="Quattrocento" panose="02020502030000000404" pitchFamily="18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552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921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1BC35-0FDD-3999-13B8-32BEC62EC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559619-569B-FB83-2047-CE267C42D7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FE14DC-CB9A-5675-4C9B-C618CC38C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EEDB8-7E97-B484-60C5-C876139741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9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F0F6C-5759-E053-B19A-BD72EA7C2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4C4714-4B4E-A1D8-3043-44043545A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EDA818-AC68-2273-A9CB-85F3D861E1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C22E4-B405-20D0-7516-4C41D17FD1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76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465189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Advanced Topics in Capital Structure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232196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This presentation explores the role of debt in real estate equity investment, examining both the strategic reasons different investors use debt and the mechanics of project-level capital structure in institutional real estate investment.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9709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9135" y="3046452"/>
            <a:ext cx="4700468" cy="587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Debt and Inflation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699135" y="3933587"/>
            <a:ext cx="13232130" cy="2887028"/>
          </a:xfrm>
          <a:prstGeom prst="roundRect">
            <a:avLst>
              <a:gd name="adj" fmla="val 1038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706755" y="3941207"/>
            <a:ext cx="13216890" cy="57435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906423" y="4068604"/>
            <a:ext cx="2901077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Scenario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4214455" y="4068604"/>
            <a:ext cx="2897267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Low Inflation (0%)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518678" y="4068604"/>
            <a:ext cx="2897267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Expected (2%)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10822900" y="4068604"/>
            <a:ext cx="2901077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High Inflation (4%)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706755" y="4515564"/>
            <a:ext cx="13216890" cy="57435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906423" y="4642961"/>
            <a:ext cx="2901077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Property Growth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4214455" y="4642961"/>
            <a:ext cx="2897267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-1.0%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7518678" y="4642961"/>
            <a:ext cx="2897267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1.0%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10822900" y="4642961"/>
            <a:ext cx="2901077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3.0%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706755" y="5089922"/>
            <a:ext cx="13216890" cy="57435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3"/>
          <p:cNvSpPr/>
          <p:nvPr/>
        </p:nvSpPr>
        <p:spPr>
          <a:xfrm>
            <a:off x="906423" y="5217319"/>
            <a:ext cx="2901077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Unlevered Real Return</a:t>
            </a:r>
            <a:endParaRPr lang="en-US" sz="1550" dirty="0"/>
          </a:p>
        </p:txBody>
      </p:sp>
      <p:sp>
        <p:nvSpPr>
          <p:cNvPr id="17" name="Text 14"/>
          <p:cNvSpPr/>
          <p:nvPr/>
        </p:nvSpPr>
        <p:spPr>
          <a:xfrm>
            <a:off x="4214455" y="5217319"/>
            <a:ext cx="2897267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-1.0%</a:t>
            </a:r>
            <a:endParaRPr lang="en-US" sz="1550" dirty="0"/>
          </a:p>
        </p:txBody>
      </p:sp>
      <p:sp>
        <p:nvSpPr>
          <p:cNvPr id="18" name="Text 15"/>
          <p:cNvSpPr/>
          <p:nvPr/>
        </p:nvSpPr>
        <p:spPr>
          <a:xfrm>
            <a:off x="7518678" y="5217319"/>
            <a:ext cx="2897267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-1.0%</a:t>
            </a:r>
            <a:endParaRPr lang="en-US" sz="1550" dirty="0"/>
          </a:p>
        </p:txBody>
      </p:sp>
      <p:sp>
        <p:nvSpPr>
          <p:cNvPr id="19" name="Text 16"/>
          <p:cNvSpPr/>
          <p:nvPr/>
        </p:nvSpPr>
        <p:spPr>
          <a:xfrm>
            <a:off x="10822900" y="5217319"/>
            <a:ext cx="2901077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-1.0%</a:t>
            </a:r>
            <a:endParaRPr lang="en-US" sz="1550" dirty="0"/>
          </a:p>
        </p:txBody>
      </p:sp>
      <p:sp>
        <p:nvSpPr>
          <p:cNvPr id="20" name="Shape 17"/>
          <p:cNvSpPr/>
          <p:nvPr/>
        </p:nvSpPr>
        <p:spPr>
          <a:xfrm>
            <a:off x="706755" y="5664279"/>
            <a:ext cx="13216890" cy="57435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8"/>
          <p:cNvSpPr/>
          <p:nvPr/>
        </p:nvSpPr>
        <p:spPr>
          <a:xfrm>
            <a:off x="906423" y="5791676"/>
            <a:ext cx="2901077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Levered Equity Growth</a:t>
            </a:r>
            <a:endParaRPr lang="en-US" sz="1550" dirty="0"/>
          </a:p>
        </p:txBody>
      </p:sp>
      <p:sp>
        <p:nvSpPr>
          <p:cNvPr id="22" name="Text 19"/>
          <p:cNvSpPr/>
          <p:nvPr/>
        </p:nvSpPr>
        <p:spPr>
          <a:xfrm>
            <a:off x="4214455" y="5791676"/>
            <a:ext cx="2897267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-2.5%</a:t>
            </a:r>
            <a:endParaRPr lang="en-US" sz="1550" dirty="0"/>
          </a:p>
        </p:txBody>
      </p:sp>
      <p:sp>
        <p:nvSpPr>
          <p:cNvPr id="23" name="Text 20"/>
          <p:cNvSpPr/>
          <p:nvPr/>
        </p:nvSpPr>
        <p:spPr>
          <a:xfrm>
            <a:off x="7518678" y="5791676"/>
            <a:ext cx="2897267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2.5%</a:t>
            </a:r>
            <a:endParaRPr lang="en-US" sz="1550" dirty="0"/>
          </a:p>
        </p:txBody>
      </p:sp>
      <p:sp>
        <p:nvSpPr>
          <p:cNvPr id="24" name="Text 21"/>
          <p:cNvSpPr/>
          <p:nvPr/>
        </p:nvSpPr>
        <p:spPr>
          <a:xfrm>
            <a:off x="10822900" y="5791676"/>
            <a:ext cx="2901077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7.5%</a:t>
            </a:r>
            <a:endParaRPr lang="en-US" sz="1550" dirty="0"/>
          </a:p>
        </p:txBody>
      </p:sp>
      <p:sp>
        <p:nvSpPr>
          <p:cNvPr id="25" name="Shape 22"/>
          <p:cNvSpPr/>
          <p:nvPr/>
        </p:nvSpPr>
        <p:spPr>
          <a:xfrm>
            <a:off x="706755" y="6238637"/>
            <a:ext cx="13216890" cy="57435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Text 23"/>
          <p:cNvSpPr/>
          <p:nvPr/>
        </p:nvSpPr>
        <p:spPr>
          <a:xfrm>
            <a:off x="906423" y="6366034"/>
            <a:ext cx="2901077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Levered Real Return</a:t>
            </a:r>
            <a:endParaRPr lang="en-US" sz="1550" dirty="0"/>
          </a:p>
        </p:txBody>
      </p:sp>
      <p:sp>
        <p:nvSpPr>
          <p:cNvPr id="27" name="Text 24"/>
          <p:cNvSpPr/>
          <p:nvPr/>
        </p:nvSpPr>
        <p:spPr>
          <a:xfrm>
            <a:off x="4214455" y="6366034"/>
            <a:ext cx="2897267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-2.5%</a:t>
            </a:r>
            <a:endParaRPr lang="en-US" sz="1550" dirty="0"/>
          </a:p>
        </p:txBody>
      </p:sp>
      <p:sp>
        <p:nvSpPr>
          <p:cNvPr id="28" name="Text 25"/>
          <p:cNvSpPr/>
          <p:nvPr/>
        </p:nvSpPr>
        <p:spPr>
          <a:xfrm>
            <a:off x="7518678" y="6366034"/>
            <a:ext cx="2897267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0.5%</a:t>
            </a:r>
            <a:endParaRPr lang="en-US" sz="1550" dirty="0"/>
          </a:p>
        </p:txBody>
      </p:sp>
      <p:sp>
        <p:nvSpPr>
          <p:cNvPr id="29" name="Text 26"/>
          <p:cNvSpPr/>
          <p:nvPr/>
        </p:nvSpPr>
        <p:spPr>
          <a:xfrm>
            <a:off x="10822900" y="6366034"/>
            <a:ext cx="2901077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3.5%</a:t>
            </a:r>
            <a:endParaRPr lang="en-US" sz="1550" dirty="0"/>
          </a:p>
        </p:txBody>
      </p:sp>
      <p:sp>
        <p:nvSpPr>
          <p:cNvPr id="30" name="Text 27"/>
          <p:cNvSpPr/>
          <p:nvPr/>
        </p:nvSpPr>
        <p:spPr>
          <a:xfrm>
            <a:off x="699135" y="7045285"/>
            <a:ext cx="13232130" cy="639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Only unexpected inflation benefits borrowers. Expected inflation is priced into interest rates. Fixed-rate debt magnifies the inflation-hedging quality of real estate, making it a positive risk factor in levered equity.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>
              <a:alpha val="8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831652" y="654010"/>
            <a:ext cx="7696319" cy="698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Project-Level Capital Structure</a:t>
            </a:r>
            <a:endParaRPr lang="en-US" sz="4400" dirty="0"/>
          </a:p>
        </p:txBody>
      </p:sp>
      <p:sp>
        <p:nvSpPr>
          <p:cNvPr id="5" name="Shape 2"/>
          <p:cNvSpPr/>
          <p:nvPr/>
        </p:nvSpPr>
        <p:spPr>
          <a:xfrm>
            <a:off x="7299960" y="1709261"/>
            <a:ext cx="30480" cy="5866209"/>
          </a:xfrm>
          <a:prstGeom prst="roundRect">
            <a:avLst>
              <a:gd name="adj" fmla="val 116939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365558" y="1961317"/>
            <a:ext cx="712827" cy="30480"/>
          </a:xfrm>
          <a:prstGeom prst="roundRect">
            <a:avLst>
              <a:gd name="adj" fmla="val 116939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7047905" y="1709261"/>
            <a:ext cx="534591" cy="534591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7500" y="1766947"/>
            <a:ext cx="335399" cy="41921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331726" y="1790938"/>
            <a:ext cx="2795468" cy="349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First-Lien Mortgage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831652" y="2282904"/>
            <a:ext cx="5295543" cy="760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Senior debt secured directly by the property with first claim on assets.</a:t>
            </a:r>
            <a:endParaRPr lang="en-US" sz="1850" dirty="0"/>
          </a:p>
        </p:txBody>
      </p:sp>
      <p:sp>
        <p:nvSpPr>
          <p:cNvPr id="11" name="Shape 7"/>
          <p:cNvSpPr/>
          <p:nvPr/>
        </p:nvSpPr>
        <p:spPr>
          <a:xfrm>
            <a:off x="7552015" y="3386971"/>
            <a:ext cx="712827" cy="30480"/>
          </a:xfrm>
          <a:prstGeom prst="roundRect">
            <a:avLst>
              <a:gd name="adj" fmla="val 116939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8"/>
          <p:cNvSpPr/>
          <p:nvPr/>
        </p:nvSpPr>
        <p:spPr>
          <a:xfrm>
            <a:off x="7047905" y="3134916"/>
            <a:ext cx="534591" cy="534591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7500" y="3192601"/>
            <a:ext cx="335399" cy="41921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503206" y="3216592"/>
            <a:ext cx="2795468" cy="349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Mezzanine Debt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8503206" y="3708559"/>
            <a:ext cx="5295543" cy="760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Subordinated to senior debt but senior to equity, often secured by ownership interests.</a:t>
            </a:r>
            <a:endParaRPr lang="en-US" sz="1850" dirty="0"/>
          </a:p>
        </p:txBody>
      </p:sp>
      <p:sp>
        <p:nvSpPr>
          <p:cNvPr id="16" name="Shape 11"/>
          <p:cNvSpPr/>
          <p:nvPr/>
        </p:nvSpPr>
        <p:spPr>
          <a:xfrm>
            <a:off x="6365558" y="4615815"/>
            <a:ext cx="712827" cy="30480"/>
          </a:xfrm>
          <a:prstGeom prst="roundRect">
            <a:avLst>
              <a:gd name="adj" fmla="val 116939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2"/>
          <p:cNvSpPr/>
          <p:nvPr/>
        </p:nvSpPr>
        <p:spPr>
          <a:xfrm>
            <a:off x="7047905" y="4363760"/>
            <a:ext cx="534591" cy="534591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7500" y="4421445"/>
            <a:ext cx="335399" cy="419219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331726" y="4445437"/>
            <a:ext cx="2795468" cy="349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Preferred Equity</a:t>
            </a:r>
            <a:endParaRPr lang="en-US" sz="2200" dirty="0"/>
          </a:p>
        </p:txBody>
      </p:sp>
      <p:sp>
        <p:nvSpPr>
          <p:cNvPr id="20" name="Text 14"/>
          <p:cNvSpPr/>
          <p:nvPr/>
        </p:nvSpPr>
        <p:spPr>
          <a:xfrm>
            <a:off x="831652" y="4937403"/>
            <a:ext cx="5295543" cy="760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Contractual dividend/yield with priority over common equity but subordinate to debt.</a:t>
            </a:r>
            <a:endParaRPr lang="en-US" sz="1850" dirty="0"/>
          </a:p>
        </p:txBody>
      </p:sp>
      <p:sp>
        <p:nvSpPr>
          <p:cNvPr id="21" name="Shape 15"/>
          <p:cNvSpPr/>
          <p:nvPr/>
        </p:nvSpPr>
        <p:spPr>
          <a:xfrm>
            <a:off x="7552015" y="5844778"/>
            <a:ext cx="712827" cy="30480"/>
          </a:xfrm>
          <a:prstGeom prst="roundRect">
            <a:avLst>
              <a:gd name="adj" fmla="val 116939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Shape 16"/>
          <p:cNvSpPr/>
          <p:nvPr/>
        </p:nvSpPr>
        <p:spPr>
          <a:xfrm>
            <a:off x="7047905" y="5592723"/>
            <a:ext cx="534591" cy="534591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7500" y="5650409"/>
            <a:ext cx="335399" cy="419219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8503206" y="5674400"/>
            <a:ext cx="3355062" cy="349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Common (Residual) Equity</a:t>
            </a:r>
            <a:endParaRPr lang="en-US" sz="2200" dirty="0"/>
          </a:p>
        </p:txBody>
      </p:sp>
      <p:sp>
        <p:nvSpPr>
          <p:cNvPr id="25" name="Text 18"/>
          <p:cNvSpPr/>
          <p:nvPr/>
        </p:nvSpPr>
        <p:spPr>
          <a:xfrm>
            <a:off x="8503206" y="6166366"/>
            <a:ext cx="5295543" cy="114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Ownership entity with operational control receiving residual cash flow after other obligations.</a:t>
            </a:r>
            <a:endParaRPr lang="en-US" sz="18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2800" y="701754"/>
            <a:ext cx="6777276" cy="610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Enriching the Capital Structure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212800" y="1623417"/>
            <a:ext cx="466963" cy="466963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887289" y="1694736"/>
            <a:ext cx="2752011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Multiple-Note Mortgages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887289" y="2124313"/>
            <a:ext cx="7016710" cy="663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Single mortgage split into separate notes, either horizontally (equal priority) or vertically (A/B notes with different priorities).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212800" y="3203258"/>
            <a:ext cx="466963" cy="466963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6887289" y="3274576"/>
            <a:ext cx="2776418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Mezzanine Debt Features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887289" y="3704153"/>
            <a:ext cx="7016710" cy="663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Higher interest rates than first mortgages, with interest often accruing if not paid currently.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212800" y="4783098"/>
            <a:ext cx="466963" cy="466963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887289" y="4854416"/>
            <a:ext cx="3483769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Preferred Equity Characteristics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887289" y="5283994"/>
            <a:ext cx="7016710" cy="663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Returns primarily through dividends rather than appreciation, typically placed before and paid after mezzanine debt.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212800" y="6362938"/>
            <a:ext cx="466963" cy="466963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887289" y="6434257"/>
            <a:ext cx="3261955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Differentiated Equity Partners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6887289" y="6863834"/>
            <a:ext cx="7016710" cy="663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Joint ventures with different classes of partners based on contributions and objectives.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70228"/>
            <a:ext cx="782693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Joint Venture Equity Structures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17253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General Partner (GP)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276379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Typically contributes: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3362206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Operational management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3828931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Deal sourcing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4295656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Development expertise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837724" y="4762381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Smaller equity portion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837724" y="536078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Receives: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837724" y="595919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Management fees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837724" y="642592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Promote above hurdle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837724" y="689264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Operational control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7614761" y="217253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Limited Partner (LP)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14761" y="276379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Typically contributes: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7614761" y="3362206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Majority of equity capital</a:t>
            </a:r>
            <a:endParaRPr lang="en-US" sz="1850" dirty="0"/>
          </a:p>
        </p:txBody>
      </p:sp>
      <p:sp>
        <p:nvSpPr>
          <p:cNvPr id="16" name="Text 14"/>
          <p:cNvSpPr/>
          <p:nvPr/>
        </p:nvSpPr>
        <p:spPr>
          <a:xfrm>
            <a:off x="7614761" y="3828931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Institutional backing</a:t>
            </a:r>
            <a:endParaRPr lang="en-US" sz="1850" dirty="0"/>
          </a:p>
        </p:txBody>
      </p:sp>
      <p:sp>
        <p:nvSpPr>
          <p:cNvPr id="17" name="Text 15"/>
          <p:cNvSpPr/>
          <p:nvPr/>
        </p:nvSpPr>
        <p:spPr>
          <a:xfrm>
            <a:off x="7614761" y="442733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Receives:</a:t>
            </a:r>
            <a:endParaRPr lang="en-US" sz="1850" dirty="0"/>
          </a:p>
        </p:txBody>
      </p:sp>
      <p:sp>
        <p:nvSpPr>
          <p:cNvPr id="18" name="Text 16"/>
          <p:cNvSpPr/>
          <p:nvPr/>
        </p:nvSpPr>
        <p:spPr>
          <a:xfrm>
            <a:off x="7614761" y="502574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Preferred return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7614761" y="549247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Capital protection</a:t>
            </a:r>
            <a:endParaRPr lang="en-US" sz="1850" dirty="0"/>
          </a:p>
        </p:txBody>
      </p:sp>
      <p:sp>
        <p:nvSpPr>
          <p:cNvPr id="20" name="Text 18"/>
          <p:cNvSpPr/>
          <p:nvPr/>
        </p:nvSpPr>
        <p:spPr>
          <a:xfrm>
            <a:off x="7614761" y="595919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Major decision rights</a:t>
            </a:r>
            <a:endParaRPr lang="en-US" sz="18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6878" y="986790"/>
            <a:ext cx="6639044" cy="619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Cash Flow Waterfall Structure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78" y="1921788"/>
            <a:ext cx="1052751" cy="126337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00131" y="2132290"/>
            <a:ext cx="273831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First Mortgage Payments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2000131" y="2568297"/>
            <a:ext cx="6406991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Senior debt service has first priority on property cash flow.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78" y="3185160"/>
            <a:ext cx="1052751" cy="153090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00131" y="3395663"/>
            <a:ext cx="2477095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Preferred Returns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2000131" y="3831669"/>
            <a:ext cx="6406991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LP receives contractual preferred return (e.g., 5.5% on invested capital).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878" y="4716066"/>
            <a:ext cx="1052751" cy="126337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00131" y="4926568"/>
            <a:ext cx="2477095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Residual Split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2000131" y="5362575"/>
            <a:ext cx="6406991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Remaining cash flow split between partners (e.g., 50/50).</a:t>
            </a:r>
            <a:endParaRPr lang="en-US" sz="16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878" y="5979438"/>
            <a:ext cx="1052751" cy="126337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000131" y="6189940"/>
            <a:ext cx="2477095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Promote Mechanism</a:t>
            </a:r>
            <a:endParaRPr lang="en-US" sz="1950" dirty="0"/>
          </a:p>
        </p:txBody>
      </p:sp>
      <p:sp>
        <p:nvSpPr>
          <p:cNvPr id="15" name="Text 8"/>
          <p:cNvSpPr/>
          <p:nvPr/>
        </p:nvSpPr>
        <p:spPr>
          <a:xfrm>
            <a:off x="2000131" y="6625947"/>
            <a:ext cx="6406991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GP receives disproportionate share after hitting return hurdles.</a:t>
            </a:r>
            <a:endParaRPr lang="en-US" sz="16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4960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578537"/>
            <a:ext cx="810232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Apartment Investment Example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3761184"/>
            <a:ext cx="3014305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$937K</a:t>
            </a:r>
            <a:endParaRPr lang="en-US" sz="6200" dirty="0"/>
          </a:p>
        </p:txBody>
      </p:sp>
      <p:sp>
        <p:nvSpPr>
          <p:cNvPr id="5" name="Text 2"/>
          <p:cNvSpPr/>
          <p:nvPr/>
        </p:nvSpPr>
        <p:spPr>
          <a:xfrm>
            <a:off x="936784" y="485013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Property Value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837724" y="5345668"/>
            <a:ext cx="301430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Total acquisition price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4151233" y="3761184"/>
            <a:ext cx="3014305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75%</a:t>
            </a:r>
            <a:endParaRPr lang="en-US" sz="6200" dirty="0"/>
          </a:p>
        </p:txBody>
      </p:sp>
      <p:sp>
        <p:nvSpPr>
          <p:cNvPr id="8" name="Text 5"/>
          <p:cNvSpPr/>
          <p:nvPr/>
        </p:nvSpPr>
        <p:spPr>
          <a:xfrm>
            <a:off x="4250293" y="485013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LTV Ratio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151233" y="5345668"/>
            <a:ext cx="301430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First-lien mortgage at 5% interest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7464743" y="3761184"/>
            <a:ext cx="3014305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90%</a:t>
            </a:r>
            <a:endParaRPr lang="en-US" sz="6200" dirty="0"/>
          </a:p>
        </p:txBody>
      </p:sp>
      <p:sp>
        <p:nvSpPr>
          <p:cNvPr id="11" name="Text 8"/>
          <p:cNvSpPr/>
          <p:nvPr/>
        </p:nvSpPr>
        <p:spPr>
          <a:xfrm>
            <a:off x="7563803" y="485013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LP Equity Share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464743" y="5345668"/>
            <a:ext cx="301430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$211K of $234K total equity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10778252" y="3761184"/>
            <a:ext cx="3014424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5.5%</a:t>
            </a:r>
            <a:endParaRPr lang="en-US" sz="6200" dirty="0"/>
          </a:p>
        </p:txBody>
      </p:sp>
      <p:sp>
        <p:nvSpPr>
          <p:cNvPr id="14" name="Text 11"/>
          <p:cNvSpPr/>
          <p:nvPr/>
        </p:nvSpPr>
        <p:spPr>
          <a:xfrm>
            <a:off x="10877312" y="485013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Preferred Return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778252" y="5345668"/>
            <a:ext cx="301442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Annual return to LP on invested capital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837724" y="6380917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GP contributes 10% of equity ($23K) but receives 50% of cash flow after the LP's preferred return, creating strong performance incentives.</a:t>
            </a:r>
            <a:endParaRPr lang="en-US" sz="18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0995" y="184565"/>
            <a:ext cx="627995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Capital Account Tracking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018711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7724" y="3670935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323159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975384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400995" y="947903"/>
            <a:ext cx="9425393" cy="1263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Capital accounts track each partner's investment basis, including initial contributions, additional investments, and unpaid preferred returns. The spike in year 7 reflects capital expenditure requirements.</a:t>
            </a:r>
            <a:endParaRPr lang="en-US" sz="18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4188A2-784E-CD33-9F47-E370BCFF8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372" y="237449"/>
            <a:ext cx="3536304" cy="16992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E398A0-9504-689F-B047-C35EC8FBF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24" y="2119033"/>
            <a:ext cx="13976649" cy="531899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4388" y="639842"/>
            <a:ext cx="7191375" cy="684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Expected Returns by Position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1953339" y="2218134"/>
            <a:ext cx="2737604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First Mortgage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14388" y="2699742"/>
            <a:ext cx="3876556" cy="372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5.0% IRR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814388" y="3211473"/>
            <a:ext cx="3876556" cy="372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Lowest risk, senior position</a:t>
            </a:r>
            <a:endParaRPr lang="en-US" sz="18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916" y="1911429"/>
            <a:ext cx="4550569" cy="455056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032659" y="2825234"/>
            <a:ext cx="348139" cy="4351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2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2700" dirty="0"/>
          </a:p>
        </p:txBody>
      </p:sp>
      <p:sp>
        <p:nvSpPr>
          <p:cNvPr id="8" name="Text 5"/>
          <p:cNvSpPr/>
          <p:nvPr/>
        </p:nvSpPr>
        <p:spPr>
          <a:xfrm>
            <a:off x="9939457" y="1789509"/>
            <a:ext cx="2737604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Unlevered Property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9939457" y="2271117"/>
            <a:ext cx="3876556" cy="372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8.6% IRR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9939457" y="2782848"/>
            <a:ext cx="3876556" cy="372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Moderate risk, no leverage</a:t>
            </a:r>
            <a:endParaRPr lang="en-US" sz="180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916" y="1911429"/>
            <a:ext cx="4550569" cy="4550569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886343" y="2561392"/>
            <a:ext cx="348139" cy="4351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2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2700" dirty="0"/>
          </a:p>
        </p:txBody>
      </p:sp>
      <p:sp>
        <p:nvSpPr>
          <p:cNvPr id="13" name="Text 9"/>
          <p:cNvSpPr/>
          <p:nvPr/>
        </p:nvSpPr>
        <p:spPr>
          <a:xfrm>
            <a:off x="10055781" y="3504009"/>
            <a:ext cx="2737604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Limited Partner</a:t>
            </a:r>
            <a:endParaRPr lang="en-US" sz="2150" dirty="0"/>
          </a:p>
        </p:txBody>
      </p:sp>
      <p:sp>
        <p:nvSpPr>
          <p:cNvPr id="14" name="Text 10"/>
          <p:cNvSpPr/>
          <p:nvPr/>
        </p:nvSpPr>
        <p:spPr>
          <a:xfrm>
            <a:off x="10055781" y="3985617"/>
            <a:ext cx="3760232" cy="372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11.8% IRR</a:t>
            </a:r>
            <a:endParaRPr lang="en-US" sz="1800" dirty="0"/>
          </a:p>
        </p:txBody>
      </p:sp>
      <p:sp>
        <p:nvSpPr>
          <p:cNvPr id="15" name="Text 11"/>
          <p:cNvSpPr/>
          <p:nvPr/>
        </p:nvSpPr>
        <p:spPr>
          <a:xfrm>
            <a:off x="10055781" y="4497348"/>
            <a:ext cx="3760232" cy="372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Preferred position in equity</a:t>
            </a:r>
            <a:endParaRPr lang="en-US" sz="1800" dirty="0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916" y="1911429"/>
            <a:ext cx="4550569" cy="4550569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8710017" y="4242792"/>
            <a:ext cx="348139" cy="4351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2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2700" dirty="0"/>
          </a:p>
        </p:txBody>
      </p:sp>
      <p:sp>
        <p:nvSpPr>
          <p:cNvPr id="18" name="Text 13"/>
          <p:cNvSpPr/>
          <p:nvPr/>
        </p:nvSpPr>
        <p:spPr>
          <a:xfrm>
            <a:off x="9939457" y="5218509"/>
            <a:ext cx="2737604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Entity Level Equity</a:t>
            </a:r>
            <a:endParaRPr lang="en-US" sz="2150" dirty="0"/>
          </a:p>
        </p:txBody>
      </p:sp>
      <p:sp>
        <p:nvSpPr>
          <p:cNvPr id="19" name="Text 14"/>
          <p:cNvSpPr/>
          <p:nvPr/>
        </p:nvSpPr>
        <p:spPr>
          <a:xfrm>
            <a:off x="9939457" y="5700117"/>
            <a:ext cx="3876556" cy="372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15.0% IRR</a:t>
            </a:r>
            <a:endParaRPr lang="en-US" sz="1800" dirty="0"/>
          </a:p>
        </p:txBody>
      </p:sp>
      <p:sp>
        <p:nvSpPr>
          <p:cNvPr id="20" name="Text 15"/>
          <p:cNvSpPr/>
          <p:nvPr/>
        </p:nvSpPr>
        <p:spPr>
          <a:xfrm>
            <a:off x="9939457" y="6211848"/>
            <a:ext cx="3876556" cy="372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Combined equity return</a:t>
            </a:r>
            <a:endParaRPr lang="en-US" sz="1800" dirty="0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916" y="1911429"/>
            <a:ext cx="4550569" cy="4550569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365444" y="5545812"/>
            <a:ext cx="348139" cy="4351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2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</a:t>
            </a:r>
            <a:endParaRPr lang="en-US" sz="2700" dirty="0"/>
          </a:p>
        </p:txBody>
      </p:sp>
      <p:sp>
        <p:nvSpPr>
          <p:cNvPr id="23" name="Text 17"/>
          <p:cNvSpPr/>
          <p:nvPr/>
        </p:nvSpPr>
        <p:spPr>
          <a:xfrm>
            <a:off x="1953339" y="4789884"/>
            <a:ext cx="2737604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General Partner</a:t>
            </a:r>
            <a:endParaRPr lang="en-US" sz="2150" dirty="0"/>
          </a:p>
        </p:txBody>
      </p:sp>
      <p:sp>
        <p:nvSpPr>
          <p:cNvPr id="24" name="Text 18"/>
          <p:cNvSpPr/>
          <p:nvPr/>
        </p:nvSpPr>
        <p:spPr>
          <a:xfrm>
            <a:off x="814388" y="5271492"/>
            <a:ext cx="3876556" cy="372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29.3% IRR</a:t>
            </a:r>
            <a:endParaRPr lang="en-US" sz="1800" dirty="0"/>
          </a:p>
        </p:txBody>
      </p:sp>
      <p:sp>
        <p:nvSpPr>
          <p:cNvPr id="25" name="Text 19"/>
          <p:cNvSpPr/>
          <p:nvPr/>
        </p:nvSpPr>
        <p:spPr>
          <a:xfrm>
            <a:off x="814388" y="5783223"/>
            <a:ext cx="3876556" cy="372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Highest risk, junior position</a:t>
            </a:r>
            <a:endParaRPr lang="en-US" sz="1800" dirty="0"/>
          </a:p>
        </p:txBody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9916" y="1911429"/>
            <a:ext cx="4550569" cy="4550569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5710833" y="4669750"/>
            <a:ext cx="348139" cy="4351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2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5</a:t>
            </a:r>
            <a:endParaRPr lang="en-US" sz="2700" dirty="0"/>
          </a:p>
        </p:txBody>
      </p:sp>
      <p:sp>
        <p:nvSpPr>
          <p:cNvPr id="28" name="Text 21"/>
          <p:cNvSpPr/>
          <p:nvPr/>
        </p:nvSpPr>
        <p:spPr>
          <a:xfrm>
            <a:off x="814388" y="6845737"/>
            <a:ext cx="13001625" cy="744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Returns increase with risk position in the capital structure. The GP achieves the highest return due to the promote structure and junior position.</a:t>
            </a:r>
            <a:endParaRPr lang="en-US"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13F66-4F15-27C8-26F5-1A7C2EFDB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B527161E-303B-B52B-A458-E114C1CE7418}"/>
              </a:ext>
            </a:extLst>
          </p:cNvPr>
          <p:cNvSpPr/>
          <p:nvPr/>
        </p:nvSpPr>
        <p:spPr>
          <a:xfrm>
            <a:off x="319109" y="230059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Sensitivity Analysis</a:t>
            </a:r>
            <a:endParaRPr lang="en-US" sz="44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36D2E997-05CE-B138-6A11-E93FD6632746}"/>
              </a:ext>
            </a:extLst>
          </p:cNvPr>
          <p:cNvSpPr/>
          <p:nvPr/>
        </p:nvSpPr>
        <p:spPr>
          <a:xfrm>
            <a:off x="5255775" y="40609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Rental Growth Impact</a:t>
            </a:r>
            <a:endParaRPr lang="en-US" sz="22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00197692-024C-F302-0279-521E0C56BCD5}"/>
              </a:ext>
            </a:extLst>
          </p:cNvPr>
          <p:cNvSpPr/>
          <p:nvPr/>
        </p:nvSpPr>
        <p:spPr>
          <a:xfrm>
            <a:off x="8828841" y="342795"/>
            <a:ext cx="411884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GP returns are highly sensitive to changes in rental growth rates, ranging from negative to extremely positive.</a:t>
            </a:r>
            <a:endParaRPr lang="en-US" sz="1850" dirty="0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A3A08B7A-546E-81CF-EF5E-8A4836EE56F5}"/>
              </a:ext>
            </a:extLst>
          </p:cNvPr>
          <p:cNvSpPr/>
          <p:nvPr/>
        </p:nvSpPr>
        <p:spPr>
          <a:xfrm>
            <a:off x="5255776" y="508480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B9F988-D18E-5D8E-C12F-D3498266D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837" y="1632132"/>
            <a:ext cx="10755318" cy="625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36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19109" y="230059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Sensitivity Analysis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37724" y="5580340"/>
            <a:ext cx="411884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5583322" y="40609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Exit Cap Rate Impact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8678803" y="255760"/>
            <a:ext cx="41188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Lower exit cap rates dramatically improve GP returns while modestly improving LP returns.</a:t>
            </a:r>
            <a:endParaRPr lang="en-US" sz="1850" dirty="0"/>
          </a:p>
        </p:txBody>
      </p:sp>
      <p:sp>
        <p:nvSpPr>
          <p:cNvPr id="10" name="Text 5"/>
          <p:cNvSpPr/>
          <p:nvPr/>
        </p:nvSpPr>
        <p:spPr>
          <a:xfrm>
            <a:off x="10287977" y="547188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Combined Scenarios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287977" y="6208137"/>
            <a:ext cx="411884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 worst case (1% growth, 10% cap rate), LP gets 4.7% while GP faces -22% IRR. In best case, LP gets 19% while GP achieves 45%.</a:t>
            </a:r>
            <a:endParaRPr lang="en-US" sz="185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0D33BA-A18A-9CE3-8659-0B50533A4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9" y="1755306"/>
            <a:ext cx="9776100" cy="56144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8274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7125" y="3518892"/>
            <a:ext cx="7886819" cy="678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Understanding Capital Structure</a:t>
            </a:r>
            <a:endParaRPr lang="en-US" sz="4250" dirty="0"/>
          </a:p>
        </p:txBody>
      </p:sp>
      <p:sp>
        <p:nvSpPr>
          <p:cNvPr id="4" name="Shape 1"/>
          <p:cNvSpPr/>
          <p:nvPr/>
        </p:nvSpPr>
        <p:spPr>
          <a:xfrm>
            <a:off x="807125" y="4543068"/>
            <a:ext cx="518874" cy="51887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556623" y="4622244"/>
            <a:ext cx="2713196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Definition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1556623" y="5099685"/>
            <a:ext cx="5614392" cy="737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relative use of debt versus equity financing in real estate investments.</a:t>
            </a:r>
            <a:endParaRPr lang="en-US" sz="1800" dirty="0"/>
          </a:p>
        </p:txBody>
      </p:sp>
      <p:sp>
        <p:nvSpPr>
          <p:cNvPr id="7" name="Shape 4"/>
          <p:cNvSpPr/>
          <p:nvPr/>
        </p:nvSpPr>
        <p:spPr>
          <a:xfrm>
            <a:off x="7459266" y="4543068"/>
            <a:ext cx="518874" cy="51887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8208764" y="4622244"/>
            <a:ext cx="2713196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Micro-Level Focus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8208764" y="5099685"/>
            <a:ext cx="5614511" cy="737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 estate investment often occurs at the individual deal or project level.</a:t>
            </a:r>
            <a:endParaRPr lang="en-US" sz="1800" dirty="0"/>
          </a:p>
        </p:txBody>
      </p:sp>
      <p:sp>
        <p:nvSpPr>
          <p:cNvPr id="10" name="Shape 7"/>
          <p:cNvSpPr/>
          <p:nvPr/>
        </p:nvSpPr>
        <p:spPr>
          <a:xfrm>
            <a:off x="807125" y="6298882"/>
            <a:ext cx="518874" cy="51887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556623" y="6378059"/>
            <a:ext cx="2809399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Unique Considerations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1556623" y="6855500"/>
            <a:ext cx="5614392" cy="737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Physical assets are relatively easy for outsiders to observe and evaluate.</a:t>
            </a:r>
            <a:endParaRPr lang="en-US" sz="1800" dirty="0"/>
          </a:p>
        </p:txBody>
      </p:sp>
      <p:sp>
        <p:nvSpPr>
          <p:cNvPr id="13" name="Shape 10"/>
          <p:cNvSpPr/>
          <p:nvPr/>
        </p:nvSpPr>
        <p:spPr>
          <a:xfrm>
            <a:off x="7459266" y="6298882"/>
            <a:ext cx="518874" cy="51887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8208764" y="6378059"/>
            <a:ext cx="2713196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Complex Structures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8208764" y="6855500"/>
            <a:ext cx="5614511" cy="737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Various investor types can be combined to allocate risk, return, and control.</a:t>
            </a:r>
            <a:endParaRPr lang="en-US"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9235" y="232917"/>
            <a:ext cx="924210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3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Evaluating Capital Structure Fairness Under Various Scenarios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469235" y="1170024"/>
            <a:ext cx="1295495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Fair capital structures should provide risk-adjusted returns (Treynor ratios) that are approximately equal across positions. In our example, the LP's ratio (0.55) exceeds the GP's (0.38), suggesting the GP may be undercompensated for risk.</a:t>
            </a:r>
            <a:endParaRPr lang="en-US" sz="18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C0F3E3-DDB0-0883-5560-FEB08A0DD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444" y="2003234"/>
            <a:ext cx="9044197" cy="585084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E736B-D0BA-AE15-A592-C110F5B5E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877DBF67-E6BA-8275-30BE-8E1E7EFFCF4B}"/>
              </a:ext>
            </a:extLst>
          </p:cNvPr>
          <p:cNvSpPr/>
          <p:nvPr/>
        </p:nvSpPr>
        <p:spPr>
          <a:xfrm>
            <a:off x="469235" y="232917"/>
            <a:ext cx="924210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3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Evaluating Capital Structure Fairness In Risk Framework</a:t>
            </a:r>
            <a:endParaRPr lang="en-US" sz="32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7E842121-168E-9C19-6582-E4AF5CFB3BB6}"/>
              </a:ext>
            </a:extLst>
          </p:cNvPr>
          <p:cNvSpPr/>
          <p:nvPr/>
        </p:nvSpPr>
        <p:spPr>
          <a:xfrm>
            <a:off x="469235" y="1170024"/>
            <a:ext cx="1295495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Fair capital structures should provide risk-adjusted returns (Treynor ratios) that are approximately equal across positions. In our example, the LP's ratio (0.55) exceeds the GP's (0.38), suggesting the GP may be undercompensated for risk.</a:t>
            </a:r>
            <a:endParaRPr lang="en-US" sz="18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214714-DFF0-58C9-FF7A-A3E254503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986" y="2209533"/>
            <a:ext cx="9778536" cy="51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16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0213" y="589598"/>
            <a:ext cx="5043964" cy="630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Key Takeaways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750213" y="1541502"/>
            <a:ext cx="482322" cy="482322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45" y="1593473"/>
            <a:ext cx="302538" cy="37826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46848" y="1615083"/>
            <a:ext cx="3264218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 Single "Correct" Structure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1446848" y="2058829"/>
            <a:ext cx="694694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Optimal capital structure varies by investor type, property, and market conditions.</a:t>
            </a:r>
            <a:endParaRPr lang="en-US" sz="1650" dirty="0"/>
          </a:p>
        </p:txBody>
      </p:sp>
      <p:sp>
        <p:nvSpPr>
          <p:cNvPr id="8" name="Shape 4"/>
          <p:cNvSpPr/>
          <p:nvPr/>
        </p:nvSpPr>
        <p:spPr>
          <a:xfrm>
            <a:off x="750213" y="3173254"/>
            <a:ext cx="482322" cy="482322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45" y="3225225"/>
            <a:ext cx="302538" cy="37826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446848" y="3246834"/>
            <a:ext cx="2521982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Risk-Return Tradeoffs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1446848" y="3690580"/>
            <a:ext cx="694694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Each position in the capital stack offers different risk and return profiles.</a:t>
            </a:r>
            <a:endParaRPr lang="en-US" sz="1650" dirty="0"/>
          </a:p>
        </p:txBody>
      </p:sp>
      <p:sp>
        <p:nvSpPr>
          <p:cNvPr id="12" name="Shape 7"/>
          <p:cNvSpPr/>
          <p:nvPr/>
        </p:nvSpPr>
        <p:spPr>
          <a:xfrm>
            <a:off x="750213" y="4805005"/>
            <a:ext cx="482322" cy="482322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45" y="4856976"/>
            <a:ext cx="302538" cy="37826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46848" y="4878586"/>
            <a:ext cx="2521982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 Estate Advantage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1446848" y="5322332"/>
            <a:ext cx="694694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Stable, transparent assets can support higher leverage than more complex investments.</a:t>
            </a:r>
            <a:endParaRPr lang="en-US" sz="1650" dirty="0"/>
          </a:p>
        </p:txBody>
      </p:sp>
      <p:sp>
        <p:nvSpPr>
          <p:cNvPr id="16" name="Shape 10"/>
          <p:cNvSpPr/>
          <p:nvPr/>
        </p:nvSpPr>
        <p:spPr>
          <a:xfrm>
            <a:off x="750213" y="6436757"/>
            <a:ext cx="482322" cy="482322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045" y="6488728"/>
            <a:ext cx="302538" cy="378262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446848" y="6510338"/>
            <a:ext cx="2521982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Caution Required</a:t>
            </a:r>
            <a:endParaRPr lang="en-US" sz="1950" dirty="0"/>
          </a:p>
        </p:txBody>
      </p:sp>
      <p:sp>
        <p:nvSpPr>
          <p:cNvPr id="19" name="Text 12"/>
          <p:cNvSpPr/>
          <p:nvPr/>
        </p:nvSpPr>
        <p:spPr>
          <a:xfrm>
            <a:off x="1446848" y="6954083"/>
            <a:ext cx="694694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Excessive debt is the most common cause of real estate investment failure.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2438" y="829151"/>
            <a:ext cx="7494746" cy="5765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Debt with Equity Capital Constraints</a:t>
            </a:r>
            <a:endParaRPr lang="en-US" sz="36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438" y="1699617"/>
            <a:ext cx="980122" cy="142517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348538" y="1895594"/>
            <a:ext cx="3086100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Breaking Through Constraints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7348538" y="2301359"/>
            <a:ext cx="6595824" cy="627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Debt financing allows investors to expand beyond their equity capital limits.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438" y="3124795"/>
            <a:ext cx="980122" cy="142517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348538" y="3320772"/>
            <a:ext cx="2393156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Capturing Positive NPV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7348538" y="3726537"/>
            <a:ext cx="6595824" cy="627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Enables investors to pursue opportunities requiring more capital than available equity.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438" y="4549973"/>
            <a:ext cx="980122" cy="142517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348538" y="4745950"/>
            <a:ext cx="2478048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Enabling Diversification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7348538" y="5151715"/>
            <a:ext cx="6595824" cy="627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Allows spreading equity across multiple properties rather than concentrating in few assets.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438" y="5975152"/>
            <a:ext cx="980122" cy="142517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348538" y="6171128"/>
            <a:ext cx="2306360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Maintaining Control</a:t>
            </a:r>
            <a:endParaRPr lang="en-US" sz="1800" dirty="0"/>
          </a:p>
        </p:txBody>
      </p:sp>
      <p:sp>
        <p:nvSpPr>
          <p:cNvPr id="15" name="Text 8"/>
          <p:cNvSpPr/>
          <p:nvPr/>
        </p:nvSpPr>
        <p:spPr>
          <a:xfrm>
            <a:off x="7348538" y="6576893"/>
            <a:ext cx="6595824" cy="627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Preserves management control compared to bringing in additional equity partners.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95807"/>
            <a:ext cx="66611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Leveraging Human Capital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998113"/>
            <a:ext cx="307050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What Is Human Capital?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589377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productive abilities, skills, and expertise that individuals acquire to generate income.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570809"/>
            <a:ext cx="61855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 real estate investors, this includes property management skills, development abilities, and market knowledge.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614761" y="2998113"/>
            <a:ext cx="452628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How Debt Enhances Human Capital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614761" y="3589377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Allows investors to acquire larger properties or more properties than possible with equity alone.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614761" y="4570809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Creates more opportunities to apply specialized skills and expertise across a larger portfolio.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4761" y="5552242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Enables investors to perform more property management or development services.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5443" y="852607"/>
            <a:ext cx="6024682" cy="576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Diversification Through Debt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685443" y="1722358"/>
            <a:ext cx="7773114" cy="1423511"/>
          </a:xfrm>
          <a:prstGeom prst="roundRect">
            <a:avLst>
              <a:gd name="adj" fmla="val 2064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881182" y="1918097"/>
            <a:ext cx="2649022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"Lumpiness" Problem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881182" y="2323386"/>
            <a:ext cx="7381637" cy="626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 estate requires purchasing whole assets, making diversification difficult with limited equity.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85443" y="3341608"/>
            <a:ext cx="7773114" cy="1110139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881182" y="3537347"/>
            <a:ext cx="2304098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Debt Solution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881182" y="3942636"/>
            <a:ext cx="7381637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With 75% LTV debt, $10M equity can buy eight $5M properties instead of just two.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85443" y="4647486"/>
            <a:ext cx="7773114" cy="1423511"/>
          </a:xfrm>
          <a:prstGeom prst="roundRect">
            <a:avLst>
              <a:gd name="adj" fmla="val 2064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881182" y="4843224"/>
            <a:ext cx="2304098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"Free Lunch"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881182" y="5248513"/>
            <a:ext cx="7381637" cy="626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Diversification uniquely allows investors to reduce risk without reducing expected return.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85443" y="6266736"/>
            <a:ext cx="7773114" cy="1110139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881182" y="6462474"/>
            <a:ext cx="2304098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Important Caveat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881182" y="6867763"/>
            <a:ext cx="7381637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Don't "borrow to lend" - diversification should be into risky assets, not bonds.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842843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Limitations on Equity Constraints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2231946" y="275629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Alternative Vehicles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251835"/>
            <a:ext cx="421040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REITs, partnerships, and syndications provide equity access without debt.</a:t>
            </a:r>
            <a:endParaRPr lang="en-US" sz="1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266" y="3670221"/>
            <a:ext cx="336590" cy="42076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82269" y="275629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Track Record Impact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582269" y="3251835"/>
            <a:ext cx="421040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Successful investors can more easily attract equity partners.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2306" y="3670221"/>
            <a:ext cx="336590" cy="42076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582269" y="520291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Control Concerns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582269" y="5698450"/>
            <a:ext cx="421040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Some investors avoid equity partners to maintain management control.</a:t>
            </a:r>
            <a:endParaRPr lang="en-US" sz="18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306" y="5321260"/>
            <a:ext cx="336590" cy="42076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231946" y="501134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Information Sharing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837724" y="5506879"/>
            <a:ext cx="421040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Reluctance to reveal proprietary information to potential equity partners.</a:t>
            </a:r>
            <a:endParaRPr lang="en-US" sz="18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1266" y="5321260"/>
            <a:ext cx="336590" cy="42076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658773"/>
            <a:ext cx="786693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Debt as Management Incentive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1841540"/>
            <a:ext cx="2159079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909" y="2309693"/>
            <a:ext cx="336590" cy="42076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236119" y="2080855"/>
            <a:ext cx="359890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Magnifying Risk and Reward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236119" y="2576393"/>
            <a:ext cx="73566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Debt increases both risk and potential return for property managers.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3116461" y="3183493"/>
            <a:ext cx="10556558" cy="1524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837724" y="3318391"/>
            <a:ext cx="431827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568" y="3786545"/>
            <a:ext cx="336590" cy="42076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95317" y="3557707"/>
            <a:ext cx="392811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Heightening Attention to Detail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95317" y="4053245"/>
            <a:ext cx="654367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Small improvements become more noticeable with leverage.</a:t>
            </a:r>
            <a:endParaRPr lang="en-US" sz="1850" dirty="0"/>
          </a:p>
        </p:txBody>
      </p:sp>
      <p:sp>
        <p:nvSpPr>
          <p:cNvPr id="12" name="Shape 8"/>
          <p:cNvSpPr/>
          <p:nvPr/>
        </p:nvSpPr>
        <p:spPr>
          <a:xfrm>
            <a:off x="5275659" y="4660344"/>
            <a:ext cx="8397359" cy="1524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837724" y="4795242"/>
            <a:ext cx="6477476" cy="1740218"/>
          </a:xfrm>
          <a:prstGeom prst="roundRect">
            <a:avLst>
              <a:gd name="adj" fmla="val 2063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107" y="5454968"/>
            <a:ext cx="336590" cy="420767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54516" y="503455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Driving Innovation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54516" y="5530096"/>
            <a:ext cx="599884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Thinner margins encourage creativity and experimentation.</a:t>
            </a:r>
            <a:endParaRPr lang="en-US" sz="1850" dirty="0"/>
          </a:p>
        </p:txBody>
      </p:sp>
      <p:sp>
        <p:nvSpPr>
          <p:cNvPr id="17" name="Text 12"/>
          <p:cNvSpPr/>
          <p:nvPr/>
        </p:nvSpPr>
        <p:spPr>
          <a:xfrm>
            <a:off x="837724" y="6804660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With 75% LTV debt, a 1% improvement in property performance becomes a 4% impact on equity returns, making managers more attentive to opportunities and threats.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757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3199" y="3630335"/>
            <a:ext cx="5601295" cy="700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Debt and Liquidity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99" y="4687610"/>
            <a:ext cx="595074" cy="59507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25811" y="4828937"/>
            <a:ext cx="2125147" cy="700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Reduced Flexibility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725811" y="5671780"/>
            <a:ext cx="2125147" cy="15230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High leverage limits ability to quickly convert assets to cash without loss.</a:t>
            </a:r>
            <a:endParaRPr lang="en-US" sz="18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8495" y="4687610"/>
            <a:ext cx="595074" cy="59507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041106" y="4828937"/>
            <a:ext cx="2125266" cy="350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Strategic Timing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041106" y="5321737"/>
            <a:ext cx="2125266" cy="15230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Lower debt preserves capacity to act when market opportunities arise.</a:t>
            </a:r>
            <a:endParaRPr lang="en-US" sz="18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909" y="4687610"/>
            <a:ext cx="595074" cy="59507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356521" y="4828937"/>
            <a:ext cx="2125266" cy="350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Market Cycles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8356521" y="5321737"/>
            <a:ext cx="2125266" cy="15230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Liquidity helps avoid forced sales during market downturns.</a:t>
            </a:r>
            <a:endParaRPr lang="en-US" sz="18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9323" y="4687610"/>
            <a:ext cx="595074" cy="59507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1671935" y="4828937"/>
            <a:ext cx="2125266" cy="700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Cash-Out Option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11671935" y="5671780"/>
            <a:ext cx="2125266" cy="19038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Debt allows partial liquefaction of gains without selling the property.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6645" y="1144191"/>
            <a:ext cx="6117312" cy="652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Costs of Financial Distress</a:t>
            </a: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038" y="2240637"/>
            <a:ext cx="2157651" cy="1258133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772" y="2829997"/>
            <a:ext cx="312063" cy="39004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46502" y="2462451"/>
            <a:ext cx="2610683" cy="326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Agency Costs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5346502" y="2921913"/>
            <a:ext cx="5847755" cy="355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Conflicts between equity and debt holders at high leverage</a:t>
            </a:r>
            <a:endParaRPr lang="en-US" sz="1700" dirty="0"/>
          </a:p>
        </p:txBody>
      </p:sp>
      <p:sp>
        <p:nvSpPr>
          <p:cNvPr id="7" name="Shape 3"/>
          <p:cNvSpPr/>
          <p:nvPr/>
        </p:nvSpPr>
        <p:spPr>
          <a:xfrm>
            <a:off x="5180052" y="3511153"/>
            <a:ext cx="8618339" cy="15240"/>
          </a:xfrm>
          <a:prstGeom prst="roundRect">
            <a:avLst>
              <a:gd name="adj" fmla="val 218420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8093" y="3554135"/>
            <a:ext cx="4315420" cy="1258133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9772" y="3988117"/>
            <a:ext cx="312063" cy="390049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25327" y="3775948"/>
            <a:ext cx="2610683" cy="326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Legal Expenses</a:t>
            </a:r>
            <a:endParaRPr lang="en-US" sz="2050" dirty="0"/>
          </a:p>
        </p:txBody>
      </p:sp>
      <p:sp>
        <p:nvSpPr>
          <p:cNvPr id="11" name="Text 5"/>
          <p:cNvSpPr/>
          <p:nvPr/>
        </p:nvSpPr>
        <p:spPr>
          <a:xfrm>
            <a:off x="6425327" y="4235410"/>
            <a:ext cx="5755719" cy="355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Costs of default, foreclosure, and bankruptcy proceedings</a:t>
            </a:r>
            <a:endParaRPr lang="en-US" sz="1700" dirty="0"/>
          </a:p>
        </p:txBody>
      </p:sp>
      <p:sp>
        <p:nvSpPr>
          <p:cNvPr id="12" name="Shape 6"/>
          <p:cNvSpPr/>
          <p:nvPr/>
        </p:nvSpPr>
        <p:spPr>
          <a:xfrm>
            <a:off x="6258878" y="4824651"/>
            <a:ext cx="7539514" cy="15240"/>
          </a:xfrm>
          <a:prstGeom prst="roundRect">
            <a:avLst>
              <a:gd name="adj" fmla="val 218420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268" y="4867632"/>
            <a:ext cx="6473071" cy="1258133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9653" y="5301615"/>
            <a:ext cx="312063" cy="390049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4152" y="5089446"/>
            <a:ext cx="2610683" cy="326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Property Neglect</a:t>
            </a:r>
            <a:endParaRPr lang="en-US" sz="2050" dirty="0"/>
          </a:p>
        </p:txBody>
      </p:sp>
      <p:sp>
        <p:nvSpPr>
          <p:cNvPr id="16" name="Text 8"/>
          <p:cNvSpPr/>
          <p:nvPr/>
        </p:nvSpPr>
        <p:spPr>
          <a:xfrm>
            <a:off x="7504152" y="5548908"/>
            <a:ext cx="5798701" cy="355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Reduced incentive for long-term maintenance at high LTV</a:t>
            </a:r>
            <a:endParaRPr lang="en-US" sz="1700" dirty="0"/>
          </a:p>
        </p:txBody>
      </p:sp>
      <p:sp>
        <p:nvSpPr>
          <p:cNvPr id="17" name="Text 9"/>
          <p:cNvSpPr/>
          <p:nvPr/>
        </p:nvSpPr>
        <p:spPr>
          <a:xfrm>
            <a:off x="776645" y="6375321"/>
            <a:ext cx="13077111" cy="710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These costs are factored into loan terms ex-ante, affecting interest rates and fees charged to borrowers. Real estate can typically support higher LTV ratios (up to 75%) than corporations (around 50%) before these costs become significant.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1413</Words>
  <Application>Microsoft Office PowerPoint</Application>
  <PresentationFormat>Custom</PresentationFormat>
  <Paragraphs>220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Quattrocento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Norman Miller</cp:lastModifiedBy>
  <cp:revision>2</cp:revision>
  <dcterms:created xsi:type="dcterms:W3CDTF">2025-06-15T13:44:36Z</dcterms:created>
  <dcterms:modified xsi:type="dcterms:W3CDTF">2025-06-15T13:54:07Z</dcterms:modified>
</cp:coreProperties>
</file>