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7" r:id="rId20"/>
    <p:sldId id="274" r:id="rId21"/>
    <p:sldId id="275" r:id="rId22"/>
  </p:sldIdLst>
  <p:sldSz cx="14630400" cy="8229600"/>
  <p:notesSz cx="8229600" cy="14630400"/>
  <p:embeddedFontLst>
    <p:embeddedFont>
      <p:font typeface="Quattrocento" panose="02020502030000000404"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6" d="100"/>
          <a:sy n="56" d="100"/>
        </p:scale>
        <p:origin x="552"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77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2625685"/>
            <a:ext cx="7236143"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Real Options and Land Value</a:t>
            </a:r>
            <a:endParaRPr lang="en-US" sz="4400" dirty="0"/>
          </a:p>
        </p:txBody>
      </p:sp>
      <p:sp>
        <p:nvSpPr>
          <p:cNvPr id="4" name="Text 1"/>
          <p:cNvSpPr/>
          <p:nvPr/>
        </p:nvSpPr>
        <p:spPr>
          <a:xfrm>
            <a:off x="6324124" y="3688675"/>
            <a:ext cx="7468553" cy="1915120"/>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Land value is the most fundamental topic in real estate development. It's the pivotal link between asset and space markets in the development process. This presentation explores option valuation theory (OVT) and real options as tools to understand land value and development timing decisions.</a:t>
            </a:r>
            <a:endParaRPr lang="en-US" sz="18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28067" y="869633"/>
            <a:ext cx="7486531" cy="611743"/>
          </a:xfrm>
          <a:prstGeom prst="rect">
            <a:avLst/>
          </a:prstGeom>
          <a:noFill/>
          <a:ln/>
        </p:spPr>
        <p:txBody>
          <a:bodyPr wrap="none" lIns="0" tIns="0" rIns="0" bIns="0" rtlCol="0" anchor="t"/>
          <a:lstStyle/>
          <a:p>
            <a:pPr marL="0" indent="0" algn="l">
              <a:lnSpc>
                <a:spcPts val="4800"/>
              </a:lnSpc>
              <a:buNone/>
            </a:pPr>
            <a:r>
              <a:rPr lang="en-US" sz="3850" dirty="0">
                <a:solidFill>
                  <a:srgbClr val="FFD9BE"/>
                </a:solidFill>
                <a:latin typeface="Quattrocento" pitchFamily="34" charset="0"/>
                <a:ea typeface="Quattrocento" pitchFamily="34" charset="-122"/>
                <a:cs typeface="Quattrocento" pitchFamily="34" charset="-120"/>
              </a:rPr>
              <a:t>Replicating Portfolio Construction</a:t>
            </a:r>
            <a:endParaRPr lang="en-US" sz="3850" dirty="0"/>
          </a:p>
        </p:txBody>
      </p:sp>
      <p:sp>
        <p:nvSpPr>
          <p:cNvPr id="4" name="Shape 1"/>
          <p:cNvSpPr/>
          <p:nvPr/>
        </p:nvSpPr>
        <p:spPr>
          <a:xfrm>
            <a:off x="728067" y="1793319"/>
            <a:ext cx="7687866" cy="4667012"/>
          </a:xfrm>
          <a:prstGeom prst="roundRect">
            <a:avLst>
              <a:gd name="adj" fmla="val 669"/>
            </a:avLst>
          </a:prstGeom>
          <a:noFill/>
          <a:ln w="7620">
            <a:solidFill>
              <a:srgbClr val="FFFFFF">
                <a:alpha val="24000"/>
              </a:srgbClr>
            </a:solidFill>
            <a:prstDash val="solid"/>
          </a:ln>
        </p:spPr>
        <p:txBody>
          <a:bodyPr/>
          <a:lstStyle/>
          <a:p>
            <a:endParaRPr lang="en-US"/>
          </a:p>
        </p:txBody>
      </p:sp>
      <p:sp>
        <p:nvSpPr>
          <p:cNvPr id="5" name="Shape 2"/>
          <p:cNvSpPr/>
          <p:nvPr/>
        </p:nvSpPr>
        <p:spPr>
          <a:xfrm>
            <a:off x="735687" y="1800939"/>
            <a:ext cx="7672626" cy="930354"/>
          </a:xfrm>
          <a:prstGeom prst="rect">
            <a:avLst/>
          </a:prstGeom>
          <a:solidFill>
            <a:srgbClr val="FFFFFF">
              <a:alpha val="4000"/>
            </a:srgbClr>
          </a:solidFill>
          <a:ln/>
        </p:spPr>
        <p:txBody>
          <a:bodyPr/>
          <a:lstStyle/>
          <a:p>
            <a:endParaRPr lang="en-US"/>
          </a:p>
        </p:txBody>
      </p:sp>
      <p:sp>
        <p:nvSpPr>
          <p:cNvPr id="6" name="Text 3"/>
          <p:cNvSpPr/>
          <p:nvPr/>
        </p:nvSpPr>
        <p:spPr>
          <a:xfrm>
            <a:off x="943928" y="1933337"/>
            <a:ext cx="1498283" cy="66555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Portfolio Component</a:t>
            </a:r>
            <a:endParaRPr lang="en-US" sz="1600" dirty="0"/>
          </a:p>
        </p:txBody>
      </p:sp>
      <p:sp>
        <p:nvSpPr>
          <p:cNvPr id="7" name="Text 4"/>
          <p:cNvSpPr/>
          <p:nvPr/>
        </p:nvSpPr>
        <p:spPr>
          <a:xfrm>
            <a:off x="2865834" y="1933337"/>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Today</a:t>
            </a:r>
            <a:endParaRPr lang="en-US" sz="1600" dirty="0"/>
          </a:p>
        </p:txBody>
      </p:sp>
      <p:sp>
        <p:nvSpPr>
          <p:cNvPr id="8" name="Text 5"/>
          <p:cNvSpPr/>
          <p:nvPr/>
        </p:nvSpPr>
        <p:spPr>
          <a:xfrm>
            <a:off x="4783931" y="1933337"/>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Next Year (Up)</a:t>
            </a:r>
            <a:endParaRPr lang="en-US" sz="1600" dirty="0"/>
          </a:p>
        </p:txBody>
      </p:sp>
      <p:sp>
        <p:nvSpPr>
          <p:cNvPr id="9" name="Text 6"/>
          <p:cNvSpPr/>
          <p:nvPr/>
        </p:nvSpPr>
        <p:spPr>
          <a:xfrm>
            <a:off x="6702028" y="1933337"/>
            <a:ext cx="1498283" cy="66555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Next Year (Down)</a:t>
            </a:r>
            <a:endParaRPr lang="en-US" sz="1600" dirty="0"/>
          </a:p>
        </p:txBody>
      </p:sp>
      <p:sp>
        <p:nvSpPr>
          <p:cNvPr id="10" name="Shape 7"/>
          <p:cNvSpPr/>
          <p:nvPr/>
        </p:nvSpPr>
        <p:spPr>
          <a:xfrm>
            <a:off x="735687" y="2731294"/>
            <a:ext cx="7672626" cy="930354"/>
          </a:xfrm>
          <a:prstGeom prst="rect">
            <a:avLst/>
          </a:prstGeom>
          <a:solidFill>
            <a:srgbClr val="000000">
              <a:alpha val="4000"/>
            </a:srgbClr>
          </a:solidFill>
          <a:ln/>
        </p:spPr>
        <p:txBody>
          <a:bodyPr/>
          <a:lstStyle/>
          <a:p>
            <a:endParaRPr lang="en-US"/>
          </a:p>
        </p:txBody>
      </p:sp>
      <p:sp>
        <p:nvSpPr>
          <p:cNvPr id="11" name="Text 8"/>
          <p:cNvSpPr/>
          <p:nvPr/>
        </p:nvSpPr>
        <p:spPr>
          <a:xfrm>
            <a:off x="943928" y="2863691"/>
            <a:ext cx="1498283" cy="66555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67% share in future building</a:t>
            </a:r>
            <a:endParaRPr lang="en-US" sz="1600" dirty="0"/>
          </a:p>
        </p:txBody>
      </p:sp>
      <p:sp>
        <p:nvSpPr>
          <p:cNvPr id="12" name="Text 9"/>
          <p:cNvSpPr/>
          <p:nvPr/>
        </p:nvSpPr>
        <p:spPr>
          <a:xfrm>
            <a:off x="2865834" y="2863691"/>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$63.29M</a:t>
            </a:r>
            <a:endParaRPr lang="en-US" sz="1600" dirty="0"/>
          </a:p>
        </p:txBody>
      </p:sp>
      <p:sp>
        <p:nvSpPr>
          <p:cNvPr id="13" name="Text 10"/>
          <p:cNvSpPr/>
          <p:nvPr/>
        </p:nvSpPr>
        <p:spPr>
          <a:xfrm>
            <a:off x="4783931" y="2863691"/>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$75.95M</a:t>
            </a:r>
            <a:endParaRPr lang="en-US" sz="1600" dirty="0"/>
          </a:p>
        </p:txBody>
      </p:sp>
      <p:sp>
        <p:nvSpPr>
          <p:cNvPr id="14" name="Text 11"/>
          <p:cNvSpPr/>
          <p:nvPr/>
        </p:nvSpPr>
        <p:spPr>
          <a:xfrm>
            <a:off x="6702028" y="2863691"/>
            <a:ext cx="149828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$52.74M</a:t>
            </a:r>
            <a:endParaRPr lang="en-US" sz="1600" dirty="0"/>
          </a:p>
        </p:txBody>
      </p:sp>
      <p:sp>
        <p:nvSpPr>
          <p:cNvPr id="15" name="Shape 12"/>
          <p:cNvSpPr/>
          <p:nvPr/>
        </p:nvSpPr>
        <p:spPr>
          <a:xfrm>
            <a:off x="735687" y="3661648"/>
            <a:ext cx="7672626" cy="930354"/>
          </a:xfrm>
          <a:prstGeom prst="rect">
            <a:avLst/>
          </a:prstGeom>
          <a:solidFill>
            <a:srgbClr val="FFFFFF">
              <a:alpha val="4000"/>
            </a:srgbClr>
          </a:solidFill>
          <a:ln/>
        </p:spPr>
        <p:txBody>
          <a:bodyPr/>
          <a:lstStyle/>
          <a:p>
            <a:endParaRPr lang="en-US"/>
          </a:p>
        </p:txBody>
      </p:sp>
      <p:sp>
        <p:nvSpPr>
          <p:cNvPr id="16" name="Text 13"/>
          <p:cNvSpPr/>
          <p:nvPr/>
        </p:nvSpPr>
        <p:spPr>
          <a:xfrm>
            <a:off x="943928" y="3794046"/>
            <a:ext cx="1498283" cy="66555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Borrowed at 3% interest</a:t>
            </a:r>
            <a:endParaRPr lang="en-US" sz="1600" dirty="0"/>
          </a:p>
        </p:txBody>
      </p:sp>
      <p:sp>
        <p:nvSpPr>
          <p:cNvPr id="17" name="Text 14"/>
          <p:cNvSpPr/>
          <p:nvPr/>
        </p:nvSpPr>
        <p:spPr>
          <a:xfrm>
            <a:off x="2865834" y="3794046"/>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-$51.21M</a:t>
            </a:r>
            <a:endParaRPr lang="en-US" sz="1600" dirty="0"/>
          </a:p>
        </p:txBody>
      </p:sp>
      <p:sp>
        <p:nvSpPr>
          <p:cNvPr id="18" name="Text 15"/>
          <p:cNvSpPr/>
          <p:nvPr/>
        </p:nvSpPr>
        <p:spPr>
          <a:xfrm>
            <a:off x="4783931" y="3794046"/>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-$52.74M</a:t>
            </a:r>
            <a:endParaRPr lang="en-US" sz="1600" dirty="0"/>
          </a:p>
        </p:txBody>
      </p:sp>
      <p:sp>
        <p:nvSpPr>
          <p:cNvPr id="19" name="Text 16"/>
          <p:cNvSpPr/>
          <p:nvPr/>
        </p:nvSpPr>
        <p:spPr>
          <a:xfrm>
            <a:off x="6702028" y="3794046"/>
            <a:ext cx="149828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-$52.74M</a:t>
            </a:r>
            <a:endParaRPr lang="en-US" sz="1600" dirty="0"/>
          </a:p>
        </p:txBody>
      </p:sp>
      <p:sp>
        <p:nvSpPr>
          <p:cNvPr id="20" name="Shape 17"/>
          <p:cNvSpPr/>
          <p:nvPr/>
        </p:nvSpPr>
        <p:spPr>
          <a:xfrm>
            <a:off x="735687" y="4592003"/>
            <a:ext cx="7672626" cy="930354"/>
          </a:xfrm>
          <a:prstGeom prst="rect">
            <a:avLst/>
          </a:prstGeom>
          <a:solidFill>
            <a:srgbClr val="000000">
              <a:alpha val="4000"/>
            </a:srgbClr>
          </a:solidFill>
          <a:ln/>
        </p:spPr>
        <p:txBody>
          <a:bodyPr/>
          <a:lstStyle/>
          <a:p>
            <a:endParaRPr lang="en-US"/>
          </a:p>
        </p:txBody>
      </p:sp>
      <p:sp>
        <p:nvSpPr>
          <p:cNvPr id="21" name="Text 18"/>
          <p:cNvSpPr/>
          <p:nvPr/>
        </p:nvSpPr>
        <p:spPr>
          <a:xfrm>
            <a:off x="943928" y="4724400"/>
            <a:ext cx="1498283" cy="66555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Net Portfolio Value</a:t>
            </a:r>
            <a:endParaRPr lang="en-US" sz="1600" dirty="0"/>
          </a:p>
        </p:txBody>
      </p:sp>
      <p:sp>
        <p:nvSpPr>
          <p:cNvPr id="22" name="Text 19"/>
          <p:cNvSpPr/>
          <p:nvPr/>
        </p:nvSpPr>
        <p:spPr>
          <a:xfrm>
            <a:off x="2865834" y="4724400"/>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$12.09M</a:t>
            </a:r>
            <a:endParaRPr lang="en-US" sz="1600" dirty="0"/>
          </a:p>
        </p:txBody>
      </p:sp>
      <p:sp>
        <p:nvSpPr>
          <p:cNvPr id="23" name="Text 20"/>
          <p:cNvSpPr/>
          <p:nvPr/>
        </p:nvSpPr>
        <p:spPr>
          <a:xfrm>
            <a:off x="4783931" y="4724400"/>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$23.21M</a:t>
            </a:r>
            <a:endParaRPr lang="en-US" sz="1600" dirty="0"/>
          </a:p>
        </p:txBody>
      </p:sp>
      <p:sp>
        <p:nvSpPr>
          <p:cNvPr id="24" name="Text 21"/>
          <p:cNvSpPr/>
          <p:nvPr/>
        </p:nvSpPr>
        <p:spPr>
          <a:xfrm>
            <a:off x="6702028" y="4724400"/>
            <a:ext cx="149828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$0</a:t>
            </a:r>
            <a:endParaRPr lang="en-US" sz="1600" dirty="0"/>
          </a:p>
        </p:txBody>
      </p:sp>
      <p:sp>
        <p:nvSpPr>
          <p:cNvPr id="25" name="Shape 22"/>
          <p:cNvSpPr/>
          <p:nvPr/>
        </p:nvSpPr>
        <p:spPr>
          <a:xfrm>
            <a:off x="735687" y="5522357"/>
            <a:ext cx="7672626" cy="930354"/>
          </a:xfrm>
          <a:prstGeom prst="rect">
            <a:avLst/>
          </a:prstGeom>
          <a:solidFill>
            <a:srgbClr val="FFFFFF">
              <a:alpha val="4000"/>
            </a:srgbClr>
          </a:solidFill>
          <a:ln/>
        </p:spPr>
        <p:txBody>
          <a:bodyPr/>
          <a:lstStyle/>
          <a:p>
            <a:endParaRPr lang="en-US"/>
          </a:p>
        </p:txBody>
      </p:sp>
      <p:sp>
        <p:nvSpPr>
          <p:cNvPr id="26" name="Text 23"/>
          <p:cNvSpPr/>
          <p:nvPr/>
        </p:nvSpPr>
        <p:spPr>
          <a:xfrm>
            <a:off x="943928" y="5654754"/>
            <a:ext cx="1498283" cy="66555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Development Option Value</a:t>
            </a:r>
            <a:endParaRPr lang="en-US" sz="1600" dirty="0"/>
          </a:p>
        </p:txBody>
      </p:sp>
      <p:sp>
        <p:nvSpPr>
          <p:cNvPr id="27" name="Text 24"/>
          <p:cNvSpPr/>
          <p:nvPr/>
        </p:nvSpPr>
        <p:spPr>
          <a:xfrm>
            <a:off x="2865834" y="5654754"/>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a:t>
            </a:r>
            <a:endParaRPr lang="en-US" sz="1600" dirty="0"/>
          </a:p>
        </p:txBody>
      </p:sp>
      <p:sp>
        <p:nvSpPr>
          <p:cNvPr id="28" name="Text 25"/>
          <p:cNvSpPr/>
          <p:nvPr/>
        </p:nvSpPr>
        <p:spPr>
          <a:xfrm>
            <a:off x="4783931" y="5654754"/>
            <a:ext cx="149447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$23.21M</a:t>
            </a:r>
            <a:endParaRPr lang="en-US" sz="1600" dirty="0"/>
          </a:p>
        </p:txBody>
      </p:sp>
      <p:sp>
        <p:nvSpPr>
          <p:cNvPr id="29" name="Text 26"/>
          <p:cNvSpPr/>
          <p:nvPr/>
        </p:nvSpPr>
        <p:spPr>
          <a:xfrm>
            <a:off x="6702028" y="5654754"/>
            <a:ext cx="1498283" cy="332780"/>
          </a:xfrm>
          <a:prstGeom prst="rect">
            <a:avLst/>
          </a:prstGeom>
          <a:noFill/>
          <a:ln/>
        </p:spPr>
        <p:txBody>
          <a:bodyPr wrap="non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$0</a:t>
            </a:r>
            <a:endParaRPr lang="en-US" sz="1600" dirty="0"/>
          </a:p>
        </p:txBody>
      </p:sp>
      <p:sp>
        <p:nvSpPr>
          <p:cNvPr id="30" name="Text 27"/>
          <p:cNvSpPr/>
          <p:nvPr/>
        </p:nvSpPr>
        <p:spPr>
          <a:xfrm>
            <a:off x="728067" y="6694289"/>
            <a:ext cx="7687866" cy="665559"/>
          </a:xfrm>
          <a:prstGeom prst="rect">
            <a:avLst/>
          </a:prstGeom>
          <a:noFill/>
          <a:ln/>
        </p:spPr>
        <p:txBody>
          <a:bodyPr wrap="square" lIns="0" tIns="0" rIns="0" bIns="0" rtlCol="0" anchor="t"/>
          <a:lstStyle/>
          <a:p>
            <a:pPr marL="0" indent="0" algn="l">
              <a:lnSpc>
                <a:spcPts val="2600"/>
              </a:lnSpc>
              <a:buNone/>
            </a:pPr>
            <a:r>
              <a:rPr lang="en-US" sz="1600" dirty="0">
                <a:solidFill>
                  <a:srgbClr val="F9EEE7"/>
                </a:solidFill>
                <a:latin typeface="Quattrocento" pitchFamily="34" charset="0"/>
                <a:ea typeface="Quattrocento" pitchFamily="34" charset="-122"/>
                <a:cs typeface="Quattrocento" pitchFamily="34" charset="-120"/>
              </a:rPr>
              <a:t>Since the portfolio exactly replicates the option's future values, the option must be worth $12.09M today.</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37724" y="853321"/>
            <a:ext cx="8278058"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Certainty-Equivalence Approach</a:t>
            </a:r>
            <a:endParaRPr lang="en-US" sz="4400" dirty="0"/>
          </a:p>
        </p:txBody>
      </p:sp>
      <p:pic>
        <p:nvPicPr>
          <p:cNvPr id="3" name="Image 0" descr="preencoded.png"/>
          <p:cNvPicPr>
            <a:picLocks noChangeAspect="1"/>
          </p:cNvPicPr>
          <p:nvPr/>
        </p:nvPicPr>
        <p:blipFill>
          <a:blip r:embed="rId3"/>
          <a:stretch>
            <a:fillRect/>
          </a:stretch>
        </p:blipFill>
        <p:spPr>
          <a:xfrm>
            <a:off x="3007638" y="2036088"/>
            <a:ext cx="2137529" cy="1740218"/>
          </a:xfrm>
          <a:prstGeom prst="rect">
            <a:avLst/>
          </a:prstGeom>
        </p:spPr>
      </p:pic>
      <p:pic>
        <p:nvPicPr>
          <p:cNvPr id="4" name="Image 1" descr="preencoded.png"/>
          <p:cNvPicPr>
            <a:picLocks noChangeAspect="1"/>
          </p:cNvPicPr>
          <p:nvPr/>
        </p:nvPicPr>
        <p:blipFill>
          <a:blip r:embed="rId4"/>
          <a:stretch>
            <a:fillRect/>
          </a:stretch>
        </p:blipFill>
        <p:spPr>
          <a:xfrm>
            <a:off x="3907988" y="2920841"/>
            <a:ext cx="336590" cy="420767"/>
          </a:xfrm>
          <a:prstGeom prst="rect">
            <a:avLst/>
          </a:prstGeom>
        </p:spPr>
      </p:pic>
      <p:sp>
        <p:nvSpPr>
          <p:cNvPr id="5" name="Text 1"/>
          <p:cNvSpPr/>
          <p:nvPr/>
        </p:nvSpPr>
        <p:spPr>
          <a:xfrm>
            <a:off x="5384482" y="2466856"/>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Same Result: $12.09M</a:t>
            </a:r>
            <a:endParaRPr lang="en-US" sz="2200" dirty="0"/>
          </a:p>
        </p:txBody>
      </p:sp>
      <p:sp>
        <p:nvSpPr>
          <p:cNvPr id="6" name="Text 2"/>
          <p:cNvSpPr/>
          <p:nvPr/>
        </p:nvSpPr>
        <p:spPr>
          <a:xfrm>
            <a:off x="5384482" y="2962394"/>
            <a:ext cx="5449491"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Arrives at identical valuation as arbitrage approach</a:t>
            </a:r>
            <a:endParaRPr lang="en-US" sz="1850" dirty="0"/>
          </a:p>
        </p:txBody>
      </p:sp>
      <p:sp>
        <p:nvSpPr>
          <p:cNvPr id="7" name="Shape 3"/>
          <p:cNvSpPr/>
          <p:nvPr/>
        </p:nvSpPr>
        <p:spPr>
          <a:xfrm>
            <a:off x="5204936" y="3790950"/>
            <a:ext cx="8527971" cy="15240"/>
          </a:xfrm>
          <a:prstGeom prst="roundRect">
            <a:avLst>
              <a:gd name="adj" fmla="val 235611"/>
            </a:avLst>
          </a:prstGeom>
          <a:solidFill>
            <a:srgbClr val="4A6B6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38814" y="3836075"/>
            <a:ext cx="4275058" cy="1740218"/>
          </a:xfrm>
          <a:prstGeom prst="rect">
            <a:avLst/>
          </a:prstGeom>
        </p:spPr>
      </p:pic>
      <p:pic>
        <p:nvPicPr>
          <p:cNvPr id="9" name="Image 3" descr="preencoded.png"/>
          <p:cNvPicPr>
            <a:picLocks noChangeAspect="1"/>
          </p:cNvPicPr>
          <p:nvPr/>
        </p:nvPicPr>
        <p:blipFill>
          <a:blip r:embed="rId6"/>
          <a:stretch>
            <a:fillRect/>
          </a:stretch>
        </p:blipFill>
        <p:spPr>
          <a:xfrm>
            <a:off x="3907988" y="4495800"/>
            <a:ext cx="336590" cy="420767"/>
          </a:xfrm>
          <a:prstGeom prst="rect">
            <a:avLst/>
          </a:prstGeom>
        </p:spPr>
      </p:pic>
      <p:sp>
        <p:nvSpPr>
          <p:cNvPr id="10" name="Text 4"/>
          <p:cNvSpPr/>
          <p:nvPr/>
        </p:nvSpPr>
        <p:spPr>
          <a:xfrm>
            <a:off x="6453187" y="4266843"/>
            <a:ext cx="3759279"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Risk Premium Proportionality</a:t>
            </a:r>
            <a:endParaRPr lang="en-US" sz="2200" dirty="0"/>
          </a:p>
        </p:txBody>
      </p:sp>
      <p:sp>
        <p:nvSpPr>
          <p:cNvPr id="11" name="Text 5"/>
          <p:cNvSpPr/>
          <p:nvPr/>
        </p:nvSpPr>
        <p:spPr>
          <a:xfrm>
            <a:off x="6453187" y="4762381"/>
            <a:ext cx="6796564"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Based on the principle that risk premium is proportional to risk</a:t>
            </a:r>
            <a:endParaRPr lang="en-US" sz="1850" dirty="0"/>
          </a:p>
        </p:txBody>
      </p:sp>
      <p:sp>
        <p:nvSpPr>
          <p:cNvPr id="12" name="Shape 6"/>
          <p:cNvSpPr/>
          <p:nvPr/>
        </p:nvSpPr>
        <p:spPr>
          <a:xfrm>
            <a:off x="6273641" y="5590937"/>
            <a:ext cx="7459266" cy="15240"/>
          </a:xfrm>
          <a:prstGeom prst="roundRect">
            <a:avLst>
              <a:gd name="adj" fmla="val 235611"/>
            </a:avLst>
          </a:prstGeom>
          <a:solidFill>
            <a:srgbClr val="4A6B6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70109" y="5636062"/>
            <a:ext cx="6412587" cy="1740218"/>
          </a:xfrm>
          <a:prstGeom prst="rect">
            <a:avLst/>
          </a:prstGeom>
        </p:spPr>
      </p:pic>
      <p:pic>
        <p:nvPicPr>
          <p:cNvPr id="14" name="Image 5" descr="preencoded.png"/>
          <p:cNvPicPr>
            <a:picLocks noChangeAspect="1"/>
          </p:cNvPicPr>
          <p:nvPr/>
        </p:nvPicPr>
        <p:blipFill>
          <a:blip r:embed="rId8"/>
          <a:stretch>
            <a:fillRect/>
          </a:stretch>
        </p:blipFill>
        <p:spPr>
          <a:xfrm>
            <a:off x="3908107" y="6295787"/>
            <a:ext cx="336590" cy="420767"/>
          </a:xfrm>
          <a:prstGeom prst="rect">
            <a:avLst/>
          </a:prstGeom>
        </p:spPr>
      </p:pic>
      <p:sp>
        <p:nvSpPr>
          <p:cNvPr id="15" name="Text 7"/>
          <p:cNvSpPr/>
          <p:nvPr/>
        </p:nvSpPr>
        <p:spPr>
          <a:xfrm>
            <a:off x="7522012" y="5875377"/>
            <a:ext cx="3323273"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Certainty Equivalent Value</a:t>
            </a:r>
            <a:endParaRPr lang="en-US" sz="2200" dirty="0"/>
          </a:p>
        </p:txBody>
      </p:sp>
      <p:sp>
        <p:nvSpPr>
          <p:cNvPr id="16" name="Text 8"/>
          <p:cNvSpPr/>
          <p:nvPr/>
        </p:nvSpPr>
        <p:spPr>
          <a:xfrm>
            <a:off x="7522012" y="6370915"/>
            <a:ext cx="6031349"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Expected value minus risk discount, then discounted at risk-free rate</a:t>
            </a:r>
            <a:endParaRPr lang="en-US" sz="1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 cy="8229600"/>
          </a:xfrm>
          <a:prstGeom prst="rect">
            <a:avLst/>
          </a:prstGeom>
          <a:solidFill>
            <a:srgbClr val="DFDFE0"/>
          </a:solidFill>
          <a:ln/>
        </p:spPr>
        <p:txBody>
          <a:bodyPr/>
          <a:lstStyle/>
          <a:p>
            <a:endParaRPr lang="en-US"/>
          </a:p>
        </p:txBody>
      </p:sp>
      <p:pic>
        <p:nvPicPr>
          <p:cNvPr id="3" name="Image 0" descr="preencoded.png"/>
          <p:cNvPicPr>
            <a:picLocks noChangeAspect="1"/>
          </p:cNvPicPr>
          <p:nvPr/>
        </p:nvPicPr>
        <p:blipFill>
          <a:blip r:embed="rId3"/>
          <a:stretch>
            <a:fillRect/>
          </a:stretch>
        </p:blipFill>
        <p:spPr>
          <a:xfrm>
            <a:off x="0" y="0"/>
            <a:ext cx="1463040" cy="8229600"/>
          </a:xfrm>
          <a:prstGeom prst="rect">
            <a:avLst/>
          </a:prstGeom>
        </p:spPr>
      </p:pic>
      <p:sp>
        <p:nvSpPr>
          <p:cNvPr id="4" name="Text 1"/>
          <p:cNvSpPr/>
          <p:nvPr/>
        </p:nvSpPr>
        <p:spPr>
          <a:xfrm>
            <a:off x="2300764" y="2156698"/>
            <a:ext cx="6200537"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True Option Return Rate</a:t>
            </a:r>
            <a:endParaRPr lang="en-US" sz="4400" dirty="0"/>
          </a:p>
        </p:txBody>
      </p:sp>
      <p:sp>
        <p:nvSpPr>
          <p:cNvPr id="5" name="Text 2"/>
          <p:cNvSpPr/>
          <p:nvPr/>
        </p:nvSpPr>
        <p:spPr>
          <a:xfrm>
            <a:off x="2300764" y="3339346"/>
            <a:ext cx="2648545"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34.42%</a:t>
            </a:r>
            <a:endParaRPr lang="en-US" sz="6200" dirty="0"/>
          </a:p>
        </p:txBody>
      </p:sp>
      <p:sp>
        <p:nvSpPr>
          <p:cNvPr id="6" name="Text 3"/>
          <p:cNvSpPr/>
          <p:nvPr/>
        </p:nvSpPr>
        <p:spPr>
          <a:xfrm>
            <a:off x="2300764" y="4428292"/>
            <a:ext cx="2648545"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Option OCC</a:t>
            </a:r>
            <a:endParaRPr lang="en-US" sz="2200" dirty="0"/>
          </a:p>
        </p:txBody>
      </p:sp>
      <p:sp>
        <p:nvSpPr>
          <p:cNvPr id="7" name="Text 4"/>
          <p:cNvSpPr/>
          <p:nvPr/>
        </p:nvSpPr>
        <p:spPr>
          <a:xfrm>
            <a:off x="2300764" y="4923830"/>
            <a:ext cx="2648545" cy="1149072"/>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True opportunity cost of capital for the development option</a:t>
            </a:r>
            <a:endParaRPr lang="en-US" sz="1850" dirty="0"/>
          </a:p>
        </p:txBody>
      </p:sp>
      <p:sp>
        <p:nvSpPr>
          <p:cNvPr id="8" name="Text 5"/>
          <p:cNvSpPr/>
          <p:nvPr/>
        </p:nvSpPr>
        <p:spPr>
          <a:xfrm>
            <a:off x="5248513" y="3339346"/>
            <a:ext cx="2648545"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9%</a:t>
            </a:r>
            <a:endParaRPr lang="en-US" sz="6200" dirty="0"/>
          </a:p>
        </p:txBody>
      </p:sp>
      <p:sp>
        <p:nvSpPr>
          <p:cNvPr id="9" name="Text 6"/>
          <p:cNvSpPr/>
          <p:nvPr/>
        </p:nvSpPr>
        <p:spPr>
          <a:xfrm>
            <a:off x="5248513" y="4428292"/>
            <a:ext cx="2648545"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Built Property OCC</a:t>
            </a:r>
            <a:endParaRPr lang="en-US" sz="2200" dirty="0"/>
          </a:p>
        </p:txBody>
      </p:sp>
      <p:sp>
        <p:nvSpPr>
          <p:cNvPr id="10" name="Text 7"/>
          <p:cNvSpPr/>
          <p:nvPr/>
        </p:nvSpPr>
        <p:spPr>
          <a:xfrm>
            <a:off x="5248513" y="4923830"/>
            <a:ext cx="2648545" cy="766048"/>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Opportunity cost for completed buildings</a:t>
            </a:r>
            <a:endParaRPr lang="en-US" sz="1850" dirty="0"/>
          </a:p>
        </p:txBody>
      </p:sp>
      <p:sp>
        <p:nvSpPr>
          <p:cNvPr id="11" name="Text 8"/>
          <p:cNvSpPr/>
          <p:nvPr/>
        </p:nvSpPr>
        <p:spPr>
          <a:xfrm>
            <a:off x="8196262" y="3339346"/>
            <a:ext cx="2648545"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3%</a:t>
            </a:r>
            <a:endParaRPr lang="en-US" sz="6200" dirty="0"/>
          </a:p>
        </p:txBody>
      </p:sp>
      <p:sp>
        <p:nvSpPr>
          <p:cNvPr id="12" name="Text 9"/>
          <p:cNvSpPr/>
          <p:nvPr/>
        </p:nvSpPr>
        <p:spPr>
          <a:xfrm>
            <a:off x="8196262" y="4428292"/>
            <a:ext cx="2648545"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Risk-Free Rate</a:t>
            </a:r>
            <a:endParaRPr lang="en-US" sz="2200" dirty="0"/>
          </a:p>
        </p:txBody>
      </p:sp>
      <p:sp>
        <p:nvSpPr>
          <p:cNvPr id="13" name="Text 10"/>
          <p:cNvSpPr/>
          <p:nvPr/>
        </p:nvSpPr>
        <p:spPr>
          <a:xfrm>
            <a:off x="8196262" y="4923830"/>
            <a:ext cx="2648545" cy="766048"/>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Return on riskless bonds</a:t>
            </a:r>
            <a:endParaRPr lang="en-US" sz="1850" dirty="0"/>
          </a:p>
        </p:txBody>
      </p:sp>
      <p:sp>
        <p:nvSpPr>
          <p:cNvPr id="14" name="Text 11"/>
          <p:cNvSpPr/>
          <p:nvPr/>
        </p:nvSpPr>
        <p:spPr>
          <a:xfrm>
            <a:off x="11144012" y="3339346"/>
            <a:ext cx="2648664"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5.24x</a:t>
            </a:r>
            <a:endParaRPr lang="en-US" sz="6200" dirty="0"/>
          </a:p>
        </p:txBody>
      </p:sp>
      <p:sp>
        <p:nvSpPr>
          <p:cNvPr id="15" name="Text 12"/>
          <p:cNvSpPr/>
          <p:nvPr/>
        </p:nvSpPr>
        <p:spPr>
          <a:xfrm>
            <a:off x="11144012" y="4428292"/>
            <a:ext cx="2648664"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Risk Premium Ratio</a:t>
            </a:r>
            <a:endParaRPr lang="en-US" sz="2200" dirty="0"/>
          </a:p>
        </p:txBody>
      </p:sp>
      <p:sp>
        <p:nvSpPr>
          <p:cNvPr id="16" name="Text 13"/>
          <p:cNvSpPr/>
          <p:nvPr/>
        </p:nvSpPr>
        <p:spPr>
          <a:xfrm>
            <a:off x="11144012" y="4923830"/>
            <a:ext cx="2648664" cy="1149072"/>
          </a:xfrm>
          <a:prstGeom prst="rect">
            <a:avLst/>
          </a:prstGeom>
          <a:noFill/>
          <a:ln/>
        </p:spPr>
        <p:txBody>
          <a:bodyPr wrap="squar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Option risk premium vs. built property risk premium</a:t>
            </a:r>
            <a:endParaRPr lang="en-US" sz="1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37724" y="1256348"/>
            <a:ext cx="10095905"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How the Option Valuation Model Works</a:t>
            </a:r>
            <a:endParaRPr lang="en-US" sz="4400" dirty="0"/>
          </a:p>
        </p:txBody>
      </p:sp>
      <p:sp>
        <p:nvSpPr>
          <p:cNvPr id="3" name="Text 1"/>
          <p:cNvSpPr/>
          <p:nvPr/>
        </p:nvSpPr>
        <p:spPr>
          <a:xfrm>
            <a:off x="1872972" y="2660571"/>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Market Equilibrium</a:t>
            </a:r>
            <a:endParaRPr lang="en-US" sz="2200" dirty="0"/>
          </a:p>
        </p:txBody>
      </p:sp>
      <p:sp>
        <p:nvSpPr>
          <p:cNvPr id="4" name="Text 2"/>
          <p:cNvSpPr/>
          <p:nvPr/>
        </p:nvSpPr>
        <p:spPr>
          <a:xfrm>
            <a:off x="837724" y="3156109"/>
            <a:ext cx="3851434" cy="1149072"/>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Same expected return risk premium per unit of risk across investments</a:t>
            </a:r>
            <a:endParaRPr lang="en-US" sz="1850" dirty="0"/>
          </a:p>
        </p:txBody>
      </p:sp>
      <p:pic>
        <p:nvPicPr>
          <p:cNvPr id="5" name="Image 0" descr="preencoded.png"/>
          <p:cNvPicPr>
            <a:picLocks noChangeAspect="1"/>
          </p:cNvPicPr>
          <p:nvPr/>
        </p:nvPicPr>
        <p:blipFill>
          <a:blip r:embed="rId3"/>
          <a:stretch>
            <a:fillRect/>
          </a:stretch>
        </p:blipFill>
        <p:spPr>
          <a:xfrm>
            <a:off x="5048131" y="2439114"/>
            <a:ext cx="4534138" cy="4534138"/>
          </a:xfrm>
          <a:prstGeom prst="rect">
            <a:avLst/>
          </a:prstGeom>
        </p:spPr>
      </p:pic>
      <p:pic>
        <p:nvPicPr>
          <p:cNvPr id="6" name="Image 1" descr="preencoded.png"/>
          <p:cNvPicPr>
            <a:picLocks noChangeAspect="1"/>
          </p:cNvPicPr>
          <p:nvPr/>
        </p:nvPicPr>
        <p:blipFill>
          <a:blip r:embed="rId4"/>
          <a:stretch>
            <a:fillRect/>
          </a:stretch>
        </p:blipFill>
        <p:spPr>
          <a:xfrm>
            <a:off x="6223516" y="3183969"/>
            <a:ext cx="358140" cy="447675"/>
          </a:xfrm>
          <a:prstGeom prst="rect">
            <a:avLst/>
          </a:prstGeom>
        </p:spPr>
      </p:pic>
      <p:sp>
        <p:nvSpPr>
          <p:cNvPr id="7" name="Text 3"/>
          <p:cNvSpPr/>
          <p:nvPr/>
        </p:nvSpPr>
        <p:spPr>
          <a:xfrm>
            <a:off x="9941243" y="2852023"/>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Cross-Market Balance</a:t>
            </a:r>
            <a:endParaRPr lang="en-US" sz="2200" dirty="0"/>
          </a:p>
        </p:txBody>
      </p:sp>
      <p:sp>
        <p:nvSpPr>
          <p:cNvPr id="8" name="Text 4"/>
          <p:cNvSpPr/>
          <p:nvPr/>
        </p:nvSpPr>
        <p:spPr>
          <a:xfrm>
            <a:off x="9941243" y="3347561"/>
            <a:ext cx="3851434"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Equilibrium across markets for built property and land</a:t>
            </a:r>
            <a:endParaRPr lang="en-US" sz="1850" dirty="0"/>
          </a:p>
        </p:txBody>
      </p:sp>
      <p:pic>
        <p:nvPicPr>
          <p:cNvPr id="9" name="Image 2" descr="preencoded.png"/>
          <p:cNvPicPr>
            <a:picLocks noChangeAspect="1"/>
          </p:cNvPicPr>
          <p:nvPr/>
        </p:nvPicPr>
        <p:blipFill>
          <a:blip r:embed="rId5"/>
          <a:stretch>
            <a:fillRect/>
          </a:stretch>
        </p:blipFill>
        <p:spPr>
          <a:xfrm>
            <a:off x="5048131" y="2439114"/>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8434388" y="3569732"/>
            <a:ext cx="358140" cy="447675"/>
          </a:xfrm>
          <a:prstGeom prst="rect">
            <a:avLst/>
          </a:prstGeom>
        </p:spPr>
      </p:pic>
      <p:sp>
        <p:nvSpPr>
          <p:cNvPr id="11" name="Text 5"/>
          <p:cNvSpPr/>
          <p:nvPr/>
        </p:nvSpPr>
        <p:spPr>
          <a:xfrm>
            <a:off x="9941243" y="510706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Risk Measurement</a:t>
            </a:r>
            <a:endParaRPr lang="en-US" sz="2200" dirty="0"/>
          </a:p>
        </p:txBody>
      </p:sp>
      <p:sp>
        <p:nvSpPr>
          <p:cNvPr id="12" name="Text 6"/>
          <p:cNvSpPr/>
          <p:nvPr/>
        </p:nvSpPr>
        <p:spPr>
          <a:xfrm>
            <a:off x="9941243" y="5602605"/>
            <a:ext cx="3851434"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Risk measured by spread in possible investment return outcomes</a:t>
            </a:r>
            <a:endParaRPr lang="en-US" sz="1850" dirty="0"/>
          </a:p>
        </p:txBody>
      </p:sp>
      <p:pic>
        <p:nvPicPr>
          <p:cNvPr id="13" name="Image 4" descr="preencoded.png"/>
          <p:cNvPicPr>
            <a:picLocks noChangeAspect="1"/>
          </p:cNvPicPr>
          <p:nvPr/>
        </p:nvPicPr>
        <p:blipFill>
          <a:blip r:embed="rId7"/>
          <a:stretch>
            <a:fillRect/>
          </a:stretch>
        </p:blipFill>
        <p:spPr>
          <a:xfrm>
            <a:off x="5048131" y="2439114"/>
            <a:ext cx="4534138" cy="4534138"/>
          </a:xfrm>
          <a:prstGeom prst="rect">
            <a:avLst/>
          </a:prstGeom>
        </p:spPr>
      </p:pic>
      <p:pic>
        <p:nvPicPr>
          <p:cNvPr id="14" name="Image 5" descr="preencoded.png"/>
          <p:cNvPicPr>
            <a:picLocks noChangeAspect="1"/>
          </p:cNvPicPr>
          <p:nvPr/>
        </p:nvPicPr>
        <p:blipFill>
          <a:blip r:embed="rId8"/>
          <a:stretch>
            <a:fillRect/>
          </a:stretch>
        </p:blipFill>
        <p:spPr>
          <a:xfrm>
            <a:off x="8048625" y="5780603"/>
            <a:ext cx="358140" cy="447675"/>
          </a:xfrm>
          <a:prstGeom prst="rect">
            <a:avLst/>
          </a:prstGeom>
        </p:spPr>
      </p:pic>
      <p:sp>
        <p:nvSpPr>
          <p:cNvPr id="15" name="Text 7"/>
          <p:cNvSpPr/>
          <p:nvPr/>
        </p:nvSpPr>
        <p:spPr>
          <a:xfrm>
            <a:off x="1872972" y="5298638"/>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Normative Tool</a:t>
            </a:r>
            <a:endParaRPr lang="en-US" sz="2200" dirty="0"/>
          </a:p>
        </p:txBody>
      </p:sp>
      <p:sp>
        <p:nvSpPr>
          <p:cNvPr id="16" name="Text 8"/>
          <p:cNvSpPr/>
          <p:nvPr/>
        </p:nvSpPr>
        <p:spPr>
          <a:xfrm>
            <a:off x="837724" y="5794177"/>
            <a:ext cx="3851434" cy="766048"/>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Model tells what land "should" be worth for fair returns</a:t>
            </a:r>
            <a:endParaRPr lang="en-US" sz="1850" dirty="0"/>
          </a:p>
        </p:txBody>
      </p:sp>
      <p:pic>
        <p:nvPicPr>
          <p:cNvPr id="17" name="Image 6" descr="preencoded.png"/>
          <p:cNvPicPr>
            <a:picLocks noChangeAspect="1"/>
          </p:cNvPicPr>
          <p:nvPr/>
        </p:nvPicPr>
        <p:blipFill>
          <a:blip r:embed="rId9"/>
          <a:stretch>
            <a:fillRect/>
          </a:stretch>
        </p:blipFill>
        <p:spPr>
          <a:xfrm>
            <a:off x="5048131" y="2439114"/>
            <a:ext cx="4534138" cy="4534138"/>
          </a:xfrm>
          <a:prstGeom prst="rect">
            <a:avLst/>
          </a:prstGeom>
        </p:spPr>
      </p:pic>
      <p:pic>
        <p:nvPicPr>
          <p:cNvPr id="18" name="Image 7" descr="preencoded.png"/>
          <p:cNvPicPr>
            <a:picLocks noChangeAspect="1"/>
          </p:cNvPicPr>
          <p:nvPr/>
        </p:nvPicPr>
        <p:blipFill>
          <a:blip r:embed="rId10"/>
          <a:stretch>
            <a:fillRect/>
          </a:stretch>
        </p:blipFill>
        <p:spPr>
          <a:xfrm>
            <a:off x="5837753" y="5394841"/>
            <a:ext cx="358140" cy="447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37724" y="1995011"/>
            <a:ext cx="9179600"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The Binomial Model of Option Value</a:t>
            </a:r>
            <a:endParaRPr lang="en-US" sz="4400" dirty="0"/>
          </a:p>
        </p:txBody>
      </p:sp>
      <p:sp>
        <p:nvSpPr>
          <p:cNvPr id="3" name="Text 1"/>
          <p:cNvSpPr/>
          <p:nvPr/>
        </p:nvSpPr>
        <p:spPr>
          <a:xfrm>
            <a:off x="837724" y="3297317"/>
            <a:ext cx="3118961"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Building Block Approach</a:t>
            </a:r>
            <a:endParaRPr lang="en-US" sz="2200" dirty="0"/>
          </a:p>
        </p:txBody>
      </p:sp>
      <p:sp>
        <p:nvSpPr>
          <p:cNvPr id="4" name="Text 2"/>
          <p:cNvSpPr/>
          <p:nvPr/>
        </p:nvSpPr>
        <p:spPr>
          <a:xfrm>
            <a:off x="837724" y="3888581"/>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one-period binomial world is a simplification that can be extended to create more realistic models.</a:t>
            </a:r>
            <a:endParaRPr lang="en-US" sz="1850" dirty="0"/>
          </a:p>
        </p:txBody>
      </p:sp>
      <p:sp>
        <p:nvSpPr>
          <p:cNvPr id="5" name="Text 3"/>
          <p:cNvSpPr/>
          <p:nvPr/>
        </p:nvSpPr>
        <p:spPr>
          <a:xfrm>
            <a:off x="837724" y="4870013"/>
            <a:ext cx="6185535"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Think of an individual binomial scenario as a financial economic "molecule" containing one unit of time and risk.</a:t>
            </a:r>
            <a:endParaRPr lang="en-US" sz="1850" dirty="0"/>
          </a:p>
        </p:txBody>
      </p:sp>
      <p:sp>
        <p:nvSpPr>
          <p:cNvPr id="6" name="Text 4"/>
          <p:cNvSpPr/>
          <p:nvPr/>
        </p:nvSpPr>
        <p:spPr>
          <a:xfrm>
            <a:off x="7614761" y="329731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Extending to Reality</a:t>
            </a:r>
            <a:endParaRPr lang="en-US" sz="2200" dirty="0"/>
          </a:p>
        </p:txBody>
      </p:sp>
      <p:sp>
        <p:nvSpPr>
          <p:cNvPr id="7" name="Text 5"/>
          <p:cNvSpPr/>
          <p:nvPr/>
        </p:nvSpPr>
        <p:spPr>
          <a:xfrm>
            <a:off x="7614761" y="3888581"/>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By stitching individual binomial outcomes together sequentially, we can span longer timeframes.</a:t>
            </a:r>
            <a:endParaRPr lang="en-US" sz="1850" dirty="0"/>
          </a:p>
        </p:txBody>
      </p:sp>
      <p:sp>
        <p:nvSpPr>
          <p:cNvPr id="8" name="Text 6"/>
          <p:cNvSpPr/>
          <p:nvPr/>
        </p:nvSpPr>
        <p:spPr>
          <a:xfrm>
            <a:off x="7614761" y="4870013"/>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Making each period shorter approaches continuous time and continuous pricing realistically.</a:t>
            </a:r>
            <a:endParaRPr lang="en-US" sz="18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319109" y="173945"/>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Binomial Value Tree</a:t>
            </a:r>
            <a:endParaRPr lang="en-US" sz="4400" dirty="0"/>
          </a:p>
        </p:txBody>
      </p:sp>
      <p:pic>
        <p:nvPicPr>
          <p:cNvPr id="3" name="Image 0" descr="preencoded.png"/>
          <p:cNvPicPr>
            <a:picLocks noChangeAspect="1"/>
          </p:cNvPicPr>
          <p:nvPr/>
        </p:nvPicPr>
        <p:blipFill>
          <a:blip r:embed="rId3"/>
          <a:stretch>
            <a:fillRect/>
          </a:stretch>
        </p:blipFill>
        <p:spPr>
          <a:xfrm>
            <a:off x="7045881" y="3949065"/>
            <a:ext cx="538520" cy="478750"/>
          </a:xfrm>
          <a:prstGeom prst="rect">
            <a:avLst/>
          </a:prstGeom>
        </p:spPr>
      </p:pic>
      <p:sp>
        <p:nvSpPr>
          <p:cNvPr id="4" name="Text 1"/>
          <p:cNvSpPr/>
          <p:nvPr/>
        </p:nvSpPr>
        <p:spPr>
          <a:xfrm>
            <a:off x="837724" y="6047542"/>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binomial model can create a realistic probability distribution of future property values, making it useful for practical land valuation and development timing decisions.</a:t>
            </a:r>
            <a:endParaRPr lang="en-US" sz="1850" dirty="0"/>
          </a:p>
        </p:txBody>
      </p:sp>
      <p:pic>
        <p:nvPicPr>
          <p:cNvPr id="6" name="Picture 5">
            <a:extLst>
              <a:ext uri="{FF2B5EF4-FFF2-40B4-BE49-F238E27FC236}">
                <a16:creationId xmlns:a16="http://schemas.microsoft.com/office/drawing/2014/main" id="{25D1C503-46AC-4835-0206-EDE910041824}"/>
              </a:ext>
            </a:extLst>
          </p:cNvPr>
          <p:cNvPicPr>
            <a:picLocks noChangeAspect="1"/>
          </p:cNvPicPr>
          <p:nvPr/>
        </p:nvPicPr>
        <p:blipFill>
          <a:blip r:embed="rId4"/>
          <a:stretch>
            <a:fillRect/>
          </a:stretch>
        </p:blipFill>
        <p:spPr>
          <a:xfrm>
            <a:off x="1815375" y="877962"/>
            <a:ext cx="10699621" cy="48333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559237" y="439341"/>
            <a:ext cx="6236970" cy="469940"/>
          </a:xfrm>
          <a:prstGeom prst="rect">
            <a:avLst/>
          </a:prstGeom>
          <a:noFill/>
          <a:ln/>
        </p:spPr>
        <p:txBody>
          <a:bodyPr wrap="none" lIns="0" tIns="0" rIns="0" bIns="0" rtlCol="0" anchor="t"/>
          <a:lstStyle/>
          <a:p>
            <a:pPr marL="0" indent="0" algn="l">
              <a:lnSpc>
                <a:spcPts val="3700"/>
              </a:lnSpc>
              <a:buNone/>
            </a:pPr>
            <a:r>
              <a:rPr lang="en-US" sz="2950" dirty="0">
                <a:solidFill>
                  <a:srgbClr val="FFD9BE"/>
                </a:solidFill>
                <a:latin typeface="Quattrocento" pitchFamily="34" charset="0"/>
                <a:ea typeface="Quattrocento" pitchFamily="34" charset="-122"/>
                <a:cs typeface="Quattrocento" pitchFamily="34" charset="-120"/>
              </a:rPr>
              <a:t>Development Option and Risk Premium Illustrated</a:t>
            </a:r>
            <a:endParaRPr lang="en-US" sz="2950" dirty="0"/>
          </a:p>
        </p:txBody>
      </p:sp>
      <p:sp>
        <p:nvSpPr>
          <p:cNvPr id="10" name="Text 7"/>
          <p:cNvSpPr/>
          <p:nvPr/>
        </p:nvSpPr>
        <p:spPr>
          <a:xfrm>
            <a:off x="559237" y="8975169"/>
            <a:ext cx="13511927" cy="511254"/>
          </a:xfrm>
          <a:prstGeom prst="rect">
            <a:avLst/>
          </a:prstGeom>
          <a:noFill/>
          <a:ln/>
        </p:spPr>
        <p:txBody>
          <a:bodyPr wrap="square" lIns="0" tIns="0" rIns="0" bIns="0" rtlCol="0" anchor="t"/>
          <a:lstStyle/>
          <a:p>
            <a:pPr marL="0" indent="0" algn="l">
              <a:lnSpc>
                <a:spcPts val="2000"/>
              </a:lnSpc>
              <a:buNone/>
            </a:pPr>
            <a:r>
              <a:rPr lang="en-US" sz="1250" dirty="0">
                <a:solidFill>
                  <a:srgbClr val="F9EEE7"/>
                </a:solidFill>
                <a:latin typeface="Quattrocento" pitchFamily="34" charset="0"/>
                <a:ea typeface="Quattrocento" pitchFamily="34" charset="-122"/>
                <a:cs typeface="Quattrocento" pitchFamily="34" charset="-120"/>
              </a:rPr>
              <a:t>The curved line shows land value based on the Samuelson-McKean formula. The straight line shows NPV of immediate development. Development is optimal at the intersection point ($121.69M).</a:t>
            </a:r>
            <a:endParaRPr lang="en-US" sz="1250" dirty="0"/>
          </a:p>
        </p:txBody>
      </p:sp>
      <p:pic>
        <p:nvPicPr>
          <p:cNvPr id="12" name="Picture 11">
            <a:extLst>
              <a:ext uri="{FF2B5EF4-FFF2-40B4-BE49-F238E27FC236}">
                <a16:creationId xmlns:a16="http://schemas.microsoft.com/office/drawing/2014/main" id="{F7B6BD3F-4D9F-374C-FC9A-798F3B280378}"/>
              </a:ext>
            </a:extLst>
          </p:cNvPr>
          <p:cNvPicPr>
            <a:picLocks noChangeAspect="1"/>
          </p:cNvPicPr>
          <p:nvPr/>
        </p:nvPicPr>
        <p:blipFill>
          <a:blip r:embed="rId3"/>
          <a:stretch>
            <a:fillRect/>
          </a:stretch>
        </p:blipFill>
        <p:spPr>
          <a:xfrm>
            <a:off x="2392610" y="1203521"/>
            <a:ext cx="9520054" cy="60570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207056"/>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The Perpetual Model in Continuous Time</a:t>
            </a:r>
            <a:endParaRPr lang="en-US" sz="4400" dirty="0"/>
          </a:p>
        </p:txBody>
      </p:sp>
      <p:pic>
        <p:nvPicPr>
          <p:cNvPr id="4" name="Image 1" descr="preencoded.png"/>
          <p:cNvPicPr>
            <a:picLocks noChangeAspect="1"/>
          </p:cNvPicPr>
          <p:nvPr/>
        </p:nvPicPr>
        <p:blipFill>
          <a:blip r:embed="rId4"/>
          <a:stretch>
            <a:fillRect/>
          </a:stretch>
        </p:blipFill>
        <p:spPr>
          <a:xfrm>
            <a:off x="837724" y="2974062"/>
            <a:ext cx="572453" cy="572453"/>
          </a:xfrm>
          <a:prstGeom prst="rect">
            <a:avLst/>
          </a:prstGeom>
        </p:spPr>
      </p:pic>
      <p:sp>
        <p:nvSpPr>
          <p:cNvPr id="5" name="Text 1"/>
          <p:cNvSpPr/>
          <p:nvPr/>
        </p:nvSpPr>
        <p:spPr>
          <a:xfrm>
            <a:off x="837724" y="3845719"/>
            <a:ext cx="2290048"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Perpetual Rights</a:t>
            </a:r>
            <a:endParaRPr lang="en-US" sz="2200" dirty="0"/>
          </a:p>
        </p:txBody>
      </p:sp>
      <p:sp>
        <p:nvSpPr>
          <p:cNvPr id="6" name="Text 2"/>
          <p:cNvSpPr/>
          <p:nvPr/>
        </p:nvSpPr>
        <p:spPr>
          <a:xfrm>
            <a:off x="837724" y="4341257"/>
            <a:ext cx="2290048" cy="268116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Fee simple land ownership rights are perpetual, and the right to build an as-of-right development never expires.</a:t>
            </a:r>
            <a:endParaRPr lang="en-US" sz="1850" dirty="0"/>
          </a:p>
        </p:txBody>
      </p:sp>
      <p:pic>
        <p:nvPicPr>
          <p:cNvPr id="7" name="Image 2" descr="preencoded.png"/>
          <p:cNvPicPr>
            <a:picLocks noChangeAspect="1"/>
          </p:cNvPicPr>
          <p:nvPr/>
        </p:nvPicPr>
        <p:blipFill>
          <a:blip r:embed="rId5"/>
          <a:stretch>
            <a:fillRect/>
          </a:stretch>
        </p:blipFill>
        <p:spPr>
          <a:xfrm>
            <a:off x="3426976" y="2974062"/>
            <a:ext cx="572453" cy="572453"/>
          </a:xfrm>
          <a:prstGeom prst="rect">
            <a:avLst/>
          </a:prstGeom>
        </p:spPr>
      </p:pic>
      <p:sp>
        <p:nvSpPr>
          <p:cNvPr id="8" name="Text 3"/>
          <p:cNvSpPr/>
          <p:nvPr/>
        </p:nvSpPr>
        <p:spPr>
          <a:xfrm>
            <a:off x="3426976" y="3845719"/>
            <a:ext cx="2290048"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Samuelson-McKean Formula</a:t>
            </a:r>
            <a:endParaRPr lang="en-US" sz="2200" dirty="0"/>
          </a:p>
        </p:txBody>
      </p:sp>
      <p:sp>
        <p:nvSpPr>
          <p:cNvPr id="9" name="Text 4"/>
          <p:cNvSpPr/>
          <p:nvPr/>
        </p:nvSpPr>
        <p:spPr>
          <a:xfrm>
            <a:off x="3426976" y="4693206"/>
            <a:ext cx="2290048" cy="2298144"/>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Provides exact models of perpetual options in continuous time without artificial discretization.</a:t>
            </a:r>
            <a:endParaRPr lang="en-US" sz="1850" dirty="0"/>
          </a:p>
        </p:txBody>
      </p:sp>
      <p:pic>
        <p:nvPicPr>
          <p:cNvPr id="10" name="Image 3" descr="preencoded.png"/>
          <p:cNvPicPr>
            <a:picLocks noChangeAspect="1"/>
          </p:cNvPicPr>
          <p:nvPr/>
        </p:nvPicPr>
        <p:blipFill>
          <a:blip r:embed="rId6"/>
          <a:stretch>
            <a:fillRect/>
          </a:stretch>
        </p:blipFill>
        <p:spPr>
          <a:xfrm>
            <a:off x="6016228" y="2974062"/>
            <a:ext cx="572453" cy="572453"/>
          </a:xfrm>
          <a:prstGeom prst="rect">
            <a:avLst/>
          </a:prstGeom>
        </p:spPr>
      </p:pic>
      <p:sp>
        <p:nvSpPr>
          <p:cNvPr id="11" name="Text 5"/>
          <p:cNvSpPr/>
          <p:nvPr/>
        </p:nvSpPr>
        <p:spPr>
          <a:xfrm>
            <a:off x="6016228" y="3845719"/>
            <a:ext cx="2290048" cy="703898"/>
          </a:xfrm>
          <a:prstGeom prst="rect">
            <a:avLst/>
          </a:prstGeom>
          <a:noFill/>
          <a:ln/>
        </p:spPr>
        <p:txBody>
          <a:bodyPr wrap="squar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Nobel Prize-Winning</a:t>
            </a:r>
            <a:endParaRPr lang="en-US" sz="2200" dirty="0"/>
          </a:p>
        </p:txBody>
      </p:sp>
      <p:sp>
        <p:nvSpPr>
          <p:cNvPr id="12" name="Text 6"/>
          <p:cNvSpPr/>
          <p:nvPr/>
        </p:nvSpPr>
        <p:spPr>
          <a:xfrm>
            <a:off x="6016228" y="4693206"/>
            <a:ext cx="2290048" cy="2298144"/>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Developed by economist Paul Samuelson and mathematician Henry McKean in 1965.</a:t>
            </a:r>
            <a:endParaRPr lang="en-US" sz="18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96020"/>
          </a:xfrm>
          <a:prstGeom prst="rect">
            <a:avLst/>
          </a:prstGeom>
        </p:spPr>
      </p:pic>
      <p:sp>
        <p:nvSpPr>
          <p:cNvPr id="3" name="Text 0"/>
          <p:cNvSpPr/>
          <p:nvPr/>
        </p:nvSpPr>
        <p:spPr>
          <a:xfrm>
            <a:off x="837724" y="3078123"/>
            <a:ext cx="8480703"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The Samuelson-McKean Formula</a:t>
            </a:r>
            <a:endParaRPr lang="en-US" sz="4400" dirty="0"/>
          </a:p>
        </p:txBody>
      </p:sp>
      <p:sp>
        <p:nvSpPr>
          <p:cNvPr id="4" name="Shape 1"/>
          <p:cNvSpPr/>
          <p:nvPr/>
        </p:nvSpPr>
        <p:spPr>
          <a:xfrm>
            <a:off x="837724" y="4141113"/>
            <a:ext cx="4158734" cy="2506266"/>
          </a:xfrm>
          <a:prstGeom prst="roundRect">
            <a:avLst>
              <a:gd name="adj" fmla="val 1433"/>
            </a:avLst>
          </a:prstGeom>
          <a:solidFill>
            <a:srgbClr val="315251"/>
          </a:solidFill>
          <a:ln/>
        </p:spPr>
        <p:txBody>
          <a:bodyPr/>
          <a:lstStyle/>
          <a:p>
            <a:endParaRPr lang="en-US"/>
          </a:p>
        </p:txBody>
      </p:sp>
      <p:sp>
        <p:nvSpPr>
          <p:cNvPr id="5" name="Text 2"/>
          <p:cNvSpPr/>
          <p:nvPr/>
        </p:nvSpPr>
        <p:spPr>
          <a:xfrm>
            <a:off x="1077039" y="438042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Required Inputs</a:t>
            </a:r>
            <a:endParaRPr lang="en-US" sz="2200" dirty="0"/>
          </a:p>
        </p:txBody>
      </p:sp>
      <p:sp>
        <p:nvSpPr>
          <p:cNvPr id="6" name="Text 3"/>
          <p:cNvSpPr/>
          <p:nvPr/>
        </p:nvSpPr>
        <p:spPr>
          <a:xfrm>
            <a:off x="1077039" y="4875967"/>
            <a:ext cx="3680103"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Built property's current cash yield rate, volatility in built property value, and construction cost yield.</a:t>
            </a:r>
            <a:endParaRPr lang="en-US" sz="1850" dirty="0"/>
          </a:p>
        </p:txBody>
      </p:sp>
      <p:sp>
        <p:nvSpPr>
          <p:cNvPr id="7" name="Shape 4"/>
          <p:cNvSpPr/>
          <p:nvPr/>
        </p:nvSpPr>
        <p:spPr>
          <a:xfrm>
            <a:off x="5235773" y="4141113"/>
            <a:ext cx="4158734" cy="2506266"/>
          </a:xfrm>
          <a:prstGeom prst="roundRect">
            <a:avLst>
              <a:gd name="adj" fmla="val 1433"/>
            </a:avLst>
          </a:prstGeom>
          <a:solidFill>
            <a:srgbClr val="315251"/>
          </a:solidFill>
          <a:ln/>
        </p:spPr>
        <p:txBody>
          <a:bodyPr/>
          <a:lstStyle/>
          <a:p>
            <a:endParaRPr lang="en-US"/>
          </a:p>
        </p:txBody>
      </p:sp>
      <p:sp>
        <p:nvSpPr>
          <p:cNvPr id="8" name="Text 5"/>
          <p:cNvSpPr/>
          <p:nvPr/>
        </p:nvSpPr>
        <p:spPr>
          <a:xfrm>
            <a:off x="5475089" y="438042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Option Elasticity</a:t>
            </a:r>
            <a:endParaRPr lang="en-US" sz="2200" dirty="0"/>
          </a:p>
        </p:txBody>
      </p:sp>
      <p:sp>
        <p:nvSpPr>
          <p:cNvPr id="9" name="Text 6"/>
          <p:cNvSpPr/>
          <p:nvPr/>
        </p:nvSpPr>
        <p:spPr>
          <a:xfrm>
            <a:off x="5475089" y="4875967"/>
            <a:ext cx="3680103"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Measures percentage change in land value associated with 1% change in built property values.</a:t>
            </a:r>
            <a:endParaRPr lang="en-US" sz="1850" dirty="0"/>
          </a:p>
        </p:txBody>
      </p:sp>
      <p:sp>
        <p:nvSpPr>
          <p:cNvPr id="10" name="Shape 7"/>
          <p:cNvSpPr/>
          <p:nvPr/>
        </p:nvSpPr>
        <p:spPr>
          <a:xfrm>
            <a:off x="9633823" y="4141113"/>
            <a:ext cx="4158853" cy="2506266"/>
          </a:xfrm>
          <a:prstGeom prst="roundRect">
            <a:avLst>
              <a:gd name="adj" fmla="val 1433"/>
            </a:avLst>
          </a:prstGeom>
          <a:solidFill>
            <a:srgbClr val="315251"/>
          </a:solidFill>
          <a:ln/>
        </p:spPr>
        <p:txBody>
          <a:bodyPr/>
          <a:lstStyle/>
          <a:p>
            <a:endParaRPr lang="en-US"/>
          </a:p>
        </p:txBody>
      </p:sp>
      <p:sp>
        <p:nvSpPr>
          <p:cNvPr id="11" name="Text 8"/>
          <p:cNvSpPr/>
          <p:nvPr/>
        </p:nvSpPr>
        <p:spPr>
          <a:xfrm>
            <a:off x="9873139" y="438042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Hurdle Value</a:t>
            </a:r>
            <a:endParaRPr lang="en-US" sz="2200" dirty="0"/>
          </a:p>
        </p:txBody>
      </p:sp>
      <p:sp>
        <p:nvSpPr>
          <p:cNvPr id="12" name="Text 9"/>
          <p:cNvSpPr/>
          <p:nvPr/>
        </p:nvSpPr>
        <p:spPr>
          <a:xfrm>
            <a:off x="9873139" y="4875967"/>
            <a:ext cx="3680222" cy="1532096"/>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Identifies the critical value of developed property above which immediate development is optimal.</a:t>
            </a:r>
            <a:endParaRPr lang="en-US" sz="18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E53CC-3FEB-A9EB-58F7-39D59A7269DD}"/>
              </a:ext>
            </a:extLst>
          </p:cNvPr>
          <p:cNvPicPr>
            <a:picLocks noChangeAspect="1"/>
          </p:cNvPicPr>
          <p:nvPr/>
        </p:nvPicPr>
        <p:blipFill>
          <a:blip r:embed="rId2"/>
          <a:stretch>
            <a:fillRect/>
          </a:stretch>
        </p:blipFill>
        <p:spPr>
          <a:xfrm>
            <a:off x="2332515" y="179686"/>
            <a:ext cx="10168833" cy="7870228"/>
          </a:xfrm>
          <a:prstGeom prst="rect">
            <a:avLst/>
          </a:prstGeom>
        </p:spPr>
      </p:pic>
    </p:spTree>
    <p:extLst>
      <p:ext uri="{BB962C8B-B14F-4D97-AF65-F5344CB8AC3E}">
        <p14:creationId xmlns:p14="http://schemas.microsoft.com/office/powerpoint/2010/main" val="237410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 cy="8229600"/>
          </a:xfrm>
          <a:prstGeom prst="rect">
            <a:avLst/>
          </a:prstGeom>
          <a:solidFill>
            <a:srgbClr val="DFDFE0"/>
          </a:solidFill>
          <a:ln/>
        </p:spPr>
        <p:txBody>
          <a:bodyPr/>
          <a:lstStyle/>
          <a:p>
            <a:endParaRPr lang="en-US"/>
          </a:p>
        </p:txBody>
      </p:sp>
      <p:pic>
        <p:nvPicPr>
          <p:cNvPr id="3" name="Image 0" descr="preencoded.png"/>
          <p:cNvPicPr>
            <a:picLocks noChangeAspect="1"/>
          </p:cNvPicPr>
          <p:nvPr/>
        </p:nvPicPr>
        <p:blipFill>
          <a:blip r:embed="rId3"/>
          <a:stretch>
            <a:fillRect/>
          </a:stretch>
        </p:blipFill>
        <p:spPr>
          <a:xfrm>
            <a:off x="0" y="0"/>
            <a:ext cx="1463040" cy="8229600"/>
          </a:xfrm>
          <a:prstGeom prst="rect">
            <a:avLst/>
          </a:prstGeom>
        </p:spPr>
      </p:pic>
      <p:sp>
        <p:nvSpPr>
          <p:cNvPr id="4" name="Text 1"/>
          <p:cNvSpPr/>
          <p:nvPr/>
        </p:nvSpPr>
        <p:spPr>
          <a:xfrm>
            <a:off x="2300764" y="1088708"/>
            <a:ext cx="5935266"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Understanding Options</a:t>
            </a:r>
            <a:endParaRPr lang="en-US" sz="4400" dirty="0"/>
          </a:p>
        </p:txBody>
      </p:sp>
      <p:sp>
        <p:nvSpPr>
          <p:cNvPr id="5" name="Shape 2"/>
          <p:cNvSpPr/>
          <p:nvPr/>
        </p:nvSpPr>
        <p:spPr>
          <a:xfrm>
            <a:off x="2300764" y="2151698"/>
            <a:ext cx="538520" cy="538520"/>
          </a:xfrm>
          <a:prstGeom prst="roundRect">
            <a:avLst>
              <a:gd name="adj" fmla="val 6668"/>
            </a:avLst>
          </a:prstGeom>
          <a:solidFill>
            <a:srgbClr val="315251"/>
          </a:solidFill>
          <a:ln/>
        </p:spPr>
        <p:txBody>
          <a:bodyPr/>
          <a:lstStyle/>
          <a:p>
            <a:endParaRPr lang="en-US"/>
          </a:p>
        </p:txBody>
      </p:sp>
      <p:sp>
        <p:nvSpPr>
          <p:cNvPr id="6" name="Text 3"/>
          <p:cNvSpPr/>
          <p:nvPr/>
        </p:nvSpPr>
        <p:spPr>
          <a:xfrm>
            <a:off x="3078599" y="2233970"/>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Definition</a:t>
            </a:r>
            <a:endParaRPr lang="en-US" sz="2200" dirty="0"/>
          </a:p>
        </p:txBody>
      </p:sp>
      <p:sp>
        <p:nvSpPr>
          <p:cNvPr id="7" name="Text 4"/>
          <p:cNvSpPr/>
          <p:nvPr/>
        </p:nvSpPr>
        <p:spPr>
          <a:xfrm>
            <a:off x="3078599" y="2729508"/>
            <a:ext cx="1071407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An option is a right without obligation to obtain something of value upon payment of something else of value.</a:t>
            </a:r>
            <a:endParaRPr lang="en-US" sz="1850" dirty="0"/>
          </a:p>
        </p:txBody>
      </p:sp>
      <p:sp>
        <p:nvSpPr>
          <p:cNvPr id="8" name="Shape 5"/>
          <p:cNvSpPr/>
          <p:nvPr/>
        </p:nvSpPr>
        <p:spPr>
          <a:xfrm>
            <a:off x="2300764" y="3974306"/>
            <a:ext cx="538520" cy="538520"/>
          </a:xfrm>
          <a:prstGeom prst="roundRect">
            <a:avLst>
              <a:gd name="adj" fmla="val 6668"/>
            </a:avLst>
          </a:prstGeom>
          <a:solidFill>
            <a:srgbClr val="315251"/>
          </a:solidFill>
          <a:ln/>
        </p:spPr>
        <p:txBody>
          <a:bodyPr/>
          <a:lstStyle/>
          <a:p>
            <a:endParaRPr lang="en-US"/>
          </a:p>
        </p:txBody>
      </p:sp>
      <p:sp>
        <p:nvSpPr>
          <p:cNvPr id="9" name="Text 6"/>
          <p:cNvSpPr/>
          <p:nvPr/>
        </p:nvSpPr>
        <p:spPr>
          <a:xfrm>
            <a:off x="3078599" y="405657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Key Components</a:t>
            </a:r>
            <a:endParaRPr lang="en-US" sz="2200" dirty="0"/>
          </a:p>
        </p:txBody>
      </p:sp>
      <p:sp>
        <p:nvSpPr>
          <p:cNvPr id="10" name="Text 7"/>
          <p:cNvSpPr/>
          <p:nvPr/>
        </p:nvSpPr>
        <p:spPr>
          <a:xfrm>
            <a:off x="3078599" y="4552117"/>
            <a:ext cx="1071407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Options have an underlying asset, exercise price, and can be American (exercise anytime) or European (exercise only at expiration).</a:t>
            </a:r>
            <a:endParaRPr lang="en-US" sz="1850" dirty="0"/>
          </a:p>
        </p:txBody>
      </p:sp>
      <p:sp>
        <p:nvSpPr>
          <p:cNvPr id="11" name="Shape 8"/>
          <p:cNvSpPr/>
          <p:nvPr/>
        </p:nvSpPr>
        <p:spPr>
          <a:xfrm>
            <a:off x="2300764" y="5796915"/>
            <a:ext cx="538520" cy="538520"/>
          </a:xfrm>
          <a:prstGeom prst="roundRect">
            <a:avLst>
              <a:gd name="adj" fmla="val 6668"/>
            </a:avLst>
          </a:prstGeom>
          <a:solidFill>
            <a:srgbClr val="315251"/>
          </a:solidFill>
          <a:ln/>
        </p:spPr>
        <p:txBody>
          <a:bodyPr/>
          <a:lstStyle/>
          <a:p>
            <a:endParaRPr lang="en-US"/>
          </a:p>
        </p:txBody>
      </p:sp>
      <p:sp>
        <p:nvSpPr>
          <p:cNvPr id="12" name="Text 9"/>
          <p:cNvSpPr/>
          <p:nvPr/>
        </p:nvSpPr>
        <p:spPr>
          <a:xfrm>
            <a:off x="3078599" y="5879187"/>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Real Options</a:t>
            </a:r>
            <a:endParaRPr lang="en-US" sz="2200" dirty="0"/>
          </a:p>
        </p:txBody>
      </p:sp>
      <p:sp>
        <p:nvSpPr>
          <p:cNvPr id="13" name="Text 10"/>
          <p:cNvSpPr/>
          <p:nvPr/>
        </p:nvSpPr>
        <p:spPr>
          <a:xfrm>
            <a:off x="3078599" y="6374725"/>
            <a:ext cx="1071407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These are options whose underlying assets are real assets (physical capital) rather than financial assets.</a:t>
            </a:r>
            <a:endParaRPr lang="en-US" sz="18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837724" y="984885"/>
            <a:ext cx="9524286"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Implications for Development Timing</a:t>
            </a:r>
            <a:endParaRPr lang="en-US" sz="4400" dirty="0"/>
          </a:p>
        </p:txBody>
      </p:sp>
      <p:sp>
        <p:nvSpPr>
          <p:cNvPr id="3" name="Shape 1"/>
          <p:cNvSpPr/>
          <p:nvPr/>
        </p:nvSpPr>
        <p:spPr>
          <a:xfrm>
            <a:off x="837724" y="2167652"/>
            <a:ext cx="2159079" cy="1357193"/>
          </a:xfrm>
          <a:prstGeom prst="roundRect">
            <a:avLst>
              <a:gd name="adj" fmla="val 2646"/>
            </a:avLst>
          </a:prstGeom>
          <a:solidFill>
            <a:srgbClr val="315251"/>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48909" y="2635806"/>
            <a:ext cx="336590" cy="420767"/>
          </a:xfrm>
          <a:prstGeom prst="rect">
            <a:avLst/>
          </a:prstGeom>
        </p:spPr>
      </p:pic>
      <p:sp>
        <p:nvSpPr>
          <p:cNvPr id="5" name="Text 2"/>
          <p:cNvSpPr/>
          <p:nvPr/>
        </p:nvSpPr>
        <p:spPr>
          <a:xfrm>
            <a:off x="3236119" y="240696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Higher Volatility</a:t>
            </a:r>
            <a:endParaRPr lang="en-US" sz="2200" dirty="0"/>
          </a:p>
        </p:txBody>
      </p:sp>
      <p:sp>
        <p:nvSpPr>
          <p:cNvPr id="6" name="Text 3"/>
          <p:cNvSpPr/>
          <p:nvPr/>
        </p:nvSpPr>
        <p:spPr>
          <a:xfrm>
            <a:off x="3236119" y="2902506"/>
            <a:ext cx="7657148" cy="383024"/>
          </a:xfrm>
          <a:prstGeom prst="rect">
            <a:avLst/>
          </a:prstGeom>
          <a:noFill/>
          <a:ln/>
        </p:spPr>
        <p:txBody>
          <a:bodyPr wrap="non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Greater market risk increases land value but raises development hurdle</a:t>
            </a:r>
            <a:endParaRPr lang="en-US" sz="1850" dirty="0"/>
          </a:p>
        </p:txBody>
      </p:sp>
      <p:sp>
        <p:nvSpPr>
          <p:cNvPr id="7" name="Shape 4"/>
          <p:cNvSpPr/>
          <p:nvPr/>
        </p:nvSpPr>
        <p:spPr>
          <a:xfrm>
            <a:off x="3116461" y="3509605"/>
            <a:ext cx="10556558" cy="15240"/>
          </a:xfrm>
          <a:prstGeom prst="roundRect">
            <a:avLst>
              <a:gd name="adj" fmla="val 235611"/>
            </a:avLst>
          </a:prstGeom>
          <a:solidFill>
            <a:srgbClr val="4A6B6A"/>
          </a:solidFill>
          <a:ln/>
        </p:spPr>
        <p:txBody>
          <a:bodyPr/>
          <a:lstStyle/>
          <a:p>
            <a:endParaRPr lang="en-US"/>
          </a:p>
        </p:txBody>
      </p:sp>
      <p:sp>
        <p:nvSpPr>
          <p:cNvPr id="8" name="Shape 5"/>
          <p:cNvSpPr/>
          <p:nvPr/>
        </p:nvSpPr>
        <p:spPr>
          <a:xfrm>
            <a:off x="837724" y="3644503"/>
            <a:ext cx="4318278" cy="1740218"/>
          </a:xfrm>
          <a:prstGeom prst="roundRect">
            <a:avLst>
              <a:gd name="adj" fmla="val 2063"/>
            </a:avLst>
          </a:prstGeom>
          <a:solidFill>
            <a:srgbClr val="315251"/>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28568" y="4304228"/>
            <a:ext cx="336590" cy="420767"/>
          </a:xfrm>
          <a:prstGeom prst="rect">
            <a:avLst/>
          </a:prstGeom>
        </p:spPr>
      </p:pic>
      <p:sp>
        <p:nvSpPr>
          <p:cNvPr id="10" name="Text 6"/>
          <p:cNvSpPr/>
          <p:nvPr/>
        </p:nvSpPr>
        <p:spPr>
          <a:xfrm>
            <a:off x="5395317" y="388381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Urban Configuration</a:t>
            </a:r>
            <a:endParaRPr lang="en-US" sz="2200" dirty="0"/>
          </a:p>
        </p:txBody>
      </p:sp>
      <p:sp>
        <p:nvSpPr>
          <p:cNvPr id="11" name="Text 7"/>
          <p:cNvSpPr/>
          <p:nvPr/>
        </p:nvSpPr>
        <p:spPr>
          <a:xfrm>
            <a:off x="5395317" y="4379357"/>
            <a:ext cx="8158043"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Cities with volatile economies tend to have smaller, denser spatial configurations</a:t>
            </a:r>
            <a:endParaRPr lang="en-US" sz="1850" dirty="0"/>
          </a:p>
        </p:txBody>
      </p:sp>
      <p:sp>
        <p:nvSpPr>
          <p:cNvPr id="12" name="Shape 8"/>
          <p:cNvSpPr/>
          <p:nvPr/>
        </p:nvSpPr>
        <p:spPr>
          <a:xfrm>
            <a:off x="5275659" y="5369481"/>
            <a:ext cx="8397359" cy="15240"/>
          </a:xfrm>
          <a:prstGeom prst="roundRect">
            <a:avLst>
              <a:gd name="adj" fmla="val 235611"/>
            </a:avLst>
          </a:prstGeom>
          <a:solidFill>
            <a:srgbClr val="4A6B6A"/>
          </a:solidFill>
          <a:ln/>
        </p:spPr>
        <p:txBody>
          <a:bodyPr/>
          <a:lstStyle/>
          <a:p>
            <a:endParaRPr lang="en-US"/>
          </a:p>
        </p:txBody>
      </p:sp>
      <p:sp>
        <p:nvSpPr>
          <p:cNvPr id="13" name="Shape 9"/>
          <p:cNvSpPr/>
          <p:nvPr/>
        </p:nvSpPr>
        <p:spPr>
          <a:xfrm>
            <a:off x="837724" y="5504378"/>
            <a:ext cx="6477476" cy="1740218"/>
          </a:xfrm>
          <a:prstGeom prst="roundRect">
            <a:avLst>
              <a:gd name="adj" fmla="val 2063"/>
            </a:avLst>
          </a:prstGeom>
          <a:solidFill>
            <a:srgbClr val="315251"/>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908107" y="6164104"/>
            <a:ext cx="336590" cy="420767"/>
          </a:xfrm>
          <a:prstGeom prst="rect">
            <a:avLst/>
          </a:prstGeom>
        </p:spPr>
      </p:pic>
      <p:sp>
        <p:nvSpPr>
          <p:cNvPr id="15" name="Text 10"/>
          <p:cNvSpPr/>
          <p:nvPr/>
        </p:nvSpPr>
        <p:spPr>
          <a:xfrm>
            <a:off x="7554516" y="574369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Investment Returns</a:t>
            </a:r>
            <a:endParaRPr lang="en-US" sz="2200" dirty="0"/>
          </a:p>
        </p:txBody>
      </p:sp>
      <p:sp>
        <p:nvSpPr>
          <p:cNvPr id="16" name="Text 11"/>
          <p:cNvSpPr/>
          <p:nvPr/>
        </p:nvSpPr>
        <p:spPr>
          <a:xfrm>
            <a:off x="7554516" y="6239232"/>
            <a:ext cx="599884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Land speculation requires higher returns to compensate for greater risk</a:t>
            </a:r>
            <a:endParaRPr lang="en-US" sz="18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6613" y="589598"/>
            <a:ext cx="5043964" cy="630436"/>
          </a:xfrm>
          <a:prstGeom prst="rect">
            <a:avLst/>
          </a:prstGeom>
          <a:noFill/>
          <a:ln/>
        </p:spPr>
        <p:txBody>
          <a:bodyPr wrap="none" lIns="0" tIns="0" rIns="0" bIns="0" rtlCol="0" anchor="t"/>
          <a:lstStyle/>
          <a:p>
            <a:pPr marL="0" indent="0" algn="l">
              <a:lnSpc>
                <a:spcPts val="4950"/>
              </a:lnSpc>
              <a:buNone/>
            </a:pPr>
            <a:r>
              <a:rPr lang="en-US" sz="3950" dirty="0">
                <a:solidFill>
                  <a:srgbClr val="FFD9BE"/>
                </a:solidFill>
                <a:latin typeface="Quattrocento" pitchFamily="34" charset="0"/>
                <a:ea typeface="Quattrocento" pitchFamily="34" charset="-122"/>
                <a:cs typeface="Quattrocento" pitchFamily="34" charset="-120"/>
              </a:rPr>
              <a:t>Key Takeaways</a:t>
            </a:r>
            <a:endParaRPr lang="en-US" sz="3950" dirty="0"/>
          </a:p>
        </p:txBody>
      </p:sp>
      <p:sp>
        <p:nvSpPr>
          <p:cNvPr id="4" name="Shape 1"/>
          <p:cNvSpPr/>
          <p:nvPr/>
        </p:nvSpPr>
        <p:spPr>
          <a:xfrm>
            <a:off x="6236613" y="1541502"/>
            <a:ext cx="482322" cy="482322"/>
          </a:xfrm>
          <a:prstGeom prst="roundRect">
            <a:avLst>
              <a:gd name="adj" fmla="val 6667"/>
            </a:avLst>
          </a:prstGeom>
          <a:solidFill>
            <a:srgbClr val="315251"/>
          </a:solidFill>
          <a:ln/>
        </p:spPr>
        <p:txBody>
          <a:bodyPr/>
          <a:lstStyle/>
          <a:p>
            <a:endParaRPr lang="en-US"/>
          </a:p>
        </p:txBody>
      </p:sp>
      <p:sp>
        <p:nvSpPr>
          <p:cNvPr id="5" name="Text 2"/>
          <p:cNvSpPr/>
          <p:nvPr/>
        </p:nvSpPr>
        <p:spPr>
          <a:xfrm>
            <a:off x="6933248" y="1615083"/>
            <a:ext cx="2753558" cy="315158"/>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Development Threshold</a:t>
            </a:r>
            <a:endParaRPr lang="en-US" sz="1950" dirty="0"/>
          </a:p>
        </p:txBody>
      </p:sp>
      <p:sp>
        <p:nvSpPr>
          <p:cNvPr id="6" name="Text 3"/>
          <p:cNvSpPr/>
          <p:nvPr/>
        </p:nvSpPr>
        <p:spPr>
          <a:xfrm>
            <a:off x="6933248" y="2058829"/>
            <a:ext cx="6946940" cy="685800"/>
          </a:xfrm>
          <a:prstGeom prst="rect">
            <a:avLst/>
          </a:prstGeom>
          <a:noFill/>
          <a:ln/>
        </p:spPr>
        <p:txBody>
          <a:bodyPr wrap="squar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Completed development value must exceed costs by a sufficient margin to induce development.</a:t>
            </a:r>
            <a:endParaRPr lang="en-US" sz="1650" dirty="0"/>
          </a:p>
        </p:txBody>
      </p:sp>
      <p:sp>
        <p:nvSpPr>
          <p:cNvPr id="7" name="Shape 4"/>
          <p:cNvSpPr/>
          <p:nvPr/>
        </p:nvSpPr>
        <p:spPr>
          <a:xfrm>
            <a:off x="6236613" y="3173254"/>
            <a:ext cx="482322" cy="482322"/>
          </a:xfrm>
          <a:prstGeom prst="roundRect">
            <a:avLst>
              <a:gd name="adj" fmla="val 6667"/>
            </a:avLst>
          </a:prstGeom>
          <a:solidFill>
            <a:srgbClr val="315251"/>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6326445" y="3225225"/>
            <a:ext cx="302538" cy="378262"/>
          </a:xfrm>
          <a:prstGeom prst="rect">
            <a:avLst/>
          </a:prstGeom>
        </p:spPr>
      </p:pic>
      <p:sp>
        <p:nvSpPr>
          <p:cNvPr id="9" name="Text 5"/>
          <p:cNvSpPr/>
          <p:nvPr/>
        </p:nvSpPr>
        <p:spPr>
          <a:xfrm>
            <a:off x="6933248" y="3246834"/>
            <a:ext cx="2521982" cy="315158"/>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Option Value</a:t>
            </a:r>
            <a:endParaRPr lang="en-US" sz="1950" dirty="0"/>
          </a:p>
        </p:txBody>
      </p:sp>
      <p:sp>
        <p:nvSpPr>
          <p:cNvPr id="10" name="Text 6"/>
          <p:cNvSpPr/>
          <p:nvPr/>
        </p:nvSpPr>
        <p:spPr>
          <a:xfrm>
            <a:off x="6933248" y="3690580"/>
            <a:ext cx="6946940" cy="685800"/>
          </a:xfrm>
          <a:prstGeom prst="rect">
            <a:avLst/>
          </a:prstGeom>
          <a:noFill/>
          <a:ln/>
        </p:spPr>
        <p:txBody>
          <a:bodyPr wrap="squar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The call option concept explains land value and why delaying development can be beneficial.</a:t>
            </a:r>
            <a:endParaRPr lang="en-US" sz="1650" dirty="0"/>
          </a:p>
        </p:txBody>
      </p:sp>
      <p:sp>
        <p:nvSpPr>
          <p:cNvPr id="11" name="Shape 7"/>
          <p:cNvSpPr/>
          <p:nvPr/>
        </p:nvSpPr>
        <p:spPr>
          <a:xfrm>
            <a:off x="6236613" y="4805005"/>
            <a:ext cx="482322" cy="482322"/>
          </a:xfrm>
          <a:prstGeom prst="roundRect">
            <a:avLst>
              <a:gd name="adj" fmla="val 6667"/>
            </a:avLst>
          </a:prstGeom>
          <a:solidFill>
            <a:srgbClr val="315251"/>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326445" y="4856976"/>
            <a:ext cx="302538" cy="378262"/>
          </a:xfrm>
          <a:prstGeom prst="rect">
            <a:avLst/>
          </a:prstGeom>
        </p:spPr>
      </p:pic>
      <p:sp>
        <p:nvSpPr>
          <p:cNvPr id="13" name="Text 8"/>
          <p:cNvSpPr/>
          <p:nvPr/>
        </p:nvSpPr>
        <p:spPr>
          <a:xfrm>
            <a:off x="6933248" y="4878586"/>
            <a:ext cx="2521982" cy="315158"/>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Valuation Models</a:t>
            </a:r>
            <a:endParaRPr lang="en-US" sz="1950" dirty="0"/>
          </a:p>
        </p:txBody>
      </p:sp>
      <p:sp>
        <p:nvSpPr>
          <p:cNvPr id="14" name="Text 9"/>
          <p:cNvSpPr/>
          <p:nvPr/>
        </p:nvSpPr>
        <p:spPr>
          <a:xfrm>
            <a:off x="6933248" y="5322332"/>
            <a:ext cx="6946940" cy="685800"/>
          </a:xfrm>
          <a:prstGeom prst="rect">
            <a:avLst/>
          </a:prstGeom>
          <a:noFill/>
          <a:ln/>
        </p:spPr>
        <p:txBody>
          <a:bodyPr wrap="squar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Binomial models and the Samuelson-McKean formula provide practical tools for land valuation.</a:t>
            </a:r>
            <a:endParaRPr lang="en-US" sz="1650" dirty="0"/>
          </a:p>
        </p:txBody>
      </p:sp>
      <p:sp>
        <p:nvSpPr>
          <p:cNvPr id="15" name="Shape 10"/>
          <p:cNvSpPr/>
          <p:nvPr/>
        </p:nvSpPr>
        <p:spPr>
          <a:xfrm>
            <a:off x="6236613" y="6436757"/>
            <a:ext cx="482322" cy="482322"/>
          </a:xfrm>
          <a:prstGeom prst="roundRect">
            <a:avLst>
              <a:gd name="adj" fmla="val 6667"/>
            </a:avLst>
          </a:prstGeom>
          <a:solidFill>
            <a:srgbClr val="315251"/>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6326445" y="6488728"/>
            <a:ext cx="302538" cy="378262"/>
          </a:xfrm>
          <a:prstGeom prst="rect">
            <a:avLst/>
          </a:prstGeom>
        </p:spPr>
      </p:pic>
      <p:sp>
        <p:nvSpPr>
          <p:cNvPr id="17" name="Text 11"/>
          <p:cNvSpPr/>
          <p:nvPr/>
        </p:nvSpPr>
        <p:spPr>
          <a:xfrm>
            <a:off x="6933248" y="6510338"/>
            <a:ext cx="2521982" cy="315158"/>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Investment Insights</a:t>
            </a:r>
            <a:endParaRPr lang="en-US" sz="1950" dirty="0"/>
          </a:p>
        </p:txBody>
      </p:sp>
      <p:sp>
        <p:nvSpPr>
          <p:cNvPr id="18" name="Text 12"/>
          <p:cNvSpPr/>
          <p:nvPr/>
        </p:nvSpPr>
        <p:spPr>
          <a:xfrm>
            <a:off x="6933248" y="6954083"/>
            <a:ext cx="6946940" cy="685800"/>
          </a:xfrm>
          <a:prstGeom prst="rect">
            <a:avLst/>
          </a:prstGeom>
          <a:noFill/>
          <a:ln/>
        </p:spPr>
        <p:txBody>
          <a:bodyPr wrap="squar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Option theory illuminates' development timing, land speculation, and opportunity costs.</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37724" y="2186583"/>
            <a:ext cx="9253418"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The Call Option Model of Land Value</a:t>
            </a:r>
            <a:endParaRPr lang="en-US" sz="4400" dirty="0"/>
          </a:p>
        </p:txBody>
      </p:sp>
      <p:sp>
        <p:nvSpPr>
          <p:cNvPr id="3" name="Text 1"/>
          <p:cNvSpPr/>
          <p:nvPr/>
        </p:nvSpPr>
        <p:spPr>
          <a:xfrm>
            <a:off x="837724" y="348888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Land as an Option</a:t>
            </a:r>
            <a:endParaRPr lang="en-US" sz="2200" dirty="0"/>
          </a:p>
        </p:txBody>
      </p:sp>
      <p:sp>
        <p:nvSpPr>
          <p:cNvPr id="4" name="Text 2"/>
          <p:cNvSpPr/>
          <p:nvPr/>
        </p:nvSpPr>
        <p:spPr>
          <a:xfrm>
            <a:off x="837724" y="4080153"/>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Land obtains its value through the option it gives its owner to develop a structure on the land.</a:t>
            </a:r>
            <a:endParaRPr lang="en-US" sz="1850" dirty="0"/>
          </a:p>
        </p:txBody>
      </p:sp>
      <p:sp>
        <p:nvSpPr>
          <p:cNvPr id="5" name="Text 3"/>
          <p:cNvSpPr/>
          <p:nvPr/>
        </p:nvSpPr>
        <p:spPr>
          <a:xfrm>
            <a:off x="837724" y="5061585"/>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landowner can obtain a valuable rent-paying asset upon paying the construction cost necessary to build.</a:t>
            </a:r>
            <a:endParaRPr lang="en-US" sz="1850" dirty="0"/>
          </a:p>
        </p:txBody>
      </p:sp>
      <p:sp>
        <p:nvSpPr>
          <p:cNvPr id="6" name="Text 4"/>
          <p:cNvSpPr/>
          <p:nvPr/>
        </p:nvSpPr>
        <p:spPr>
          <a:xfrm>
            <a:off x="7614761" y="348888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FD9BE"/>
                </a:solidFill>
                <a:latin typeface="Quattrocento" pitchFamily="34" charset="0"/>
                <a:ea typeface="Quattrocento" pitchFamily="34" charset="-122"/>
                <a:cs typeface="Quattrocento" pitchFamily="34" charset="-120"/>
              </a:rPr>
              <a:t>Irreversibility</a:t>
            </a:r>
            <a:endParaRPr lang="en-US" sz="2200" dirty="0"/>
          </a:p>
        </p:txBody>
      </p:sp>
      <p:sp>
        <p:nvSpPr>
          <p:cNvPr id="7" name="Text 5"/>
          <p:cNvSpPr/>
          <p:nvPr/>
        </p:nvSpPr>
        <p:spPr>
          <a:xfrm>
            <a:off x="7614761" y="4080153"/>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exercise of the option is essentially irreversible; the option is given up through its exercise.</a:t>
            </a:r>
            <a:endParaRPr lang="en-US" sz="1850" dirty="0"/>
          </a:p>
        </p:txBody>
      </p:sp>
      <p:sp>
        <p:nvSpPr>
          <p:cNvPr id="8" name="Text 6"/>
          <p:cNvSpPr/>
          <p:nvPr/>
        </p:nvSpPr>
        <p:spPr>
          <a:xfrm>
            <a:off x="7614761" y="5061585"/>
            <a:ext cx="618553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Most applicable to vacant land or land in transition zones where highest and best use is changing.</a:t>
            </a:r>
            <a:endParaRPr lang="en-US" sz="1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022038"/>
            <a:ext cx="6908959"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Simple Numerical Example</a:t>
            </a:r>
            <a:endParaRPr lang="en-US" sz="4400" dirty="0"/>
          </a:p>
        </p:txBody>
      </p:sp>
      <p:sp>
        <p:nvSpPr>
          <p:cNvPr id="3" name="Text 1"/>
          <p:cNvSpPr/>
          <p:nvPr/>
        </p:nvSpPr>
        <p:spPr>
          <a:xfrm>
            <a:off x="837724" y="3204686"/>
            <a:ext cx="41188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$100M</a:t>
            </a:r>
            <a:endParaRPr lang="en-US" sz="6200" dirty="0"/>
          </a:p>
        </p:txBody>
      </p:sp>
      <p:sp>
        <p:nvSpPr>
          <p:cNvPr id="4" name="Text 2"/>
          <p:cNvSpPr/>
          <p:nvPr/>
        </p:nvSpPr>
        <p:spPr>
          <a:xfrm>
            <a:off x="1488996" y="4293632"/>
            <a:ext cx="2816185"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Building Value Today</a:t>
            </a:r>
            <a:endParaRPr lang="en-US" sz="2200" dirty="0"/>
          </a:p>
        </p:txBody>
      </p:sp>
      <p:sp>
        <p:nvSpPr>
          <p:cNvPr id="5" name="Text 3"/>
          <p:cNvSpPr/>
          <p:nvPr/>
        </p:nvSpPr>
        <p:spPr>
          <a:xfrm>
            <a:off x="837724" y="4789170"/>
            <a:ext cx="4118848" cy="383024"/>
          </a:xfrm>
          <a:prstGeom prst="rect">
            <a:avLst/>
          </a:prstGeom>
          <a:noFill/>
          <a:ln/>
        </p:spPr>
        <p:txBody>
          <a:bodyPr wrap="non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Current value of potential building</a:t>
            </a:r>
            <a:endParaRPr lang="en-US" sz="1850" dirty="0"/>
          </a:p>
        </p:txBody>
      </p:sp>
      <p:sp>
        <p:nvSpPr>
          <p:cNvPr id="6" name="Text 4"/>
          <p:cNvSpPr/>
          <p:nvPr/>
        </p:nvSpPr>
        <p:spPr>
          <a:xfrm>
            <a:off x="5255776" y="3204686"/>
            <a:ext cx="41188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$88.24M</a:t>
            </a:r>
            <a:endParaRPr lang="en-US" sz="6200" dirty="0"/>
          </a:p>
        </p:txBody>
      </p:sp>
      <p:sp>
        <p:nvSpPr>
          <p:cNvPr id="7" name="Text 5"/>
          <p:cNvSpPr/>
          <p:nvPr/>
        </p:nvSpPr>
        <p:spPr>
          <a:xfrm>
            <a:off x="5907048" y="4293632"/>
            <a:ext cx="2816185"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Construction Cost</a:t>
            </a:r>
            <a:endParaRPr lang="en-US" sz="2200" dirty="0"/>
          </a:p>
        </p:txBody>
      </p:sp>
      <p:sp>
        <p:nvSpPr>
          <p:cNvPr id="8" name="Text 6"/>
          <p:cNvSpPr/>
          <p:nvPr/>
        </p:nvSpPr>
        <p:spPr>
          <a:xfrm>
            <a:off x="5255776" y="4789170"/>
            <a:ext cx="4118848" cy="383024"/>
          </a:xfrm>
          <a:prstGeom prst="rect">
            <a:avLst/>
          </a:prstGeom>
          <a:noFill/>
          <a:ln/>
        </p:spPr>
        <p:txBody>
          <a:bodyPr wrap="non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Cost to build today</a:t>
            </a:r>
            <a:endParaRPr lang="en-US" sz="1850" dirty="0"/>
          </a:p>
        </p:txBody>
      </p:sp>
      <p:sp>
        <p:nvSpPr>
          <p:cNvPr id="9" name="Text 7"/>
          <p:cNvSpPr/>
          <p:nvPr/>
        </p:nvSpPr>
        <p:spPr>
          <a:xfrm>
            <a:off x="9673828" y="3204686"/>
            <a:ext cx="4118848" cy="789861"/>
          </a:xfrm>
          <a:prstGeom prst="rect">
            <a:avLst/>
          </a:prstGeom>
          <a:noFill/>
          <a:ln/>
        </p:spPr>
        <p:txBody>
          <a:bodyPr wrap="none" lIns="0" tIns="0" rIns="0" bIns="0" rtlCol="0" anchor="t"/>
          <a:lstStyle/>
          <a:p>
            <a:pPr marL="0" indent="0" algn="ctr">
              <a:lnSpc>
                <a:spcPts val="6200"/>
              </a:lnSpc>
              <a:buNone/>
            </a:pPr>
            <a:r>
              <a:rPr lang="en-US" sz="6200" dirty="0">
                <a:solidFill>
                  <a:srgbClr val="F9EEE7"/>
                </a:solidFill>
                <a:latin typeface="Quattrocento" pitchFamily="34" charset="0"/>
                <a:ea typeface="Quattrocento" pitchFamily="34" charset="-122"/>
                <a:cs typeface="Quattrocento" pitchFamily="34" charset="-120"/>
              </a:rPr>
              <a:t>$11.76M</a:t>
            </a:r>
            <a:endParaRPr lang="en-US" sz="6200" dirty="0"/>
          </a:p>
        </p:txBody>
      </p:sp>
      <p:sp>
        <p:nvSpPr>
          <p:cNvPr id="10" name="Text 8"/>
          <p:cNvSpPr/>
          <p:nvPr/>
        </p:nvSpPr>
        <p:spPr>
          <a:xfrm>
            <a:off x="10325100" y="4293632"/>
            <a:ext cx="2816185" cy="351949"/>
          </a:xfrm>
          <a:prstGeom prst="rect">
            <a:avLst/>
          </a:prstGeom>
          <a:noFill/>
          <a:ln/>
        </p:spPr>
        <p:txBody>
          <a:bodyPr wrap="none" lIns="0" tIns="0" rIns="0" bIns="0" rtlCol="0" anchor="t"/>
          <a:lstStyle/>
          <a:p>
            <a:pPr marL="0" indent="0" algn="ctr">
              <a:lnSpc>
                <a:spcPts val="2750"/>
              </a:lnSpc>
              <a:buNone/>
            </a:pPr>
            <a:r>
              <a:rPr lang="en-US" sz="2200" dirty="0">
                <a:solidFill>
                  <a:srgbClr val="F9EEE7"/>
                </a:solidFill>
                <a:latin typeface="Quattrocento" pitchFamily="34" charset="0"/>
                <a:ea typeface="Quattrocento" pitchFamily="34" charset="-122"/>
                <a:cs typeface="Quattrocento" pitchFamily="34" charset="-120"/>
              </a:rPr>
              <a:t>Immediate Profit</a:t>
            </a:r>
            <a:endParaRPr lang="en-US" sz="2200" dirty="0"/>
          </a:p>
        </p:txBody>
      </p:sp>
      <p:sp>
        <p:nvSpPr>
          <p:cNvPr id="11" name="Text 9"/>
          <p:cNvSpPr/>
          <p:nvPr/>
        </p:nvSpPr>
        <p:spPr>
          <a:xfrm>
            <a:off x="9673828" y="4789170"/>
            <a:ext cx="4118848" cy="383024"/>
          </a:xfrm>
          <a:prstGeom prst="rect">
            <a:avLst/>
          </a:prstGeom>
          <a:noFill/>
          <a:ln/>
        </p:spPr>
        <p:txBody>
          <a:bodyPr wrap="none" lIns="0" tIns="0" rIns="0" bIns="0" rtlCol="0" anchor="t"/>
          <a:lstStyle/>
          <a:p>
            <a:pPr marL="0" indent="0" algn="ctr">
              <a:lnSpc>
                <a:spcPts val="3000"/>
              </a:lnSpc>
              <a:buNone/>
            </a:pPr>
            <a:r>
              <a:rPr lang="en-US" sz="1850" dirty="0">
                <a:solidFill>
                  <a:srgbClr val="F9EEE7"/>
                </a:solidFill>
                <a:latin typeface="Quattrocento" pitchFamily="34" charset="0"/>
                <a:ea typeface="Quattrocento" pitchFamily="34" charset="-122"/>
                <a:cs typeface="Quattrocento" pitchFamily="34" charset="-120"/>
              </a:rPr>
              <a:t>If developed today</a:t>
            </a:r>
            <a:endParaRPr lang="en-US" sz="1850" dirty="0"/>
          </a:p>
        </p:txBody>
      </p:sp>
      <p:sp>
        <p:nvSpPr>
          <p:cNvPr id="12" name="Text 10"/>
          <p:cNvSpPr/>
          <p:nvPr/>
        </p:nvSpPr>
        <p:spPr>
          <a:xfrm>
            <a:off x="837724" y="5441394"/>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But what if we wait? Future uncertainty creates an option premium that may make waiting more valuable than immediate development.</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4618" y="1048583"/>
            <a:ext cx="7496294" cy="634127"/>
          </a:xfrm>
          <a:prstGeom prst="rect">
            <a:avLst/>
          </a:prstGeom>
          <a:noFill/>
          <a:ln/>
        </p:spPr>
        <p:txBody>
          <a:bodyPr wrap="none" lIns="0" tIns="0" rIns="0" bIns="0" rtlCol="0" anchor="t"/>
          <a:lstStyle/>
          <a:p>
            <a:pPr marL="0" indent="0" algn="l">
              <a:lnSpc>
                <a:spcPts val="4950"/>
              </a:lnSpc>
              <a:buNone/>
            </a:pPr>
            <a:r>
              <a:rPr lang="en-US" sz="3950" dirty="0">
                <a:solidFill>
                  <a:srgbClr val="FFD9BE"/>
                </a:solidFill>
                <a:latin typeface="Quattrocento" pitchFamily="34" charset="0"/>
                <a:ea typeface="Quattrocento" pitchFamily="34" charset="-122"/>
                <a:cs typeface="Quattrocento" pitchFamily="34" charset="-120"/>
              </a:rPr>
              <a:t>Future Uncertainty Creates Value</a:t>
            </a:r>
            <a:endParaRPr lang="en-US" sz="3950" dirty="0"/>
          </a:p>
        </p:txBody>
      </p:sp>
      <p:pic>
        <p:nvPicPr>
          <p:cNvPr id="4" name="Image 1" descr="preencoded.png"/>
          <p:cNvPicPr>
            <a:picLocks noChangeAspect="1"/>
          </p:cNvPicPr>
          <p:nvPr/>
        </p:nvPicPr>
        <p:blipFill>
          <a:blip r:embed="rId4"/>
          <a:stretch>
            <a:fillRect/>
          </a:stretch>
        </p:blipFill>
        <p:spPr>
          <a:xfrm>
            <a:off x="754618" y="2006084"/>
            <a:ext cx="1078111" cy="1293733"/>
          </a:xfrm>
          <a:prstGeom prst="rect">
            <a:avLst/>
          </a:prstGeom>
        </p:spPr>
      </p:pic>
      <p:sp>
        <p:nvSpPr>
          <p:cNvPr id="5" name="Text 1"/>
          <p:cNvSpPr/>
          <p:nvPr/>
        </p:nvSpPr>
        <p:spPr>
          <a:xfrm>
            <a:off x="2048351" y="2221706"/>
            <a:ext cx="2536627" cy="317063"/>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Wait One Year</a:t>
            </a:r>
            <a:endParaRPr lang="en-US" sz="1950" dirty="0"/>
          </a:p>
        </p:txBody>
      </p:sp>
      <p:sp>
        <p:nvSpPr>
          <p:cNvPr id="6" name="Text 2"/>
          <p:cNvSpPr/>
          <p:nvPr/>
        </p:nvSpPr>
        <p:spPr>
          <a:xfrm>
            <a:off x="2048351" y="2668072"/>
            <a:ext cx="6341031" cy="344924"/>
          </a:xfrm>
          <a:prstGeom prst="rect">
            <a:avLst/>
          </a:prstGeom>
          <a:noFill/>
          <a:ln/>
        </p:spPr>
        <p:txBody>
          <a:bodyPr wrap="non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Development option doesn't expire today</a:t>
            </a:r>
            <a:endParaRPr lang="en-US" sz="1650" dirty="0"/>
          </a:p>
        </p:txBody>
      </p:sp>
      <p:pic>
        <p:nvPicPr>
          <p:cNvPr id="7" name="Image 2" descr="preencoded.png"/>
          <p:cNvPicPr>
            <a:picLocks noChangeAspect="1"/>
          </p:cNvPicPr>
          <p:nvPr/>
        </p:nvPicPr>
        <p:blipFill>
          <a:blip r:embed="rId5"/>
          <a:stretch>
            <a:fillRect/>
          </a:stretch>
        </p:blipFill>
        <p:spPr>
          <a:xfrm>
            <a:off x="754618" y="3299817"/>
            <a:ext cx="1078111" cy="1293733"/>
          </a:xfrm>
          <a:prstGeom prst="rect">
            <a:avLst/>
          </a:prstGeom>
        </p:spPr>
      </p:pic>
      <p:sp>
        <p:nvSpPr>
          <p:cNvPr id="8" name="Text 3"/>
          <p:cNvSpPr/>
          <p:nvPr/>
        </p:nvSpPr>
        <p:spPr>
          <a:xfrm>
            <a:off x="2048351" y="3515439"/>
            <a:ext cx="2536627" cy="317063"/>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Market Changes</a:t>
            </a:r>
            <a:endParaRPr lang="en-US" sz="1950" dirty="0"/>
          </a:p>
        </p:txBody>
      </p:sp>
      <p:sp>
        <p:nvSpPr>
          <p:cNvPr id="9" name="Text 4"/>
          <p:cNvSpPr/>
          <p:nvPr/>
        </p:nvSpPr>
        <p:spPr>
          <a:xfrm>
            <a:off x="2048351" y="3961805"/>
            <a:ext cx="6341031" cy="344924"/>
          </a:xfrm>
          <a:prstGeom prst="rect">
            <a:avLst/>
          </a:prstGeom>
          <a:noFill/>
          <a:ln/>
        </p:spPr>
        <p:txBody>
          <a:bodyPr wrap="non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70% chance value rises to $113.21M; 30% chance falls to $78.62M</a:t>
            </a:r>
            <a:endParaRPr lang="en-US" sz="1650" dirty="0"/>
          </a:p>
        </p:txBody>
      </p:sp>
      <p:pic>
        <p:nvPicPr>
          <p:cNvPr id="10" name="Image 3" descr="preencoded.png"/>
          <p:cNvPicPr>
            <a:picLocks noChangeAspect="1"/>
          </p:cNvPicPr>
          <p:nvPr/>
        </p:nvPicPr>
        <p:blipFill>
          <a:blip r:embed="rId6"/>
          <a:stretch>
            <a:fillRect/>
          </a:stretch>
        </p:blipFill>
        <p:spPr>
          <a:xfrm>
            <a:off x="754618" y="4593550"/>
            <a:ext cx="1078111" cy="1293733"/>
          </a:xfrm>
          <a:prstGeom prst="rect">
            <a:avLst/>
          </a:prstGeom>
        </p:spPr>
      </p:pic>
      <p:sp>
        <p:nvSpPr>
          <p:cNvPr id="11" name="Text 5"/>
          <p:cNvSpPr/>
          <p:nvPr/>
        </p:nvSpPr>
        <p:spPr>
          <a:xfrm>
            <a:off x="2048351" y="4809173"/>
            <a:ext cx="2713672" cy="317063"/>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Construction Costs Rise</a:t>
            </a:r>
            <a:endParaRPr lang="en-US" sz="1950" dirty="0"/>
          </a:p>
        </p:txBody>
      </p:sp>
      <p:sp>
        <p:nvSpPr>
          <p:cNvPr id="12" name="Text 6"/>
          <p:cNvSpPr/>
          <p:nvPr/>
        </p:nvSpPr>
        <p:spPr>
          <a:xfrm>
            <a:off x="2048351" y="5255538"/>
            <a:ext cx="6341031" cy="344924"/>
          </a:xfrm>
          <a:prstGeom prst="rect">
            <a:avLst/>
          </a:prstGeom>
          <a:noFill/>
          <a:ln/>
        </p:spPr>
        <p:txBody>
          <a:bodyPr wrap="non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Costs increase by 2% to $90M next year</a:t>
            </a:r>
            <a:endParaRPr lang="en-US" sz="1650" dirty="0"/>
          </a:p>
        </p:txBody>
      </p:sp>
      <p:pic>
        <p:nvPicPr>
          <p:cNvPr id="13" name="Image 4" descr="preencoded.png"/>
          <p:cNvPicPr>
            <a:picLocks noChangeAspect="1"/>
          </p:cNvPicPr>
          <p:nvPr/>
        </p:nvPicPr>
        <p:blipFill>
          <a:blip r:embed="rId7"/>
          <a:stretch>
            <a:fillRect/>
          </a:stretch>
        </p:blipFill>
        <p:spPr>
          <a:xfrm>
            <a:off x="754618" y="5887283"/>
            <a:ext cx="1078111" cy="1293733"/>
          </a:xfrm>
          <a:prstGeom prst="rect">
            <a:avLst/>
          </a:prstGeom>
        </p:spPr>
      </p:pic>
      <p:sp>
        <p:nvSpPr>
          <p:cNvPr id="14" name="Text 7"/>
          <p:cNvSpPr/>
          <p:nvPr/>
        </p:nvSpPr>
        <p:spPr>
          <a:xfrm>
            <a:off x="2048351" y="6102906"/>
            <a:ext cx="2536627" cy="317063"/>
          </a:xfrm>
          <a:prstGeom prst="rect">
            <a:avLst/>
          </a:prstGeom>
          <a:noFill/>
          <a:ln/>
        </p:spPr>
        <p:txBody>
          <a:bodyPr wrap="none" lIns="0" tIns="0" rIns="0" bIns="0" rtlCol="0" anchor="t"/>
          <a:lstStyle/>
          <a:p>
            <a:pPr marL="0" indent="0" algn="l">
              <a:lnSpc>
                <a:spcPts val="2450"/>
              </a:lnSpc>
              <a:buNone/>
            </a:pPr>
            <a:r>
              <a:rPr lang="en-US" sz="1950" dirty="0">
                <a:solidFill>
                  <a:srgbClr val="F9EEE7"/>
                </a:solidFill>
                <a:latin typeface="Quattrocento" pitchFamily="34" charset="0"/>
                <a:ea typeface="Quattrocento" pitchFamily="34" charset="-122"/>
                <a:cs typeface="Quattrocento" pitchFamily="34" charset="-120"/>
              </a:rPr>
              <a:t>Flexibility Advantage</a:t>
            </a:r>
            <a:endParaRPr lang="en-US" sz="1950" dirty="0"/>
          </a:p>
        </p:txBody>
      </p:sp>
      <p:sp>
        <p:nvSpPr>
          <p:cNvPr id="15" name="Text 8"/>
          <p:cNvSpPr/>
          <p:nvPr/>
        </p:nvSpPr>
        <p:spPr>
          <a:xfrm>
            <a:off x="2048351" y="6549271"/>
            <a:ext cx="6341031" cy="344924"/>
          </a:xfrm>
          <a:prstGeom prst="rect">
            <a:avLst/>
          </a:prstGeom>
          <a:noFill/>
          <a:ln/>
        </p:spPr>
        <p:txBody>
          <a:bodyPr wrap="none" lIns="0" tIns="0" rIns="0" bIns="0" rtlCol="0" anchor="t"/>
          <a:lstStyle/>
          <a:p>
            <a:pPr marL="0" indent="0" algn="l">
              <a:lnSpc>
                <a:spcPts val="2700"/>
              </a:lnSpc>
              <a:buNone/>
            </a:pPr>
            <a:r>
              <a:rPr lang="en-US" sz="1650" dirty="0">
                <a:solidFill>
                  <a:srgbClr val="F9EEE7"/>
                </a:solidFill>
                <a:latin typeface="Quattrocento" pitchFamily="34" charset="0"/>
                <a:ea typeface="Quattrocento" pitchFamily="34" charset="-122"/>
                <a:cs typeface="Quattrocento" pitchFamily="34" charset="-120"/>
              </a:rPr>
              <a:t>Only develop if market improves; avoid downside risk</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56178"/>
          </a:xfrm>
          <a:prstGeom prst="rect">
            <a:avLst/>
          </a:prstGeom>
        </p:spPr>
      </p:pic>
      <p:sp>
        <p:nvSpPr>
          <p:cNvPr id="3" name="Text 0"/>
          <p:cNvSpPr/>
          <p:nvPr/>
        </p:nvSpPr>
        <p:spPr>
          <a:xfrm>
            <a:off x="771644" y="3364111"/>
            <a:ext cx="5754053" cy="648414"/>
          </a:xfrm>
          <a:prstGeom prst="rect">
            <a:avLst/>
          </a:prstGeom>
          <a:noFill/>
          <a:ln/>
        </p:spPr>
        <p:txBody>
          <a:bodyPr wrap="none" lIns="0" tIns="0" rIns="0" bIns="0" rtlCol="0" anchor="t"/>
          <a:lstStyle/>
          <a:p>
            <a:pPr marL="0" indent="0" algn="l">
              <a:lnSpc>
                <a:spcPts val="5100"/>
              </a:lnSpc>
              <a:buNone/>
            </a:pPr>
            <a:r>
              <a:rPr lang="en-US" sz="4050" dirty="0">
                <a:solidFill>
                  <a:srgbClr val="FFD9BE"/>
                </a:solidFill>
                <a:latin typeface="Quattrocento" pitchFamily="34" charset="0"/>
                <a:ea typeface="Quattrocento" pitchFamily="34" charset="-122"/>
                <a:cs typeface="Quattrocento" pitchFamily="34" charset="-120"/>
              </a:rPr>
              <a:t>Calculating Option Value</a:t>
            </a:r>
            <a:endParaRPr lang="en-US" sz="4050" dirty="0"/>
          </a:p>
        </p:txBody>
      </p:sp>
      <p:sp>
        <p:nvSpPr>
          <p:cNvPr id="4" name="Shape 1"/>
          <p:cNvSpPr/>
          <p:nvPr/>
        </p:nvSpPr>
        <p:spPr>
          <a:xfrm>
            <a:off x="771644" y="4343162"/>
            <a:ext cx="4215408" cy="3278505"/>
          </a:xfrm>
          <a:prstGeom prst="roundRect">
            <a:avLst>
              <a:gd name="adj" fmla="val 1009"/>
            </a:avLst>
          </a:prstGeom>
          <a:solidFill>
            <a:srgbClr val="315251"/>
          </a:solidFill>
          <a:ln/>
        </p:spPr>
        <p:txBody>
          <a:bodyPr/>
          <a:lstStyle/>
          <a:p>
            <a:endParaRPr lang="en-US"/>
          </a:p>
        </p:txBody>
      </p:sp>
      <p:sp>
        <p:nvSpPr>
          <p:cNvPr id="5" name="Text 2"/>
          <p:cNvSpPr/>
          <p:nvPr/>
        </p:nvSpPr>
        <p:spPr>
          <a:xfrm>
            <a:off x="992029" y="4563547"/>
            <a:ext cx="2946916" cy="324207"/>
          </a:xfrm>
          <a:prstGeom prst="rect">
            <a:avLst/>
          </a:prstGeom>
          <a:noFill/>
          <a:ln/>
        </p:spPr>
        <p:txBody>
          <a:bodyPr wrap="none" lIns="0" tIns="0" rIns="0" bIns="0" rtlCol="0" anchor="t"/>
          <a:lstStyle/>
          <a:p>
            <a:pPr marL="0" indent="0" algn="l">
              <a:lnSpc>
                <a:spcPts val="2550"/>
              </a:lnSpc>
              <a:buNone/>
            </a:pPr>
            <a:r>
              <a:rPr lang="en-US" sz="2000" dirty="0">
                <a:solidFill>
                  <a:srgbClr val="F9EEE7"/>
                </a:solidFill>
                <a:latin typeface="Quattrocento" pitchFamily="34" charset="0"/>
                <a:ea typeface="Quattrocento" pitchFamily="34" charset="-122"/>
                <a:cs typeface="Quattrocento" pitchFamily="34" charset="-120"/>
              </a:rPr>
              <a:t>Expected Value Next Year</a:t>
            </a:r>
            <a:endParaRPr lang="en-US" sz="2000" dirty="0"/>
          </a:p>
        </p:txBody>
      </p:sp>
      <p:sp>
        <p:nvSpPr>
          <p:cNvPr id="6" name="Text 3"/>
          <p:cNvSpPr/>
          <p:nvPr/>
        </p:nvSpPr>
        <p:spPr>
          <a:xfrm>
            <a:off x="992029" y="5020032"/>
            <a:ext cx="3774638" cy="705564"/>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If market improves (70%): $113.21M - $90M = $23.21M profit</a:t>
            </a:r>
            <a:endParaRPr lang="en-US" sz="1700" dirty="0"/>
          </a:p>
        </p:txBody>
      </p:sp>
      <p:sp>
        <p:nvSpPr>
          <p:cNvPr id="7" name="Text 4"/>
          <p:cNvSpPr/>
          <p:nvPr/>
        </p:nvSpPr>
        <p:spPr>
          <a:xfrm>
            <a:off x="992029" y="5857875"/>
            <a:ext cx="3774638" cy="705564"/>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If market declines (30%): Don't build = $0</a:t>
            </a:r>
            <a:endParaRPr lang="en-US" sz="1700" dirty="0"/>
          </a:p>
        </p:txBody>
      </p:sp>
      <p:sp>
        <p:nvSpPr>
          <p:cNvPr id="8" name="Text 5"/>
          <p:cNvSpPr/>
          <p:nvPr/>
        </p:nvSpPr>
        <p:spPr>
          <a:xfrm>
            <a:off x="992029" y="6695718"/>
            <a:ext cx="3774638" cy="705564"/>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Expected value = (0.7)($23.21M) + (0.3)($0) = $16.25M</a:t>
            </a:r>
            <a:endParaRPr lang="en-US" sz="1700" dirty="0"/>
          </a:p>
        </p:txBody>
      </p:sp>
      <p:sp>
        <p:nvSpPr>
          <p:cNvPr id="9" name="Shape 6"/>
          <p:cNvSpPr/>
          <p:nvPr/>
        </p:nvSpPr>
        <p:spPr>
          <a:xfrm>
            <a:off x="5207437" y="4343162"/>
            <a:ext cx="4215408" cy="3278505"/>
          </a:xfrm>
          <a:prstGeom prst="roundRect">
            <a:avLst>
              <a:gd name="adj" fmla="val 1009"/>
            </a:avLst>
          </a:prstGeom>
          <a:solidFill>
            <a:srgbClr val="315251"/>
          </a:solidFill>
          <a:ln/>
        </p:spPr>
        <p:txBody>
          <a:bodyPr/>
          <a:lstStyle/>
          <a:p>
            <a:endParaRPr lang="en-US"/>
          </a:p>
        </p:txBody>
      </p:sp>
      <p:sp>
        <p:nvSpPr>
          <p:cNvPr id="10" name="Text 7"/>
          <p:cNvSpPr/>
          <p:nvPr/>
        </p:nvSpPr>
        <p:spPr>
          <a:xfrm>
            <a:off x="5427821" y="4563547"/>
            <a:ext cx="2788444" cy="324207"/>
          </a:xfrm>
          <a:prstGeom prst="rect">
            <a:avLst/>
          </a:prstGeom>
          <a:noFill/>
          <a:ln/>
        </p:spPr>
        <p:txBody>
          <a:bodyPr wrap="none" lIns="0" tIns="0" rIns="0" bIns="0" rtlCol="0" anchor="t"/>
          <a:lstStyle/>
          <a:p>
            <a:pPr marL="0" indent="0" algn="l">
              <a:lnSpc>
                <a:spcPts val="2550"/>
              </a:lnSpc>
              <a:buNone/>
            </a:pPr>
            <a:r>
              <a:rPr lang="en-US" sz="2000" dirty="0">
                <a:solidFill>
                  <a:srgbClr val="F9EEE7"/>
                </a:solidFill>
                <a:latin typeface="Quattrocento" pitchFamily="34" charset="0"/>
                <a:ea typeface="Quattrocento" pitchFamily="34" charset="-122"/>
                <a:cs typeface="Quattrocento" pitchFamily="34" charset="-120"/>
              </a:rPr>
              <a:t>Present Value Challenge</a:t>
            </a:r>
            <a:endParaRPr lang="en-US" sz="2000" dirty="0"/>
          </a:p>
        </p:txBody>
      </p:sp>
      <p:sp>
        <p:nvSpPr>
          <p:cNvPr id="11" name="Text 8"/>
          <p:cNvSpPr/>
          <p:nvPr/>
        </p:nvSpPr>
        <p:spPr>
          <a:xfrm>
            <a:off x="5427821" y="5020032"/>
            <a:ext cx="3774638" cy="1411129"/>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Must account for time and risk differences between immediate development ($11.76M) and waiting ($16.25M next year).</a:t>
            </a:r>
            <a:endParaRPr lang="en-US" sz="1700" dirty="0"/>
          </a:p>
        </p:txBody>
      </p:sp>
      <p:sp>
        <p:nvSpPr>
          <p:cNvPr id="12" name="Text 9"/>
          <p:cNvSpPr/>
          <p:nvPr/>
        </p:nvSpPr>
        <p:spPr>
          <a:xfrm>
            <a:off x="5427821" y="6563439"/>
            <a:ext cx="3774638" cy="705564"/>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Need appropriate discount rate - the opportunity cost of capital (OCC).</a:t>
            </a:r>
            <a:endParaRPr lang="en-US" sz="1700" dirty="0"/>
          </a:p>
        </p:txBody>
      </p:sp>
      <p:sp>
        <p:nvSpPr>
          <p:cNvPr id="13" name="Shape 10"/>
          <p:cNvSpPr/>
          <p:nvPr/>
        </p:nvSpPr>
        <p:spPr>
          <a:xfrm>
            <a:off x="9643229" y="4343162"/>
            <a:ext cx="4215408" cy="3278505"/>
          </a:xfrm>
          <a:prstGeom prst="roundRect">
            <a:avLst>
              <a:gd name="adj" fmla="val 1009"/>
            </a:avLst>
          </a:prstGeom>
          <a:solidFill>
            <a:srgbClr val="315251"/>
          </a:solidFill>
          <a:ln/>
        </p:spPr>
        <p:txBody>
          <a:bodyPr/>
          <a:lstStyle/>
          <a:p>
            <a:endParaRPr lang="en-US"/>
          </a:p>
        </p:txBody>
      </p:sp>
      <p:sp>
        <p:nvSpPr>
          <p:cNvPr id="14" name="Text 11"/>
          <p:cNvSpPr/>
          <p:nvPr/>
        </p:nvSpPr>
        <p:spPr>
          <a:xfrm>
            <a:off x="9863614" y="4563547"/>
            <a:ext cx="2594015" cy="324207"/>
          </a:xfrm>
          <a:prstGeom prst="rect">
            <a:avLst/>
          </a:prstGeom>
          <a:noFill/>
          <a:ln/>
        </p:spPr>
        <p:txBody>
          <a:bodyPr wrap="none" lIns="0" tIns="0" rIns="0" bIns="0" rtlCol="0" anchor="t"/>
          <a:lstStyle/>
          <a:p>
            <a:pPr marL="0" indent="0" algn="l">
              <a:lnSpc>
                <a:spcPts val="2550"/>
              </a:lnSpc>
              <a:buNone/>
            </a:pPr>
            <a:r>
              <a:rPr lang="en-US" sz="2000" dirty="0">
                <a:solidFill>
                  <a:srgbClr val="F9EEE7"/>
                </a:solidFill>
                <a:latin typeface="Quattrocento" pitchFamily="34" charset="0"/>
                <a:ea typeface="Quattrocento" pitchFamily="34" charset="-122"/>
                <a:cs typeface="Quattrocento" pitchFamily="34" charset="-120"/>
              </a:rPr>
              <a:t>Traditional Approach</a:t>
            </a:r>
            <a:endParaRPr lang="en-US" sz="2000" dirty="0"/>
          </a:p>
        </p:txBody>
      </p:sp>
      <p:sp>
        <p:nvSpPr>
          <p:cNvPr id="15" name="Text 12"/>
          <p:cNvSpPr/>
          <p:nvPr/>
        </p:nvSpPr>
        <p:spPr>
          <a:xfrm>
            <a:off x="9863614" y="5020032"/>
            <a:ext cx="3774638" cy="705564"/>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Using 20% discount rate: $16.25M/1.20 = $13.54M</a:t>
            </a:r>
            <a:endParaRPr lang="en-US" sz="1700" dirty="0"/>
          </a:p>
        </p:txBody>
      </p:sp>
      <p:sp>
        <p:nvSpPr>
          <p:cNvPr id="16" name="Text 13"/>
          <p:cNvSpPr/>
          <p:nvPr/>
        </p:nvSpPr>
        <p:spPr>
          <a:xfrm>
            <a:off x="9863614" y="5857875"/>
            <a:ext cx="3774638" cy="705564"/>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Option premium = $13.54M - $11.76M = $1.78M</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37724" y="1256348"/>
            <a:ext cx="7980045"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The NPV Rule and Option Value</a:t>
            </a:r>
            <a:endParaRPr lang="en-US" sz="4400" dirty="0"/>
          </a:p>
        </p:txBody>
      </p:sp>
      <p:sp>
        <p:nvSpPr>
          <p:cNvPr id="3" name="Text 1"/>
          <p:cNvSpPr/>
          <p:nvPr/>
        </p:nvSpPr>
        <p:spPr>
          <a:xfrm>
            <a:off x="1872972" y="2756297"/>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Traditional NPV Rule</a:t>
            </a:r>
            <a:endParaRPr lang="en-US" sz="2200" dirty="0"/>
          </a:p>
        </p:txBody>
      </p:sp>
      <p:sp>
        <p:nvSpPr>
          <p:cNvPr id="4" name="Text 2"/>
          <p:cNvSpPr/>
          <p:nvPr/>
        </p:nvSpPr>
        <p:spPr>
          <a:xfrm>
            <a:off x="837724" y="3251835"/>
            <a:ext cx="3851434" cy="766048"/>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Invest to maximize NPV among mutually exclusive alternatives.</a:t>
            </a:r>
            <a:endParaRPr lang="en-US" sz="1850" dirty="0"/>
          </a:p>
        </p:txBody>
      </p:sp>
      <p:pic>
        <p:nvPicPr>
          <p:cNvPr id="5" name="Image 0" descr="preencoded.png"/>
          <p:cNvPicPr>
            <a:picLocks noChangeAspect="1"/>
          </p:cNvPicPr>
          <p:nvPr/>
        </p:nvPicPr>
        <p:blipFill>
          <a:blip r:embed="rId3"/>
          <a:stretch>
            <a:fillRect/>
          </a:stretch>
        </p:blipFill>
        <p:spPr>
          <a:xfrm>
            <a:off x="5048131" y="2439114"/>
            <a:ext cx="4534138" cy="4534138"/>
          </a:xfrm>
          <a:prstGeom prst="rect">
            <a:avLst/>
          </a:prstGeom>
        </p:spPr>
      </p:pic>
      <p:pic>
        <p:nvPicPr>
          <p:cNvPr id="6" name="Image 1" descr="preencoded.png"/>
          <p:cNvPicPr>
            <a:picLocks noChangeAspect="1"/>
          </p:cNvPicPr>
          <p:nvPr/>
        </p:nvPicPr>
        <p:blipFill>
          <a:blip r:embed="rId4"/>
          <a:stretch>
            <a:fillRect/>
          </a:stretch>
        </p:blipFill>
        <p:spPr>
          <a:xfrm>
            <a:off x="6013966" y="3360182"/>
            <a:ext cx="358140" cy="447675"/>
          </a:xfrm>
          <a:prstGeom prst="rect">
            <a:avLst/>
          </a:prstGeom>
        </p:spPr>
      </p:pic>
      <p:sp>
        <p:nvSpPr>
          <p:cNvPr id="7" name="Text 3"/>
          <p:cNvSpPr/>
          <p:nvPr/>
        </p:nvSpPr>
        <p:spPr>
          <a:xfrm>
            <a:off x="9941243" y="2564844"/>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Timing Matters</a:t>
            </a:r>
            <a:endParaRPr lang="en-US" sz="2200" dirty="0"/>
          </a:p>
        </p:txBody>
      </p:sp>
      <p:sp>
        <p:nvSpPr>
          <p:cNvPr id="8" name="Text 4"/>
          <p:cNvSpPr/>
          <p:nvPr/>
        </p:nvSpPr>
        <p:spPr>
          <a:xfrm>
            <a:off x="9941243" y="3060383"/>
            <a:ext cx="3851434"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Building today versus building next year are mutually exclusive alternatives.</a:t>
            </a:r>
            <a:endParaRPr lang="en-US" sz="1850" dirty="0"/>
          </a:p>
        </p:txBody>
      </p:sp>
      <p:pic>
        <p:nvPicPr>
          <p:cNvPr id="9" name="Image 2" descr="preencoded.png"/>
          <p:cNvPicPr>
            <a:picLocks noChangeAspect="1"/>
          </p:cNvPicPr>
          <p:nvPr/>
        </p:nvPicPr>
        <p:blipFill>
          <a:blip r:embed="rId5"/>
          <a:stretch>
            <a:fillRect/>
          </a:stretch>
        </p:blipFill>
        <p:spPr>
          <a:xfrm>
            <a:off x="5048131" y="2439114"/>
            <a:ext cx="4534138" cy="4534138"/>
          </a:xfrm>
          <a:prstGeom prst="rect">
            <a:avLst/>
          </a:prstGeom>
        </p:spPr>
      </p:pic>
      <p:pic>
        <p:nvPicPr>
          <p:cNvPr id="10" name="Image 3" descr="preencoded.png"/>
          <p:cNvPicPr>
            <a:picLocks noChangeAspect="1"/>
          </p:cNvPicPr>
          <p:nvPr/>
        </p:nvPicPr>
        <p:blipFill>
          <a:blip r:embed="rId6"/>
          <a:stretch>
            <a:fillRect/>
          </a:stretch>
        </p:blipFill>
        <p:spPr>
          <a:xfrm>
            <a:off x="8258175" y="3360182"/>
            <a:ext cx="358140" cy="447675"/>
          </a:xfrm>
          <a:prstGeom prst="rect">
            <a:avLst/>
          </a:prstGeom>
        </p:spPr>
      </p:pic>
      <p:sp>
        <p:nvSpPr>
          <p:cNvPr id="11" name="Text 5"/>
          <p:cNvSpPr/>
          <p:nvPr/>
        </p:nvSpPr>
        <p:spPr>
          <a:xfrm>
            <a:off x="9941243" y="5011341"/>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Option Premium</a:t>
            </a:r>
            <a:endParaRPr lang="en-US" sz="2200" dirty="0"/>
          </a:p>
        </p:txBody>
      </p:sp>
      <p:sp>
        <p:nvSpPr>
          <p:cNvPr id="12" name="Text 6"/>
          <p:cNvSpPr/>
          <p:nvPr/>
        </p:nvSpPr>
        <p:spPr>
          <a:xfrm>
            <a:off x="9941243" y="5506879"/>
            <a:ext cx="3851434" cy="1149072"/>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Include current value of option premium as part of cost incurred by exercising development option.</a:t>
            </a:r>
            <a:endParaRPr lang="en-US" sz="1850" dirty="0"/>
          </a:p>
        </p:txBody>
      </p:sp>
      <p:pic>
        <p:nvPicPr>
          <p:cNvPr id="13" name="Image 4" descr="preencoded.png"/>
          <p:cNvPicPr>
            <a:picLocks noChangeAspect="1"/>
          </p:cNvPicPr>
          <p:nvPr/>
        </p:nvPicPr>
        <p:blipFill>
          <a:blip r:embed="rId7"/>
          <a:stretch>
            <a:fillRect/>
          </a:stretch>
        </p:blipFill>
        <p:spPr>
          <a:xfrm>
            <a:off x="5048131" y="2439114"/>
            <a:ext cx="4534138" cy="4534138"/>
          </a:xfrm>
          <a:prstGeom prst="rect">
            <a:avLst/>
          </a:prstGeom>
        </p:spPr>
      </p:pic>
      <p:pic>
        <p:nvPicPr>
          <p:cNvPr id="14" name="Image 5" descr="preencoded.png"/>
          <p:cNvPicPr>
            <a:picLocks noChangeAspect="1"/>
          </p:cNvPicPr>
          <p:nvPr/>
        </p:nvPicPr>
        <p:blipFill>
          <a:blip r:embed="rId8"/>
          <a:stretch>
            <a:fillRect/>
          </a:stretch>
        </p:blipFill>
        <p:spPr>
          <a:xfrm>
            <a:off x="8258175" y="5604391"/>
            <a:ext cx="358140" cy="447675"/>
          </a:xfrm>
          <a:prstGeom prst="rect">
            <a:avLst/>
          </a:prstGeom>
        </p:spPr>
      </p:pic>
      <p:sp>
        <p:nvSpPr>
          <p:cNvPr id="15" name="Text 7"/>
          <p:cNvSpPr/>
          <p:nvPr/>
        </p:nvSpPr>
        <p:spPr>
          <a:xfrm>
            <a:off x="1872972" y="4819888"/>
            <a:ext cx="2816185" cy="351949"/>
          </a:xfrm>
          <a:prstGeom prst="rect">
            <a:avLst/>
          </a:prstGeom>
          <a:noFill/>
          <a:ln/>
        </p:spPr>
        <p:txBody>
          <a:bodyPr wrap="none" lIns="0" tIns="0" rIns="0" bIns="0" rtlCol="0" anchor="t"/>
          <a:lstStyle/>
          <a:p>
            <a:pPr marL="0" indent="0" algn="r">
              <a:lnSpc>
                <a:spcPts val="2750"/>
              </a:lnSpc>
              <a:buNone/>
            </a:pPr>
            <a:r>
              <a:rPr lang="en-US" sz="2200" dirty="0">
                <a:solidFill>
                  <a:srgbClr val="F9EEE7"/>
                </a:solidFill>
                <a:latin typeface="Quattrocento" pitchFamily="34" charset="0"/>
                <a:ea typeface="Quattrocento" pitchFamily="34" charset="-122"/>
                <a:cs typeface="Quattrocento" pitchFamily="34" charset="-120"/>
              </a:rPr>
              <a:t>Land Market</a:t>
            </a:r>
            <a:endParaRPr lang="en-US" sz="2200" dirty="0"/>
          </a:p>
        </p:txBody>
      </p:sp>
      <p:sp>
        <p:nvSpPr>
          <p:cNvPr id="16" name="Text 8"/>
          <p:cNvSpPr/>
          <p:nvPr/>
        </p:nvSpPr>
        <p:spPr>
          <a:xfrm>
            <a:off x="837724" y="5315426"/>
            <a:ext cx="3851434" cy="1532096"/>
          </a:xfrm>
          <a:prstGeom prst="rect">
            <a:avLst/>
          </a:prstGeom>
          <a:noFill/>
          <a:ln/>
        </p:spPr>
        <p:txBody>
          <a:bodyPr wrap="square" lIns="0" tIns="0" rIns="0" bIns="0" rtlCol="0" anchor="t"/>
          <a:lstStyle/>
          <a:p>
            <a:pPr marL="0" indent="0" algn="r">
              <a:lnSpc>
                <a:spcPts val="3000"/>
              </a:lnSpc>
              <a:buNone/>
            </a:pPr>
            <a:r>
              <a:rPr lang="en-US" sz="1850" dirty="0">
                <a:solidFill>
                  <a:srgbClr val="F9EEE7"/>
                </a:solidFill>
                <a:latin typeface="Quattrocento" pitchFamily="34" charset="0"/>
                <a:ea typeface="Quattrocento" pitchFamily="34" charset="-122"/>
                <a:cs typeface="Quattrocento" pitchFamily="34" charset="-120"/>
              </a:rPr>
              <a:t>In well-functioning land markets, development option premium should be included in current market value of land.</a:t>
            </a:r>
            <a:endParaRPr lang="en-US" sz="1850" dirty="0"/>
          </a:p>
        </p:txBody>
      </p:sp>
      <p:pic>
        <p:nvPicPr>
          <p:cNvPr id="17" name="Image 6" descr="preencoded.png"/>
          <p:cNvPicPr>
            <a:picLocks noChangeAspect="1"/>
          </p:cNvPicPr>
          <p:nvPr/>
        </p:nvPicPr>
        <p:blipFill>
          <a:blip r:embed="rId9"/>
          <a:stretch>
            <a:fillRect/>
          </a:stretch>
        </p:blipFill>
        <p:spPr>
          <a:xfrm>
            <a:off x="5048131" y="2439114"/>
            <a:ext cx="4534138" cy="4534138"/>
          </a:xfrm>
          <a:prstGeom prst="rect">
            <a:avLst/>
          </a:prstGeom>
        </p:spPr>
      </p:pic>
      <p:pic>
        <p:nvPicPr>
          <p:cNvPr id="18" name="Image 7" descr="preencoded.png"/>
          <p:cNvPicPr>
            <a:picLocks noChangeAspect="1"/>
          </p:cNvPicPr>
          <p:nvPr/>
        </p:nvPicPr>
        <p:blipFill>
          <a:blip r:embed="rId10"/>
          <a:stretch>
            <a:fillRect/>
          </a:stretch>
        </p:blipFill>
        <p:spPr>
          <a:xfrm>
            <a:off x="6013966" y="5604391"/>
            <a:ext cx="358140" cy="4476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736759"/>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A Rigorous Model of Option Value</a:t>
            </a:r>
            <a:endParaRPr lang="en-US" sz="4400" dirty="0"/>
          </a:p>
        </p:txBody>
      </p:sp>
      <p:sp>
        <p:nvSpPr>
          <p:cNvPr id="4" name="Shape 1"/>
          <p:cNvSpPr/>
          <p:nvPr/>
        </p:nvSpPr>
        <p:spPr>
          <a:xfrm>
            <a:off x="6593324" y="2503765"/>
            <a:ext cx="30480" cy="4989076"/>
          </a:xfrm>
          <a:prstGeom prst="roundRect">
            <a:avLst>
              <a:gd name="adj" fmla="val 117806"/>
            </a:avLst>
          </a:prstGeom>
          <a:solidFill>
            <a:srgbClr val="4A6B6A"/>
          </a:solidFill>
          <a:ln/>
        </p:spPr>
        <p:txBody>
          <a:bodyPr/>
          <a:lstStyle/>
          <a:p>
            <a:endParaRPr lang="en-US"/>
          </a:p>
        </p:txBody>
      </p:sp>
      <p:sp>
        <p:nvSpPr>
          <p:cNvPr id="5" name="Shape 2"/>
          <p:cNvSpPr/>
          <p:nvPr/>
        </p:nvSpPr>
        <p:spPr>
          <a:xfrm>
            <a:off x="6832104" y="2757726"/>
            <a:ext cx="718066" cy="30480"/>
          </a:xfrm>
          <a:prstGeom prst="roundRect">
            <a:avLst>
              <a:gd name="adj" fmla="val 117806"/>
            </a:avLst>
          </a:prstGeom>
          <a:solidFill>
            <a:srgbClr val="4A6B6A"/>
          </a:solidFill>
          <a:ln/>
        </p:spPr>
        <p:txBody>
          <a:bodyPr/>
          <a:lstStyle/>
          <a:p>
            <a:endParaRPr lang="en-US"/>
          </a:p>
        </p:txBody>
      </p:sp>
      <p:sp>
        <p:nvSpPr>
          <p:cNvPr id="6" name="Shape 3"/>
          <p:cNvSpPr/>
          <p:nvPr/>
        </p:nvSpPr>
        <p:spPr>
          <a:xfrm>
            <a:off x="6324064" y="2503765"/>
            <a:ext cx="538520" cy="538520"/>
          </a:xfrm>
          <a:prstGeom prst="roundRect">
            <a:avLst>
              <a:gd name="adj" fmla="val 6668"/>
            </a:avLst>
          </a:prstGeom>
          <a:solidFill>
            <a:srgbClr val="315251"/>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424315" y="2561749"/>
            <a:ext cx="337899" cy="422434"/>
          </a:xfrm>
          <a:prstGeom prst="rect">
            <a:avLst/>
          </a:prstGeom>
        </p:spPr>
      </p:pic>
      <p:sp>
        <p:nvSpPr>
          <p:cNvPr id="8" name="Text 4"/>
          <p:cNvSpPr/>
          <p:nvPr/>
        </p:nvSpPr>
        <p:spPr>
          <a:xfrm>
            <a:off x="7790259" y="2586038"/>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The Challenge</a:t>
            </a:r>
            <a:endParaRPr lang="en-US" sz="2200" dirty="0"/>
          </a:p>
        </p:txBody>
      </p:sp>
      <p:sp>
        <p:nvSpPr>
          <p:cNvPr id="9" name="Text 5"/>
          <p:cNvSpPr/>
          <p:nvPr/>
        </p:nvSpPr>
        <p:spPr>
          <a:xfrm>
            <a:off x="7790259" y="3081576"/>
            <a:ext cx="600241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We need to know the opportunity cost of capital (OCC) of the option to wait.</a:t>
            </a:r>
            <a:endParaRPr lang="en-US" sz="1850" dirty="0"/>
          </a:p>
        </p:txBody>
      </p:sp>
      <p:sp>
        <p:nvSpPr>
          <p:cNvPr id="10" name="Shape 6"/>
          <p:cNvSpPr/>
          <p:nvPr/>
        </p:nvSpPr>
        <p:spPr>
          <a:xfrm>
            <a:off x="6832104" y="4580334"/>
            <a:ext cx="718066" cy="30480"/>
          </a:xfrm>
          <a:prstGeom prst="roundRect">
            <a:avLst>
              <a:gd name="adj" fmla="val 117806"/>
            </a:avLst>
          </a:prstGeom>
          <a:solidFill>
            <a:srgbClr val="4A6B6A"/>
          </a:solidFill>
          <a:ln/>
        </p:spPr>
        <p:txBody>
          <a:bodyPr/>
          <a:lstStyle/>
          <a:p>
            <a:endParaRPr lang="en-US"/>
          </a:p>
        </p:txBody>
      </p:sp>
      <p:sp>
        <p:nvSpPr>
          <p:cNvPr id="11" name="Shape 7"/>
          <p:cNvSpPr/>
          <p:nvPr/>
        </p:nvSpPr>
        <p:spPr>
          <a:xfrm>
            <a:off x="6324064" y="4326374"/>
            <a:ext cx="538520" cy="538520"/>
          </a:xfrm>
          <a:prstGeom prst="roundRect">
            <a:avLst>
              <a:gd name="adj" fmla="val 6668"/>
            </a:avLst>
          </a:prstGeom>
          <a:solidFill>
            <a:srgbClr val="315251"/>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424315" y="4384358"/>
            <a:ext cx="337899" cy="422434"/>
          </a:xfrm>
          <a:prstGeom prst="rect">
            <a:avLst/>
          </a:prstGeom>
        </p:spPr>
      </p:pic>
      <p:sp>
        <p:nvSpPr>
          <p:cNvPr id="13" name="Text 8"/>
          <p:cNvSpPr/>
          <p:nvPr/>
        </p:nvSpPr>
        <p:spPr>
          <a:xfrm>
            <a:off x="7790259" y="4408646"/>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Two Approaches</a:t>
            </a:r>
            <a:endParaRPr lang="en-US" sz="2200" dirty="0"/>
          </a:p>
        </p:txBody>
      </p:sp>
      <p:sp>
        <p:nvSpPr>
          <p:cNvPr id="14" name="Text 9"/>
          <p:cNvSpPr/>
          <p:nvPr/>
        </p:nvSpPr>
        <p:spPr>
          <a:xfrm>
            <a:off x="7790259" y="4904184"/>
            <a:ext cx="600241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arbitrage argument and the certainty-equivalence valuation procedure.</a:t>
            </a:r>
            <a:endParaRPr lang="en-US" sz="1850" dirty="0"/>
          </a:p>
        </p:txBody>
      </p:sp>
      <p:sp>
        <p:nvSpPr>
          <p:cNvPr id="15" name="Shape 10"/>
          <p:cNvSpPr/>
          <p:nvPr/>
        </p:nvSpPr>
        <p:spPr>
          <a:xfrm>
            <a:off x="6832104" y="6402943"/>
            <a:ext cx="718066" cy="30480"/>
          </a:xfrm>
          <a:prstGeom prst="roundRect">
            <a:avLst>
              <a:gd name="adj" fmla="val 117806"/>
            </a:avLst>
          </a:prstGeom>
          <a:solidFill>
            <a:srgbClr val="4A6B6A"/>
          </a:solidFill>
          <a:ln/>
        </p:spPr>
        <p:txBody>
          <a:bodyPr/>
          <a:lstStyle/>
          <a:p>
            <a:endParaRPr lang="en-US"/>
          </a:p>
        </p:txBody>
      </p:sp>
      <p:sp>
        <p:nvSpPr>
          <p:cNvPr id="16" name="Shape 11"/>
          <p:cNvSpPr/>
          <p:nvPr/>
        </p:nvSpPr>
        <p:spPr>
          <a:xfrm>
            <a:off x="6324064" y="6148983"/>
            <a:ext cx="538520" cy="538520"/>
          </a:xfrm>
          <a:prstGeom prst="roundRect">
            <a:avLst>
              <a:gd name="adj" fmla="val 6668"/>
            </a:avLst>
          </a:prstGeom>
          <a:solidFill>
            <a:srgbClr val="315251"/>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424315" y="6206966"/>
            <a:ext cx="337899" cy="422434"/>
          </a:xfrm>
          <a:prstGeom prst="rect">
            <a:avLst/>
          </a:prstGeom>
        </p:spPr>
      </p:pic>
      <p:sp>
        <p:nvSpPr>
          <p:cNvPr id="18" name="Text 12"/>
          <p:cNvSpPr/>
          <p:nvPr/>
        </p:nvSpPr>
        <p:spPr>
          <a:xfrm>
            <a:off x="7790259" y="6231255"/>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Key Insight</a:t>
            </a:r>
            <a:endParaRPr lang="en-US" sz="2200" dirty="0"/>
          </a:p>
        </p:txBody>
      </p:sp>
      <p:sp>
        <p:nvSpPr>
          <p:cNvPr id="19" name="Text 13"/>
          <p:cNvSpPr/>
          <p:nvPr/>
        </p:nvSpPr>
        <p:spPr>
          <a:xfrm>
            <a:off x="7790259" y="6726793"/>
            <a:ext cx="6002417"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These approaches are equivalent and solve the problem of determining the true OCC.</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793552"/>
            <a:ext cx="6491049" cy="704017"/>
          </a:xfrm>
          <a:prstGeom prst="rect">
            <a:avLst/>
          </a:prstGeom>
          <a:noFill/>
          <a:ln/>
        </p:spPr>
        <p:txBody>
          <a:bodyPr wrap="non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The Arbitrage Perspective</a:t>
            </a:r>
            <a:endParaRPr lang="en-US" sz="4400" dirty="0"/>
          </a:p>
        </p:txBody>
      </p:sp>
      <p:sp>
        <p:nvSpPr>
          <p:cNvPr id="4" name="Shape 1"/>
          <p:cNvSpPr/>
          <p:nvPr/>
        </p:nvSpPr>
        <p:spPr>
          <a:xfrm>
            <a:off x="837724" y="1856542"/>
            <a:ext cx="239316" cy="1740218"/>
          </a:xfrm>
          <a:prstGeom prst="roundRect">
            <a:avLst>
              <a:gd name="adj" fmla="val 15004"/>
            </a:avLst>
          </a:prstGeom>
          <a:solidFill>
            <a:srgbClr val="315251"/>
          </a:solidFill>
          <a:ln/>
        </p:spPr>
        <p:txBody>
          <a:bodyPr/>
          <a:lstStyle/>
          <a:p>
            <a:endParaRPr lang="en-US"/>
          </a:p>
        </p:txBody>
      </p:sp>
      <p:sp>
        <p:nvSpPr>
          <p:cNvPr id="5" name="Text 2"/>
          <p:cNvSpPr/>
          <p:nvPr/>
        </p:nvSpPr>
        <p:spPr>
          <a:xfrm>
            <a:off x="1316355" y="2095857"/>
            <a:ext cx="3910727"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Complete Markets Assumption</a:t>
            </a:r>
            <a:endParaRPr lang="en-US" sz="2200" dirty="0"/>
          </a:p>
        </p:txBody>
      </p:sp>
      <p:sp>
        <p:nvSpPr>
          <p:cNvPr id="6" name="Text 3"/>
          <p:cNvSpPr/>
          <p:nvPr/>
        </p:nvSpPr>
        <p:spPr>
          <a:xfrm>
            <a:off x="1316355" y="2591395"/>
            <a:ext cx="6989921"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Investors can buy or sell without trading costs in three markets: land, built properties, and bonds.</a:t>
            </a:r>
            <a:endParaRPr lang="en-US" sz="1850" dirty="0"/>
          </a:p>
        </p:txBody>
      </p:sp>
      <p:sp>
        <p:nvSpPr>
          <p:cNvPr id="7" name="Shape 4"/>
          <p:cNvSpPr/>
          <p:nvPr/>
        </p:nvSpPr>
        <p:spPr>
          <a:xfrm>
            <a:off x="1196697" y="3776186"/>
            <a:ext cx="239316" cy="1740218"/>
          </a:xfrm>
          <a:prstGeom prst="roundRect">
            <a:avLst>
              <a:gd name="adj" fmla="val 15004"/>
            </a:avLst>
          </a:prstGeom>
          <a:solidFill>
            <a:srgbClr val="315251"/>
          </a:solidFill>
          <a:ln/>
        </p:spPr>
        <p:txBody>
          <a:bodyPr/>
          <a:lstStyle/>
          <a:p>
            <a:endParaRPr lang="en-US"/>
          </a:p>
        </p:txBody>
      </p:sp>
      <p:sp>
        <p:nvSpPr>
          <p:cNvPr id="8" name="Text 5"/>
          <p:cNvSpPr/>
          <p:nvPr/>
        </p:nvSpPr>
        <p:spPr>
          <a:xfrm>
            <a:off x="1675328" y="4015502"/>
            <a:ext cx="3672602"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Create a Replicating Portfolio</a:t>
            </a:r>
            <a:endParaRPr lang="en-US" sz="2200" dirty="0"/>
          </a:p>
        </p:txBody>
      </p:sp>
      <p:sp>
        <p:nvSpPr>
          <p:cNvPr id="9" name="Text 6"/>
          <p:cNvSpPr/>
          <p:nvPr/>
        </p:nvSpPr>
        <p:spPr>
          <a:xfrm>
            <a:off x="1675328" y="4511040"/>
            <a:ext cx="6630948"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Construct a portfolio that will have exactly the same value as the option next year, no matter what scenario unfolds.</a:t>
            </a:r>
            <a:endParaRPr lang="en-US" sz="1850" dirty="0"/>
          </a:p>
        </p:txBody>
      </p:sp>
      <p:sp>
        <p:nvSpPr>
          <p:cNvPr id="10" name="Shape 7"/>
          <p:cNvSpPr/>
          <p:nvPr/>
        </p:nvSpPr>
        <p:spPr>
          <a:xfrm>
            <a:off x="1555790" y="5695831"/>
            <a:ext cx="239316" cy="1740218"/>
          </a:xfrm>
          <a:prstGeom prst="roundRect">
            <a:avLst>
              <a:gd name="adj" fmla="val 15004"/>
            </a:avLst>
          </a:prstGeom>
          <a:solidFill>
            <a:srgbClr val="315251"/>
          </a:solidFill>
          <a:ln/>
        </p:spPr>
        <p:txBody>
          <a:bodyPr/>
          <a:lstStyle/>
          <a:p>
            <a:endParaRPr lang="en-US"/>
          </a:p>
        </p:txBody>
      </p:sp>
      <p:sp>
        <p:nvSpPr>
          <p:cNvPr id="11" name="Text 8"/>
          <p:cNvSpPr/>
          <p:nvPr/>
        </p:nvSpPr>
        <p:spPr>
          <a:xfrm>
            <a:off x="2034421" y="5935147"/>
            <a:ext cx="2940248"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Calculate Present Value</a:t>
            </a:r>
            <a:endParaRPr lang="en-US" sz="2200" dirty="0"/>
          </a:p>
        </p:txBody>
      </p:sp>
      <p:sp>
        <p:nvSpPr>
          <p:cNvPr id="12" name="Text 9"/>
          <p:cNvSpPr/>
          <p:nvPr/>
        </p:nvSpPr>
        <p:spPr>
          <a:xfrm>
            <a:off x="2034421" y="6430685"/>
            <a:ext cx="6271855" cy="76604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The option to wait and develop must be worth exactly the same as the replicating portfolio today: $12.09M.</a:t>
            </a:r>
            <a:endParaRPr lang="en-US" sz="1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1224</Words>
  <Application>Microsoft Office PowerPoint</Application>
  <PresentationFormat>Custom</PresentationFormat>
  <Paragraphs>182</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Norman Miller</cp:lastModifiedBy>
  <cp:revision>2</cp:revision>
  <dcterms:created xsi:type="dcterms:W3CDTF">2025-06-15T16:34:50Z</dcterms:created>
  <dcterms:modified xsi:type="dcterms:W3CDTF">2025-06-15T16:44:37Z</dcterms:modified>
</cp:coreProperties>
</file>