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25"/>
  </p:notesMasterIdLst>
  <p:sldIdLst>
    <p:sldId id="256" r:id="rId2"/>
    <p:sldId id="257" r:id="rId3"/>
    <p:sldId id="258" r:id="rId4"/>
    <p:sldId id="259" r:id="rId5"/>
    <p:sldId id="260" r:id="rId6"/>
    <p:sldId id="261" r:id="rId7"/>
    <p:sldId id="277" r:id="rId8"/>
    <p:sldId id="262" r:id="rId9"/>
    <p:sldId id="263" r:id="rId10"/>
    <p:sldId id="264" r:id="rId11"/>
    <p:sldId id="265" r:id="rId12"/>
    <p:sldId id="266" r:id="rId13"/>
    <p:sldId id="267" r:id="rId14"/>
    <p:sldId id="268" r:id="rId15"/>
    <p:sldId id="279" r:id="rId16"/>
    <p:sldId id="269" r:id="rId17"/>
    <p:sldId id="278" r:id="rId18"/>
    <p:sldId id="270" r:id="rId19"/>
    <p:sldId id="271" r:id="rId20"/>
    <p:sldId id="272" r:id="rId21"/>
    <p:sldId id="273" r:id="rId22"/>
    <p:sldId id="274" r:id="rId23"/>
    <p:sldId id="275" r:id="rId24"/>
  </p:sldIdLst>
  <p:sldSz cx="14630400" cy="8229600"/>
  <p:notesSz cx="8229600" cy="14630400"/>
  <p:embeddedFontLst>
    <p:embeddedFont>
      <p:font typeface="Quattrocento" panose="02020502030000000404" pitchFamily="18" charset="0"/>
      <p:regular r:id="rId26"/>
      <p:bold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87" autoAdjust="0"/>
    <p:restoredTop sz="94610"/>
  </p:normalViewPr>
  <p:slideViewPr>
    <p:cSldViewPr snapToGrid="0" snapToObjects="1">
      <p:cViewPr varScale="1">
        <p:scale>
          <a:sx n="56" d="100"/>
          <a:sy n="56" d="100"/>
        </p:scale>
        <p:origin x="576" y="27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50540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6AA411-301D-635D-9BC6-02830655EE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98541C-091A-268D-EE26-66C7620A43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F359AC-7DDD-E9DA-8DF9-43EB9952251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DA4C878-F087-C8E0-71E0-9BE67001C892}"/>
              </a:ext>
            </a:extLst>
          </p:cNvPr>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31067405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lide 1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lide 1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lide 1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lide 1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lide 1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lide 2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10.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16.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19.xml"/><Relationship Id="rId1" Type="http://schemas.openxmlformats.org/officeDocument/2006/relationships/slideLayout" Target="../slideLayouts/slideLayout19.xml"/><Relationship Id="rId6" Type="http://schemas.openxmlformats.org/officeDocument/2006/relationships/image" Target="../media/image51.png"/><Relationship Id="rId5" Type="http://schemas.openxmlformats.org/officeDocument/2006/relationships/image" Target="../media/image50.pn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1.xml"/><Relationship Id="rId1" Type="http://schemas.openxmlformats.org/officeDocument/2006/relationships/slideLayout" Target="../slideLayouts/slideLayout21.xml"/><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324124" y="2465189"/>
            <a:ext cx="7468553" cy="1408033"/>
          </a:xfrm>
          <a:prstGeom prst="rect">
            <a:avLst/>
          </a:prstGeom>
          <a:noFill/>
          <a:ln/>
        </p:spPr>
        <p:txBody>
          <a:bodyPr wrap="square" lIns="0" tIns="0" rIns="0" bIns="0" rtlCol="0" anchor="t"/>
          <a:lstStyle/>
          <a:p>
            <a:pPr marL="0" indent="0" algn="l">
              <a:lnSpc>
                <a:spcPts val="5500"/>
              </a:lnSpc>
              <a:buNone/>
            </a:pPr>
            <a:r>
              <a:rPr lang="en-US" sz="4400" dirty="0">
                <a:solidFill>
                  <a:srgbClr val="FFD9BE"/>
                </a:solidFill>
                <a:latin typeface="Quattrocento" pitchFamily="34" charset="0"/>
                <a:ea typeface="Quattrocento" pitchFamily="34" charset="-122"/>
                <a:cs typeface="Quattrocento" pitchFamily="34" charset="-120"/>
              </a:rPr>
              <a:t>Investment Analysis of Real Estate Development Projects</a:t>
            </a:r>
            <a:endParaRPr lang="en-US" sz="4400" dirty="0"/>
          </a:p>
        </p:txBody>
      </p:sp>
      <p:sp>
        <p:nvSpPr>
          <p:cNvPr id="4" name="Text 1"/>
          <p:cNvSpPr/>
          <p:nvPr/>
        </p:nvSpPr>
        <p:spPr>
          <a:xfrm>
            <a:off x="6324124" y="4232196"/>
            <a:ext cx="7468553" cy="1532096"/>
          </a:xfrm>
          <a:prstGeom prst="rect">
            <a:avLst/>
          </a:prstGeom>
          <a:noFill/>
          <a:ln/>
        </p:spPr>
        <p:txBody>
          <a:bodyPr wrap="squar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Real estate development is a make-or-break activity for entrepreneurs and firms with tremendous social consequences. Investment analysis is crucial - projects that pass financial screens get built, those that don't remain dreams.</a:t>
            </a:r>
            <a:endParaRPr lang="en-US" sz="185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1279327"/>
          </a:xfrm>
          <a:prstGeom prst="rect">
            <a:avLst/>
          </a:prstGeom>
        </p:spPr>
      </p:pic>
      <p:sp>
        <p:nvSpPr>
          <p:cNvPr id="3" name="Text 0"/>
          <p:cNvSpPr/>
          <p:nvPr/>
        </p:nvSpPr>
        <p:spPr>
          <a:xfrm>
            <a:off x="716399" y="1843683"/>
            <a:ext cx="6470332" cy="601980"/>
          </a:xfrm>
          <a:prstGeom prst="rect">
            <a:avLst/>
          </a:prstGeom>
          <a:noFill/>
          <a:ln/>
        </p:spPr>
        <p:txBody>
          <a:bodyPr wrap="none" lIns="0" tIns="0" rIns="0" bIns="0" rtlCol="0" anchor="t"/>
          <a:lstStyle/>
          <a:p>
            <a:pPr marL="0" indent="0" algn="l">
              <a:lnSpc>
                <a:spcPts val="4700"/>
              </a:lnSpc>
              <a:buNone/>
            </a:pPr>
            <a:r>
              <a:rPr lang="en-US" sz="3750" dirty="0">
                <a:solidFill>
                  <a:srgbClr val="FFD9BE"/>
                </a:solidFill>
                <a:latin typeface="Quattrocento" pitchFamily="34" charset="0"/>
                <a:ea typeface="Quattrocento" pitchFamily="34" charset="-122"/>
                <a:cs typeface="Quattrocento" pitchFamily="34" charset="-120"/>
              </a:rPr>
              <a:t>Construction Loan Mechanics</a:t>
            </a:r>
            <a:endParaRPr lang="en-US" sz="3750" dirty="0"/>
          </a:p>
        </p:txBody>
      </p:sp>
      <p:pic>
        <p:nvPicPr>
          <p:cNvPr id="4" name="Image 1" descr="preencoded.png"/>
          <p:cNvPicPr>
            <a:picLocks noChangeAspect="1"/>
          </p:cNvPicPr>
          <p:nvPr/>
        </p:nvPicPr>
        <p:blipFill>
          <a:blip r:embed="rId4"/>
          <a:stretch>
            <a:fillRect/>
          </a:stretch>
        </p:blipFill>
        <p:spPr>
          <a:xfrm>
            <a:off x="716399" y="2752606"/>
            <a:ext cx="1023461" cy="1228130"/>
          </a:xfrm>
          <a:prstGeom prst="rect">
            <a:avLst/>
          </a:prstGeom>
        </p:spPr>
      </p:pic>
      <p:sp>
        <p:nvSpPr>
          <p:cNvPr id="5" name="Text 1"/>
          <p:cNvSpPr/>
          <p:nvPr/>
        </p:nvSpPr>
        <p:spPr>
          <a:xfrm>
            <a:off x="1944529" y="2957274"/>
            <a:ext cx="2408158" cy="300990"/>
          </a:xfrm>
          <a:prstGeom prst="rect">
            <a:avLst/>
          </a:prstGeom>
          <a:noFill/>
          <a:ln/>
        </p:spPr>
        <p:txBody>
          <a:bodyPr wrap="none" lIns="0" tIns="0" rIns="0" bIns="0" rtlCol="0" anchor="t"/>
          <a:lstStyle/>
          <a:p>
            <a:pPr marL="0" indent="0" algn="l">
              <a:lnSpc>
                <a:spcPts val="2350"/>
              </a:lnSpc>
              <a:buNone/>
            </a:pPr>
            <a:r>
              <a:rPr lang="en-US" sz="1850" dirty="0">
                <a:solidFill>
                  <a:srgbClr val="F9EEE7"/>
                </a:solidFill>
                <a:latin typeface="Quattrocento" pitchFamily="34" charset="0"/>
                <a:ea typeface="Quattrocento" pitchFamily="34" charset="-122"/>
                <a:cs typeface="Quattrocento" pitchFamily="34" charset="-120"/>
              </a:rPr>
              <a:t>Loan Commitment</a:t>
            </a:r>
            <a:endParaRPr lang="en-US" sz="1850" dirty="0"/>
          </a:p>
        </p:txBody>
      </p:sp>
      <p:sp>
        <p:nvSpPr>
          <p:cNvPr id="6" name="Text 2"/>
          <p:cNvSpPr/>
          <p:nvPr/>
        </p:nvSpPr>
        <p:spPr>
          <a:xfrm>
            <a:off x="1944529" y="3381018"/>
            <a:ext cx="11969472" cy="327422"/>
          </a:xfrm>
          <a:prstGeom prst="rect">
            <a:avLst/>
          </a:prstGeom>
          <a:noFill/>
          <a:ln/>
        </p:spPr>
        <p:txBody>
          <a:bodyPr wrap="none" lIns="0" tIns="0" rIns="0" bIns="0" rtlCol="0" anchor="t"/>
          <a:lstStyle/>
          <a:p>
            <a:pPr marL="0" indent="0" algn="l">
              <a:lnSpc>
                <a:spcPts val="2550"/>
              </a:lnSpc>
              <a:buNone/>
            </a:pPr>
            <a:r>
              <a:rPr lang="en-US" sz="1600" dirty="0">
                <a:solidFill>
                  <a:srgbClr val="F9EEE7"/>
                </a:solidFill>
                <a:latin typeface="Quattrocento" pitchFamily="34" charset="0"/>
                <a:ea typeface="Quattrocento" pitchFamily="34" charset="-122"/>
                <a:cs typeface="Quattrocento" pitchFamily="34" charset="-120"/>
              </a:rPr>
              <a:t>Bank provides specified maximum amount based on construction budget and schedule.</a:t>
            </a:r>
            <a:endParaRPr lang="en-US" sz="1600" dirty="0"/>
          </a:p>
        </p:txBody>
      </p:sp>
      <p:pic>
        <p:nvPicPr>
          <p:cNvPr id="7" name="Image 2" descr="preencoded.png"/>
          <p:cNvPicPr>
            <a:picLocks noChangeAspect="1"/>
          </p:cNvPicPr>
          <p:nvPr/>
        </p:nvPicPr>
        <p:blipFill>
          <a:blip r:embed="rId5"/>
          <a:stretch>
            <a:fillRect/>
          </a:stretch>
        </p:blipFill>
        <p:spPr>
          <a:xfrm>
            <a:off x="716399" y="3980736"/>
            <a:ext cx="1023461" cy="1228130"/>
          </a:xfrm>
          <a:prstGeom prst="rect">
            <a:avLst/>
          </a:prstGeom>
        </p:spPr>
      </p:pic>
      <p:sp>
        <p:nvSpPr>
          <p:cNvPr id="8" name="Text 3"/>
          <p:cNvSpPr/>
          <p:nvPr/>
        </p:nvSpPr>
        <p:spPr>
          <a:xfrm>
            <a:off x="1944529" y="4185404"/>
            <a:ext cx="2408158" cy="300990"/>
          </a:xfrm>
          <a:prstGeom prst="rect">
            <a:avLst/>
          </a:prstGeom>
          <a:noFill/>
          <a:ln/>
        </p:spPr>
        <p:txBody>
          <a:bodyPr wrap="none" lIns="0" tIns="0" rIns="0" bIns="0" rtlCol="0" anchor="t"/>
          <a:lstStyle/>
          <a:p>
            <a:pPr marL="0" indent="0" algn="l">
              <a:lnSpc>
                <a:spcPts val="2350"/>
              </a:lnSpc>
              <a:buNone/>
            </a:pPr>
            <a:r>
              <a:rPr lang="en-US" sz="1850" dirty="0">
                <a:solidFill>
                  <a:srgbClr val="F9EEE7"/>
                </a:solidFill>
                <a:latin typeface="Quattrocento" pitchFamily="34" charset="0"/>
                <a:ea typeface="Quattrocento" pitchFamily="34" charset="-122"/>
                <a:cs typeface="Quattrocento" pitchFamily="34" charset="-120"/>
              </a:rPr>
              <a:t>Draw-Down Process</a:t>
            </a:r>
            <a:endParaRPr lang="en-US" sz="1850" dirty="0"/>
          </a:p>
        </p:txBody>
      </p:sp>
      <p:sp>
        <p:nvSpPr>
          <p:cNvPr id="9" name="Text 4"/>
          <p:cNvSpPr/>
          <p:nvPr/>
        </p:nvSpPr>
        <p:spPr>
          <a:xfrm>
            <a:off x="1944529" y="4609148"/>
            <a:ext cx="11969472" cy="327422"/>
          </a:xfrm>
          <a:prstGeom prst="rect">
            <a:avLst/>
          </a:prstGeom>
          <a:noFill/>
          <a:ln/>
        </p:spPr>
        <p:txBody>
          <a:bodyPr wrap="none" lIns="0" tIns="0" rIns="0" bIns="0" rtlCol="0" anchor="t"/>
          <a:lstStyle/>
          <a:p>
            <a:pPr marL="0" indent="0" algn="l">
              <a:lnSpc>
                <a:spcPts val="2550"/>
              </a:lnSpc>
              <a:buNone/>
            </a:pPr>
            <a:r>
              <a:rPr lang="en-US" sz="1600" dirty="0">
                <a:solidFill>
                  <a:srgbClr val="F9EEE7"/>
                </a:solidFill>
                <a:latin typeface="Quattrocento" pitchFamily="34" charset="0"/>
                <a:ea typeface="Quattrocento" pitchFamily="34" charset="-122"/>
                <a:cs typeface="Quattrocento" pitchFamily="34" charset="-120"/>
              </a:rPr>
              <a:t>Funds are drawn as needed to pay for construction. Lender verifies physical progress.</a:t>
            </a:r>
            <a:endParaRPr lang="en-US" sz="1600" dirty="0"/>
          </a:p>
        </p:txBody>
      </p:sp>
      <p:pic>
        <p:nvPicPr>
          <p:cNvPr id="10" name="Image 3" descr="preencoded.png"/>
          <p:cNvPicPr>
            <a:picLocks noChangeAspect="1"/>
          </p:cNvPicPr>
          <p:nvPr/>
        </p:nvPicPr>
        <p:blipFill>
          <a:blip r:embed="rId6"/>
          <a:stretch>
            <a:fillRect/>
          </a:stretch>
        </p:blipFill>
        <p:spPr>
          <a:xfrm>
            <a:off x="716399" y="5208865"/>
            <a:ext cx="1023461" cy="1228130"/>
          </a:xfrm>
          <a:prstGeom prst="rect">
            <a:avLst/>
          </a:prstGeom>
        </p:spPr>
      </p:pic>
      <p:sp>
        <p:nvSpPr>
          <p:cNvPr id="11" name="Text 5"/>
          <p:cNvSpPr/>
          <p:nvPr/>
        </p:nvSpPr>
        <p:spPr>
          <a:xfrm>
            <a:off x="1944529" y="5413534"/>
            <a:ext cx="2408158" cy="300990"/>
          </a:xfrm>
          <a:prstGeom prst="rect">
            <a:avLst/>
          </a:prstGeom>
          <a:noFill/>
          <a:ln/>
        </p:spPr>
        <p:txBody>
          <a:bodyPr wrap="none" lIns="0" tIns="0" rIns="0" bIns="0" rtlCol="0" anchor="t"/>
          <a:lstStyle/>
          <a:p>
            <a:pPr marL="0" indent="0" algn="l">
              <a:lnSpc>
                <a:spcPts val="2350"/>
              </a:lnSpc>
              <a:buNone/>
            </a:pPr>
            <a:r>
              <a:rPr lang="en-US" sz="1850" dirty="0">
                <a:solidFill>
                  <a:srgbClr val="F9EEE7"/>
                </a:solidFill>
                <a:latin typeface="Quattrocento" pitchFamily="34" charset="0"/>
                <a:ea typeface="Quattrocento" pitchFamily="34" charset="-122"/>
                <a:cs typeface="Quattrocento" pitchFamily="34" charset="-120"/>
              </a:rPr>
              <a:t>Interest Accrual</a:t>
            </a:r>
            <a:endParaRPr lang="en-US" sz="1850" dirty="0"/>
          </a:p>
        </p:txBody>
      </p:sp>
      <p:sp>
        <p:nvSpPr>
          <p:cNvPr id="12" name="Text 6"/>
          <p:cNvSpPr/>
          <p:nvPr/>
        </p:nvSpPr>
        <p:spPr>
          <a:xfrm>
            <a:off x="1944529" y="5837277"/>
            <a:ext cx="11969472" cy="327422"/>
          </a:xfrm>
          <a:prstGeom prst="rect">
            <a:avLst/>
          </a:prstGeom>
          <a:noFill/>
          <a:ln/>
        </p:spPr>
        <p:txBody>
          <a:bodyPr wrap="none" lIns="0" tIns="0" rIns="0" bIns="0" rtlCol="0" anchor="t"/>
          <a:lstStyle/>
          <a:p>
            <a:pPr marL="0" indent="0" algn="l">
              <a:lnSpc>
                <a:spcPts val="2550"/>
              </a:lnSpc>
              <a:buNone/>
            </a:pPr>
            <a:r>
              <a:rPr lang="en-US" sz="1600" dirty="0">
                <a:solidFill>
                  <a:srgbClr val="F9EEE7"/>
                </a:solidFill>
                <a:latin typeface="Quattrocento" pitchFamily="34" charset="0"/>
                <a:ea typeface="Quattrocento" pitchFamily="34" charset="-122"/>
                <a:cs typeface="Quattrocento" pitchFamily="34" charset="-120"/>
              </a:rPr>
              <a:t>Interest accrues on drawn funds and compounds over time, adding to loan balance.</a:t>
            </a:r>
            <a:endParaRPr lang="en-US" sz="1600" dirty="0"/>
          </a:p>
        </p:txBody>
      </p:sp>
      <p:pic>
        <p:nvPicPr>
          <p:cNvPr id="13" name="Image 4" descr="preencoded.png"/>
          <p:cNvPicPr>
            <a:picLocks noChangeAspect="1"/>
          </p:cNvPicPr>
          <p:nvPr/>
        </p:nvPicPr>
        <p:blipFill>
          <a:blip r:embed="rId7"/>
          <a:stretch>
            <a:fillRect/>
          </a:stretch>
        </p:blipFill>
        <p:spPr>
          <a:xfrm>
            <a:off x="716399" y="6436995"/>
            <a:ext cx="1023461" cy="1228130"/>
          </a:xfrm>
          <a:prstGeom prst="rect">
            <a:avLst/>
          </a:prstGeom>
        </p:spPr>
      </p:pic>
      <p:sp>
        <p:nvSpPr>
          <p:cNvPr id="14" name="Text 7"/>
          <p:cNvSpPr/>
          <p:nvPr/>
        </p:nvSpPr>
        <p:spPr>
          <a:xfrm>
            <a:off x="1944529" y="6641663"/>
            <a:ext cx="2408158" cy="300990"/>
          </a:xfrm>
          <a:prstGeom prst="rect">
            <a:avLst/>
          </a:prstGeom>
          <a:noFill/>
          <a:ln/>
        </p:spPr>
        <p:txBody>
          <a:bodyPr wrap="none" lIns="0" tIns="0" rIns="0" bIns="0" rtlCol="0" anchor="t"/>
          <a:lstStyle/>
          <a:p>
            <a:pPr marL="0" indent="0" algn="l">
              <a:lnSpc>
                <a:spcPts val="2350"/>
              </a:lnSpc>
              <a:buNone/>
            </a:pPr>
            <a:r>
              <a:rPr lang="en-US" sz="1850" dirty="0">
                <a:solidFill>
                  <a:srgbClr val="F9EEE7"/>
                </a:solidFill>
                <a:latin typeface="Quattrocento" pitchFamily="34" charset="0"/>
                <a:ea typeface="Quattrocento" pitchFamily="34" charset="-122"/>
                <a:cs typeface="Quattrocento" pitchFamily="34" charset="-120"/>
              </a:rPr>
              <a:t>Take-Out Financing</a:t>
            </a:r>
            <a:endParaRPr lang="en-US" sz="1850" dirty="0"/>
          </a:p>
        </p:txBody>
      </p:sp>
      <p:sp>
        <p:nvSpPr>
          <p:cNvPr id="15" name="Text 8"/>
          <p:cNvSpPr/>
          <p:nvPr/>
        </p:nvSpPr>
        <p:spPr>
          <a:xfrm>
            <a:off x="1944529" y="7065407"/>
            <a:ext cx="11969472" cy="327422"/>
          </a:xfrm>
          <a:prstGeom prst="rect">
            <a:avLst/>
          </a:prstGeom>
          <a:noFill/>
          <a:ln/>
        </p:spPr>
        <p:txBody>
          <a:bodyPr wrap="none" lIns="0" tIns="0" rIns="0" bIns="0" rtlCol="0" anchor="t"/>
          <a:lstStyle/>
          <a:p>
            <a:pPr marL="0" indent="0" algn="l">
              <a:lnSpc>
                <a:spcPts val="2550"/>
              </a:lnSpc>
              <a:buNone/>
            </a:pPr>
            <a:r>
              <a:rPr lang="en-US" sz="1600" dirty="0">
                <a:solidFill>
                  <a:srgbClr val="F9EEE7"/>
                </a:solidFill>
                <a:latin typeface="Quattrocento" pitchFamily="34" charset="0"/>
                <a:ea typeface="Quattrocento" pitchFamily="34" charset="-122"/>
                <a:cs typeface="Quattrocento" pitchFamily="34" charset="-120"/>
              </a:rPr>
              <a:t>Construction loan is paid off at completion with permanent financing or sale.</a:t>
            </a:r>
            <a:endParaRPr lang="en-US" sz="16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324124" y="760571"/>
            <a:ext cx="7468553" cy="1408033"/>
          </a:xfrm>
          <a:prstGeom prst="rect">
            <a:avLst/>
          </a:prstGeom>
          <a:noFill/>
          <a:ln/>
        </p:spPr>
        <p:txBody>
          <a:bodyPr wrap="square" lIns="0" tIns="0" rIns="0" bIns="0" rtlCol="0" anchor="t"/>
          <a:lstStyle/>
          <a:p>
            <a:pPr marL="0" indent="0" algn="l">
              <a:lnSpc>
                <a:spcPts val="5500"/>
              </a:lnSpc>
              <a:buNone/>
            </a:pPr>
            <a:r>
              <a:rPr lang="en-US" sz="4400" dirty="0">
                <a:solidFill>
                  <a:srgbClr val="FFD9BE"/>
                </a:solidFill>
                <a:latin typeface="Quattrocento" pitchFamily="34" charset="0"/>
                <a:ea typeface="Quattrocento" pitchFamily="34" charset="-122"/>
                <a:cs typeface="Quattrocento" pitchFamily="34" charset="-120"/>
              </a:rPr>
              <a:t>Construction Loan Interest Accrual Example</a:t>
            </a:r>
            <a:endParaRPr lang="en-US" sz="4400" dirty="0"/>
          </a:p>
        </p:txBody>
      </p:sp>
      <p:sp>
        <p:nvSpPr>
          <p:cNvPr id="4" name="Shape 1"/>
          <p:cNvSpPr/>
          <p:nvPr/>
        </p:nvSpPr>
        <p:spPr>
          <a:xfrm>
            <a:off x="6324124" y="2527578"/>
            <a:ext cx="7468553" cy="3140035"/>
          </a:xfrm>
          <a:prstGeom prst="roundRect">
            <a:avLst>
              <a:gd name="adj" fmla="val 1144"/>
            </a:avLst>
          </a:prstGeom>
          <a:noFill/>
          <a:ln w="7620">
            <a:solidFill>
              <a:srgbClr val="FFFFFF">
                <a:alpha val="24000"/>
              </a:srgbClr>
            </a:solidFill>
            <a:prstDash val="solid"/>
          </a:ln>
        </p:spPr>
        <p:txBody>
          <a:bodyPr/>
          <a:lstStyle/>
          <a:p>
            <a:endParaRPr lang="en-US"/>
          </a:p>
        </p:txBody>
      </p:sp>
      <p:sp>
        <p:nvSpPr>
          <p:cNvPr id="5" name="Shape 2"/>
          <p:cNvSpPr/>
          <p:nvPr/>
        </p:nvSpPr>
        <p:spPr>
          <a:xfrm>
            <a:off x="6331744" y="2535198"/>
            <a:ext cx="7453312" cy="1068467"/>
          </a:xfrm>
          <a:prstGeom prst="rect">
            <a:avLst/>
          </a:prstGeom>
          <a:solidFill>
            <a:srgbClr val="FFFFFF">
              <a:alpha val="4000"/>
            </a:srgbClr>
          </a:solidFill>
          <a:ln/>
        </p:spPr>
        <p:txBody>
          <a:bodyPr/>
          <a:lstStyle/>
          <a:p>
            <a:endParaRPr lang="en-US"/>
          </a:p>
        </p:txBody>
      </p:sp>
      <p:sp>
        <p:nvSpPr>
          <p:cNvPr id="6" name="Text 3"/>
          <p:cNvSpPr/>
          <p:nvPr/>
        </p:nvSpPr>
        <p:spPr>
          <a:xfrm>
            <a:off x="6571059" y="2686407"/>
            <a:ext cx="1380887" cy="383024"/>
          </a:xfrm>
          <a:prstGeom prst="rect">
            <a:avLst/>
          </a:prstGeom>
          <a:noFill/>
          <a:ln/>
        </p:spPr>
        <p:txBody>
          <a:bodyPr wrap="none" lIns="0" tIns="0" rIns="0" bIns="0" rtlCol="0" anchor="t"/>
          <a:lstStyle/>
          <a:p>
            <a:pPr marL="0" indent="0" algn="l">
              <a:lnSpc>
                <a:spcPts val="3000"/>
              </a:lnSpc>
              <a:buNone/>
            </a:pPr>
            <a:r>
              <a:rPr lang="en-US" sz="1850" b="1" dirty="0">
                <a:solidFill>
                  <a:srgbClr val="F9EEE7"/>
                </a:solidFill>
                <a:latin typeface="Quattrocento" pitchFamily="34" charset="0"/>
                <a:ea typeface="Quattrocento" pitchFamily="34" charset="-122"/>
                <a:cs typeface="Quattrocento" pitchFamily="34" charset="-120"/>
              </a:rPr>
              <a:t>Month</a:t>
            </a:r>
            <a:endParaRPr lang="en-US" sz="1850" dirty="0"/>
          </a:p>
        </p:txBody>
      </p:sp>
      <p:sp>
        <p:nvSpPr>
          <p:cNvPr id="7" name="Text 4"/>
          <p:cNvSpPr/>
          <p:nvPr/>
        </p:nvSpPr>
        <p:spPr>
          <a:xfrm>
            <a:off x="8438198" y="2686407"/>
            <a:ext cx="1377077" cy="383024"/>
          </a:xfrm>
          <a:prstGeom prst="rect">
            <a:avLst/>
          </a:prstGeom>
          <a:noFill/>
          <a:ln/>
        </p:spPr>
        <p:txBody>
          <a:bodyPr wrap="none" lIns="0" tIns="0" rIns="0" bIns="0" rtlCol="0" anchor="t"/>
          <a:lstStyle/>
          <a:p>
            <a:pPr marL="0" indent="0" algn="l">
              <a:lnSpc>
                <a:spcPts val="3000"/>
              </a:lnSpc>
              <a:buNone/>
            </a:pPr>
            <a:r>
              <a:rPr lang="en-US" sz="1850" b="1" dirty="0">
                <a:solidFill>
                  <a:srgbClr val="F9EEE7"/>
                </a:solidFill>
                <a:latin typeface="Quattrocento" pitchFamily="34" charset="0"/>
                <a:ea typeface="Quattrocento" pitchFamily="34" charset="-122"/>
                <a:cs typeface="Quattrocento" pitchFamily="34" charset="-120"/>
              </a:rPr>
              <a:t>New Draw</a:t>
            </a:r>
            <a:endParaRPr lang="en-US" sz="1850" dirty="0"/>
          </a:p>
        </p:txBody>
      </p:sp>
      <p:sp>
        <p:nvSpPr>
          <p:cNvPr id="8" name="Text 5"/>
          <p:cNvSpPr/>
          <p:nvPr/>
        </p:nvSpPr>
        <p:spPr>
          <a:xfrm>
            <a:off x="10301526" y="2686407"/>
            <a:ext cx="1377077" cy="766048"/>
          </a:xfrm>
          <a:prstGeom prst="rect">
            <a:avLst/>
          </a:prstGeom>
          <a:noFill/>
          <a:ln/>
        </p:spPr>
        <p:txBody>
          <a:bodyPr wrap="square" lIns="0" tIns="0" rIns="0" bIns="0" rtlCol="0" anchor="t"/>
          <a:lstStyle/>
          <a:p>
            <a:pPr marL="0" indent="0" algn="l">
              <a:lnSpc>
                <a:spcPts val="3000"/>
              </a:lnSpc>
              <a:buNone/>
            </a:pPr>
            <a:r>
              <a:rPr lang="en-US" sz="1850" b="1" dirty="0">
                <a:solidFill>
                  <a:srgbClr val="F9EEE7"/>
                </a:solidFill>
                <a:latin typeface="Quattrocento" pitchFamily="34" charset="0"/>
                <a:ea typeface="Quattrocento" pitchFamily="34" charset="-122"/>
                <a:cs typeface="Quattrocento" pitchFamily="34" charset="-120"/>
              </a:rPr>
              <a:t>Current Interest</a:t>
            </a:r>
            <a:endParaRPr lang="en-US" sz="1850" dirty="0"/>
          </a:p>
        </p:txBody>
      </p:sp>
      <p:sp>
        <p:nvSpPr>
          <p:cNvPr id="9" name="Text 6"/>
          <p:cNvSpPr/>
          <p:nvPr/>
        </p:nvSpPr>
        <p:spPr>
          <a:xfrm>
            <a:off x="12164854" y="2686407"/>
            <a:ext cx="1380887" cy="766048"/>
          </a:xfrm>
          <a:prstGeom prst="rect">
            <a:avLst/>
          </a:prstGeom>
          <a:noFill/>
          <a:ln/>
        </p:spPr>
        <p:txBody>
          <a:bodyPr wrap="square" lIns="0" tIns="0" rIns="0" bIns="0" rtlCol="0" anchor="t"/>
          <a:lstStyle/>
          <a:p>
            <a:pPr marL="0" indent="0" algn="l">
              <a:lnSpc>
                <a:spcPts val="3000"/>
              </a:lnSpc>
              <a:buNone/>
            </a:pPr>
            <a:r>
              <a:rPr lang="en-US" sz="1850" b="1" dirty="0">
                <a:solidFill>
                  <a:srgbClr val="F9EEE7"/>
                </a:solidFill>
                <a:latin typeface="Quattrocento" pitchFamily="34" charset="0"/>
                <a:ea typeface="Quattrocento" pitchFamily="34" charset="-122"/>
                <a:cs typeface="Quattrocento" pitchFamily="34" charset="-120"/>
              </a:rPr>
              <a:t>New Loan Balance</a:t>
            </a:r>
            <a:endParaRPr lang="en-US" sz="1850" dirty="0"/>
          </a:p>
        </p:txBody>
      </p:sp>
      <p:sp>
        <p:nvSpPr>
          <p:cNvPr id="10" name="Shape 7"/>
          <p:cNvSpPr/>
          <p:nvPr/>
        </p:nvSpPr>
        <p:spPr>
          <a:xfrm>
            <a:off x="6331744" y="3603665"/>
            <a:ext cx="7453312" cy="685443"/>
          </a:xfrm>
          <a:prstGeom prst="rect">
            <a:avLst/>
          </a:prstGeom>
          <a:solidFill>
            <a:srgbClr val="000000">
              <a:alpha val="4000"/>
            </a:srgbClr>
          </a:solidFill>
          <a:ln/>
        </p:spPr>
        <p:txBody>
          <a:bodyPr/>
          <a:lstStyle/>
          <a:p>
            <a:endParaRPr lang="en-US"/>
          </a:p>
        </p:txBody>
      </p:sp>
      <p:sp>
        <p:nvSpPr>
          <p:cNvPr id="11" name="Text 8"/>
          <p:cNvSpPr/>
          <p:nvPr/>
        </p:nvSpPr>
        <p:spPr>
          <a:xfrm>
            <a:off x="6571059" y="3754874"/>
            <a:ext cx="1380887" cy="383024"/>
          </a:xfrm>
          <a:prstGeom prst="rect">
            <a:avLst/>
          </a:prstGeom>
          <a:noFill/>
          <a:ln/>
        </p:spPr>
        <p:txBody>
          <a:bodyPr wrap="non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1</a:t>
            </a:r>
            <a:endParaRPr lang="en-US" sz="1850" dirty="0"/>
          </a:p>
        </p:txBody>
      </p:sp>
      <p:sp>
        <p:nvSpPr>
          <p:cNvPr id="12" name="Text 9"/>
          <p:cNvSpPr/>
          <p:nvPr/>
        </p:nvSpPr>
        <p:spPr>
          <a:xfrm>
            <a:off x="8438198" y="3754874"/>
            <a:ext cx="1377077" cy="383024"/>
          </a:xfrm>
          <a:prstGeom prst="rect">
            <a:avLst/>
          </a:prstGeom>
          <a:noFill/>
          <a:ln/>
        </p:spPr>
        <p:txBody>
          <a:bodyPr wrap="non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$500,000</a:t>
            </a:r>
            <a:endParaRPr lang="en-US" sz="1850" dirty="0"/>
          </a:p>
        </p:txBody>
      </p:sp>
      <p:sp>
        <p:nvSpPr>
          <p:cNvPr id="13" name="Text 10"/>
          <p:cNvSpPr/>
          <p:nvPr/>
        </p:nvSpPr>
        <p:spPr>
          <a:xfrm>
            <a:off x="10301526" y="3754874"/>
            <a:ext cx="1377077" cy="383024"/>
          </a:xfrm>
          <a:prstGeom prst="rect">
            <a:avLst/>
          </a:prstGeom>
          <a:noFill/>
          <a:ln/>
        </p:spPr>
        <p:txBody>
          <a:bodyPr wrap="non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$3,333</a:t>
            </a:r>
            <a:endParaRPr lang="en-US" sz="1850" dirty="0"/>
          </a:p>
        </p:txBody>
      </p:sp>
      <p:sp>
        <p:nvSpPr>
          <p:cNvPr id="14" name="Text 11"/>
          <p:cNvSpPr/>
          <p:nvPr/>
        </p:nvSpPr>
        <p:spPr>
          <a:xfrm>
            <a:off x="12164854" y="3754874"/>
            <a:ext cx="1380887" cy="383024"/>
          </a:xfrm>
          <a:prstGeom prst="rect">
            <a:avLst/>
          </a:prstGeom>
          <a:noFill/>
          <a:ln/>
        </p:spPr>
        <p:txBody>
          <a:bodyPr wrap="non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$503,333</a:t>
            </a:r>
            <a:endParaRPr lang="en-US" sz="1850" dirty="0"/>
          </a:p>
        </p:txBody>
      </p:sp>
      <p:sp>
        <p:nvSpPr>
          <p:cNvPr id="15" name="Shape 12"/>
          <p:cNvSpPr/>
          <p:nvPr/>
        </p:nvSpPr>
        <p:spPr>
          <a:xfrm>
            <a:off x="6331744" y="4289108"/>
            <a:ext cx="7453312" cy="685443"/>
          </a:xfrm>
          <a:prstGeom prst="rect">
            <a:avLst/>
          </a:prstGeom>
          <a:solidFill>
            <a:srgbClr val="FFFFFF">
              <a:alpha val="4000"/>
            </a:srgbClr>
          </a:solidFill>
          <a:ln/>
        </p:spPr>
        <p:txBody>
          <a:bodyPr/>
          <a:lstStyle/>
          <a:p>
            <a:endParaRPr lang="en-US"/>
          </a:p>
        </p:txBody>
      </p:sp>
      <p:sp>
        <p:nvSpPr>
          <p:cNvPr id="16" name="Text 13"/>
          <p:cNvSpPr/>
          <p:nvPr/>
        </p:nvSpPr>
        <p:spPr>
          <a:xfrm>
            <a:off x="6571059" y="4440317"/>
            <a:ext cx="1380887" cy="383024"/>
          </a:xfrm>
          <a:prstGeom prst="rect">
            <a:avLst/>
          </a:prstGeom>
          <a:noFill/>
          <a:ln/>
        </p:spPr>
        <p:txBody>
          <a:bodyPr wrap="non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2</a:t>
            </a:r>
            <a:endParaRPr lang="en-US" sz="1850" dirty="0"/>
          </a:p>
        </p:txBody>
      </p:sp>
      <p:sp>
        <p:nvSpPr>
          <p:cNvPr id="17" name="Text 14"/>
          <p:cNvSpPr/>
          <p:nvPr/>
        </p:nvSpPr>
        <p:spPr>
          <a:xfrm>
            <a:off x="8438198" y="4440317"/>
            <a:ext cx="1377077" cy="383024"/>
          </a:xfrm>
          <a:prstGeom prst="rect">
            <a:avLst/>
          </a:prstGeom>
          <a:noFill/>
          <a:ln/>
        </p:spPr>
        <p:txBody>
          <a:bodyPr wrap="non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$750,000</a:t>
            </a:r>
            <a:endParaRPr lang="en-US" sz="1850" dirty="0"/>
          </a:p>
        </p:txBody>
      </p:sp>
      <p:sp>
        <p:nvSpPr>
          <p:cNvPr id="18" name="Text 15"/>
          <p:cNvSpPr/>
          <p:nvPr/>
        </p:nvSpPr>
        <p:spPr>
          <a:xfrm>
            <a:off x="10301526" y="4440317"/>
            <a:ext cx="1377077" cy="383024"/>
          </a:xfrm>
          <a:prstGeom prst="rect">
            <a:avLst/>
          </a:prstGeom>
          <a:noFill/>
          <a:ln/>
        </p:spPr>
        <p:txBody>
          <a:bodyPr wrap="non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$8,356</a:t>
            </a:r>
            <a:endParaRPr lang="en-US" sz="1850" dirty="0"/>
          </a:p>
        </p:txBody>
      </p:sp>
      <p:sp>
        <p:nvSpPr>
          <p:cNvPr id="19" name="Text 16"/>
          <p:cNvSpPr/>
          <p:nvPr/>
        </p:nvSpPr>
        <p:spPr>
          <a:xfrm>
            <a:off x="12164854" y="4440317"/>
            <a:ext cx="1380887" cy="383024"/>
          </a:xfrm>
          <a:prstGeom prst="rect">
            <a:avLst/>
          </a:prstGeom>
          <a:noFill/>
          <a:ln/>
        </p:spPr>
        <p:txBody>
          <a:bodyPr wrap="non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$1,261,689</a:t>
            </a:r>
            <a:endParaRPr lang="en-US" sz="1850" dirty="0"/>
          </a:p>
        </p:txBody>
      </p:sp>
      <p:sp>
        <p:nvSpPr>
          <p:cNvPr id="20" name="Shape 17"/>
          <p:cNvSpPr/>
          <p:nvPr/>
        </p:nvSpPr>
        <p:spPr>
          <a:xfrm>
            <a:off x="6331744" y="4974550"/>
            <a:ext cx="7453312" cy="685443"/>
          </a:xfrm>
          <a:prstGeom prst="rect">
            <a:avLst/>
          </a:prstGeom>
          <a:solidFill>
            <a:srgbClr val="000000">
              <a:alpha val="4000"/>
            </a:srgbClr>
          </a:solidFill>
          <a:ln/>
        </p:spPr>
        <p:txBody>
          <a:bodyPr/>
          <a:lstStyle/>
          <a:p>
            <a:endParaRPr lang="en-US"/>
          </a:p>
        </p:txBody>
      </p:sp>
      <p:sp>
        <p:nvSpPr>
          <p:cNvPr id="21" name="Text 18"/>
          <p:cNvSpPr/>
          <p:nvPr/>
        </p:nvSpPr>
        <p:spPr>
          <a:xfrm>
            <a:off x="6571059" y="5125760"/>
            <a:ext cx="1380887" cy="383024"/>
          </a:xfrm>
          <a:prstGeom prst="rect">
            <a:avLst/>
          </a:prstGeom>
          <a:noFill/>
          <a:ln/>
        </p:spPr>
        <p:txBody>
          <a:bodyPr wrap="non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3</a:t>
            </a:r>
            <a:endParaRPr lang="en-US" sz="1850" dirty="0"/>
          </a:p>
        </p:txBody>
      </p:sp>
      <p:sp>
        <p:nvSpPr>
          <p:cNvPr id="22" name="Text 19"/>
          <p:cNvSpPr/>
          <p:nvPr/>
        </p:nvSpPr>
        <p:spPr>
          <a:xfrm>
            <a:off x="8438198" y="5125760"/>
            <a:ext cx="1377077" cy="383024"/>
          </a:xfrm>
          <a:prstGeom prst="rect">
            <a:avLst/>
          </a:prstGeom>
          <a:noFill/>
          <a:ln/>
        </p:spPr>
        <p:txBody>
          <a:bodyPr wrap="non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$1,500,000</a:t>
            </a:r>
            <a:endParaRPr lang="en-US" sz="1850" dirty="0"/>
          </a:p>
        </p:txBody>
      </p:sp>
      <p:sp>
        <p:nvSpPr>
          <p:cNvPr id="23" name="Text 20"/>
          <p:cNvSpPr/>
          <p:nvPr/>
        </p:nvSpPr>
        <p:spPr>
          <a:xfrm>
            <a:off x="10301526" y="5125760"/>
            <a:ext cx="1377077" cy="383024"/>
          </a:xfrm>
          <a:prstGeom prst="rect">
            <a:avLst/>
          </a:prstGeom>
          <a:noFill/>
          <a:ln/>
        </p:spPr>
        <p:txBody>
          <a:bodyPr wrap="non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$18,411</a:t>
            </a:r>
            <a:endParaRPr lang="en-US" sz="1850" dirty="0"/>
          </a:p>
        </p:txBody>
      </p:sp>
      <p:sp>
        <p:nvSpPr>
          <p:cNvPr id="24" name="Text 21"/>
          <p:cNvSpPr/>
          <p:nvPr/>
        </p:nvSpPr>
        <p:spPr>
          <a:xfrm>
            <a:off x="12164854" y="5125760"/>
            <a:ext cx="1380887" cy="383024"/>
          </a:xfrm>
          <a:prstGeom prst="rect">
            <a:avLst/>
          </a:prstGeom>
          <a:noFill/>
          <a:ln/>
        </p:spPr>
        <p:txBody>
          <a:bodyPr wrap="non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$2,780,100</a:t>
            </a:r>
            <a:endParaRPr lang="en-US" sz="1850" dirty="0"/>
          </a:p>
        </p:txBody>
      </p:sp>
      <p:sp>
        <p:nvSpPr>
          <p:cNvPr id="25" name="Text 22"/>
          <p:cNvSpPr/>
          <p:nvPr/>
        </p:nvSpPr>
        <p:spPr>
          <a:xfrm>
            <a:off x="6324124" y="5936813"/>
            <a:ext cx="7468553" cy="1532096"/>
          </a:xfrm>
          <a:prstGeom prst="rect">
            <a:avLst/>
          </a:prstGeom>
          <a:noFill/>
          <a:ln/>
        </p:spPr>
        <p:txBody>
          <a:bodyPr wrap="squar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This example shows how interest compounds during construction. The loan balance ($2,780,100) exceeds direct costs ($2,750,000) due to accrued interest. This financing cost is a separate item in the construction budget.</a:t>
            </a:r>
            <a:endParaRPr lang="en-US" sz="185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33172"/>
          </a:xfrm>
          <a:prstGeom prst="rect">
            <a:avLst/>
          </a:prstGeom>
        </p:spPr>
      </p:pic>
      <p:sp>
        <p:nvSpPr>
          <p:cNvPr id="3" name="Text 0"/>
          <p:cNvSpPr/>
          <p:nvPr/>
        </p:nvSpPr>
        <p:spPr>
          <a:xfrm>
            <a:off x="673775" y="529352"/>
            <a:ext cx="7796451" cy="1132523"/>
          </a:xfrm>
          <a:prstGeom prst="rect">
            <a:avLst/>
          </a:prstGeom>
          <a:noFill/>
          <a:ln/>
        </p:spPr>
        <p:txBody>
          <a:bodyPr wrap="square" lIns="0" tIns="0" rIns="0" bIns="0" rtlCol="0" anchor="t"/>
          <a:lstStyle/>
          <a:p>
            <a:pPr marL="0" indent="0" algn="l">
              <a:lnSpc>
                <a:spcPts val="4450"/>
              </a:lnSpc>
              <a:buNone/>
            </a:pPr>
            <a:r>
              <a:rPr lang="en-US" sz="3550" dirty="0">
                <a:solidFill>
                  <a:srgbClr val="FFD9BE"/>
                </a:solidFill>
                <a:latin typeface="Quattrocento" pitchFamily="34" charset="0"/>
                <a:ea typeface="Quattrocento" pitchFamily="34" charset="-122"/>
                <a:cs typeface="Quattrocento" pitchFamily="34" charset="-120"/>
              </a:rPr>
              <a:t>Construction and Absorption Budget Components</a:t>
            </a:r>
            <a:endParaRPr lang="en-US" sz="3550" dirty="0"/>
          </a:p>
        </p:txBody>
      </p:sp>
      <p:sp>
        <p:nvSpPr>
          <p:cNvPr id="4" name="Shape 1"/>
          <p:cNvSpPr/>
          <p:nvPr/>
        </p:nvSpPr>
        <p:spPr>
          <a:xfrm>
            <a:off x="673775" y="1950601"/>
            <a:ext cx="3801904" cy="2967990"/>
          </a:xfrm>
          <a:prstGeom prst="roundRect">
            <a:avLst>
              <a:gd name="adj" fmla="val 973"/>
            </a:avLst>
          </a:prstGeom>
          <a:solidFill>
            <a:srgbClr val="315251"/>
          </a:solidFill>
          <a:ln/>
        </p:spPr>
        <p:txBody>
          <a:bodyPr/>
          <a:lstStyle/>
          <a:p>
            <a:endParaRPr lang="en-US"/>
          </a:p>
        </p:txBody>
      </p:sp>
      <p:sp>
        <p:nvSpPr>
          <p:cNvPr id="5" name="Text 2"/>
          <p:cNvSpPr/>
          <p:nvPr/>
        </p:nvSpPr>
        <p:spPr>
          <a:xfrm>
            <a:off x="866299" y="2143125"/>
            <a:ext cx="2264926" cy="283012"/>
          </a:xfrm>
          <a:prstGeom prst="rect">
            <a:avLst/>
          </a:prstGeom>
          <a:noFill/>
          <a:ln/>
        </p:spPr>
        <p:txBody>
          <a:bodyPr wrap="none" lIns="0" tIns="0" rIns="0" bIns="0" rtlCol="0" anchor="t"/>
          <a:lstStyle/>
          <a:p>
            <a:pPr marL="0" indent="0" algn="l">
              <a:lnSpc>
                <a:spcPts val="2200"/>
              </a:lnSpc>
              <a:buNone/>
            </a:pPr>
            <a:r>
              <a:rPr lang="en-US" sz="1750" dirty="0">
                <a:solidFill>
                  <a:srgbClr val="F9EEE7"/>
                </a:solidFill>
                <a:latin typeface="Quattrocento" pitchFamily="34" charset="0"/>
                <a:ea typeface="Quattrocento" pitchFamily="34" charset="-122"/>
                <a:cs typeface="Quattrocento" pitchFamily="34" charset="-120"/>
              </a:rPr>
              <a:t>Hard Costs</a:t>
            </a:r>
            <a:endParaRPr lang="en-US" sz="1750" dirty="0"/>
          </a:p>
        </p:txBody>
      </p:sp>
      <p:sp>
        <p:nvSpPr>
          <p:cNvPr id="6" name="Text 3"/>
          <p:cNvSpPr/>
          <p:nvPr/>
        </p:nvSpPr>
        <p:spPr>
          <a:xfrm>
            <a:off x="866299" y="2541627"/>
            <a:ext cx="3416856" cy="308015"/>
          </a:xfrm>
          <a:prstGeom prst="rect">
            <a:avLst/>
          </a:prstGeom>
          <a:noFill/>
          <a:ln/>
        </p:spPr>
        <p:txBody>
          <a:bodyPr wrap="none" lIns="0" tIns="0" rIns="0" bIns="0" rtlCol="0" anchor="t"/>
          <a:lstStyle/>
          <a:p>
            <a:pPr marL="342900" indent="-342900" algn="l">
              <a:lnSpc>
                <a:spcPts val="2400"/>
              </a:lnSpc>
              <a:buSzPct val="100000"/>
              <a:buChar char="•"/>
            </a:pPr>
            <a:r>
              <a:rPr lang="en-US" sz="1500" dirty="0">
                <a:solidFill>
                  <a:srgbClr val="F9EEE7"/>
                </a:solidFill>
                <a:latin typeface="Quattrocento" pitchFamily="34" charset="0"/>
                <a:ea typeface="Quattrocento" pitchFamily="34" charset="-122"/>
                <a:cs typeface="Quattrocento" pitchFamily="34" charset="-120"/>
              </a:rPr>
              <a:t>Land acquisition</a:t>
            </a:r>
            <a:endParaRPr lang="en-US" sz="1500" dirty="0"/>
          </a:p>
        </p:txBody>
      </p:sp>
      <p:sp>
        <p:nvSpPr>
          <p:cNvPr id="7" name="Text 4"/>
          <p:cNvSpPr/>
          <p:nvPr/>
        </p:nvSpPr>
        <p:spPr>
          <a:xfrm>
            <a:off x="866299" y="2916912"/>
            <a:ext cx="3416856" cy="308015"/>
          </a:xfrm>
          <a:prstGeom prst="rect">
            <a:avLst/>
          </a:prstGeom>
          <a:noFill/>
          <a:ln/>
        </p:spPr>
        <p:txBody>
          <a:bodyPr wrap="none" lIns="0" tIns="0" rIns="0" bIns="0" rtlCol="0" anchor="t"/>
          <a:lstStyle/>
          <a:p>
            <a:pPr marL="342900" indent="-342900" algn="l">
              <a:lnSpc>
                <a:spcPts val="2400"/>
              </a:lnSpc>
              <a:buSzPct val="100000"/>
              <a:buChar char="•"/>
            </a:pPr>
            <a:r>
              <a:rPr lang="en-US" sz="1500" dirty="0">
                <a:solidFill>
                  <a:srgbClr val="F9EEE7"/>
                </a:solidFill>
                <a:latin typeface="Quattrocento" pitchFamily="34" charset="0"/>
                <a:ea typeface="Quattrocento" pitchFamily="34" charset="-122"/>
                <a:cs typeface="Quattrocento" pitchFamily="34" charset="-120"/>
              </a:rPr>
              <a:t>Site preparation</a:t>
            </a:r>
            <a:endParaRPr lang="en-US" sz="1500" dirty="0"/>
          </a:p>
        </p:txBody>
      </p:sp>
      <p:sp>
        <p:nvSpPr>
          <p:cNvPr id="8" name="Text 5"/>
          <p:cNvSpPr/>
          <p:nvPr/>
        </p:nvSpPr>
        <p:spPr>
          <a:xfrm>
            <a:off x="866299" y="3292197"/>
            <a:ext cx="3416856" cy="308015"/>
          </a:xfrm>
          <a:prstGeom prst="rect">
            <a:avLst/>
          </a:prstGeom>
          <a:noFill/>
          <a:ln/>
        </p:spPr>
        <p:txBody>
          <a:bodyPr wrap="none" lIns="0" tIns="0" rIns="0" bIns="0" rtlCol="0" anchor="t"/>
          <a:lstStyle/>
          <a:p>
            <a:pPr marL="342900" indent="-342900" algn="l">
              <a:lnSpc>
                <a:spcPts val="2400"/>
              </a:lnSpc>
              <a:buSzPct val="100000"/>
              <a:buChar char="•"/>
            </a:pPr>
            <a:r>
              <a:rPr lang="en-US" sz="1500" dirty="0">
                <a:solidFill>
                  <a:srgbClr val="F9EEE7"/>
                </a:solidFill>
                <a:latin typeface="Quattrocento" pitchFamily="34" charset="0"/>
                <a:ea typeface="Quattrocento" pitchFamily="34" charset="-122"/>
                <a:cs typeface="Quattrocento" pitchFamily="34" charset="-120"/>
              </a:rPr>
              <a:t>Building materials</a:t>
            </a:r>
            <a:endParaRPr lang="en-US" sz="1500" dirty="0"/>
          </a:p>
        </p:txBody>
      </p:sp>
      <p:sp>
        <p:nvSpPr>
          <p:cNvPr id="9" name="Text 6"/>
          <p:cNvSpPr/>
          <p:nvPr/>
        </p:nvSpPr>
        <p:spPr>
          <a:xfrm>
            <a:off x="866299" y="3667482"/>
            <a:ext cx="3416856" cy="308015"/>
          </a:xfrm>
          <a:prstGeom prst="rect">
            <a:avLst/>
          </a:prstGeom>
          <a:noFill/>
          <a:ln/>
        </p:spPr>
        <p:txBody>
          <a:bodyPr wrap="none" lIns="0" tIns="0" rIns="0" bIns="0" rtlCol="0" anchor="t"/>
          <a:lstStyle/>
          <a:p>
            <a:pPr marL="342900" indent="-342900" algn="l">
              <a:lnSpc>
                <a:spcPts val="2400"/>
              </a:lnSpc>
              <a:buSzPct val="100000"/>
              <a:buChar char="•"/>
            </a:pPr>
            <a:r>
              <a:rPr lang="en-US" sz="1500" dirty="0">
                <a:solidFill>
                  <a:srgbClr val="F9EEE7"/>
                </a:solidFill>
                <a:latin typeface="Quattrocento" pitchFamily="34" charset="0"/>
                <a:ea typeface="Quattrocento" pitchFamily="34" charset="-122"/>
                <a:cs typeface="Quattrocento" pitchFamily="34" charset="-120"/>
              </a:rPr>
              <a:t>Labor costs</a:t>
            </a:r>
            <a:endParaRPr lang="en-US" sz="1500" dirty="0"/>
          </a:p>
        </p:txBody>
      </p:sp>
      <p:sp>
        <p:nvSpPr>
          <p:cNvPr id="10" name="Text 7"/>
          <p:cNvSpPr/>
          <p:nvPr/>
        </p:nvSpPr>
        <p:spPr>
          <a:xfrm>
            <a:off x="866299" y="4042767"/>
            <a:ext cx="3416856" cy="308015"/>
          </a:xfrm>
          <a:prstGeom prst="rect">
            <a:avLst/>
          </a:prstGeom>
          <a:noFill/>
          <a:ln/>
        </p:spPr>
        <p:txBody>
          <a:bodyPr wrap="none" lIns="0" tIns="0" rIns="0" bIns="0" rtlCol="0" anchor="t"/>
          <a:lstStyle/>
          <a:p>
            <a:pPr marL="342900" indent="-342900" algn="l">
              <a:lnSpc>
                <a:spcPts val="2400"/>
              </a:lnSpc>
              <a:buSzPct val="100000"/>
              <a:buChar char="•"/>
            </a:pPr>
            <a:r>
              <a:rPr lang="en-US" sz="1500" dirty="0">
                <a:solidFill>
                  <a:srgbClr val="F9EEE7"/>
                </a:solidFill>
                <a:latin typeface="Quattrocento" pitchFamily="34" charset="0"/>
                <a:ea typeface="Quattrocento" pitchFamily="34" charset="-122"/>
                <a:cs typeface="Quattrocento" pitchFamily="34" charset="-120"/>
              </a:rPr>
              <a:t>Equipment rental</a:t>
            </a:r>
            <a:endParaRPr lang="en-US" sz="1500" dirty="0"/>
          </a:p>
        </p:txBody>
      </p:sp>
      <p:sp>
        <p:nvSpPr>
          <p:cNvPr id="11" name="Text 8"/>
          <p:cNvSpPr/>
          <p:nvPr/>
        </p:nvSpPr>
        <p:spPr>
          <a:xfrm>
            <a:off x="866299" y="4418052"/>
            <a:ext cx="3416856" cy="308015"/>
          </a:xfrm>
          <a:prstGeom prst="rect">
            <a:avLst/>
          </a:prstGeom>
          <a:noFill/>
          <a:ln/>
        </p:spPr>
        <p:txBody>
          <a:bodyPr wrap="none" lIns="0" tIns="0" rIns="0" bIns="0" rtlCol="0" anchor="t"/>
          <a:lstStyle/>
          <a:p>
            <a:pPr marL="342900" indent="-342900" algn="l">
              <a:lnSpc>
                <a:spcPts val="2400"/>
              </a:lnSpc>
              <a:buSzPct val="100000"/>
              <a:buChar char="•"/>
            </a:pPr>
            <a:r>
              <a:rPr lang="en-US" sz="1500" dirty="0">
                <a:solidFill>
                  <a:srgbClr val="F9EEE7"/>
                </a:solidFill>
                <a:latin typeface="Quattrocento" pitchFamily="34" charset="0"/>
                <a:ea typeface="Quattrocento" pitchFamily="34" charset="-122"/>
                <a:cs typeface="Quattrocento" pitchFamily="34" charset="-120"/>
              </a:rPr>
              <a:t>Tenant finish</a:t>
            </a:r>
            <a:endParaRPr lang="en-US" sz="1500" dirty="0"/>
          </a:p>
        </p:txBody>
      </p:sp>
      <p:sp>
        <p:nvSpPr>
          <p:cNvPr id="12" name="Shape 9"/>
          <p:cNvSpPr/>
          <p:nvPr/>
        </p:nvSpPr>
        <p:spPr>
          <a:xfrm>
            <a:off x="4668203" y="1950601"/>
            <a:ext cx="3802023" cy="2967990"/>
          </a:xfrm>
          <a:prstGeom prst="roundRect">
            <a:avLst>
              <a:gd name="adj" fmla="val 973"/>
            </a:avLst>
          </a:prstGeom>
          <a:solidFill>
            <a:srgbClr val="315251"/>
          </a:solidFill>
          <a:ln/>
        </p:spPr>
        <p:txBody>
          <a:bodyPr/>
          <a:lstStyle/>
          <a:p>
            <a:endParaRPr lang="en-US"/>
          </a:p>
        </p:txBody>
      </p:sp>
      <p:sp>
        <p:nvSpPr>
          <p:cNvPr id="13" name="Text 10"/>
          <p:cNvSpPr/>
          <p:nvPr/>
        </p:nvSpPr>
        <p:spPr>
          <a:xfrm>
            <a:off x="4860727" y="2143125"/>
            <a:ext cx="2264926" cy="283012"/>
          </a:xfrm>
          <a:prstGeom prst="rect">
            <a:avLst/>
          </a:prstGeom>
          <a:noFill/>
          <a:ln/>
        </p:spPr>
        <p:txBody>
          <a:bodyPr wrap="none" lIns="0" tIns="0" rIns="0" bIns="0" rtlCol="0" anchor="t"/>
          <a:lstStyle/>
          <a:p>
            <a:pPr marL="0" indent="0" algn="l">
              <a:lnSpc>
                <a:spcPts val="2200"/>
              </a:lnSpc>
              <a:buNone/>
            </a:pPr>
            <a:r>
              <a:rPr lang="en-US" sz="1750" dirty="0">
                <a:solidFill>
                  <a:srgbClr val="F9EEE7"/>
                </a:solidFill>
                <a:latin typeface="Quattrocento" pitchFamily="34" charset="0"/>
                <a:ea typeface="Quattrocento" pitchFamily="34" charset="-122"/>
                <a:cs typeface="Quattrocento" pitchFamily="34" charset="-120"/>
              </a:rPr>
              <a:t>Soft Costs</a:t>
            </a:r>
            <a:endParaRPr lang="en-US" sz="1750" dirty="0"/>
          </a:p>
        </p:txBody>
      </p:sp>
      <p:sp>
        <p:nvSpPr>
          <p:cNvPr id="14" name="Text 11"/>
          <p:cNvSpPr/>
          <p:nvPr/>
        </p:nvSpPr>
        <p:spPr>
          <a:xfrm>
            <a:off x="4860727" y="2541627"/>
            <a:ext cx="3416975" cy="308015"/>
          </a:xfrm>
          <a:prstGeom prst="rect">
            <a:avLst/>
          </a:prstGeom>
          <a:noFill/>
          <a:ln/>
        </p:spPr>
        <p:txBody>
          <a:bodyPr wrap="none" lIns="0" tIns="0" rIns="0" bIns="0" rtlCol="0" anchor="t"/>
          <a:lstStyle/>
          <a:p>
            <a:pPr marL="342900" indent="-342900" algn="l">
              <a:lnSpc>
                <a:spcPts val="2400"/>
              </a:lnSpc>
              <a:buSzPct val="100000"/>
              <a:buChar char="•"/>
            </a:pPr>
            <a:r>
              <a:rPr lang="en-US" sz="1500" dirty="0">
                <a:solidFill>
                  <a:srgbClr val="F9EEE7"/>
                </a:solidFill>
                <a:latin typeface="Quattrocento" pitchFamily="34" charset="0"/>
                <a:ea typeface="Quattrocento" pitchFamily="34" charset="-122"/>
                <a:cs typeface="Quattrocento" pitchFamily="34" charset="-120"/>
              </a:rPr>
              <a:t>Loan fees</a:t>
            </a:r>
            <a:endParaRPr lang="en-US" sz="1500" dirty="0"/>
          </a:p>
        </p:txBody>
      </p:sp>
      <p:sp>
        <p:nvSpPr>
          <p:cNvPr id="15" name="Text 12"/>
          <p:cNvSpPr/>
          <p:nvPr/>
        </p:nvSpPr>
        <p:spPr>
          <a:xfrm>
            <a:off x="4860727" y="2916912"/>
            <a:ext cx="3416975" cy="308015"/>
          </a:xfrm>
          <a:prstGeom prst="rect">
            <a:avLst/>
          </a:prstGeom>
          <a:noFill/>
          <a:ln/>
        </p:spPr>
        <p:txBody>
          <a:bodyPr wrap="none" lIns="0" tIns="0" rIns="0" bIns="0" rtlCol="0" anchor="t"/>
          <a:lstStyle/>
          <a:p>
            <a:pPr marL="342900" indent="-342900" algn="l">
              <a:lnSpc>
                <a:spcPts val="2400"/>
              </a:lnSpc>
              <a:buSzPct val="100000"/>
              <a:buChar char="•"/>
            </a:pPr>
            <a:r>
              <a:rPr lang="en-US" sz="1500" dirty="0">
                <a:solidFill>
                  <a:srgbClr val="F9EEE7"/>
                </a:solidFill>
                <a:latin typeface="Quattrocento" pitchFamily="34" charset="0"/>
                <a:ea typeface="Quattrocento" pitchFamily="34" charset="-122"/>
                <a:cs typeface="Quattrocento" pitchFamily="34" charset="-120"/>
              </a:rPr>
              <a:t>Construction interest</a:t>
            </a:r>
            <a:endParaRPr lang="en-US" sz="1500" dirty="0"/>
          </a:p>
        </p:txBody>
      </p:sp>
      <p:sp>
        <p:nvSpPr>
          <p:cNvPr id="16" name="Text 13"/>
          <p:cNvSpPr/>
          <p:nvPr/>
        </p:nvSpPr>
        <p:spPr>
          <a:xfrm>
            <a:off x="4860727" y="3292197"/>
            <a:ext cx="3416975" cy="308015"/>
          </a:xfrm>
          <a:prstGeom prst="rect">
            <a:avLst/>
          </a:prstGeom>
          <a:noFill/>
          <a:ln/>
        </p:spPr>
        <p:txBody>
          <a:bodyPr wrap="none" lIns="0" tIns="0" rIns="0" bIns="0" rtlCol="0" anchor="t"/>
          <a:lstStyle/>
          <a:p>
            <a:pPr marL="342900" indent="-342900" algn="l">
              <a:lnSpc>
                <a:spcPts val="2400"/>
              </a:lnSpc>
              <a:buSzPct val="100000"/>
              <a:buChar char="•"/>
            </a:pPr>
            <a:r>
              <a:rPr lang="en-US" sz="1500" dirty="0">
                <a:solidFill>
                  <a:srgbClr val="F9EEE7"/>
                </a:solidFill>
                <a:latin typeface="Quattrocento" pitchFamily="34" charset="0"/>
                <a:ea typeface="Quattrocento" pitchFamily="34" charset="-122"/>
                <a:cs typeface="Quattrocento" pitchFamily="34" charset="-120"/>
              </a:rPr>
              <a:t>Legal fees</a:t>
            </a:r>
            <a:endParaRPr lang="en-US" sz="1500" dirty="0"/>
          </a:p>
        </p:txBody>
      </p:sp>
      <p:sp>
        <p:nvSpPr>
          <p:cNvPr id="17" name="Text 14"/>
          <p:cNvSpPr/>
          <p:nvPr/>
        </p:nvSpPr>
        <p:spPr>
          <a:xfrm>
            <a:off x="4860727" y="3667482"/>
            <a:ext cx="3416975" cy="308015"/>
          </a:xfrm>
          <a:prstGeom prst="rect">
            <a:avLst/>
          </a:prstGeom>
          <a:noFill/>
          <a:ln/>
        </p:spPr>
        <p:txBody>
          <a:bodyPr wrap="none" lIns="0" tIns="0" rIns="0" bIns="0" rtlCol="0" anchor="t"/>
          <a:lstStyle/>
          <a:p>
            <a:pPr marL="342900" indent="-342900" algn="l">
              <a:lnSpc>
                <a:spcPts val="2400"/>
              </a:lnSpc>
              <a:buSzPct val="100000"/>
              <a:buChar char="•"/>
            </a:pPr>
            <a:r>
              <a:rPr lang="en-US" sz="1500" dirty="0">
                <a:solidFill>
                  <a:srgbClr val="F9EEE7"/>
                </a:solidFill>
                <a:latin typeface="Quattrocento" pitchFamily="34" charset="0"/>
                <a:ea typeface="Quattrocento" pitchFamily="34" charset="-122"/>
                <a:cs typeface="Quattrocento" pitchFamily="34" charset="-120"/>
              </a:rPr>
              <a:t>Architectural fees</a:t>
            </a:r>
            <a:endParaRPr lang="en-US" sz="1500" dirty="0"/>
          </a:p>
        </p:txBody>
      </p:sp>
      <p:sp>
        <p:nvSpPr>
          <p:cNvPr id="18" name="Text 15"/>
          <p:cNvSpPr/>
          <p:nvPr/>
        </p:nvSpPr>
        <p:spPr>
          <a:xfrm>
            <a:off x="4860727" y="4042767"/>
            <a:ext cx="3416975" cy="308015"/>
          </a:xfrm>
          <a:prstGeom prst="rect">
            <a:avLst/>
          </a:prstGeom>
          <a:noFill/>
          <a:ln/>
        </p:spPr>
        <p:txBody>
          <a:bodyPr wrap="none" lIns="0" tIns="0" rIns="0" bIns="0" rtlCol="0" anchor="t"/>
          <a:lstStyle/>
          <a:p>
            <a:pPr marL="342900" indent="-342900" algn="l">
              <a:lnSpc>
                <a:spcPts val="2400"/>
              </a:lnSpc>
              <a:buSzPct val="100000"/>
              <a:buChar char="•"/>
            </a:pPr>
            <a:r>
              <a:rPr lang="en-US" sz="1500" dirty="0">
                <a:solidFill>
                  <a:srgbClr val="F9EEE7"/>
                </a:solidFill>
                <a:latin typeface="Quattrocento" pitchFamily="34" charset="0"/>
                <a:ea typeface="Quattrocento" pitchFamily="34" charset="-122"/>
                <a:cs typeface="Quattrocento" pitchFamily="34" charset="-120"/>
              </a:rPr>
              <a:t>Engineering fees</a:t>
            </a:r>
            <a:endParaRPr lang="en-US" sz="1500" dirty="0"/>
          </a:p>
        </p:txBody>
      </p:sp>
      <p:sp>
        <p:nvSpPr>
          <p:cNvPr id="19" name="Text 16"/>
          <p:cNvSpPr/>
          <p:nvPr/>
        </p:nvSpPr>
        <p:spPr>
          <a:xfrm>
            <a:off x="4860727" y="4418052"/>
            <a:ext cx="3416975" cy="308015"/>
          </a:xfrm>
          <a:prstGeom prst="rect">
            <a:avLst/>
          </a:prstGeom>
          <a:noFill/>
          <a:ln/>
        </p:spPr>
        <p:txBody>
          <a:bodyPr wrap="none" lIns="0" tIns="0" rIns="0" bIns="0" rtlCol="0" anchor="t"/>
          <a:lstStyle/>
          <a:p>
            <a:pPr marL="342900" indent="-342900" algn="l">
              <a:lnSpc>
                <a:spcPts val="2400"/>
              </a:lnSpc>
              <a:buSzPct val="100000"/>
              <a:buChar char="•"/>
            </a:pPr>
            <a:r>
              <a:rPr lang="en-US" sz="1500" dirty="0">
                <a:solidFill>
                  <a:srgbClr val="F9EEE7"/>
                </a:solidFill>
                <a:latin typeface="Quattrocento" pitchFamily="34" charset="0"/>
                <a:ea typeface="Quattrocento" pitchFamily="34" charset="-122"/>
                <a:cs typeface="Quattrocento" pitchFamily="34" charset="-120"/>
              </a:rPr>
              <a:t>Marketing costs</a:t>
            </a:r>
            <a:endParaRPr lang="en-US" sz="1500" dirty="0"/>
          </a:p>
        </p:txBody>
      </p:sp>
      <p:sp>
        <p:nvSpPr>
          <p:cNvPr id="20" name="Shape 17"/>
          <p:cNvSpPr/>
          <p:nvPr/>
        </p:nvSpPr>
        <p:spPr>
          <a:xfrm>
            <a:off x="673775" y="5111115"/>
            <a:ext cx="7796451" cy="2592705"/>
          </a:xfrm>
          <a:prstGeom prst="roundRect">
            <a:avLst>
              <a:gd name="adj" fmla="val 1114"/>
            </a:avLst>
          </a:prstGeom>
          <a:solidFill>
            <a:srgbClr val="315251"/>
          </a:solidFill>
          <a:ln/>
        </p:spPr>
        <p:txBody>
          <a:bodyPr/>
          <a:lstStyle/>
          <a:p>
            <a:endParaRPr lang="en-US"/>
          </a:p>
        </p:txBody>
      </p:sp>
      <p:sp>
        <p:nvSpPr>
          <p:cNvPr id="21" name="Text 18"/>
          <p:cNvSpPr/>
          <p:nvPr/>
        </p:nvSpPr>
        <p:spPr>
          <a:xfrm>
            <a:off x="866299" y="5303639"/>
            <a:ext cx="2264926" cy="283012"/>
          </a:xfrm>
          <a:prstGeom prst="rect">
            <a:avLst/>
          </a:prstGeom>
          <a:noFill/>
          <a:ln/>
        </p:spPr>
        <p:txBody>
          <a:bodyPr wrap="none" lIns="0" tIns="0" rIns="0" bIns="0" rtlCol="0" anchor="t"/>
          <a:lstStyle/>
          <a:p>
            <a:pPr marL="0" indent="0" algn="l">
              <a:lnSpc>
                <a:spcPts val="2200"/>
              </a:lnSpc>
              <a:buNone/>
            </a:pPr>
            <a:r>
              <a:rPr lang="en-US" sz="1750" dirty="0">
                <a:solidFill>
                  <a:srgbClr val="F9EEE7"/>
                </a:solidFill>
                <a:latin typeface="Quattrocento" pitchFamily="34" charset="0"/>
                <a:ea typeface="Quattrocento" pitchFamily="34" charset="-122"/>
                <a:cs typeface="Quattrocento" pitchFamily="34" charset="-120"/>
              </a:rPr>
              <a:t>Lease-up Costs</a:t>
            </a:r>
            <a:endParaRPr lang="en-US" sz="1750" dirty="0"/>
          </a:p>
        </p:txBody>
      </p:sp>
      <p:sp>
        <p:nvSpPr>
          <p:cNvPr id="22" name="Text 19"/>
          <p:cNvSpPr/>
          <p:nvPr/>
        </p:nvSpPr>
        <p:spPr>
          <a:xfrm>
            <a:off x="866299" y="5702141"/>
            <a:ext cx="7411403" cy="308015"/>
          </a:xfrm>
          <a:prstGeom prst="rect">
            <a:avLst/>
          </a:prstGeom>
          <a:noFill/>
          <a:ln/>
        </p:spPr>
        <p:txBody>
          <a:bodyPr wrap="none" lIns="0" tIns="0" rIns="0" bIns="0" rtlCol="0" anchor="t"/>
          <a:lstStyle/>
          <a:p>
            <a:pPr marL="342900" indent="-342900" algn="l">
              <a:lnSpc>
                <a:spcPts val="2400"/>
              </a:lnSpc>
              <a:buSzPct val="100000"/>
              <a:buChar char="•"/>
            </a:pPr>
            <a:r>
              <a:rPr lang="en-US" sz="1500" dirty="0">
                <a:solidFill>
                  <a:srgbClr val="F9EEE7"/>
                </a:solidFill>
                <a:latin typeface="Quattrocento" pitchFamily="34" charset="0"/>
                <a:ea typeface="Quattrocento" pitchFamily="34" charset="-122"/>
                <a:cs typeface="Quattrocento" pitchFamily="34" charset="-120"/>
              </a:rPr>
              <a:t>Leasing commissions</a:t>
            </a:r>
            <a:endParaRPr lang="en-US" sz="1500" dirty="0"/>
          </a:p>
        </p:txBody>
      </p:sp>
      <p:sp>
        <p:nvSpPr>
          <p:cNvPr id="23" name="Text 20"/>
          <p:cNvSpPr/>
          <p:nvPr/>
        </p:nvSpPr>
        <p:spPr>
          <a:xfrm>
            <a:off x="866299" y="6077426"/>
            <a:ext cx="7411403" cy="308015"/>
          </a:xfrm>
          <a:prstGeom prst="rect">
            <a:avLst/>
          </a:prstGeom>
          <a:noFill/>
          <a:ln/>
        </p:spPr>
        <p:txBody>
          <a:bodyPr wrap="none" lIns="0" tIns="0" rIns="0" bIns="0" rtlCol="0" anchor="t"/>
          <a:lstStyle/>
          <a:p>
            <a:pPr marL="342900" indent="-342900" algn="l">
              <a:lnSpc>
                <a:spcPts val="2400"/>
              </a:lnSpc>
              <a:buSzPct val="100000"/>
              <a:buChar char="•"/>
            </a:pPr>
            <a:r>
              <a:rPr lang="en-US" sz="1500" dirty="0">
                <a:solidFill>
                  <a:srgbClr val="F9EEE7"/>
                </a:solidFill>
                <a:latin typeface="Quattrocento" pitchFamily="34" charset="0"/>
                <a:ea typeface="Quattrocento" pitchFamily="34" charset="-122"/>
                <a:cs typeface="Quattrocento" pitchFamily="34" charset="-120"/>
              </a:rPr>
              <a:t>Tenant improvements</a:t>
            </a:r>
            <a:endParaRPr lang="en-US" sz="1500" dirty="0"/>
          </a:p>
        </p:txBody>
      </p:sp>
      <p:sp>
        <p:nvSpPr>
          <p:cNvPr id="24" name="Text 21"/>
          <p:cNvSpPr/>
          <p:nvPr/>
        </p:nvSpPr>
        <p:spPr>
          <a:xfrm>
            <a:off x="866299" y="6452711"/>
            <a:ext cx="7411403" cy="308015"/>
          </a:xfrm>
          <a:prstGeom prst="rect">
            <a:avLst/>
          </a:prstGeom>
          <a:noFill/>
          <a:ln/>
        </p:spPr>
        <p:txBody>
          <a:bodyPr wrap="none" lIns="0" tIns="0" rIns="0" bIns="0" rtlCol="0" anchor="t"/>
          <a:lstStyle/>
          <a:p>
            <a:pPr marL="342900" indent="-342900" algn="l">
              <a:lnSpc>
                <a:spcPts val="2400"/>
              </a:lnSpc>
              <a:buSzPct val="100000"/>
              <a:buChar char="•"/>
            </a:pPr>
            <a:r>
              <a:rPr lang="en-US" sz="1500" dirty="0">
                <a:solidFill>
                  <a:srgbClr val="F9EEE7"/>
                </a:solidFill>
                <a:latin typeface="Quattrocento" pitchFamily="34" charset="0"/>
                <a:ea typeface="Quattrocento" pitchFamily="34" charset="-122"/>
                <a:cs typeface="Quattrocento" pitchFamily="34" charset="-120"/>
              </a:rPr>
              <a:t>Working capital</a:t>
            </a:r>
            <a:endParaRPr lang="en-US" sz="1500" dirty="0"/>
          </a:p>
        </p:txBody>
      </p:sp>
      <p:sp>
        <p:nvSpPr>
          <p:cNvPr id="25" name="Text 22"/>
          <p:cNvSpPr/>
          <p:nvPr/>
        </p:nvSpPr>
        <p:spPr>
          <a:xfrm>
            <a:off x="866299" y="6827996"/>
            <a:ext cx="7411403" cy="308015"/>
          </a:xfrm>
          <a:prstGeom prst="rect">
            <a:avLst/>
          </a:prstGeom>
          <a:noFill/>
          <a:ln/>
        </p:spPr>
        <p:txBody>
          <a:bodyPr wrap="none" lIns="0" tIns="0" rIns="0" bIns="0" rtlCol="0" anchor="t"/>
          <a:lstStyle/>
          <a:p>
            <a:pPr marL="342900" indent="-342900" algn="l">
              <a:lnSpc>
                <a:spcPts val="2400"/>
              </a:lnSpc>
              <a:buSzPct val="100000"/>
              <a:buChar char="•"/>
            </a:pPr>
            <a:r>
              <a:rPr lang="en-US" sz="1500" dirty="0">
                <a:solidFill>
                  <a:srgbClr val="F9EEE7"/>
                </a:solidFill>
                <a:latin typeface="Quattrocento" pitchFamily="34" charset="0"/>
                <a:ea typeface="Quattrocento" pitchFamily="34" charset="-122"/>
                <a:cs typeface="Quattrocento" pitchFamily="34" charset="-120"/>
              </a:rPr>
              <a:t>Marketing expenses</a:t>
            </a:r>
            <a:endParaRPr lang="en-US" sz="1500" dirty="0"/>
          </a:p>
        </p:txBody>
      </p:sp>
      <p:sp>
        <p:nvSpPr>
          <p:cNvPr id="26" name="Text 23"/>
          <p:cNvSpPr/>
          <p:nvPr/>
        </p:nvSpPr>
        <p:spPr>
          <a:xfrm>
            <a:off x="866299" y="7203281"/>
            <a:ext cx="7411403" cy="308015"/>
          </a:xfrm>
          <a:prstGeom prst="rect">
            <a:avLst/>
          </a:prstGeom>
          <a:noFill/>
          <a:ln/>
        </p:spPr>
        <p:txBody>
          <a:bodyPr wrap="none" lIns="0" tIns="0" rIns="0" bIns="0" rtlCol="0" anchor="t"/>
          <a:lstStyle/>
          <a:p>
            <a:pPr marL="342900" indent="-342900" algn="l">
              <a:lnSpc>
                <a:spcPts val="2400"/>
              </a:lnSpc>
              <a:buSzPct val="100000"/>
              <a:buChar char="•"/>
            </a:pPr>
            <a:r>
              <a:rPr lang="en-US" sz="1500" dirty="0">
                <a:solidFill>
                  <a:srgbClr val="F9EEE7"/>
                </a:solidFill>
                <a:latin typeface="Quattrocento" pitchFamily="34" charset="0"/>
                <a:ea typeface="Quattrocento" pitchFamily="34" charset="-122"/>
                <a:cs typeface="Quattrocento" pitchFamily="34" charset="-120"/>
              </a:rPr>
              <a:t>Operating deficits</a:t>
            </a:r>
            <a:endParaRPr lang="en-US" sz="15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638532" y="739854"/>
            <a:ext cx="7866936" cy="1073229"/>
          </a:xfrm>
          <a:prstGeom prst="rect">
            <a:avLst/>
          </a:prstGeom>
          <a:noFill/>
          <a:ln/>
        </p:spPr>
        <p:txBody>
          <a:bodyPr wrap="square" lIns="0" tIns="0" rIns="0" bIns="0" rtlCol="0" anchor="t"/>
          <a:lstStyle/>
          <a:p>
            <a:pPr marL="0" indent="0" algn="l">
              <a:lnSpc>
                <a:spcPts val="4200"/>
              </a:lnSpc>
              <a:buNone/>
            </a:pPr>
            <a:r>
              <a:rPr lang="en-US" sz="3350" dirty="0">
                <a:solidFill>
                  <a:srgbClr val="FFD9BE"/>
                </a:solidFill>
                <a:latin typeface="Quattrocento" pitchFamily="34" charset="0"/>
                <a:ea typeface="Quattrocento" pitchFamily="34" charset="-122"/>
                <a:cs typeface="Quattrocento" pitchFamily="34" charset="-120"/>
              </a:rPr>
              <a:t>The Trend Toward Greener Development</a:t>
            </a:r>
            <a:endParaRPr lang="en-US" sz="3350" dirty="0"/>
          </a:p>
        </p:txBody>
      </p:sp>
      <p:pic>
        <p:nvPicPr>
          <p:cNvPr id="4" name="Image 1" descr="preencoded.png"/>
          <p:cNvPicPr>
            <a:picLocks noChangeAspect="1"/>
          </p:cNvPicPr>
          <p:nvPr/>
        </p:nvPicPr>
        <p:blipFill>
          <a:blip r:embed="rId4"/>
          <a:stretch>
            <a:fillRect/>
          </a:stretch>
        </p:blipFill>
        <p:spPr>
          <a:xfrm>
            <a:off x="638532" y="2086689"/>
            <a:ext cx="456009" cy="456009"/>
          </a:xfrm>
          <a:prstGeom prst="rect">
            <a:avLst/>
          </a:prstGeom>
        </p:spPr>
      </p:pic>
      <p:sp>
        <p:nvSpPr>
          <p:cNvPr id="5" name="Text 1"/>
          <p:cNvSpPr/>
          <p:nvPr/>
        </p:nvSpPr>
        <p:spPr>
          <a:xfrm>
            <a:off x="1322546" y="2194917"/>
            <a:ext cx="1786295" cy="268248"/>
          </a:xfrm>
          <a:prstGeom prst="rect">
            <a:avLst/>
          </a:prstGeom>
          <a:noFill/>
          <a:ln/>
        </p:spPr>
        <p:txBody>
          <a:bodyPr wrap="none" lIns="0" tIns="0" rIns="0" bIns="0" rtlCol="0" anchor="t"/>
          <a:lstStyle/>
          <a:p>
            <a:pPr marL="0" indent="0" algn="l">
              <a:lnSpc>
                <a:spcPts val="2100"/>
              </a:lnSpc>
              <a:buNone/>
            </a:pPr>
            <a:r>
              <a:rPr lang="en-US" sz="1650" dirty="0">
                <a:solidFill>
                  <a:srgbClr val="F9EEE7"/>
                </a:solidFill>
                <a:latin typeface="Quattrocento" pitchFamily="34" charset="0"/>
                <a:ea typeface="Quattrocento" pitchFamily="34" charset="-122"/>
                <a:cs typeface="Quattrocento" pitchFamily="34" charset="-120"/>
              </a:rPr>
              <a:t>Energy Efficiency</a:t>
            </a:r>
            <a:endParaRPr lang="en-US" sz="1650" dirty="0"/>
          </a:p>
        </p:txBody>
      </p:sp>
      <p:sp>
        <p:nvSpPr>
          <p:cNvPr id="6" name="Text 2"/>
          <p:cNvSpPr/>
          <p:nvPr/>
        </p:nvSpPr>
        <p:spPr>
          <a:xfrm>
            <a:off x="1322546" y="2572583"/>
            <a:ext cx="1786295" cy="1459111"/>
          </a:xfrm>
          <a:prstGeom prst="rect">
            <a:avLst/>
          </a:prstGeom>
          <a:noFill/>
          <a:ln/>
        </p:spPr>
        <p:txBody>
          <a:bodyPr wrap="square" lIns="0" tIns="0" rIns="0" bIns="0" rtlCol="0" anchor="t"/>
          <a:lstStyle/>
          <a:p>
            <a:pPr marL="0" indent="0" algn="l">
              <a:lnSpc>
                <a:spcPts val="2250"/>
              </a:lnSpc>
              <a:buNone/>
            </a:pPr>
            <a:r>
              <a:rPr lang="en-US" sz="1400" dirty="0">
                <a:solidFill>
                  <a:srgbClr val="F9EEE7"/>
                </a:solidFill>
                <a:latin typeface="Quattrocento" pitchFamily="34" charset="0"/>
                <a:ea typeface="Quattrocento" pitchFamily="34" charset="-122"/>
                <a:cs typeface="Quattrocento" pitchFamily="34" charset="-120"/>
              </a:rPr>
              <a:t>LED lighting, occupancy sensors, and reduced plug loads through monitoring</a:t>
            </a:r>
            <a:endParaRPr lang="en-US" sz="1400" dirty="0"/>
          </a:p>
        </p:txBody>
      </p:sp>
      <p:pic>
        <p:nvPicPr>
          <p:cNvPr id="7" name="Image 2" descr="preencoded.png"/>
          <p:cNvPicPr>
            <a:picLocks noChangeAspect="1"/>
          </p:cNvPicPr>
          <p:nvPr/>
        </p:nvPicPr>
        <p:blipFill>
          <a:blip r:embed="rId5"/>
          <a:stretch>
            <a:fillRect/>
          </a:stretch>
        </p:blipFill>
        <p:spPr>
          <a:xfrm>
            <a:off x="3336846" y="2086689"/>
            <a:ext cx="456009" cy="456009"/>
          </a:xfrm>
          <a:prstGeom prst="rect">
            <a:avLst/>
          </a:prstGeom>
        </p:spPr>
      </p:pic>
      <p:sp>
        <p:nvSpPr>
          <p:cNvPr id="8" name="Text 3"/>
          <p:cNvSpPr/>
          <p:nvPr/>
        </p:nvSpPr>
        <p:spPr>
          <a:xfrm>
            <a:off x="4020860" y="2194917"/>
            <a:ext cx="1786295" cy="536496"/>
          </a:xfrm>
          <a:prstGeom prst="rect">
            <a:avLst/>
          </a:prstGeom>
          <a:noFill/>
          <a:ln/>
        </p:spPr>
        <p:txBody>
          <a:bodyPr wrap="square" lIns="0" tIns="0" rIns="0" bIns="0" rtlCol="0" anchor="t"/>
          <a:lstStyle/>
          <a:p>
            <a:pPr marL="0" indent="0" algn="l">
              <a:lnSpc>
                <a:spcPts val="2100"/>
              </a:lnSpc>
              <a:buNone/>
            </a:pPr>
            <a:r>
              <a:rPr lang="en-US" sz="1650" dirty="0">
                <a:solidFill>
                  <a:srgbClr val="F9EEE7"/>
                </a:solidFill>
                <a:latin typeface="Quattrocento" pitchFamily="34" charset="0"/>
                <a:ea typeface="Quattrocento" pitchFamily="34" charset="-122"/>
                <a:cs typeface="Quattrocento" pitchFamily="34" charset="-120"/>
              </a:rPr>
              <a:t>Renewable Energy</a:t>
            </a:r>
            <a:endParaRPr lang="en-US" sz="1650" dirty="0"/>
          </a:p>
        </p:txBody>
      </p:sp>
      <p:sp>
        <p:nvSpPr>
          <p:cNvPr id="9" name="Text 4"/>
          <p:cNvSpPr/>
          <p:nvPr/>
        </p:nvSpPr>
        <p:spPr>
          <a:xfrm>
            <a:off x="4020860" y="2840831"/>
            <a:ext cx="1786295" cy="875467"/>
          </a:xfrm>
          <a:prstGeom prst="rect">
            <a:avLst/>
          </a:prstGeom>
          <a:noFill/>
          <a:ln/>
        </p:spPr>
        <p:txBody>
          <a:bodyPr wrap="square" lIns="0" tIns="0" rIns="0" bIns="0" rtlCol="0" anchor="t"/>
          <a:lstStyle/>
          <a:p>
            <a:pPr marL="0" indent="0" algn="l">
              <a:lnSpc>
                <a:spcPts val="2250"/>
              </a:lnSpc>
              <a:buNone/>
            </a:pPr>
            <a:r>
              <a:rPr lang="en-US" sz="1400" dirty="0">
                <a:solidFill>
                  <a:srgbClr val="F9EEE7"/>
                </a:solidFill>
                <a:latin typeface="Quattrocento" pitchFamily="34" charset="0"/>
                <a:ea typeface="Quattrocento" pitchFamily="34" charset="-122"/>
                <a:cs typeface="Quattrocento" pitchFamily="34" charset="-120"/>
              </a:rPr>
              <a:t>Solar panels, wind turbines, and natural gas fuel cells</a:t>
            </a:r>
            <a:endParaRPr lang="en-US" sz="1400" dirty="0"/>
          </a:p>
        </p:txBody>
      </p:sp>
      <p:pic>
        <p:nvPicPr>
          <p:cNvPr id="10" name="Image 3" descr="preencoded.png"/>
          <p:cNvPicPr>
            <a:picLocks noChangeAspect="1"/>
          </p:cNvPicPr>
          <p:nvPr/>
        </p:nvPicPr>
        <p:blipFill>
          <a:blip r:embed="rId6"/>
          <a:stretch>
            <a:fillRect/>
          </a:stretch>
        </p:blipFill>
        <p:spPr>
          <a:xfrm>
            <a:off x="6035159" y="2086689"/>
            <a:ext cx="456009" cy="456009"/>
          </a:xfrm>
          <a:prstGeom prst="rect">
            <a:avLst/>
          </a:prstGeom>
        </p:spPr>
      </p:pic>
      <p:sp>
        <p:nvSpPr>
          <p:cNvPr id="11" name="Text 5"/>
          <p:cNvSpPr/>
          <p:nvPr/>
        </p:nvSpPr>
        <p:spPr>
          <a:xfrm>
            <a:off x="6719173" y="2194917"/>
            <a:ext cx="1786295" cy="536496"/>
          </a:xfrm>
          <a:prstGeom prst="rect">
            <a:avLst/>
          </a:prstGeom>
          <a:noFill/>
          <a:ln/>
        </p:spPr>
        <p:txBody>
          <a:bodyPr wrap="square" lIns="0" tIns="0" rIns="0" bIns="0" rtlCol="0" anchor="t"/>
          <a:lstStyle/>
          <a:p>
            <a:pPr marL="0" indent="0" algn="l">
              <a:lnSpc>
                <a:spcPts val="2100"/>
              </a:lnSpc>
              <a:buNone/>
            </a:pPr>
            <a:r>
              <a:rPr lang="en-US" sz="1650" dirty="0">
                <a:solidFill>
                  <a:srgbClr val="F9EEE7"/>
                </a:solidFill>
                <a:latin typeface="Quattrocento" pitchFamily="34" charset="0"/>
                <a:ea typeface="Quattrocento" pitchFamily="34" charset="-122"/>
                <a:cs typeface="Quattrocento" pitchFamily="34" charset="-120"/>
              </a:rPr>
              <a:t>Water Conservation</a:t>
            </a:r>
            <a:endParaRPr lang="en-US" sz="1650" dirty="0"/>
          </a:p>
        </p:txBody>
      </p:sp>
      <p:sp>
        <p:nvSpPr>
          <p:cNvPr id="12" name="Text 6"/>
          <p:cNvSpPr/>
          <p:nvPr/>
        </p:nvSpPr>
        <p:spPr>
          <a:xfrm>
            <a:off x="6719173" y="2840831"/>
            <a:ext cx="1786295" cy="1167289"/>
          </a:xfrm>
          <a:prstGeom prst="rect">
            <a:avLst/>
          </a:prstGeom>
          <a:noFill/>
          <a:ln/>
        </p:spPr>
        <p:txBody>
          <a:bodyPr wrap="square" lIns="0" tIns="0" rIns="0" bIns="0" rtlCol="0" anchor="t"/>
          <a:lstStyle/>
          <a:p>
            <a:pPr marL="0" indent="0" algn="l">
              <a:lnSpc>
                <a:spcPts val="2250"/>
              </a:lnSpc>
              <a:buNone/>
            </a:pPr>
            <a:r>
              <a:rPr lang="en-US" sz="1400" dirty="0">
                <a:solidFill>
                  <a:srgbClr val="F9EEE7"/>
                </a:solidFill>
                <a:latin typeface="Quattrocento" pitchFamily="34" charset="0"/>
                <a:ea typeface="Quattrocento" pitchFamily="34" charset="-122"/>
                <a:cs typeface="Quattrocento" pitchFamily="34" charset="-120"/>
              </a:rPr>
              <a:t>Reduced flow features, rainwater capture, and gray water recycling</a:t>
            </a:r>
            <a:endParaRPr lang="en-US" sz="1400" dirty="0"/>
          </a:p>
        </p:txBody>
      </p:sp>
      <p:pic>
        <p:nvPicPr>
          <p:cNvPr id="13" name="Image 4" descr="preencoded.png"/>
          <p:cNvPicPr>
            <a:picLocks noChangeAspect="1"/>
          </p:cNvPicPr>
          <p:nvPr/>
        </p:nvPicPr>
        <p:blipFill>
          <a:blip r:embed="rId7"/>
          <a:stretch>
            <a:fillRect/>
          </a:stretch>
        </p:blipFill>
        <p:spPr>
          <a:xfrm>
            <a:off x="638532" y="4487704"/>
            <a:ext cx="456009" cy="456009"/>
          </a:xfrm>
          <a:prstGeom prst="rect">
            <a:avLst/>
          </a:prstGeom>
        </p:spPr>
      </p:pic>
      <p:sp>
        <p:nvSpPr>
          <p:cNvPr id="14" name="Text 7"/>
          <p:cNvSpPr/>
          <p:nvPr/>
        </p:nvSpPr>
        <p:spPr>
          <a:xfrm>
            <a:off x="1322546" y="4595932"/>
            <a:ext cx="1786295" cy="536496"/>
          </a:xfrm>
          <a:prstGeom prst="rect">
            <a:avLst/>
          </a:prstGeom>
          <a:noFill/>
          <a:ln/>
        </p:spPr>
        <p:txBody>
          <a:bodyPr wrap="square" lIns="0" tIns="0" rIns="0" bIns="0" rtlCol="0" anchor="t"/>
          <a:lstStyle/>
          <a:p>
            <a:pPr marL="0" indent="0" algn="l">
              <a:lnSpc>
                <a:spcPts val="2100"/>
              </a:lnSpc>
              <a:buNone/>
            </a:pPr>
            <a:r>
              <a:rPr lang="en-US" sz="1650" dirty="0">
                <a:solidFill>
                  <a:srgbClr val="F9EEE7"/>
                </a:solidFill>
                <a:latin typeface="Quattrocento" pitchFamily="34" charset="0"/>
                <a:ea typeface="Quattrocento" pitchFamily="34" charset="-122"/>
                <a:cs typeface="Quattrocento" pitchFamily="34" charset="-120"/>
              </a:rPr>
              <a:t>Sustainable Materials</a:t>
            </a:r>
            <a:endParaRPr lang="en-US" sz="1650" dirty="0"/>
          </a:p>
        </p:txBody>
      </p:sp>
      <p:sp>
        <p:nvSpPr>
          <p:cNvPr id="15" name="Text 8"/>
          <p:cNvSpPr/>
          <p:nvPr/>
        </p:nvSpPr>
        <p:spPr>
          <a:xfrm>
            <a:off x="1322546" y="5241846"/>
            <a:ext cx="1786295" cy="1167289"/>
          </a:xfrm>
          <a:prstGeom prst="rect">
            <a:avLst/>
          </a:prstGeom>
          <a:noFill/>
          <a:ln/>
        </p:spPr>
        <p:txBody>
          <a:bodyPr wrap="square" lIns="0" tIns="0" rIns="0" bIns="0" rtlCol="0" anchor="t"/>
          <a:lstStyle/>
          <a:p>
            <a:pPr marL="0" indent="0" algn="l">
              <a:lnSpc>
                <a:spcPts val="2250"/>
              </a:lnSpc>
              <a:buNone/>
            </a:pPr>
            <a:r>
              <a:rPr lang="en-US" sz="1400" dirty="0">
                <a:solidFill>
                  <a:srgbClr val="F9EEE7"/>
                </a:solidFill>
                <a:latin typeface="Quattrocento" pitchFamily="34" charset="0"/>
                <a:ea typeface="Quattrocento" pitchFamily="34" charset="-122"/>
                <a:cs typeface="Quattrocento" pitchFamily="34" charset="-120"/>
              </a:rPr>
              <a:t>Local and recycled materials, renewable wood, and non-toxic products</a:t>
            </a:r>
            <a:endParaRPr lang="en-US" sz="1400" dirty="0"/>
          </a:p>
        </p:txBody>
      </p:sp>
      <p:sp>
        <p:nvSpPr>
          <p:cNvPr id="16" name="Text 9"/>
          <p:cNvSpPr/>
          <p:nvPr/>
        </p:nvSpPr>
        <p:spPr>
          <a:xfrm>
            <a:off x="638532" y="6614279"/>
            <a:ext cx="7866936" cy="875467"/>
          </a:xfrm>
          <a:prstGeom prst="rect">
            <a:avLst/>
          </a:prstGeom>
          <a:noFill/>
          <a:ln/>
        </p:spPr>
        <p:txBody>
          <a:bodyPr wrap="square" lIns="0" tIns="0" rIns="0" bIns="0" rtlCol="0" anchor="t"/>
          <a:lstStyle/>
          <a:p>
            <a:pPr marL="0" indent="0" algn="l">
              <a:lnSpc>
                <a:spcPts val="2250"/>
              </a:lnSpc>
              <a:buNone/>
            </a:pPr>
            <a:r>
              <a:rPr lang="en-US" sz="1400" dirty="0">
                <a:solidFill>
                  <a:srgbClr val="F9EEE7"/>
                </a:solidFill>
                <a:latin typeface="Quattrocento" pitchFamily="34" charset="0"/>
                <a:ea typeface="Quattrocento" pitchFamily="34" charset="-122"/>
                <a:cs typeface="Quattrocento" pitchFamily="34" charset="-120"/>
              </a:rPr>
              <a:t>Sustainable development promotes environmental and social improvement. Today's market standards require higher energy and water efficiency, with many tenants insisting on these features.</a:t>
            </a:r>
            <a:endParaRPr lang="en-US" sz="14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170295" y="694253"/>
            <a:ext cx="7776210" cy="1149429"/>
          </a:xfrm>
          <a:prstGeom prst="rect">
            <a:avLst/>
          </a:prstGeom>
          <a:noFill/>
          <a:ln/>
        </p:spPr>
        <p:txBody>
          <a:bodyPr wrap="square" lIns="0" tIns="0" rIns="0" bIns="0" rtlCol="0" anchor="t"/>
          <a:lstStyle/>
          <a:p>
            <a:pPr marL="0" indent="0" algn="l">
              <a:lnSpc>
                <a:spcPts val="4500"/>
              </a:lnSpc>
              <a:buNone/>
            </a:pPr>
            <a:r>
              <a:rPr lang="en-US" sz="3600" dirty="0">
                <a:solidFill>
                  <a:srgbClr val="FFD9BE"/>
                </a:solidFill>
                <a:latin typeface="Quattrocento" pitchFamily="34" charset="0"/>
                <a:ea typeface="Quattrocento" pitchFamily="34" charset="-122"/>
                <a:cs typeface="Quattrocento" pitchFamily="34" charset="-120"/>
              </a:rPr>
              <a:t>Simple Financial Feasibility Analysis (SFFA)</a:t>
            </a:r>
            <a:endParaRPr lang="en-US" sz="3600" dirty="0"/>
          </a:p>
        </p:txBody>
      </p:sp>
      <p:sp>
        <p:nvSpPr>
          <p:cNvPr id="4" name="Shape 1"/>
          <p:cNvSpPr/>
          <p:nvPr/>
        </p:nvSpPr>
        <p:spPr>
          <a:xfrm>
            <a:off x="6170295" y="2136696"/>
            <a:ext cx="195382" cy="1420297"/>
          </a:xfrm>
          <a:prstGeom prst="roundRect">
            <a:avLst>
              <a:gd name="adj" fmla="val 15002"/>
            </a:avLst>
          </a:prstGeom>
          <a:solidFill>
            <a:srgbClr val="315251"/>
          </a:solidFill>
          <a:ln/>
        </p:spPr>
        <p:txBody>
          <a:bodyPr/>
          <a:lstStyle/>
          <a:p>
            <a:endParaRPr lang="en-US"/>
          </a:p>
        </p:txBody>
      </p:sp>
      <p:sp>
        <p:nvSpPr>
          <p:cNvPr id="5" name="Text 2"/>
          <p:cNvSpPr/>
          <p:nvPr/>
        </p:nvSpPr>
        <p:spPr>
          <a:xfrm>
            <a:off x="6561058" y="2332077"/>
            <a:ext cx="2298859" cy="287298"/>
          </a:xfrm>
          <a:prstGeom prst="rect">
            <a:avLst/>
          </a:prstGeom>
          <a:noFill/>
          <a:ln/>
        </p:spPr>
        <p:txBody>
          <a:bodyPr wrap="none" lIns="0" tIns="0" rIns="0" bIns="0" rtlCol="0" anchor="t"/>
          <a:lstStyle/>
          <a:p>
            <a:pPr marL="0" indent="0" algn="l">
              <a:lnSpc>
                <a:spcPts val="2250"/>
              </a:lnSpc>
              <a:buNone/>
            </a:pPr>
            <a:r>
              <a:rPr lang="en-US" sz="1800" dirty="0">
                <a:solidFill>
                  <a:srgbClr val="F9EEE7"/>
                </a:solidFill>
                <a:latin typeface="Quattrocento" pitchFamily="34" charset="0"/>
                <a:ea typeface="Quattrocento" pitchFamily="34" charset="-122"/>
                <a:cs typeface="Quattrocento" pitchFamily="34" charset="-120"/>
              </a:rPr>
              <a:t>Front-Door Analysis</a:t>
            </a:r>
            <a:endParaRPr lang="en-US" sz="1800" dirty="0"/>
          </a:p>
        </p:txBody>
      </p:sp>
      <p:sp>
        <p:nvSpPr>
          <p:cNvPr id="6" name="Text 3"/>
          <p:cNvSpPr/>
          <p:nvPr/>
        </p:nvSpPr>
        <p:spPr>
          <a:xfrm>
            <a:off x="6561058" y="2736533"/>
            <a:ext cx="7385447" cy="625078"/>
          </a:xfrm>
          <a:prstGeom prst="rect">
            <a:avLst/>
          </a:prstGeom>
          <a:noFill/>
          <a:ln/>
        </p:spPr>
        <p:txBody>
          <a:bodyPr wrap="square" lIns="0" tIns="0" rIns="0" bIns="0" rtlCol="0" anchor="t"/>
          <a:lstStyle/>
          <a:p>
            <a:pPr marL="0" indent="0" algn="l">
              <a:lnSpc>
                <a:spcPts val="2450"/>
              </a:lnSpc>
              <a:buNone/>
            </a:pPr>
            <a:r>
              <a:rPr lang="en-US" sz="1500" dirty="0">
                <a:solidFill>
                  <a:srgbClr val="F9EEE7"/>
                </a:solidFill>
                <a:latin typeface="Quattrocento" pitchFamily="34" charset="0"/>
                <a:ea typeface="Quattrocento" pitchFamily="34" charset="-122"/>
                <a:cs typeface="Quattrocento" pitchFamily="34" charset="-120"/>
              </a:rPr>
              <a:t>Starts with land and construction costs to determine required minimum rent. Used for site-looking-for-a-use projects.</a:t>
            </a:r>
            <a:endParaRPr lang="en-US" sz="1500" dirty="0"/>
          </a:p>
        </p:txBody>
      </p:sp>
      <p:sp>
        <p:nvSpPr>
          <p:cNvPr id="7" name="Shape 4"/>
          <p:cNvSpPr/>
          <p:nvPr/>
        </p:nvSpPr>
        <p:spPr>
          <a:xfrm>
            <a:off x="6463308" y="3703439"/>
            <a:ext cx="195382" cy="1420297"/>
          </a:xfrm>
          <a:prstGeom prst="roundRect">
            <a:avLst>
              <a:gd name="adj" fmla="val 15002"/>
            </a:avLst>
          </a:prstGeom>
          <a:solidFill>
            <a:srgbClr val="315251"/>
          </a:solidFill>
          <a:ln/>
        </p:spPr>
        <p:txBody>
          <a:bodyPr/>
          <a:lstStyle/>
          <a:p>
            <a:endParaRPr lang="en-US"/>
          </a:p>
        </p:txBody>
      </p:sp>
      <p:sp>
        <p:nvSpPr>
          <p:cNvPr id="8" name="Text 5"/>
          <p:cNvSpPr/>
          <p:nvPr/>
        </p:nvSpPr>
        <p:spPr>
          <a:xfrm>
            <a:off x="6854071" y="3898821"/>
            <a:ext cx="2298859" cy="287298"/>
          </a:xfrm>
          <a:prstGeom prst="rect">
            <a:avLst/>
          </a:prstGeom>
          <a:noFill/>
          <a:ln/>
        </p:spPr>
        <p:txBody>
          <a:bodyPr wrap="none" lIns="0" tIns="0" rIns="0" bIns="0" rtlCol="0" anchor="t"/>
          <a:lstStyle/>
          <a:p>
            <a:pPr marL="0" indent="0" algn="l">
              <a:lnSpc>
                <a:spcPts val="2250"/>
              </a:lnSpc>
              <a:buNone/>
            </a:pPr>
            <a:r>
              <a:rPr lang="en-US" sz="1800" dirty="0">
                <a:solidFill>
                  <a:srgbClr val="F9EEE7"/>
                </a:solidFill>
                <a:latin typeface="Quattrocento" pitchFamily="34" charset="0"/>
                <a:ea typeface="Quattrocento" pitchFamily="34" charset="-122"/>
                <a:cs typeface="Quattrocento" pitchFamily="34" charset="-120"/>
              </a:rPr>
              <a:t>Back-Door Analysis</a:t>
            </a:r>
            <a:endParaRPr lang="en-US" sz="1800" dirty="0"/>
          </a:p>
        </p:txBody>
      </p:sp>
      <p:sp>
        <p:nvSpPr>
          <p:cNvPr id="9" name="Text 6"/>
          <p:cNvSpPr/>
          <p:nvPr/>
        </p:nvSpPr>
        <p:spPr>
          <a:xfrm>
            <a:off x="6854071" y="4303276"/>
            <a:ext cx="7092434" cy="625078"/>
          </a:xfrm>
          <a:prstGeom prst="rect">
            <a:avLst/>
          </a:prstGeom>
          <a:noFill/>
          <a:ln/>
        </p:spPr>
        <p:txBody>
          <a:bodyPr wrap="square" lIns="0" tIns="0" rIns="0" bIns="0" rtlCol="0" anchor="t"/>
          <a:lstStyle/>
          <a:p>
            <a:pPr marL="0" indent="0" algn="l">
              <a:lnSpc>
                <a:spcPts val="2450"/>
              </a:lnSpc>
              <a:buNone/>
            </a:pPr>
            <a:r>
              <a:rPr lang="en-US" sz="1500" dirty="0">
                <a:solidFill>
                  <a:srgbClr val="F9EEE7"/>
                </a:solidFill>
                <a:latin typeface="Quattrocento" pitchFamily="34" charset="0"/>
                <a:ea typeface="Quattrocento" pitchFamily="34" charset="-122"/>
                <a:cs typeface="Quattrocento" pitchFamily="34" charset="-120"/>
              </a:rPr>
              <a:t>Starts with expected market rents to determine affordable site acquisition cost. Used for use-looking-for-a-site projects.</a:t>
            </a:r>
            <a:endParaRPr lang="en-US" sz="1500" dirty="0"/>
          </a:p>
        </p:txBody>
      </p:sp>
      <p:sp>
        <p:nvSpPr>
          <p:cNvPr id="10" name="Shape 7"/>
          <p:cNvSpPr/>
          <p:nvPr/>
        </p:nvSpPr>
        <p:spPr>
          <a:xfrm>
            <a:off x="6756440" y="5270182"/>
            <a:ext cx="195382" cy="1420297"/>
          </a:xfrm>
          <a:prstGeom prst="roundRect">
            <a:avLst>
              <a:gd name="adj" fmla="val 15002"/>
            </a:avLst>
          </a:prstGeom>
          <a:solidFill>
            <a:srgbClr val="315251"/>
          </a:solidFill>
          <a:ln/>
        </p:spPr>
        <p:txBody>
          <a:bodyPr/>
          <a:lstStyle/>
          <a:p>
            <a:endParaRPr lang="en-US"/>
          </a:p>
        </p:txBody>
      </p:sp>
      <p:sp>
        <p:nvSpPr>
          <p:cNvPr id="11" name="Text 8"/>
          <p:cNvSpPr/>
          <p:nvPr/>
        </p:nvSpPr>
        <p:spPr>
          <a:xfrm>
            <a:off x="7147203" y="5465564"/>
            <a:ext cx="3307199" cy="287298"/>
          </a:xfrm>
          <a:prstGeom prst="rect">
            <a:avLst/>
          </a:prstGeom>
          <a:noFill/>
          <a:ln/>
        </p:spPr>
        <p:txBody>
          <a:bodyPr wrap="none" lIns="0" tIns="0" rIns="0" bIns="0" rtlCol="0" anchor="t"/>
          <a:lstStyle/>
          <a:p>
            <a:pPr marL="0" indent="0" algn="l">
              <a:lnSpc>
                <a:spcPts val="2250"/>
              </a:lnSpc>
              <a:buNone/>
            </a:pPr>
            <a:r>
              <a:rPr lang="en-US" sz="1800" dirty="0">
                <a:solidFill>
                  <a:srgbClr val="F9EEE7"/>
                </a:solidFill>
                <a:latin typeface="Quattrocento" pitchFamily="34" charset="0"/>
                <a:ea typeface="Quattrocento" pitchFamily="34" charset="-122"/>
                <a:cs typeface="Quattrocento" pitchFamily="34" charset="-120"/>
              </a:rPr>
              <a:t>Borrow-to-the-Hilt Assumption</a:t>
            </a:r>
            <a:endParaRPr lang="en-US" sz="1800" dirty="0"/>
          </a:p>
        </p:txBody>
      </p:sp>
      <p:sp>
        <p:nvSpPr>
          <p:cNvPr id="12" name="Text 9"/>
          <p:cNvSpPr/>
          <p:nvPr/>
        </p:nvSpPr>
        <p:spPr>
          <a:xfrm>
            <a:off x="7147203" y="5870019"/>
            <a:ext cx="6799302" cy="625078"/>
          </a:xfrm>
          <a:prstGeom prst="rect">
            <a:avLst/>
          </a:prstGeom>
          <a:noFill/>
          <a:ln/>
        </p:spPr>
        <p:txBody>
          <a:bodyPr wrap="square" lIns="0" tIns="0" rIns="0" bIns="0" rtlCol="0" anchor="t"/>
          <a:lstStyle/>
          <a:p>
            <a:pPr marL="0" indent="0" algn="l">
              <a:lnSpc>
                <a:spcPts val="2450"/>
              </a:lnSpc>
              <a:buNone/>
            </a:pPr>
            <a:r>
              <a:rPr lang="en-US" sz="1500" dirty="0">
                <a:solidFill>
                  <a:srgbClr val="F9EEE7"/>
                </a:solidFill>
                <a:latin typeface="Quattrocento" pitchFamily="34" charset="0"/>
                <a:ea typeface="Quattrocento" pitchFamily="34" charset="-122"/>
                <a:cs typeface="Quattrocento" pitchFamily="34" charset="-120"/>
              </a:rPr>
              <a:t>Assumes developer will take out maximum permanent loan the completed project will support.</a:t>
            </a:r>
            <a:endParaRPr lang="en-US" sz="1500" dirty="0"/>
          </a:p>
        </p:txBody>
      </p:sp>
      <p:sp>
        <p:nvSpPr>
          <p:cNvPr id="13" name="Text 10"/>
          <p:cNvSpPr/>
          <p:nvPr/>
        </p:nvSpPr>
        <p:spPr>
          <a:xfrm>
            <a:off x="6170295" y="6910268"/>
            <a:ext cx="7776210" cy="625078"/>
          </a:xfrm>
          <a:prstGeom prst="rect">
            <a:avLst/>
          </a:prstGeom>
          <a:noFill/>
          <a:ln/>
        </p:spPr>
        <p:txBody>
          <a:bodyPr wrap="square" lIns="0" tIns="0" rIns="0" bIns="0" rtlCol="0" anchor="t"/>
          <a:lstStyle/>
          <a:p>
            <a:pPr marL="0" indent="0" algn="l">
              <a:lnSpc>
                <a:spcPts val="2450"/>
              </a:lnSpc>
              <a:buNone/>
            </a:pPr>
            <a:r>
              <a:rPr lang="en-US" sz="1500" dirty="0">
                <a:solidFill>
                  <a:srgbClr val="F9EEE7"/>
                </a:solidFill>
                <a:latin typeface="Quattrocento" pitchFamily="34" charset="0"/>
                <a:ea typeface="Quattrocento" pitchFamily="34" charset="-122"/>
                <a:cs typeface="Quattrocento" pitchFamily="34" charset="-120"/>
              </a:rPr>
              <a:t>SFFA is widely used in practice but only assesses feasibility, not investment desirability. It relies on mortgage market information rather than complete capital market analysis.</a:t>
            </a:r>
            <a:endParaRPr lang="en-US" sz="15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4A14EC-BA81-9976-098C-A0F2B15763FD}"/>
              </a:ext>
            </a:extLst>
          </p:cNvPr>
          <p:cNvPicPr>
            <a:picLocks noChangeAspect="1"/>
          </p:cNvPicPr>
          <p:nvPr/>
        </p:nvPicPr>
        <p:blipFill>
          <a:blip r:embed="rId2"/>
          <a:stretch>
            <a:fillRect/>
          </a:stretch>
        </p:blipFill>
        <p:spPr>
          <a:xfrm>
            <a:off x="3643952" y="316018"/>
            <a:ext cx="6701051" cy="7597564"/>
          </a:xfrm>
          <a:prstGeom prst="rect">
            <a:avLst/>
          </a:prstGeom>
        </p:spPr>
      </p:pic>
    </p:spTree>
    <p:extLst>
      <p:ext uri="{BB962C8B-B14F-4D97-AF65-F5344CB8AC3E}">
        <p14:creationId xmlns:p14="http://schemas.microsoft.com/office/powerpoint/2010/main" val="1172421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32696"/>
          </a:xfrm>
          <a:prstGeom prst="rect">
            <a:avLst/>
          </a:prstGeom>
        </p:spPr>
      </p:pic>
      <p:sp>
        <p:nvSpPr>
          <p:cNvPr id="3" name="Text 0"/>
          <p:cNvSpPr/>
          <p:nvPr/>
        </p:nvSpPr>
        <p:spPr>
          <a:xfrm>
            <a:off x="743664" y="584240"/>
            <a:ext cx="7656671" cy="1249680"/>
          </a:xfrm>
          <a:prstGeom prst="rect">
            <a:avLst/>
          </a:prstGeom>
          <a:noFill/>
          <a:ln/>
        </p:spPr>
        <p:txBody>
          <a:bodyPr wrap="square" lIns="0" tIns="0" rIns="0" bIns="0" rtlCol="0" anchor="t"/>
          <a:lstStyle/>
          <a:p>
            <a:pPr marL="0" indent="0" algn="l">
              <a:lnSpc>
                <a:spcPts val="4900"/>
              </a:lnSpc>
              <a:buNone/>
            </a:pPr>
            <a:r>
              <a:rPr lang="en-US" sz="3900" dirty="0">
                <a:solidFill>
                  <a:srgbClr val="FFD9BE"/>
                </a:solidFill>
                <a:latin typeface="Quattrocento" pitchFamily="34" charset="0"/>
                <a:ea typeface="Quattrocento" pitchFamily="34" charset="-122"/>
                <a:cs typeface="Quattrocento" pitchFamily="34" charset="-120"/>
              </a:rPr>
              <a:t>Front-Door SFFA Example: Office Rehab</a:t>
            </a:r>
            <a:endParaRPr lang="en-US" sz="3900" dirty="0"/>
          </a:p>
        </p:txBody>
      </p:sp>
      <p:sp>
        <p:nvSpPr>
          <p:cNvPr id="4" name="Text 1"/>
          <p:cNvSpPr/>
          <p:nvPr/>
        </p:nvSpPr>
        <p:spPr>
          <a:xfrm>
            <a:off x="743664" y="2258735"/>
            <a:ext cx="2375178" cy="701159"/>
          </a:xfrm>
          <a:prstGeom prst="rect">
            <a:avLst/>
          </a:prstGeom>
          <a:noFill/>
          <a:ln/>
        </p:spPr>
        <p:txBody>
          <a:bodyPr wrap="none" lIns="0" tIns="0" rIns="0" bIns="0" rtlCol="0" anchor="t"/>
          <a:lstStyle/>
          <a:p>
            <a:pPr marL="0" indent="0" algn="ctr">
              <a:lnSpc>
                <a:spcPts val="5500"/>
              </a:lnSpc>
              <a:buNone/>
            </a:pPr>
            <a:r>
              <a:rPr lang="en-US" sz="5500" dirty="0">
                <a:solidFill>
                  <a:srgbClr val="F9EEE7"/>
                </a:solidFill>
                <a:latin typeface="Quattrocento" pitchFamily="34" charset="0"/>
                <a:ea typeface="Quattrocento" pitchFamily="34" charset="-122"/>
                <a:cs typeface="Quattrocento" pitchFamily="34" charset="-120"/>
              </a:rPr>
              <a:t>$1.24M</a:t>
            </a:r>
            <a:endParaRPr lang="en-US" sz="5500" dirty="0"/>
          </a:p>
        </p:txBody>
      </p:sp>
      <p:sp>
        <p:nvSpPr>
          <p:cNvPr id="5" name="Text 2"/>
          <p:cNvSpPr/>
          <p:nvPr/>
        </p:nvSpPr>
        <p:spPr>
          <a:xfrm>
            <a:off x="743664" y="3225403"/>
            <a:ext cx="2375178" cy="312539"/>
          </a:xfrm>
          <a:prstGeom prst="rect">
            <a:avLst/>
          </a:prstGeom>
          <a:noFill/>
          <a:ln/>
        </p:spPr>
        <p:txBody>
          <a:bodyPr wrap="none" lIns="0" tIns="0" rIns="0" bIns="0" rtlCol="0" anchor="t"/>
          <a:lstStyle/>
          <a:p>
            <a:pPr marL="0" indent="0" algn="ctr">
              <a:lnSpc>
                <a:spcPts val="2450"/>
              </a:lnSpc>
              <a:buNone/>
            </a:pPr>
            <a:r>
              <a:rPr lang="en-US" sz="1950" dirty="0">
                <a:solidFill>
                  <a:srgbClr val="F9EEE7"/>
                </a:solidFill>
                <a:latin typeface="Quattrocento" pitchFamily="34" charset="0"/>
                <a:ea typeface="Quattrocento" pitchFamily="34" charset="-122"/>
                <a:cs typeface="Quattrocento" pitchFamily="34" charset="-120"/>
              </a:rPr>
              <a:t>Total Costs</a:t>
            </a:r>
            <a:endParaRPr lang="en-US" sz="1950" dirty="0"/>
          </a:p>
        </p:txBody>
      </p:sp>
      <p:sp>
        <p:nvSpPr>
          <p:cNvPr id="6" name="Text 3"/>
          <p:cNvSpPr/>
          <p:nvPr/>
        </p:nvSpPr>
        <p:spPr>
          <a:xfrm>
            <a:off x="743664" y="3665339"/>
            <a:ext cx="2375178" cy="680085"/>
          </a:xfrm>
          <a:prstGeom prst="rect">
            <a:avLst/>
          </a:prstGeom>
          <a:noFill/>
          <a:ln/>
        </p:spPr>
        <p:txBody>
          <a:bodyPr wrap="square" lIns="0" tIns="0" rIns="0" bIns="0" rtlCol="0" anchor="t"/>
          <a:lstStyle/>
          <a:p>
            <a:pPr marL="0" indent="0" algn="ctr">
              <a:lnSpc>
                <a:spcPts val="2650"/>
              </a:lnSpc>
              <a:buNone/>
            </a:pPr>
            <a:r>
              <a:rPr lang="en-US" sz="1650" dirty="0">
                <a:solidFill>
                  <a:srgbClr val="F9EEE7"/>
                </a:solidFill>
                <a:latin typeface="Quattrocento" pitchFamily="34" charset="0"/>
                <a:ea typeface="Quattrocento" pitchFamily="34" charset="-122"/>
                <a:cs typeface="Quattrocento" pitchFamily="34" charset="-120"/>
              </a:rPr>
              <a:t>Site, shell, and rehab costs</a:t>
            </a:r>
            <a:endParaRPr lang="en-US" sz="1650" dirty="0"/>
          </a:p>
        </p:txBody>
      </p:sp>
      <p:sp>
        <p:nvSpPr>
          <p:cNvPr id="7" name="Text 4"/>
          <p:cNvSpPr/>
          <p:nvPr/>
        </p:nvSpPr>
        <p:spPr>
          <a:xfrm>
            <a:off x="3384352" y="2258735"/>
            <a:ext cx="2375178" cy="701159"/>
          </a:xfrm>
          <a:prstGeom prst="rect">
            <a:avLst/>
          </a:prstGeom>
          <a:noFill/>
          <a:ln/>
        </p:spPr>
        <p:txBody>
          <a:bodyPr wrap="none" lIns="0" tIns="0" rIns="0" bIns="0" rtlCol="0" anchor="t"/>
          <a:lstStyle/>
          <a:p>
            <a:pPr marL="0" indent="0" algn="ctr">
              <a:lnSpc>
                <a:spcPts val="5500"/>
              </a:lnSpc>
              <a:buNone/>
            </a:pPr>
            <a:r>
              <a:rPr lang="en-US" sz="5500" dirty="0">
                <a:solidFill>
                  <a:srgbClr val="F9EEE7"/>
                </a:solidFill>
                <a:latin typeface="Quattrocento" pitchFamily="34" charset="0"/>
                <a:ea typeface="Quattrocento" pitchFamily="34" charset="-122"/>
                <a:cs typeface="Quattrocento" pitchFamily="34" charset="-120"/>
              </a:rPr>
              <a:t>$992K</a:t>
            </a:r>
            <a:endParaRPr lang="en-US" sz="5500" dirty="0"/>
          </a:p>
        </p:txBody>
      </p:sp>
      <p:sp>
        <p:nvSpPr>
          <p:cNvPr id="8" name="Text 5"/>
          <p:cNvSpPr/>
          <p:nvPr/>
        </p:nvSpPr>
        <p:spPr>
          <a:xfrm>
            <a:off x="3384352" y="3225403"/>
            <a:ext cx="2375178" cy="312539"/>
          </a:xfrm>
          <a:prstGeom prst="rect">
            <a:avLst/>
          </a:prstGeom>
          <a:noFill/>
          <a:ln/>
        </p:spPr>
        <p:txBody>
          <a:bodyPr wrap="none" lIns="0" tIns="0" rIns="0" bIns="0" rtlCol="0" anchor="t"/>
          <a:lstStyle/>
          <a:p>
            <a:pPr marL="0" indent="0" algn="ctr">
              <a:lnSpc>
                <a:spcPts val="2450"/>
              </a:lnSpc>
              <a:buNone/>
            </a:pPr>
            <a:r>
              <a:rPr lang="en-US" sz="1950" dirty="0">
                <a:solidFill>
                  <a:srgbClr val="F9EEE7"/>
                </a:solidFill>
                <a:latin typeface="Quattrocento" pitchFamily="34" charset="0"/>
                <a:ea typeface="Quattrocento" pitchFamily="34" charset="-122"/>
                <a:cs typeface="Quattrocento" pitchFamily="34" charset="-120"/>
              </a:rPr>
              <a:t>Mortgage Amount</a:t>
            </a:r>
            <a:endParaRPr lang="en-US" sz="1950" dirty="0"/>
          </a:p>
        </p:txBody>
      </p:sp>
      <p:sp>
        <p:nvSpPr>
          <p:cNvPr id="9" name="Text 6"/>
          <p:cNvSpPr/>
          <p:nvPr/>
        </p:nvSpPr>
        <p:spPr>
          <a:xfrm>
            <a:off x="3384352" y="3665339"/>
            <a:ext cx="2375178" cy="340043"/>
          </a:xfrm>
          <a:prstGeom prst="rect">
            <a:avLst/>
          </a:prstGeom>
          <a:noFill/>
          <a:ln/>
        </p:spPr>
        <p:txBody>
          <a:bodyPr wrap="none" lIns="0" tIns="0" rIns="0" bIns="0" rtlCol="0" anchor="t"/>
          <a:lstStyle/>
          <a:p>
            <a:pPr marL="0" indent="0" algn="ctr">
              <a:lnSpc>
                <a:spcPts val="2650"/>
              </a:lnSpc>
              <a:buNone/>
            </a:pPr>
            <a:r>
              <a:rPr lang="en-US" sz="1650" dirty="0">
                <a:solidFill>
                  <a:srgbClr val="F9EEE7"/>
                </a:solidFill>
                <a:latin typeface="Quattrocento" pitchFamily="34" charset="0"/>
                <a:ea typeface="Quattrocento" pitchFamily="34" charset="-122"/>
                <a:cs typeface="Quattrocento" pitchFamily="34" charset="-120"/>
              </a:rPr>
              <a:t>At 80% LTV ratio</a:t>
            </a:r>
            <a:endParaRPr lang="en-US" sz="1650" dirty="0"/>
          </a:p>
        </p:txBody>
      </p:sp>
      <p:sp>
        <p:nvSpPr>
          <p:cNvPr id="10" name="Text 7"/>
          <p:cNvSpPr/>
          <p:nvPr/>
        </p:nvSpPr>
        <p:spPr>
          <a:xfrm>
            <a:off x="6025039" y="2258735"/>
            <a:ext cx="2375178" cy="701159"/>
          </a:xfrm>
          <a:prstGeom prst="rect">
            <a:avLst/>
          </a:prstGeom>
          <a:noFill/>
          <a:ln/>
        </p:spPr>
        <p:txBody>
          <a:bodyPr wrap="none" lIns="0" tIns="0" rIns="0" bIns="0" rtlCol="0" anchor="t"/>
          <a:lstStyle/>
          <a:p>
            <a:pPr marL="0" indent="0" algn="ctr">
              <a:lnSpc>
                <a:spcPts val="5500"/>
              </a:lnSpc>
              <a:buNone/>
            </a:pPr>
            <a:r>
              <a:rPr lang="en-US" sz="5500" dirty="0">
                <a:solidFill>
                  <a:srgbClr val="F9EEE7"/>
                </a:solidFill>
                <a:latin typeface="Quattrocento" pitchFamily="34" charset="0"/>
                <a:ea typeface="Quattrocento" pitchFamily="34" charset="-122"/>
                <a:cs typeface="Quattrocento" pitchFamily="34" charset="-120"/>
              </a:rPr>
              <a:t>$152K</a:t>
            </a:r>
            <a:endParaRPr lang="en-US" sz="5500" dirty="0"/>
          </a:p>
        </p:txBody>
      </p:sp>
      <p:sp>
        <p:nvSpPr>
          <p:cNvPr id="11" name="Text 8"/>
          <p:cNvSpPr/>
          <p:nvPr/>
        </p:nvSpPr>
        <p:spPr>
          <a:xfrm>
            <a:off x="6025039" y="3225403"/>
            <a:ext cx="2375178" cy="312539"/>
          </a:xfrm>
          <a:prstGeom prst="rect">
            <a:avLst/>
          </a:prstGeom>
          <a:noFill/>
          <a:ln/>
        </p:spPr>
        <p:txBody>
          <a:bodyPr wrap="none" lIns="0" tIns="0" rIns="0" bIns="0" rtlCol="0" anchor="t"/>
          <a:lstStyle/>
          <a:p>
            <a:pPr marL="0" indent="0" algn="ctr">
              <a:lnSpc>
                <a:spcPts val="2450"/>
              </a:lnSpc>
              <a:buNone/>
            </a:pPr>
            <a:r>
              <a:rPr lang="en-US" sz="1950" dirty="0">
                <a:solidFill>
                  <a:srgbClr val="F9EEE7"/>
                </a:solidFill>
                <a:latin typeface="Quattrocento" pitchFamily="34" charset="0"/>
                <a:ea typeface="Quattrocento" pitchFamily="34" charset="-122"/>
                <a:cs typeface="Quattrocento" pitchFamily="34" charset="-120"/>
              </a:rPr>
              <a:t>Required NOI</a:t>
            </a:r>
            <a:endParaRPr lang="en-US" sz="1950" dirty="0"/>
          </a:p>
        </p:txBody>
      </p:sp>
      <p:sp>
        <p:nvSpPr>
          <p:cNvPr id="12" name="Text 9"/>
          <p:cNvSpPr/>
          <p:nvPr/>
        </p:nvSpPr>
        <p:spPr>
          <a:xfrm>
            <a:off x="6025039" y="3665339"/>
            <a:ext cx="2375178" cy="340043"/>
          </a:xfrm>
          <a:prstGeom prst="rect">
            <a:avLst/>
          </a:prstGeom>
          <a:noFill/>
          <a:ln/>
        </p:spPr>
        <p:txBody>
          <a:bodyPr wrap="none" lIns="0" tIns="0" rIns="0" bIns="0" rtlCol="0" anchor="t"/>
          <a:lstStyle/>
          <a:p>
            <a:pPr marL="0" indent="0" algn="ctr">
              <a:lnSpc>
                <a:spcPts val="2650"/>
              </a:lnSpc>
              <a:buNone/>
            </a:pPr>
            <a:r>
              <a:rPr lang="en-US" sz="1650" dirty="0">
                <a:solidFill>
                  <a:srgbClr val="F9EEE7"/>
                </a:solidFill>
                <a:latin typeface="Quattrocento" pitchFamily="34" charset="0"/>
                <a:ea typeface="Quattrocento" pitchFamily="34" charset="-122"/>
                <a:cs typeface="Quattrocento" pitchFamily="34" charset="-120"/>
              </a:rPr>
              <a:t>With 1.2x debt coverage</a:t>
            </a:r>
            <a:endParaRPr lang="en-US" sz="1650" dirty="0"/>
          </a:p>
        </p:txBody>
      </p:sp>
      <p:sp>
        <p:nvSpPr>
          <p:cNvPr id="13" name="Text 10"/>
          <p:cNvSpPr/>
          <p:nvPr/>
        </p:nvSpPr>
        <p:spPr>
          <a:xfrm>
            <a:off x="3384352" y="4982766"/>
            <a:ext cx="2375178" cy="701159"/>
          </a:xfrm>
          <a:prstGeom prst="rect">
            <a:avLst/>
          </a:prstGeom>
          <a:noFill/>
          <a:ln/>
        </p:spPr>
        <p:txBody>
          <a:bodyPr wrap="none" lIns="0" tIns="0" rIns="0" bIns="0" rtlCol="0" anchor="t"/>
          <a:lstStyle/>
          <a:p>
            <a:pPr marL="0" indent="0" algn="ctr">
              <a:lnSpc>
                <a:spcPts val="5500"/>
              </a:lnSpc>
              <a:buNone/>
            </a:pPr>
            <a:r>
              <a:rPr lang="en-US" sz="5500" dirty="0">
                <a:solidFill>
                  <a:srgbClr val="F9EEE7"/>
                </a:solidFill>
                <a:latin typeface="Quattrocento" pitchFamily="34" charset="0"/>
                <a:ea typeface="Quattrocento" pitchFamily="34" charset="-122"/>
                <a:cs typeface="Quattrocento" pitchFamily="34" charset="-120"/>
              </a:rPr>
              <a:t>$10.27</a:t>
            </a:r>
            <a:endParaRPr lang="en-US" sz="5500" dirty="0"/>
          </a:p>
        </p:txBody>
      </p:sp>
      <p:sp>
        <p:nvSpPr>
          <p:cNvPr id="14" name="Text 11"/>
          <p:cNvSpPr/>
          <p:nvPr/>
        </p:nvSpPr>
        <p:spPr>
          <a:xfrm>
            <a:off x="3384352" y="5949434"/>
            <a:ext cx="2375178" cy="312539"/>
          </a:xfrm>
          <a:prstGeom prst="rect">
            <a:avLst/>
          </a:prstGeom>
          <a:noFill/>
          <a:ln/>
        </p:spPr>
        <p:txBody>
          <a:bodyPr wrap="none" lIns="0" tIns="0" rIns="0" bIns="0" rtlCol="0" anchor="t"/>
          <a:lstStyle/>
          <a:p>
            <a:pPr marL="0" indent="0" algn="ctr">
              <a:lnSpc>
                <a:spcPts val="2450"/>
              </a:lnSpc>
              <a:buNone/>
            </a:pPr>
            <a:r>
              <a:rPr lang="en-US" sz="1950" dirty="0">
                <a:solidFill>
                  <a:srgbClr val="F9EEE7"/>
                </a:solidFill>
                <a:latin typeface="Quattrocento" pitchFamily="34" charset="0"/>
                <a:ea typeface="Quattrocento" pitchFamily="34" charset="-122"/>
                <a:cs typeface="Quattrocento" pitchFamily="34" charset="-120"/>
              </a:rPr>
              <a:t>Required Rent/SF</a:t>
            </a:r>
            <a:endParaRPr lang="en-US" sz="1950" dirty="0"/>
          </a:p>
        </p:txBody>
      </p:sp>
      <p:sp>
        <p:nvSpPr>
          <p:cNvPr id="15" name="Text 12"/>
          <p:cNvSpPr/>
          <p:nvPr/>
        </p:nvSpPr>
        <p:spPr>
          <a:xfrm>
            <a:off x="3384352" y="6389370"/>
            <a:ext cx="2375178" cy="340043"/>
          </a:xfrm>
          <a:prstGeom prst="rect">
            <a:avLst/>
          </a:prstGeom>
          <a:noFill/>
          <a:ln/>
        </p:spPr>
        <p:txBody>
          <a:bodyPr wrap="none" lIns="0" tIns="0" rIns="0" bIns="0" rtlCol="0" anchor="t"/>
          <a:lstStyle/>
          <a:p>
            <a:pPr marL="0" indent="0" algn="ctr">
              <a:lnSpc>
                <a:spcPts val="2650"/>
              </a:lnSpc>
              <a:buNone/>
            </a:pPr>
            <a:r>
              <a:rPr lang="en-US" sz="1650" dirty="0">
                <a:solidFill>
                  <a:srgbClr val="F9EEE7"/>
                </a:solidFill>
                <a:latin typeface="Quattrocento" pitchFamily="34" charset="0"/>
                <a:ea typeface="Quattrocento" pitchFamily="34" charset="-122"/>
                <a:cs typeface="Quattrocento" pitchFamily="34" charset="-120"/>
              </a:rPr>
              <a:t>To achieve feasibility</a:t>
            </a:r>
            <a:endParaRPr lang="en-US" sz="1650" dirty="0"/>
          </a:p>
        </p:txBody>
      </p:sp>
      <p:sp>
        <p:nvSpPr>
          <p:cNvPr id="16" name="Text 13"/>
          <p:cNvSpPr/>
          <p:nvPr/>
        </p:nvSpPr>
        <p:spPr>
          <a:xfrm>
            <a:off x="743664" y="6968371"/>
            <a:ext cx="7656671" cy="680085"/>
          </a:xfrm>
          <a:prstGeom prst="rect">
            <a:avLst/>
          </a:prstGeom>
          <a:noFill/>
          <a:ln/>
        </p:spPr>
        <p:txBody>
          <a:bodyPr wrap="square" lIns="0" tIns="0" rIns="0" bIns="0" rtlCol="0" anchor="t"/>
          <a:lstStyle/>
          <a:p>
            <a:pPr marL="0" indent="0" algn="l">
              <a:lnSpc>
                <a:spcPts val="2650"/>
              </a:lnSpc>
              <a:buNone/>
            </a:pPr>
            <a:r>
              <a:rPr lang="en-US" sz="1650" dirty="0">
                <a:solidFill>
                  <a:srgbClr val="F9EEE7"/>
                </a:solidFill>
                <a:latin typeface="Quattrocento" pitchFamily="34" charset="0"/>
                <a:ea typeface="Quattrocento" pitchFamily="34" charset="-122"/>
                <a:cs typeface="Quattrocento" pitchFamily="34" charset="-120"/>
              </a:rPr>
              <a:t>With market rents around $10/SF, this rehab project appears feasible. The analysis used conservative assumptions for vacancy and operating expenses.</a:t>
            </a:r>
            <a:endParaRPr lang="en-US" sz="165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719E538-0708-FD01-7887-B53DDB242B9D}"/>
              </a:ext>
            </a:extLst>
          </p:cNvPr>
          <p:cNvPicPr>
            <a:picLocks noChangeAspect="1"/>
          </p:cNvPicPr>
          <p:nvPr/>
        </p:nvPicPr>
        <p:blipFill>
          <a:blip r:embed="rId2"/>
          <a:stretch>
            <a:fillRect/>
          </a:stretch>
        </p:blipFill>
        <p:spPr>
          <a:xfrm>
            <a:off x="3766783" y="-25020"/>
            <a:ext cx="7028596" cy="8200028"/>
          </a:xfrm>
          <a:prstGeom prst="rect">
            <a:avLst/>
          </a:prstGeom>
        </p:spPr>
      </p:pic>
    </p:spTree>
    <p:extLst>
      <p:ext uri="{BB962C8B-B14F-4D97-AF65-F5344CB8AC3E}">
        <p14:creationId xmlns:p14="http://schemas.microsoft.com/office/powerpoint/2010/main" val="40076663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185178" y="550069"/>
            <a:ext cx="7746444" cy="1174433"/>
          </a:xfrm>
          <a:prstGeom prst="rect">
            <a:avLst/>
          </a:prstGeom>
          <a:noFill/>
          <a:ln/>
        </p:spPr>
        <p:txBody>
          <a:bodyPr wrap="square" lIns="0" tIns="0" rIns="0" bIns="0" rtlCol="0" anchor="t"/>
          <a:lstStyle/>
          <a:p>
            <a:pPr marL="0" indent="0" algn="l">
              <a:lnSpc>
                <a:spcPts val="4600"/>
              </a:lnSpc>
              <a:buNone/>
            </a:pPr>
            <a:r>
              <a:rPr lang="en-US" sz="3650" dirty="0">
                <a:solidFill>
                  <a:srgbClr val="FFD9BE"/>
                </a:solidFill>
                <a:latin typeface="Quattrocento" pitchFamily="34" charset="0"/>
                <a:ea typeface="Quattrocento" pitchFamily="34" charset="-122"/>
                <a:cs typeface="Quattrocento" pitchFamily="34" charset="-120"/>
              </a:rPr>
              <a:t>Back-Door SFFA Example: New Office Building</a:t>
            </a:r>
            <a:endParaRPr lang="en-US" sz="3650" dirty="0"/>
          </a:p>
        </p:txBody>
      </p:sp>
      <p:pic>
        <p:nvPicPr>
          <p:cNvPr id="4" name="Image 1" descr="preencoded.png"/>
          <p:cNvPicPr>
            <a:picLocks noChangeAspect="1"/>
          </p:cNvPicPr>
          <p:nvPr/>
        </p:nvPicPr>
        <p:blipFill>
          <a:blip r:embed="rId4"/>
          <a:stretch>
            <a:fillRect/>
          </a:stretch>
        </p:blipFill>
        <p:spPr>
          <a:xfrm>
            <a:off x="6185178" y="2023943"/>
            <a:ext cx="998339" cy="1198007"/>
          </a:xfrm>
          <a:prstGeom prst="rect">
            <a:avLst/>
          </a:prstGeom>
        </p:spPr>
      </p:pic>
      <p:sp>
        <p:nvSpPr>
          <p:cNvPr id="5" name="Text 1"/>
          <p:cNvSpPr/>
          <p:nvPr/>
        </p:nvSpPr>
        <p:spPr>
          <a:xfrm>
            <a:off x="7383185" y="2223611"/>
            <a:ext cx="2349103" cy="293608"/>
          </a:xfrm>
          <a:prstGeom prst="rect">
            <a:avLst/>
          </a:prstGeom>
          <a:noFill/>
          <a:ln/>
        </p:spPr>
        <p:txBody>
          <a:bodyPr wrap="none" lIns="0" tIns="0" rIns="0" bIns="0" rtlCol="0" anchor="t"/>
          <a:lstStyle/>
          <a:p>
            <a:pPr marL="0" indent="0" algn="l">
              <a:lnSpc>
                <a:spcPts val="2300"/>
              </a:lnSpc>
              <a:buNone/>
            </a:pPr>
            <a:r>
              <a:rPr lang="en-US" sz="1800" dirty="0">
                <a:solidFill>
                  <a:srgbClr val="F9EEE7"/>
                </a:solidFill>
                <a:latin typeface="Quattrocento" pitchFamily="34" charset="0"/>
                <a:ea typeface="Quattrocento" pitchFamily="34" charset="-122"/>
                <a:cs typeface="Quattrocento" pitchFamily="34" charset="-120"/>
              </a:rPr>
              <a:t>Market Rent</a:t>
            </a:r>
            <a:endParaRPr lang="en-US" sz="1800" dirty="0"/>
          </a:p>
        </p:txBody>
      </p:sp>
      <p:sp>
        <p:nvSpPr>
          <p:cNvPr id="6" name="Text 2"/>
          <p:cNvSpPr/>
          <p:nvPr/>
        </p:nvSpPr>
        <p:spPr>
          <a:xfrm>
            <a:off x="7383185" y="2636996"/>
            <a:ext cx="6548438" cy="319445"/>
          </a:xfrm>
          <a:prstGeom prst="rect">
            <a:avLst/>
          </a:prstGeom>
          <a:noFill/>
          <a:ln/>
        </p:spPr>
        <p:txBody>
          <a:bodyPr wrap="none" lIns="0" tIns="0" rIns="0" bIns="0" rtlCol="0" anchor="t"/>
          <a:lstStyle/>
          <a:p>
            <a:pPr marL="0" indent="0" algn="l">
              <a:lnSpc>
                <a:spcPts val="2500"/>
              </a:lnSpc>
              <a:buNone/>
            </a:pPr>
            <a:r>
              <a:rPr lang="en-US" sz="1550" dirty="0">
                <a:solidFill>
                  <a:srgbClr val="F9EEE7"/>
                </a:solidFill>
                <a:latin typeface="Quattrocento" pitchFamily="34" charset="0"/>
                <a:ea typeface="Quattrocento" pitchFamily="34" charset="-122"/>
                <a:cs typeface="Quattrocento" pitchFamily="34" charset="-120"/>
              </a:rPr>
              <a:t>$12/SF with 8% vacancy</a:t>
            </a:r>
            <a:endParaRPr lang="en-US" sz="1550" dirty="0"/>
          </a:p>
        </p:txBody>
      </p:sp>
      <p:pic>
        <p:nvPicPr>
          <p:cNvPr id="7" name="Image 2" descr="preencoded.png"/>
          <p:cNvPicPr>
            <a:picLocks noChangeAspect="1"/>
          </p:cNvPicPr>
          <p:nvPr/>
        </p:nvPicPr>
        <p:blipFill>
          <a:blip r:embed="rId5"/>
          <a:stretch>
            <a:fillRect/>
          </a:stretch>
        </p:blipFill>
        <p:spPr>
          <a:xfrm>
            <a:off x="6185178" y="3221950"/>
            <a:ext cx="998339" cy="1198007"/>
          </a:xfrm>
          <a:prstGeom prst="rect">
            <a:avLst/>
          </a:prstGeom>
        </p:spPr>
      </p:pic>
      <p:sp>
        <p:nvSpPr>
          <p:cNvPr id="8" name="Text 3"/>
          <p:cNvSpPr/>
          <p:nvPr/>
        </p:nvSpPr>
        <p:spPr>
          <a:xfrm>
            <a:off x="7383185" y="3421618"/>
            <a:ext cx="2349103" cy="293608"/>
          </a:xfrm>
          <a:prstGeom prst="rect">
            <a:avLst/>
          </a:prstGeom>
          <a:noFill/>
          <a:ln/>
        </p:spPr>
        <p:txBody>
          <a:bodyPr wrap="none" lIns="0" tIns="0" rIns="0" bIns="0" rtlCol="0" anchor="t"/>
          <a:lstStyle/>
          <a:p>
            <a:pPr marL="0" indent="0" algn="l">
              <a:lnSpc>
                <a:spcPts val="2300"/>
              </a:lnSpc>
              <a:buNone/>
            </a:pPr>
            <a:r>
              <a:rPr lang="en-US" sz="1800" dirty="0">
                <a:solidFill>
                  <a:srgbClr val="F9EEE7"/>
                </a:solidFill>
                <a:latin typeface="Quattrocento" pitchFamily="34" charset="0"/>
                <a:ea typeface="Quattrocento" pitchFamily="34" charset="-122"/>
                <a:cs typeface="Quattrocento" pitchFamily="34" charset="-120"/>
              </a:rPr>
              <a:t>NOI Calculation</a:t>
            </a:r>
            <a:endParaRPr lang="en-US" sz="1800" dirty="0"/>
          </a:p>
        </p:txBody>
      </p:sp>
      <p:sp>
        <p:nvSpPr>
          <p:cNvPr id="9" name="Text 4"/>
          <p:cNvSpPr/>
          <p:nvPr/>
        </p:nvSpPr>
        <p:spPr>
          <a:xfrm>
            <a:off x="7383185" y="3835003"/>
            <a:ext cx="6548438" cy="319445"/>
          </a:xfrm>
          <a:prstGeom prst="rect">
            <a:avLst/>
          </a:prstGeom>
          <a:noFill/>
          <a:ln/>
        </p:spPr>
        <p:txBody>
          <a:bodyPr wrap="none" lIns="0" tIns="0" rIns="0" bIns="0" rtlCol="0" anchor="t"/>
          <a:lstStyle/>
          <a:p>
            <a:pPr marL="0" indent="0" algn="l">
              <a:lnSpc>
                <a:spcPts val="2500"/>
              </a:lnSpc>
              <a:buNone/>
            </a:pPr>
            <a:r>
              <a:rPr lang="en-US" sz="1550" dirty="0">
                <a:solidFill>
                  <a:srgbClr val="F9EEE7"/>
                </a:solidFill>
                <a:latin typeface="Quattrocento" pitchFamily="34" charset="0"/>
                <a:ea typeface="Quattrocento" pitchFamily="34" charset="-122"/>
                <a:cs typeface="Quattrocento" pitchFamily="34" charset="-120"/>
              </a:rPr>
              <a:t>$265,440 after expenses</a:t>
            </a:r>
            <a:endParaRPr lang="en-US" sz="1550" dirty="0"/>
          </a:p>
        </p:txBody>
      </p:sp>
      <p:pic>
        <p:nvPicPr>
          <p:cNvPr id="10" name="Image 3" descr="preencoded.png"/>
          <p:cNvPicPr>
            <a:picLocks noChangeAspect="1"/>
          </p:cNvPicPr>
          <p:nvPr/>
        </p:nvPicPr>
        <p:blipFill>
          <a:blip r:embed="rId6"/>
          <a:stretch>
            <a:fillRect/>
          </a:stretch>
        </p:blipFill>
        <p:spPr>
          <a:xfrm>
            <a:off x="6185178" y="4419957"/>
            <a:ext cx="998339" cy="1198007"/>
          </a:xfrm>
          <a:prstGeom prst="rect">
            <a:avLst/>
          </a:prstGeom>
        </p:spPr>
      </p:pic>
      <p:sp>
        <p:nvSpPr>
          <p:cNvPr id="11" name="Text 5"/>
          <p:cNvSpPr/>
          <p:nvPr/>
        </p:nvSpPr>
        <p:spPr>
          <a:xfrm>
            <a:off x="7383185" y="4619625"/>
            <a:ext cx="2349103" cy="293608"/>
          </a:xfrm>
          <a:prstGeom prst="rect">
            <a:avLst/>
          </a:prstGeom>
          <a:noFill/>
          <a:ln/>
        </p:spPr>
        <p:txBody>
          <a:bodyPr wrap="none" lIns="0" tIns="0" rIns="0" bIns="0" rtlCol="0" anchor="t"/>
          <a:lstStyle/>
          <a:p>
            <a:pPr marL="0" indent="0" algn="l">
              <a:lnSpc>
                <a:spcPts val="2300"/>
              </a:lnSpc>
              <a:buNone/>
            </a:pPr>
            <a:r>
              <a:rPr lang="en-US" sz="1800" dirty="0">
                <a:solidFill>
                  <a:srgbClr val="F9EEE7"/>
                </a:solidFill>
                <a:latin typeface="Quattrocento" pitchFamily="34" charset="0"/>
                <a:ea typeface="Quattrocento" pitchFamily="34" charset="-122"/>
                <a:cs typeface="Quattrocento" pitchFamily="34" charset="-120"/>
              </a:rPr>
              <a:t>Mortgage Analysis</a:t>
            </a:r>
            <a:endParaRPr lang="en-US" sz="1800" dirty="0"/>
          </a:p>
        </p:txBody>
      </p:sp>
      <p:sp>
        <p:nvSpPr>
          <p:cNvPr id="12" name="Text 6"/>
          <p:cNvSpPr/>
          <p:nvPr/>
        </p:nvSpPr>
        <p:spPr>
          <a:xfrm>
            <a:off x="7383185" y="5033010"/>
            <a:ext cx="6548438" cy="319445"/>
          </a:xfrm>
          <a:prstGeom prst="rect">
            <a:avLst/>
          </a:prstGeom>
          <a:noFill/>
          <a:ln/>
        </p:spPr>
        <p:txBody>
          <a:bodyPr wrap="none" lIns="0" tIns="0" rIns="0" bIns="0" rtlCol="0" anchor="t"/>
          <a:lstStyle/>
          <a:p>
            <a:pPr marL="0" indent="0" algn="l">
              <a:lnSpc>
                <a:spcPts val="2500"/>
              </a:lnSpc>
              <a:buNone/>
            </a:pPr>
            <a:r>
              <a:rPr lang="en-US" sz="1550" dirty="0">
                <a:solidFill>
                  <a:srgbClr val="F9EEE7"/>
                </a:solidFill>
                <a:latin typeface="Quattrocento" pitchFamily="34" charset="0"/>
                <a:ea typeface="Quattrocento" pitchFamily="34" charset="-122"/>
                <a:cs typeface="Quattrocento" pitchFamily="34" charset="-120"/>
              </a:rPr>
              <a:t>$2,048,735 supportable with 9% interest</a:t>
            </a:r>
            <a:endParaRPr lang="en-US" sz="1550" dirty="0"/>
          </a:p>
        </p:txBody>
      </p:sp>
      <p:pic>
        <p:nvPicPr>
          <p:cNvPr id="13" name="Image 4" descr="preencoded.png"/>
          <p:cNvPicPr>
            <a:picLocks noChangeAspect="1"/>
          </p:cNvPicPr>
          <p:nvPr/>
        </p:nvPicPr>
        <p:blipFill>
          <a:blip r:embed="rId7"/>
          <a:stretch>
            <a:fillRect/>
          </a:stretch>
        </p:blipFill>
        <p:spPr>
          <a:xfrm>
            <a:off x="6185178" y="5617964"/>
            <a:ext cx="998339" cy="1198007"/>
          </a:xfrm>
          <a:prstGeom prst="rect">
            <a:avLst/>
          </a:prstGeom>
        </p:spPr>
      </p:pic>
      <p:sp>
        <p:nvSpPr>
          <p:cNvPr id="14" name="Text 7"/>
          <p:cNvSpPr/>
          <p:nvPr/>
        </p:nvSpPr>
        <p:spPr>
          <a:xfrm>
            <a:off x="7383185" y="5817632"/>
            <a:ext cx="2349103" cy="293608"/>
          </a:xfrm>
          <a:prstGeom prst="rect">
            <a:avLst/>
          </a:prstGeom>
          <a:noFill/>
          <a:ln/>
        </p:spPr>
        <p:txBody>
          <a:bodyPr wrap="none" lIns="0" tIns="0" rIns="0" bIns="0" rtlCol="0" anchor="t"/>
          <a:lstStyle/>
          <a:p>
            <a:pPr marL="0" indent="0" algn="l">
              <a:lnSpc>
                <a:spcPts val="2300"/>
              </a:lnSpc>
              <a:buNone/>
            </a:pPr>
            <a:r>
              <a:rPr lang="en-US" sz="1800" dirty="0">
                <a:solidFill>
                  <a:srgbClr val="F9EEE7"/>
                </a:solidFill>
                <a:latin typeface="Quattrocento" pitchFamily="34" charset="0"/>
                <a:ea typeface="Quattrocento" pitchFamily="34" charset="-122"/>
                <a:cs typeface="Quattrocento" pitchFamily="34" charset="-120"/>
              </a:rPr>
              <a:t>Land Value</a:t>
            </a:r>
            <a:endParaRPr lang="en-US" sz="1800" dirty="0"/>
          </a:p>
        </p:txBody>
      </p:sp>
      <p:sp>
        <p:nvSpPr>
          <p:cNvPr id="15" name="Text 8"/>
          <p:cNvSpPr/>
          <p:nvPr/>
        </p:nvSpPr>
        <p:spPr>
          <a:xfrm>
            <a:off x="7383185" y="6231017"/>
            <a:ext cx="6548438" cy="319445"/>
          </a:xfrm>
          <a:prstGeom prst="rect">
            <a:avLst/>
          </a:prstGeom>
          <a:noFill/>
          <a:ln/>
        </p:spPr>
        <p:txBody>
          <a:bodyPr wrap="none" lIns="0" tIns="0" rIns="0" bIns="0" rtlCol="0" anchor="t"/>
          <a:lstStyle/>
          <a:p>
            <a:pPr marL="0" indent="0" algn="l">
              <a:lnSpc>
                <a:spcPts val="2500"/>
              </a:lnSpc>
              <a:buNone/>
            </a:pPr>
            <a:r>
              <a:rPr lang="en-US" sz="1550" dirty="0">
                <a:solidFill>
                  <a:srgbClr val="F9EEE7"/>
                </a:solidFill>
                <a:latin typeface="Quattrocento" pitchFamily="34" charset="0"/>
                <a:ea typeface="Quattrocento" pitchFamily="34" charset="-122"/>
                <a:cs typeface="Quattrocento" pitchFamily="34" charset="-120"/>
              </a:rPr>
              <a:t>$591,647 supportable for site acquisition</a:t>
            </a:r>
            <a:endParaRPr lang="en-US" sz="1550" dirty="0"/>
          </a:p>
        </p:txBody>
      </p:sp>
      <p:sp>
        <p:nvSpPr>
          <p:cNvPr id="16" name="Text 9"/>
          <p:cNvSpPr/>
          <p:nvPr/>
        </p:nvSpPr>
        <p:spPr>
          <a:xfrm>
            <a:off x="6185178" y="7040523"/>
            <a:ext cx="7746444" cy="638889"/>
          </a:xfrm>
          <a:prstGeom prst="rect">
            <a:avLst/>
          </a:prstGeom>
          <a:noFill/>
          <a:ln/>
        </p:spPr>
        <p:txBody>
          <a:bodyPr wrap="square" lIns="0" tIns="0" rIns="0" bIns="0" rtlCol="0" anchor="t"/>
          <a:lstStyle/>
          <a:p>
            <a:pPr marL="0" indent="0" algn="l">
              <a:lnSpc>
                <a:spcPts val="2500"/>
              </a:lnSpc>
              <a:buNone/>
            </a:pPr>
            <a:r>
              <a:rPr lang="en-US" sz="1550" dirty="0">
                <a:solidFill>
                  <a:srgbClr val="F9EEE7"/>
                </a:solidFill>
                <a:latin typeface="Quattrocento" pitchFamily="34" charset="0"/>
                <a:ea typeface="Quattrocento" pitchFamily="34" charset="-122"/>
                <a:cs typeface="Quattrocento" pitchFamily="34" charset="-120"/>
              </a:rPr>
              <a:t>With the seller asking $500,000 for the site and supportable land value of $591,647, this project appears financially feasible.</a:t>
            </a:r>
            <a:endParaRPr lang="en-US" sz="155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882741"/>
          </a:xfrm>
          <a:prstGeom prst="rect">
            <a:avLst/>
          </a:prstGeom>
        </p:spPr>
      </p:pic>
      <p:sp>
        <p:nvSpPr>
          <p:cNvPr id="3" name="Text 0"/>
          <p:cNvSpPr/>
          <p:nvPr/>
        </p:nvSpPr>
        <p:spPr>
          <a:xfrm>
            <a:off x="807125" y="3518892"/>
            <a:ext cx="9828728" cy="678299"/>
          </a:xfrm>
          <a:prstGeom prst="rect">
            <a:avLst/>
          </a:prstGeom>
          <a:noFill/>
          <a:ln/>
        </p:spPr>
        <p:txBody>
          <a:bodyPr wrap="none" lIns="0" tIns="0" rIns="0" bIns="0" rtlCol="0" anchor="t"/>
          <a:lstStyle/>
          <a:p>
            <a:pPr marL="0" indent="0" algn="l">
              <a:lnSpc>
                <a:spcPts val="5300"/>
              </a:lnSpc>
              <a:buNone/>
            </a:pPr>
            <a:r>
              <a:rPr lang="en-US" sz="4250" dirty="0">
                <a:solidFill>
                  <a:srgbClr val="FFD9BE"/>
                </a:solidFill>
                <a:latin typeface="Quattrocento" pitchFamily="34" charset="0"/>
                <a:ea typeface="Quattrocento" pitchFamily="34" charset="-122"/>
                <a:cs typeface="Quattrocento" pitchFamily="34" charset="-120"/>
              </a:rPr>
              <a:t>Other Development Evaluation Methods</a:t>
            </a:r>
            <a:endParaRPr lang="en-US" sz="4250" dirty="0"/>
          </a:p>
        </p:txBody>
      </p:sp>
      <p:sp>
        <p:nvSpPr>
          <p:cNvPr id="4" name="Shape 1"/>
          <p:cNvSpPr/>
          <p:nvPr/>
        </p:nvSpPr>
        <p:spPr>
          <a:xfrm>
            <a:off x="807125" y="4543068"/>
            <a:ext cx="518874" cy="518874"/>
          </a:xfrm>
          <a:prstGeom prst="roundRect">
            <a:avLst>
              <a:gd name="adj" fmla="val 6667"/>
            </a:avLst>
          </a:prstGeom>
          <a:solidFill>
            <a:srgbClr val="315251"/>
          </a:solidFill>
          <a:ln/>
        </p:spPr>
        <p:txBody>
          <a:bodyPr/>
          <a:lstStyle/>
          <a:p>
            <a:endParaRPr lang="en-US"/>
          </a:p>
        </p:txBody>
      </p:sp>
      <p:sp>
        <p:nvSpPr>
          <p:cNvPr id="5" name="Text 2"/>
          <p:cNvSpPr/>
          <p:nvPr/>
        </p:nvSpPr>
        <p:spPr>
          <a:xfrm>
            <a:off x="1556623" y="4622244"/>
            <a:ext cx="2713196" cy="339090"/>
          </a:xfrm>
          <a:prstGeom prst="rect">
            <a:avLst/>
          </a:prstGeom>
          <a:noFill/>
          <a:ln/>
        </p:spPr>
        <p:txBody>
          <a:bodyPr wrap="none" lIns="0" tIns="0" rIns="0" bIns="0" rtlCol="0" anchor="t"/>
          <a:lstStyle/>
          <a:p>
            <a:pPr marL="0" indent="0" algn="l">
              <a:lnSpc>
                <a:spcPts val="2650"/>
              </a:lnSpc>
              <a:buNone/>
            </a:pPr>
            <a:r>
              <a:rPr lang="en-US" sz="2100" dirty="0">
                <a:solidFill>
                  <a:srgbClr val="F9EEE7"/>
                </a:solidFill>
                <a:latin typeface="Quattrocento" pitchFamily="34" charset="0"/>
                <a:ea typeface="Quattrocento" pitchFamily="34" charset="-122"/>
                <a:cs typeface="Quattrocento" pitchFamily="34" charset="-120"/>
              </a:rPr>
              <a:t>Profit Margin Ratio</a:t>
            </a:r>
            <a:endParaRPr lang="en-US" sz="2100" dirty="0"/>
          </a:p>
        </p:txBody>
      </p:sp>
      <p:sp>
        <p:nvSpPr>
          <p:cNvPr id="6" name="Text 3"/>
          <p:cNvSpPr/>
          <p:nvPr/>
        </p:nvSpPr>
        <p:spPr>
          <a:xfrm>
            <a:off x="1556623" y="5099685"/>
            <a:ext cx="5614392" cy="737949"/>
          </a:xfrm>
          <a:prstGeom prst="rect">
            <a:avLst/>
          </a:prstGeom>
          <a:noFill/>
          <a:ln/>
        </p:spPr>
        <p:txBody>
          <a:bodyPr wrap="square" lIns="0" tIns="0" rIns="0" bIns="0" rtlCol="0" anchor="t"/>
          <a:lstStyle/>
          <a:p>
            <a:pPr marL="0" indent="0" algn="l">
              <a:lnSpc>
                <a:spcPts val="2900"/>
              </a:lnSpc>
              <a:buNone/>
            </a:pPr>
            <a:r>
              <a:rPr lang="en-US" sz="1800" dirty="0">
                <a:solidFill>
                  <a:srgbClr val="F9EEE7"/>
                </a:solidFill>
                <a:latin typeface="Quattrocento" pitchFamily="34" charset="0"/>
                <a:ea typeface="Quattrocento" pitchFamily="34" charset="-122"/>
                <a:cs typeface="Quattrocento" pitchFamily="34" charset="-120"/>
              </a:rPr>
              <a:t>Expected project value divided by total costs. Developers often target 20% margin.</a:t>
            </a:r>
            <a:endParaRPr lang="en-US" sz="1800" dirty="0"/>
          </a:p>
        </p:txBody>
      </p:sp>
      <p:sp>
        <p:nvSpPr>
          <p:cNvPr id="7" name="Shape 4"/>
          <p:cNvSpPr/>
          <p:nvPr/>
        </p:nvSpPr>
        <p:spPr>
          <a:xfrm>
            <a:off x="7459266" y="4543068"/>
            <a:ext cx="518874" cy="518874"/>
          </a:xfrm>
          <a:prstGeom prst="roundRect">
            <a:avLst>
              <a:gd name="adj" fmla="val 6667"/>
            </a:avLst>
          </a:prstGeom>
          <a:solidFill>
            <a:srgbClr val="315251"/>
          </a:solidFill>
          <a:ln/>
        </p:spPr>
        <p:txBody>
          <a:bodyPr/>
          <a:lstStyle/>
          <a:p>
            <a:endParaRPr lang="en-US"/>
          </a:p>
        </p:txBody>
      </p:sp>
      <p:sp>
        <p:nvSpPr>
          <p:cNvPr id="8" name="Text 5"/>
          <p:cNvSpPr/>
          <p:nvPr/>
        </p:nvSpPr>
        <p:spPr>
          <a:xfrm>
            <a:off x="8208764" y="4622244"/>
            <a:ext cx="3358039" cy="339090"/>
          </a:xfrm>
          <a:prstGeom prst="rect">
            <a:avLst/>
          </a:prstGeom>
          <a:noFill/>
          <a:ln/>
        </p:spPr>
        <p:txBody>
          <a:bodyPr wrap="none" lIns="0" tIns="0" rIns="0" bIns="0" rtlCol="0" anchor="t"/>
          <a:lstStyle/>
          <a:p>
            <a:pPr marL="0" indent="0" algn="l">
              <a:lnSpc>
                <a:spcPts val="2650"/>
              </a:lnSpc>
              <a:buNone/>
            </a:pPr>
            <a:r>
              <a:rPr lang="en-US" sz="2100" dirty="0">
                <a:solidFill>
                  <a:srgbClr val="F9EEE7"/>
                </a:solidFill>
                <a:latin typeface="Quattrocento" pitchFamily="34" charset="0"/>
                <a:ea typeface="Quattrocento" pitchFamily="34" charset="-122"/>
                <a:cs typeface="Quattrocento" pitchFamily="34" charset="-120"/>
              </a:rPr>
              <a:t>Enhanced Cap Rate on Cost</a:t>
            </a:r>
            <a:endParaRPr lang="en-US" sz="2100" dirty="0"/>
          </a:p>
        </p:txBody>
      </p:sp>
      <p:sp>
        <p:nvSpPr>
          <p:cNvPr id="9" name="Text 6"/>
          <p:cNvSpPr/>
          <p:nvPr/>
        </p:nvSpPr>
        <p:spPr>
          <a:xfrm>
            <a:off x="8208764" y="5099685"/>
            <a:ext cx="5614511" cy="737949"/>
          </a:xfrm>
          <a:prstGeom prst="rect">
            <a:avLst/>
          </a:prstGeom>
          <a:noFill/>
          <a:ln/>
        </p:spPr>
        <p:txBody>
          <a:bodyPr wrap="square" lIns="0" tIns="0" rIns="0" bIns="0" rtlCol="0" anchor="t"/>
          <a:lstStyle/>
          <a:p>
            <a:pPr marL="0" indent="0" algn="l">
              <a:lnSpc>
                <a:spcPts val="2900"/>
              </a:lnSpc>
              <a:buNone/>
            </a:pPr>
            <a:r>
              <a:rPr lang="en-US" sz="1800" dirty="0">
                <a:solidFill>
                  <a:srgbClr val="F9EEE7"/>
                </a:solidFill>
                <a:latin typeface="Quattrocento" pitchFamily="34" charset="0"/>
                <a:ea typeface="Quattrocento" pitchFamily="34" charset="-122"/>
                <a:cs typeface="Quattrocento" pitchFamily="34" charset="-120"/>
              </a:rPr>
              <a:t>Applies higher cap rate to development costs to account for extra risk.</a:t>
            </a:r>
            <a:endParaRPr lang="en-US" sz="1800" dirty="0"/>
          </a:p>
        </p:txBody>
      </p:sp>
      <p:sp>
        <p:nvSpPr>
          <p:cNvPr id="10" name="Shape 7"/>
          <p:cNvSpPr/>
          <p:nvPr/>
        </p:nvSpPr>
        <p:spPr>
          <a:xfrm>
            <a:off x="807125" y="6298882"/>
            <a:ext cx="518874" cy="518874"/>
          </a:xfrm>
          <a:prstGeom prst="roundRect">
            <a:avLst>
              <a:gd name="adj" fmla="val 6667"/>
            </a:avLst>
          </a:prstGeom>
          <a:solidFill>
            <a:srgbClr val="315251"/>
          </a:solidFill>
          <a:ln/>
        </p:spPr>
        <p:txBody>
          <a:bodyPr/>
          <a:lstStyle/>
          <a:p>
            <a:endParaRPr lang="en-US"/>
          </a:p>
        </p:txBody>
      </p:sp>
      <p:sp>
        <p:nvSpPr>
          <p:cNvPr id="11" name="Text 8"/>
          <p:cNvSpPr/>
          <p:nvPr/>
        </p:nvSpPr>
        <p:spPr>
          <a:xfrm>
            <a:off x="1556623" y="6378059"/>
            <a:ext cx="2792849" cy="339090"/>
          </a:xfrm>
          <a:prstGeom prst="rect">
            <a:avLst/>
          </a:prstGeom>
          <a:noFill/>
          <a:ln/>
        </p:spPr>
        <p:txBody>
          <a:bodyPr wrap="none" lIns="0" tIns="0" rIns="0" bIns="0" rtlCol="0" anchor="t"/>
          <a:lstStyle/>
          <a:p>
            <a:pPr marL="0" indent="0" algn="l">
              <a:lnSpc>
                <a:spcPts val="2650"/>
              </a:lnSpc>
              <a:buNone/>
            </a:pPr>
            <a:r>
              <a:rPr lang="en-US" sz="2100" dirty="0">
                <a:solidFill>
                  <a:srgbClr val="F9EEE7"/>
                </a:solidFill>
                <a:latin typeface="Quattrocento" pitchFamily="34" charset="0"/>
                <a:ea typeface="Quattrocento" pitchFamily="34" charset="-122"/>
                <a:cs typeface="Quattrocento" pitchFamily="34" charset="-120"/>
              </a:rPr>
              <a:t>Blended Long-Run IRR</a:t>
            </a:r>
            <a:endParaRPr lang="en-US" sz="2100" dirty="0"/>
          </a:p>
        </p:txBody>
      </p:sp>
      <p:sp>
        <p:nvSpPr>
          <p:cNvPr id="12" name="Text 9"/>
          <p:cNvSpPr/>
          <p:nvPr/>
        </p:nvSpPr>
        <p:spPr>
          <a:xfrm>
            <a:off x="1556623" y="6855500"/>
            <a:ext cx="5614392" cy="737949"/>
          </a:xfrm>
          <a:prstGeom prst="rect">
            <a:avLst/>
          </a:prstGeom>
          <a:noFill/>
          <a:ln/>
        </p:spPr>
        <p:txBody>
          <a:bodyPr wrap="square" lIns="0" tIns="0" rIns="0" bIns="0" rtlCol="0" anchor="t"/>
          <a:lstStyle/>
          <a:p>
            <a:pPr marL="0" indent="0" algn="l">
              <a:lnSpc>
                <a:spcPts val="2900"/>
              </a:lnSpc>
              <a:buNone/>
            </a:pPr>
            <a:r>
              <a:rPr lang="en-US" sz="1800" dirty="0">
                <a:solidFill>
                  <a:srgbClr val="F9EEE7"/>
                </a:solidFill>
                <a:latin typeface="Quattrocento" pitchFamily="34" charset="0"/>
                <a:ea typeface="Quattrocento" pitchFamily="34" charset="-122"/>
                <a:cs typeface="Quattrocento" pitchFamily="34" charset="-120"/>
              </a:rPr>
              <a:t>Calculates single IRR over development and 5-10 year operational phase.</a:t>
            </a:r>
            <a:endParaRPr lang="en-US" sz="1800" dirty="0"/>
          </a:p>
        </p:txBody>
      </p:sp>
      <p:sp>
        <p:nvSpPr>
          <p:cNvPr id="13" name="Shape 10"/>
          <p:cNvSpPr/>
          <p:nvPr/>
        </p:nvSpPr>
        <p:spPr>
          <a:xfrm>
            <a:off x="7459266" y="6298882"/>
            <a:ext cx="518874" cy="518874"/>
          </a:xfrm>
          <a:prstGeom prst="roundRect">
            <a:avLst>
              <a:gd name="adj" fmla="val 6667"/>
            </a:avLst>
          </a:prstGeom>
          <a:solidFill>
            <a:srgbClr val="315251"/>
          </a:solidFill>
          <a:ln/>
        </p:spPr>
        <p:txBody>
          <a:bodyPr/>
          <a:lstStyle/>
          <a:p>
            <a:endParaRPr lang="en-US"/>
          </a:p>
        </p:txBody>
      </p:sp>
      <p:sp>
        <p:nvSpPr>
          <p:cNvPr id="14" name="Text 11"/>
          <p:cNvSpPr/>
          <p:nvPr/>
        </p:nvSpPr>
        <p:spPr>
          <a:xfrm>
            <a:off x="8208764" y="6378059"/>
            <a:ext cx="2883694" cy="339090"/>
          </a:xfrm>
          <a:prstGeom prst="rect">
            <a:avLst/>
          </a:prstGeom>
          <a:noFill/>
          <a:ln/>
        </p:spPr>
        <p:txBody>
          <a:bodyPr wrap="none" lIns="0" tIns="0" rIns="0" bIns="0" rtlCol="0" anchor="t"/>
          <a:lstStyle/>
          <a:p>
            <a:pPr marL="0" indent="0" algn="l">
              <a:lnSpc>
                <a:spcPts val="2650"/>
              </a:lnSpc>
              <a:buNone/>
            </a:pPr>
            <a:r>
              <a:rPr lang="en-US" sz="2100" dirty="0">
                <a:solidFill>
                  <a:srgbClr val="F9EEE7"/>
                </a:solidFill>
                <a:latin typeface="Quattrocento" pitchFamily="34" charset="0"/>
                <a:ea typeface="Quattrocento" pitchFamily="34" charset="-122"/>
                <a:cs typeface="Quattrocento" pitchFamily="34" charset="-120"/>
              </a:rPr>
              <a:t>Net Present Value (NPV)</a:t>
            </a:r>
            <a:endParaRPr lang="en-US" sz="2100" dirty="0"/>
          </a:p>
        </p:txBody>
      </p:sp>
      <p:sp>
        <p:nvSpPr>
          <p:cNvPr id="15" name="Text 12"/>
          <p:cNvSpPr/>
          <p:nvPr/>
        </p:nvSpPr>
        <p:spPr>
          <a:xfrm>
            <a:off x="8208764" y="6855500"/>
            <a:ext cx="5614511" cy="737949"/>
          </a:xfrm>
          <a:prstGeom prst="rect">
            <a:avLst/>
          </a:prstGeom>
          <a:noFill/>
          <a:ln/>
        </p:spPr>
        <p:txBody>
          <a:bodyPr wrap="square" lIns="0" tIns="0" rIns="0" bIns="0" rtlCol="0" anchor="t"/>
          <a:lstStyle/>
          <a:p>
            <a:pPr marL="0" indent="0" algn="l">
              <a:lnSpc>
                <a:spcPts val="2900"/>
              </a:lnSpc>
              <a:buNone/>
            </a:pPr>
            <a:r>
              <a:rPr lang="en-US" sz="1800" dirty="0">
                <a:solidFill>
                  <a:srgbClr val="F9EEE7"/>
                </a:solidFill>
                <a:latin typeface="Quattrocento" pitchFamily="34" charset="0"/>
                <a:ea typeface="Quattrocento" pitchFamily="34" charset="-122"/>
                <a:cs typeface="Quattrocento" pitchFamily="34" charset="-120"/>
              </a:rPr>
              <a:t>Most rigorous approach but rarely used explicitly in practice.</a:t>
            </a:r>
            <a:endParaRPr lang="en-US" sz="18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837724" y="1256348"/>
            <a:ext cx="11095553" cy="704017"/>
          </a:xfrm>
          <a:prstGeom prst="rect">
            <a:avLst/>
          </a:prstGeom>
          <a:noFill/>
          <a:ln/>
        </p:spPr>
        <p:txBody>
          <a:bodyPr wrap="none" lIns="0" tIns="0" rIns="0" bIns="0" rtlCol="0" anchor="t"/>
          <a:lstStyle/>
          <a:p>
            <a:pPr marL="0" indent="0" algn="l">
              <a:lnSpc>
                <a:spcPts val="5500"/>
              </a:lnSpc>
              <a:buNone/>
            </a:pPr>
            <a:r>
              <a:rPr lang="en-US" sz="4400" dirty="0">
                <a:solidFill>
                  <a:srgbClr val="FFD9BE"/>
                </a:solidFill>
                <a:latin typeface="Quattrocento" pitchFamily="34" charset="0"/>
                <a:ea typeface="Quattrocento" pitchFamily="34" charset="-122"/>
                <a:cs typeface="Quattrocento" pitchFamily="34" charset="-120"/>
              </a:rPr>
              <a:t>The Development Decision-Making Process</a:t>
            </a:r>
            <a:endParaRPr lang="en-US" sz="4400" dirty="0"/>
          </a:p>
        </p:txBody>
      </p:sp>
      <p:sp>
        <p:nvSpPr>
          <p:cNvPr id="3" name="Text 1"/>
          <p:cNvSpPr/>
          <p:nvPr/>
        </p:nvSpPr>
        <p:spPr>
          <a:xfrm>
            <a:off x="1872972" y="2947868"/>
            <a:ext cx="2816185" cy="351949"/>
          </a:xfrm>
          <a:prstGeom prst="rect">
            <a:avLst/>
          </a:prstGeom>
          <a:noFill/>
          <a:ln/>
        </p:spPr>
        <p:txBody>
          <a:bodyPr wrap="none" lIns="0" tIns="0" rIns="0" bIns="0" rtlCol="0" anchor="t"/>
          <a:lstStyle/>
          <a:p>
            <a:pPr marL="0" indent="0" algn="r">
              <a:lnSpc>
                <a:spcPts val="2750"/>
              </a:lnSpc>
              <a:buNone/>
            </a:pPr>
            <a:r>
              <a:rPr lang="en-US" sz="2200" dirty="0">
                <a:solidFill>
                  <a:srgbClr val="F9EEE7"/>
                </a:solidFill>
                <a:latin typeface="Quattrocento" pitchFamily="34" charset="0"/>
                <a:ea typeface="Quattrocento" pitchFamily="34" charset="-122"/>
                <a:cs typeface="Quattrocento" pitchFamily="34" charset="-120"/>
              </a:rPr>
              <a:t>Urban Economics</a:t>
            </a:r>
            <a:endParaRPr lang="en-US" sz="2200" dirty="0"/>
          </a:p>
        </p:txBody>
      </p:sp>
      <p:sp>
        <p:nvSpPr>
          <p:cNvPr id="4" name="Text 2"/>
          <p:cNvSpPr/>
          <p:nvPr/>
        </p:nvSpPr>
        <p:spPr>
          <a:xfrm>
            <a:off x="837724" y="3443407"/>
            <a:ext cx="3851434" cy="766048"/>
          </a:xfrm>
          <a:prstGeom prst="rect">
            <a:avLst/>
          </a:prstGeom>
          <a:noFill/>
          <a:ln/>
        </p:spPr>
        <p:txBody>
          <a:bodyPr wrap="square" lIns="0" tIns="0" rIns="0" bIns="0" rtlCol="0" anchor="t"/>
          <a:lstStyle/>
          <a:p>
            <a:pPr marL="0" indent="0" algn="r">
              <a:lnSpc>
                <a:spcPts val="3000"/>
              </a:lnSpc>
              <a:buNone/>
            </a:pPr>
            <a:r>
              <a:rPr lang="en-US" sz="1850" dirty="0">
                <a:solidFill>
                  <a:srgbClr val="F9EEE7"/>
                </a:solidFill>
                <a:latin typeface="Quattrocento" pitchFamily="34" charset="0"/>
                <a:ea typeface="Quattrocento" pitchFamily="34" charset="-122"/>
                <a:cs typeface="Quattrocento" pitchFamily="34" charset="-120"/>
              </a:rPr>
              <a:t>Analysis of the real estate space market and demand factors</a:t>
            </a:r>
            <a:endParaRPr lang="en-US" sz="1850" dirty="0"/>
          </a:p>
        </p:txBody>
      </p:sp>
      <p:pic>
        <p:nvPicPr>
          <p:cNvPr id="5" name="Image 0" descr="preencoded.png"/>
          <p:cNvPicPr>
            <a:picLocks noChangeAspect="1"/>
          </p:cNvPicPr>
          <p:nvPr/>
        </p:nvPicPr>
        <p:blipFill>
          <a:blip r:embed="rId3"/>
          <a:stretch>
            <a:fillRect/>
          </a:stretch>
        </p:blipFill>
        <p:spPr>
          <a:xfrm>
            <a:off x="5048131" y="2439114"/>
            <a:ext cx="4534138" cy="4534138"/>
          </a:xfrm>
          <a:prstGeom prst="rect">
            <a:avLst/>
          </a:prstGeom>
        </p:spPr>
      </p:pic>
      <p:pic>
        <p:nvPicPr>
          <p:cNvPr id="6" name="Image 1" descr="preencoded.png"/>
          <p:cNvPicPr>
            <a:picLocks noChangeAspect="1"/>
          </p:cNvPicPr>
          <p:nvPr/>
        </p:nvPicPr>
        <p:blipFill>
          <a:blip r:embed="rId4"/>
          <a:stretch>
            <a:fillRect/>
          </a:stretch>
        </p:blipFill>
        <p:spPr>
          <a:xfrm>
            <a:off x="6223516" y="3183969"/>
            <a:ext cx="358140" cy="447675"/>
          </a:xfrm>
          <a:prstGeom prst="rect">
            <a:avLst/>
          </a:prstGeom>
        </p:spPr>
      </p:pic>
      <p:sp>
        <p:nvSpPr>
          <p:cNvPr id="7" name="Text 3"/>
          <p:cNvSpPr/>
          <p:nvPr/>
        </p:nvSpPr>
        <p:spPr>
          <a:xfrm>
            <a:off x="9941243" y="2756297"/>
            <a:ext cx="2816185" cy="351949"/>
          </a:xfrm>
          <a:prstGeom prst="rect">
            <a:avLst/>
          </a:prstGeom>
          <a:noFill/>
          <a:ln/>
        </p:spPr>
        <p:txBody>
          <a:bodyPr wrap="none" lIns="0" tIns="0" rIns="0" bIns="0" rtlCol="0" anchor="t"/>
          <a:lstStyle/>
          <a:p>
            <a:pPr marL="0" indent="0" algn="l">
              <a:lnSpc>
                <a:spcPts val="2750"/>
              </a:lnSpc>
              <a:buNone/>
            </a:pPr>
            <a:r>
              <a:rPr lang="en-US" sz="2200" dirty="0">
                <a:solidFill>
                  <a:srgbClr val="F9EEE7"/>
                </a:solidFill>
                <a:latin typeface="Quattrocento" pitchFamily="34" charset="0"/>
                <a:ea typeface="Quattrocento" pitchFamily="34" charset="-122"/>
                <a:cs typeface="Quattrocento" pitchFamily="34" charset="-120"/>
              </a:rPr>
              <a:t>Physical Analysis</a:t>
            </a:r>
            <a:endParaRPr lang="en-US" sz="2200" dirty="0"/>
          </a:p>
        </p:txBody>
      </p:sp>
      <p:sp>
        <p:nvSpPr>
          <p:cNvPr id="8" name="Text 4"/>
          <p:cNvSpPr/>
          <p:nvPr/>
        </p:nvSpPr>
        <p:spPr>
          <a:xfrm>
            <a:off x="9941243" y="3251835"/>
            <a:ext cx="3851434" cy="1149072"/>
          </a:xfrm>
          <a:prstGeom prst="rect">
            <a:avLst/>
          </a:prstGeom>
          <a:noFill/>
          <a:ln/>
        </p:spPr>
        <p:txBody>
          <a:bodyPr wrap="squar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Architectural and engineering disciplines shape the physical design</a:t>
            </a:r>
            <a:endParaRPr lang="en-US" sz="1850" dirty="0"/>
          </a:p>
        </p:txBody>
      </p:sp>
      <p:pic>
        <p:nvPicPr>
          <p:cNvPr id="9" name="Image 2" descr="preencoded.png"/>
          <p:cNvPicPr>
            <a:picLocks noChangeAspect="1"/>
          </p:cNvPicPr>
          <p:nvPr/>
        </p:nvPicPr>
        <p:blipFill>
          <a:blip r:embed="rId5"/>
          <a:stretch>
            <a:fillRect/>
          </a:stretch>
        </p:blipFill>
        <p:spPr>
          <a:xfrm>
            <a:off x="5048131" y="2439114"/>
            <a:ext cx="4534138" cy="4534138"/>
          </a:xfrm>
          <a:prstGeom prst="rect">
            <a:avLst/>
          </a:prstGeom>
        </p:spPr>
      </p:pic>
      <p:pic>
        <p:nvPicPr>
          <p:cNvPr id="10" name="Image 3" descr="preencoded.png"/>
          <p:cNvPicPr>
            <a:picLocks noChangeAspect="1"/>
          </p:cNvPicPr>
          <p:nvPr/>
        </p:nvPicPr>
        <p:blipFill>
          <a:blip r:embed="rId6"/>
          <a:stretch>
            <a:fillRect/>
          </a:stretch>
        </p:blipFill>
        <p:spPr>
          <a:xfrm>
            <a:off x="8434388" y="3569732"/>
            <a:ext cx="358140" cy="447675"/>
          </a:xfrm>
          <a:prstGeom prst="rect">
            <a:avLst/>
          </a:prstGeom>
        </p:spPr>
      </p:pic>
      <p:sp>
        <p:nvSpPr>
          <p:cNvPr id="11" name="Text 5"/>
          <p:cNvSpPr/>
          <p:nvPr/>
        </p:nvSpPr>
        <p:spPr>
          <a:xfrm>
            <a:off x="9941243" y="5394365"/>
            <a:ext cx="2816185" cy="351949"/>
          </a:xfrm>
          <a:prstGeom prst="rect">
            <a:avLst/>
          </a:prstGeom>
          <a:noFill/>
          <a:ln/>
        </p:spPr>
        <p:txBody>
          <a:bodyPr wrap="none" lIns="0" tIns="0" rIns="0" bIns="0" rtlCol="0" anchor="t"/>
          <a:lstStyle/>
          <a:p>
            <a:pPr marL="0" indent="0" algn="l">
              <a:lnSpc>
                <a:spcPts val="2750"/>
              </a:lnSpc>
              <a:buNone/>
            </a:pPr>
            <a:r>
              <a:rPr lang="en-US" sz="2200" dirty="0">
                <a:solidFill>
                  <a:srgbClr val="F9EEE7"/>
                </a:solidFill>
                <a:latin typeface="Quattrocento" pitchFamily="34" charset="0"/>
                <a:ea typeface="Quattrocento" pitchFamily="34" charset="-122"/>
                <a:cs typeface="Quattrocento" pitchFamily="34" charset="-120"/>
              </a:rPr>
              <a:t>Legal/Political</a:t>
            </a:r>
            <a:endParaRPr lang="en-US" sz="2200" dirty="0"/>
          </a:p>
        </p:txBody>
      </p:sp>
      <p:sp>
        <p:nvSpPr>
          <p:cNvPr id="12" name="Text 6"/>
          <p:cNvSpPr/>
          <p:nvPr/>
        </p:nvSpPr>
        <p:spPr>
          <a:xfrm>
            <a:off x="9941243" y="5889903"/>
            <a:ext cx="3851434" cy="766048"/>
          </a:xfrm>
          <a:prstGeom prst="rect">
            <a:avLst/>
          </a:prstGeom>
          <a:noFill/>
          <a:ln/>
        </p:spPr>
        <p:txBody>
          <a:bodyPr wrap="squar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Regulatory approvals and entitlements process</a:t>
            </a:r>
            <a:endParaRPr lang="en-US" sz="1850" dirty="0"/>
          </a:p>
        </p:txBody>
      </p:sp>
      <p:pic>
        <p:nvPicPr>
          <p:cNvPr id="13" name="Image 4" descr="preencoded.png"/>
          <p:cNvPicPr>
            <a:picLocks noChangeAspect="1"/>
          </p:cNvPicPr>
          <p:nvPr/>
        </p:nvPicPr>
        <p:blipFill>
          <a:blip r:embed="rId7"/>
          <a:stretch>
            <a:fillRect/>
          </a:stretch>
        </p:blipFill>
        <p:spPr>
          <a:xfrm>
            <a:off x="5048131" y="2439114"/>
            <a:ext cx="4534138" cy="4534138"/>
          </a:xfrm>
          <a:prstGeom prst="rect">
            <a:avLst/>
          </a:prstGeom>
        </p:spPr>
      </p:pic>
      <p:pic>
        <p:nvPicPr>
          <p:cNvPr id="14" name="Image 5" descr="preencoded.png"/>
          <p:cNvPicPr>
            <a:picLocks noChangeAspect="1"/>
          </p:cNvPicPr>
          <p:nvPr/>
        </p:nvPicPr>
        <p:blipFill>
          <a:blip r:embed="rId8"/>
          <a:stretch>
            <a:fillRect/>
          </a:stretch>
        </p:blipFill>
        <p:spPr>
          <a:xfrm>
            <a:off x="8048625" y="5780603"/>
            <a:ext cx="358140" cy="447675"/>
          </a:xfrm>
          <a:prstGeom prst="rect">
            <a:avLst/>
          </a:prstGeom>
        </p:spPr>
      </p:pic>
      <p:sp>
        <p:nvSpPr>
          <p:cNvPr id="15" name="Text 7"/>
          <p:cNvSpPr/>
          <p:nvPr/>
        </p:nvSpPr>
        <p:spPr>
          <a:xfrm>
            <a:off x="1872972" y="5394365"/>
            <a:ext cx="2816185" cy="351949"/>
          </a:xfrm>
          <a:prstGeom prst="rect">
            <a:avLst/>
          </a:prstGeom>
          <a:noFill/>
          <a:ln/>
        </p:spPr>
        <p:txBody>
          <a:bodyPr wrap="none" lIns="0" tIns="0" rIns="0" bIns="0" rtlCol="0" anchor="t"/>
          <a:lstStyle/>
          <a:p>
            <a:pPr marL="0" indent="0" algn="r">
              <a:lnSpc>
                <a:spcPts val="2750"/>
              </a:lnSpc>
              <a:buNone/>
            </a:pPr>
            <a:r>
              <a:rPr lang="en-US" sz="2200" dirty="0">
                <a:solidFill>
                  <a:srgbClr val="F9EEE7"/>
                </a:solidFill>
                <a:latin typeface="Quattrocento" pitchFamily="34" charset="0"/>
                <a:ea typeface="Quattrocento" pitchFamily="34" charset="-122"/>
                <a:cs typeface="Quattrocento" pitchFamily="34" charset="-120"/>
              </a:rPr>
              <a:t>Financial Economics</a:t>
            </a:r>
            <a:endParaRPr lang="en-US" sz="2200" dirty="0"/>
          </a:p>
        </p:txBody>
      </p:sp>
      <p:sp>
        <p:nvSpPr>
          <p:cNvPr id="16" name="Text 8"/>
          <p:cNvSpPr/>
          <p:nvPr/>
        </p:nvSpPr>
        <p:spPr>
          <a:xfrm>
            <a:off x="837724" y="5889903"/>
            <a:ext cx="3851434" cy="766048"/>
          </a:xfrm>
          <a:prstGeom prst="rect">
            <a:avLst/>
          </a:prstGeom>
          <a:noFill/>
          <a:ln/>
        </p:spPr>
        <p:txBody>
          <a:bodyPr wrap="square" lIns="0" tIns="0" rIns="0" bIns="0" rtlCol="0" anchor="t"/>
          <a:lstStyle/>
          <a:p>
            <a:pPr marL="0" indent="0" algn="r">
              <a:lnSpc>
                <a:spcPts val="3000"/>
              </a:lnSpc>
              <a:buNone/>
            </a:pPr>
            <a:r>
              <a:rPr lang="en-US" sz="1850" dirty="0">
                <a:solidFill>
                  <a:srgbClr val="F9EEE7"/>
                </a:solidFill>
                <a:latin typeface="Quattrocento" pitchFamily="34" charset="0"/>
                <a:ea typeface="Quattrocento" pitchFamily="34" charset="-122"/>
                <a:cs typeface="Quattrocento" pitchFamily="34" charset="-120"/>
              </a:rPr>
              <a:t>Capital market and real estate asset market analysis</a:t>
            </a:r>
            <a:endParaRPr lang="en-US" sz="1850" dirty="0"/>
          </a:p>
        </p:txBody>
      </p:sp>
      <p:pic>
        <p:nvPicPr>
          <p:cNvPr id="17" name="Image 6" descr="preencoded.png"/>
          <p:cNvPicPr>
            <a:picLocks noChangeAspect="1"/>
          </p:cNvPicPr>
          <p:nvPr/>
        </p:nvPicPr>
        <p:blipFill>
          <a:blip r:embed="rId9"/>
          <a:stretch>
            <a:fillRect/>
          </a:stretch>
        </p:blipFill>
        <p:spPr>
          <a:xfrm>
            <a:off x="5048131" y="2439114"/>
            <a:ext cx="4534138" cy="4534138"/>
          </a:xfrm>
          <a:prstGeom prst="rect">
            <a:avLst/>
          </a:prstGeom>
        </p:spPr>
      </p:pic>
      <p:pic>
        <p:nvPicPr>
          <p:cNvPr id="18" name="Image 7" descr="preencoded.png"/>
          <p:cNvPicPr>
            <a:picLocks noChangeAspect="1"/>
          </p:cNvPicPr>
          <p:nvPr/>
        </p:nvPicPr>
        <p:blipFill>
          <a:blip r:embed="rId10"/>
          <a:stretch>
            <a:fillRect/>
          </a:stretch>
        </p:blipFill>
        <p:spPr>
          <a:xfrm>
            <a:off x="5837753" y="5394841"/>
            <a:ext cx="358140" cy="447675"/>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17">
    <p:spTree>
      <p:nvGrpSpPr>
        <p:cNvPr id="1" name=""/>
        <p:cNvGrpSpPr/>
        <p:nvPr/>
      </p:nvGrpSpPr>
      <p:grpSpPr>
        <a:xfrm>
          <a:off x="0" y="0"/>
          <a:ext cx="0" cy="0"/>
          <a:chOff x="0" y="0"/>
          <a:chExt cx="0" cy="0"/>
        </a:xfrm>
      </p:grpSpPr>
      <p:sp>
        <p:nvSpPr>
          <p:cNvPr id="2" name="Text 0"/>
          <p:cNvSpPr/>
          <p:nvPr/>
        </p:nvSpPr>
        <p:spPr>
          <a:xfrm>
            <a:off x="616506" y="484346"/>
            <a:ext cx="5720834" cy="518041"/>
          </a:xfrm>
          <a:prstGeom prst="rect">
            <a:avLst/>
          </a:prstGeom>
          <a:noFill/>
          <a:ln/>
        </p:spPr>
        <p:txBody>
          <a:bodyPr wrap="none" lIns="0" tIns="0" rIns="0" bIns="0" rtlCol="0" anchor="t"/>
          <a:lstStyle/>
          <a:p>
            <a:pPr marL="0" indent="0" algn="l">
              <a:lnSpc>
                <a:spcPts val="4050"/>
              </a:lnSpc>
              <a:buNone/>
            </a:pPr>
            <a:r>
              <a:rPr lang="en-US" sz="3250" dirty="0">
                <a:solidFill>
                  <a:srgbClr val="FFD9BE"/>
                </a:solidFill>
                <a:latin typeface="Quattrocento" pitchFamily="34" charset="0"/>
                <a:ea typeface="Quattrocento" pitchFamily="34" charset="-122"/>
                <a:cs typeface="Quattrocento" pitchFamily="34" charset="-120"/>
              </a:rPr>
              <a:t>Other criteria for Feasibility: Profit Margin Method Example</a:t>
            </a:r>
            <a:endParaRPr lang="en-US" sz="3250" dirty="0"/>
          </a:p>
        </p:txBody>
      </p:sp>
      <p:pic>
        <p:nvPicPr>
          <p:cNvPr id="3" name="Image 0" descr="preencoded.png"/>
          <p:cNvPicPr>
            <a:picLocks noChangeAspect="1"/>
          </p:cNvPicPr>
          <p:nvPr/>
        </p:nvPicPr>
        <p:blipFill>
          <a:blip r:embed="rId3"/>
          <a:stretch>
            <a:fillRect/>
          </a:stretch>
        </p:blipFill>
        <p:spPr>
          <a:xfrm>
            <a:off x="616506" y="1354693"/>
            <a:ext cx="9533334" cy="4669869"/>
          </a:xfrm>
          <a:prstGeom prst="rect">
            <a:avLst/>
          </a:prstGeom>
        </p:spPr>
      </p:pic>
      <p:sp>
        <p:nvSpPr>
          <p:cNvPr id="4" name="Text 1"/>
          <p:cNvSpPr/>
          <p:nvPr/>
        </p:nvSpPr>
        <p:spPr>
          <a:xfrm>
            <a:off x="616506" y="6222683"/>
            <a:ext cx="13397389" cy="563880"/>
          </a:xfrm>
          <a:prstGeom prst="rect">
            <a:avLst/>
          </a:prstGeom>
          <a:noFill/>
          <a:ln/>
        </p:spPr>
        <p:txBody>
          <a:bodyPr wrap="square" lIns="0" tIns="0" rIns="0" bIns="0" rtlCol="0" anchor="t"/>
          <a:lstStyle/>
          <a:p>
            <a:pPr marL="0" indent="0" algn="l">
              <a:lnSpc>
                <a:spcPts val="2200"/>
              </a:lnSpc>
              <a:buNone/>
            </a:pPr>
            <a:r>
              <a:rPr lang="en-US" dirty="0">
                <a:solidFill>
                  <a:srgbClr val="F9EEE7"/>
                </a:solidFill>
                <a:latin typeface="Quattrocento" pitchFamily="34" charset="0"/>
                <a:ea typeface="Quattrocento" pitchFamily="34" charset="-122"/>
                <a:cs typeface="Quattrocento" pitchFamily="34" charset="-120"/>
              </a:rPr>
              <a:t>With an expected property value of $10M, construction costs of $6M, and a target 20% profit margin, the supportable land value is $2.33M. This method ignores time value of money and risk adjustments.</a:t>
            </a:r>
            <a:endParaRPr lang="en-US" dirty="0"/>
          </a:p>
        </p:txBody>
      </p:sp>
      <p:sp>
        <p:nvSpPr>
          <p:cNvPr id="5" name="Text 2"/>
          <p:cNvSpPr/>
          <p:nvPr/>
        </p:nvSpPr>
        <p:spPr>
          <a:xfrm>
            <a:off x="616506" y="6984683"/>
            <a:ext cx="13397389" cy="281940"/>
          </a:xfrm>
          <a:prstGeom prst="rect">
            <a:avLst/>
          </a:prstGeom>
          <a:noFill/>
          <a:ln/>
        </p:spPr>
        <p:txBody>
          <a:bodyPr wrap="none" lIns="0" tIns="0" rIns="0" bIns="0" rtlCol="0" anchor="t"/>
          <a:lstStyle/>
          <a:p>
            <a:pPr marL="0" indent="0" algn="l">
              <a:lnSpc>
                <a:spcPts val="2200"/>
              </a:lnSpc>
              <a:buNone/>
            </a:pPr>
            <a:endParaRPr lang="en-US" sz="1350" dirty="0"/>
          </a:p>
        </p:txBody>
      </p:sp>
      <p:sp>
        <p:nvSpPr>
          <p:cNvPr id="6" name="Text 3"/>
          <p:cNvSpPr/>
          <p:nvPr/>
        </p:nvSpPr>
        <p:spPr>
          <a:xfrm>
            <a:off x="616506" y="7464743"/>
            <a:ext cx="13397389" cy="281940"/>
          </a:xfrm>
          <a:prstGeom prst="rect">
            <a:avLst/>
          </a:prstGeom>
          <a:noFill/>
          <a:ln/>
        </p:spPr>
        <p:txBody>
          <a:bodyPr wrap="none" lIns="0" tIns="0" rIns="0" bIns="0" rtlCol="0" anchor="t"/>
          <a:lstStyle/>
          <a:p>
            <a:pPr marL="0" indent="0" algn="l">
              <a:lnSpc>
                <a:spcPts val="2200"/>
              </a:lnSpc>
              <a:buNone/>
            </a:pPr>
            <a:endParaRPr lang="en-US" sz="135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 18">
    <p:spTree>
      <p:nvGrpSpPr>
        <p:cNvPr id="1" name=""/>
        <p:cNvGrpSpPr/>
        <p:nvPr/>
      </p:nvGrpSpPr>
      <p:grpSpPr>
        <a:xfrm>
          <a:off x="0" y="0"/>
          <a:ext cx="0" cy="0"/>
          <a:chOff x="0" y="0"/>
          <a:chExt cx="0" cy="0"/>
        </a:xfrm>
      </p:grpSpPr>
      <p:sp>
        <p:nvSpPr>
          <p:cNvPr id="2" name="Text 0"/>
          <p:cNvSpPr/>
          <p:nvPr/>
        </p:nvSpPr>
        <p:spPr>
          <a:xfrm>
            <a:off x="837724" y="738664"/>
            <a:ext cx="8826579" cy="704017"/>
          </a:xfrm>
          <a:prstGeom prst="rect">
            <a:avLst/>
          </a:prstGeom>
          <a:noFill/>
          <a:ln/>
        </p:spPr>
        <p:txBody>
          <a:bodyPr wrap="none" lIns="0" tIns="0" rIns="0" bIns="0" rtlCol="0" anchor="t"/>
          <a:lstStyle/>
          <a:p>
            <a:pPr marL="0" indent="0" algn="l">
              <a:lnSpc>
                <a:spcPts val="5500"/>
              </a:lnSpc>
              <a:buNone/>
            </a:pPr>
            <a:r>
              <a:rPr lang="en-US" sz="4400" dirty="0">
                <a:solidFill>
                  <a:srgbClr val="FFD9BE"/>
                </a:solidFill>
                <a:latin typeface="Quattrocento" pitchFamily="34" charset="0"/>
                <a:ea typeface="Quattrocento" pitchFamily="34" charset="-122"/>
                <a:cs typeface="Quattrocento" pitchFamily="34" charset="-120"/>
              </a:rPr>
              <a:t>Problems with Ad Hoc Approaches</a:t>
            </a:r>
            <a:endParaRPr lang="en-US" sz="4400" dirty="0"/>
          </a:p>
        </p:txBody>
      </p:sp>
      <p:sp>
        <p:nvSpPr>
          <p:cNvPr id="3" name="Text 1"/>
          <p:cNvSpPr/>
          <p:nvPr/>
        </p:nvSpPr>
        <p:spPr>
          <a:xfrm>
            <a:off x="1872972" y="2142887"/>
            <a:ext cx="2816185" cy="351949"/>
          </a:xfrm>
          <a:prstGeom prst="rect">
            <a:avLst/>
          </a:prstGeom>
          <a:noFill/>
          <a:ln/>
        </p:spPr>
        <p:txBody>
          <a:bodyPr wrap="none" lIns="0" tIns="0" rIns="0" bIns="0" rtlCol="0" anchor="t"/>
          <a:lstStyle/>
          <a:p>
            <a:pPr marL="0" indent="0" algn="r">
              <a:lnSpc>
                <a:spcPts val="2750"/>
              </a:lnSpc>
              <a:buNone/>
            </a:pPr>
            <a:r>
              <a:rPr lang="en-US" sz="2200" dirty="0">
                <a:solidFill>
                  <a:srgbClr val="F9EEE7"/>
                </a:solidFill>
                <a:latin typeface="Quattrocento" pitchFamily="34" charset="0"/>
                <a:ea typeface="Quattrocento" pitchFamily="34" charset="-122"/>
                <a:cs typeface="Quattrocento" pitchFamily="34" charset="-120"/>
              </a:rPr>
              <a:t>Ignores Time Value</a:t>
            </a:r>
            <a:endParaRPr lang="en-US" sz="2200" dirty="0"/>
          </a:p>
        </p:txBody>
      </p:sp>
      <p:sp>
        <p:nvSpPr>
          <p:cNvPr id="4" name="Text 2"/>
          <p:cNvSpPr/>
          <p:nvPr/>
        </p:nvSpPr>
        <p:spPr>
          <a:xfrm>
            <a:off x="837724" y="2638425"/>
            <a:ext cx="3851434" cy="1149072"/>
          </a:xfrm>
          <a:prstGeom prst="rect">
            <a:avLst/>
          </a:prstGeom>
          <a:noFill/>
          <a:ln/>
        </p:spPr>
        <p:txBody>
          <a:bodyPr wrap="square" lIns="0" tIns="0" rIns="0" bIns="0" rtlCol="0" anchor="t"/>
          <a:lstStyle/>
          <a:p>
            <a:pPr marL="0" indent="0" algn="r">
              <a:lnSpc>
                <a:spcPts val="3000"/>
              </a:lnSpc>
              <a:buNone/>
            </a:pPr>
            <a:r>
              <a:rPr lang="en-US" sz="1850" dirty="0">
                <a:solidFill>
                  <a:srgbClr val="F9EEE7"/>
                </a:solidFill>
                <a:latin typeface="Quattrocento" pitchFamily="34" charset="0"/>
                <a:ea typeface="Quattrocento" pitchFamily="34" charset="-122"/>
                <a:cs typeface="Quattrocento" pitchFamily="34" charset="-120"/>
              </a:rPr>
              <a:t>Most methods don't properly account for present value discounting</a:t>
            </a:r>
            <a:endParaRPr lang="en-US" sz="1850" dirty="0"/>
          </a:p>
        </p:txBody>
      </p:sp>
      <p:pic>
        <p:nvPicPr>
          <p:cNvPr id="5" name="Image 0" descr="preencoded.png"/>
          <p:cNvPicPr>
            <a:picLocks noChangeAspect="1"/>
          </p:cNvPicPr>
          <p:nvPr/>
        </p:nvPicPr>
        <p:blipFill>
          <a:blip r:embed="rId3"/>
          <a:stretch>
            <a:fillRect/>
          </a:stretch>
        </p:blipFill>
        <p:spPr>
          <a:xfrm>
            <a:off x="5048131" y="1921431"/>
            <a:ext cx="4534138" cy="4534138"/>
          </a:xfrm>
          <a:prstGeom prst="rect">
            <a:avLst/>
          </a:prstGeom>
        </p:spPr>
      </p:pic>
      <p:pic>
        <p:nvPicPr>
          <p:cNvPr id="6" name="Image 1" descr="preencoded.png"/>
          <p:cNvPicPr>
            <a:picLocks noChangeAspect="1"/>
          </p:cNvPicPr>
          <p:nvPr/>
        </p:nvPicPr>
        <p:blipFill>
          <a:blip r:embed="rId4"/>
          <a:stretch>
            <a:fillRect/>
          </a:stretch>
        </p:blipFill>
        <p:spPr>
          <a:xfrm>
            <a:off x="6013966" y="2842498"/>
            <a:ext cx="358140" cy="447675"/>
          </a:xfrm>
          <a:prstGeom prst="rect">
            <a:avLst/>
          </a:prstGeom>
        </p:spPr>
      </p:pic>
      <p:sp>
        <p:nvSpPr>
          <p:cNvPr id="7" name="Text 3"/>
          <p:cNvSpPr/>
          <p:nvPr/>
        </p:nvSpPr>
        <p:spPr>
          <a:xfrm>
            <a:off x="9941243" y="2334339"/>
            <a:ext cx="2816185" cy="351949"/>
          </a:xfrm>
          <a:prstGeom prst="rect">
            <a:avLst/>
          </a:prstGeom>
          <a:noFill/>
          <a:ln/>
        </p:spPr>
        <p:txBody>
          <a:bodyPr wrap="none" lIns="0" tIns="0" rIns="0" bIns="0" rtlCol="0" anchor="t"/>
          <a:lstStyle/>
          <a:p>
            <a:pPr marL="0" indent="0" algn="l">
              <a:lnSpc>
                <a:spcPts val="2750"/>
              </a:lnSpc>
              <a:buNone/>
            </a:pPr>
            <a:r>
              <a:rPr lang="en-US" sz="2200" dirty="0">
                <a:solidFill>
                  <a:srgbClr val="F9EEE7"/>
                </a:solidFill>
                <a:latin typeface="Quattrocento" pitchFamily="34" charset="0"/>
                <a:ea typeface="Quattrocento" pitchFamily="34" charset="-122"/>
                <a:cs typeface="Quattrocento" pitchFamily="34" charset="-120"/>
              </a:rPr>
              <a:t>Blends Risk Profiles</a:t>
            </a:r>
            <a:endParaRPr lang="en-US" sz="2200" dirty="0"/>
          </a:p>
        </p:txBody>
      </p:sp>
      <p:sp>
        <p:nvSpPr>
          <p:cNvPr id="8" name="Text 4"/>
          <p:cNvSpPr/>
          <p:nvPr/>
        </p:nvSpPr>
        <p:spPr>
          <a:xfrm>
            <a:off x="9941243" y="2829878"/>
            <a:ext cx="3851434" cy="766048"/>
          </a:xfrm>
          <a:prstGeom prst="rect">
            <a:avLst/>
          </a:prstGeom>
          <a:noFill/>
          <a:ln/>
        </p:spPr>
        <p:txBody>
          <a:bodyPr wrap="squar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Mixes different investment phases with different risk characteristics</a:t>
            </a:r>
            <a:endParaRPr lang="en-US" sz="1850" dirty="0"/>
          </a:p>
        </p:txBody>
      </p:sp>
      <p:pic>
        <p:nvPicPr>
          <p:cNvPr id="9" name="Image 2" descr="preencoded.png"/>
          <p:cNvPicPr>
            <a:picLocks noChangeAspect="1"/>
          </p:cNvPicPr>
          <p:nvPr/>
        </p:nvPicPr>
        <p:blipFill>
          <a:blip r:embed="rId5"/>
          <a:stretch>
            <a:fillRect/>
          </a:stretch>
        </p:blipFill>
        <p:spPr>
          <a:xfrm>
            <a:off x="5048131" y="1921431"/>
            <a:ext cx="4534138" cy="4534138"/>
          </a:xfrm>
          <a:prstGeom prst="rect">
            <a:avLst/>
          </a:prstGeom>
        </p:spPr>
      </p:pic>
      <p:pic>
        <p:nvPicPr>
          <p:cNvPr id="10" name="Image 3" descr="preencoded.png"/>
          <p:cNvPicPr>
            <a:picLocks noChangeAspect="1"/>
          </p:cNvPicPr>
          <p:nvPr/>
        </p:nvPicPr>
        <p:blipFill>
          <a:blip r:embed="rId6"/>
          <a:stretch>
            <a:fillRect/>
          </a:stretch>
        </p:blipFill>
        <p:spPr>
          <a:xfrm>
            <a:off x="8258175" y="2842498"/>
            <a:ext cx="358140" cy="447675"/>
          </a:xfrm>
          <a:prstGeom prst="rect">
            <a:avLst/>
          </a:prstGeom>
        </p:spPr>
      </p:pic>
      <p:sp>
        <p:nvSpPr>
          <p:cNvPr id="11" name="Text 5"/>
          <p:cNvSpPr/>
          <p:nvPr/>
        </p:nvSpPr>
        <p:spPr>
          <a:xfrm>
            <a:off x="9941243" y="4780955"/>
            <a:ext cx="2963823" cy="351949"/>
          </a:xfrm>
          <a:prstGeom prst="rect">
            <a:avLst/>
          </a:prstGeom>
          <a:noFill/>
          <a:ln/>
        </p:spPr>
        <p:txBody>
          <a:bodyPr wrap="none" lIns="0" tIns="0" rIns="0" bIns="0" rtlCol="0" anchor="t"/>
          <a:lstStyle/>
          <a:p>
            <a:pPr marL="0" indent="0" algn="l">
              <a:lnSpc>
                <a:spcPts val="2750"/>
              </a:lnSpc>
              <a:buNone/>
            </a:pPr>
            <a:r>
              <a:rPr lang="en-US" sz="2200" dirty="0">
                <a:solidFill>
                  <a:srgbClr val="F9EEE7"/>
                </a:solidFill>
                <a:latin typeface="Quattrocento" pitchFamily="34" charset="0"/>
                <a:ea typeface="Quattrocento" pitchFamily="34" charset="-122"/>
                <a:cs typeface="Quattrocento" pitchFamily="34" charset="-120"/>
              </a:rPr>
              <a:t>Lacks Opportunity Cost</a:t>
            </a:r>
            <a:endParaRPr lang="en-US" sz="2200" dirty="0"/>
          </a:p>
        </p:txBody>
      </p:sp>
      <p:sp>
        <p:nvSpPr>
          <p:cNvPr id="12" name="Text 6"/>
          <p:cNvSpPr/>
          <p:nvPr/>
        </p:nvSpPr>
        <p:spPr>
          <a:xfrm>
            <a:off x="9941243" y="5276493"/>
            <a:ext cx="3851434" cy="766048"/>
          </a:xfrm>
          <a:prstGeom prst="rect">
            <a:avLst/>
          </a:prstGeom>
          <a:noFill/>
          <a:ln/>
        </p:spPr>
        <p:txBody>
          <a:bodyPr wrap="squar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Fails to quantify the opportunity cost of capital rigorously</a:t>
            </a:r>
            <a:endParaRPr lang="en-US" sz="1850" dirty="0"/>
          </a:p>
        </p:txBody>
      </p:sp>
      <p:pic>
        <p:nvPicPr>
          <p:cNvPr id="13" name="Image 4" descr="preencoded.png"/>
          <p:cNvPicPr>
            <a:picLocks noChangeAspect="1"/>
          </p:cNvPicPr>
          <p:nvPr/>
        </p:nvPicPr>
        <p:blipFill>
          <a:blip r:embed="rId7"/>
          <a:stretch>
            <a:fillRect/>
          </a:stretch>
        </p:blipFill>
        <p:spPr>
          <a:xfrm>
            <a:off x="5048131" y="1921431"/>
            <a:ext cx="4534138" cy="4534138"/>
          </a:xfrm>
          <a:prstGeom prst="rect">
            <a:avLst/>
          </a:prstGeom>
        </p:spPr>
      </p:pic>
      <p:pic>
        <p:nvPicPr>
          <p:cNvPr id="14" name="Image 5" descr="preencoded.png"/>
          <p:cNvPicPr>
            <a:picLocks noChangeAspect="1"/>
          </p:cNvPicPr>
          <p:nvPr/>
        </p:nvPicPr>
        <p:blipFill>
          <a:blip r:embed="rId8"/>
          <a:stretch>
            <a:fillRect/>
          </a:stretch>
        </p:blipFill>
        <p:spPr>
          <a:xfrm>
            <a:off x="8258175" y="5086707"/>
            <a:ext cx="358140" cy="447675"/>
          </a:xfrm>
          <a:prstGeom prst="rect">
            <a:avLst/>
          </a:prstGeom>
        </p:spPr>
      </p:pic>
      <p:sp>
        <p:nvSpPr>
          <p:cNvPr id="15" name="Text 7"/>
          <p:cNvSpPr/>
          <p:nvPr/>
        </p:nvSpPr>
        <p:spPr>
          <a:xfrm>
            <a:off x="1872972" y="4589383"/>
            <a:ext cx="2816185" cy="351949"/>
          </a:xfrm>
          <a:prstGeom prst="rect">
            <a:avLst/>
          </a:prstGeom>
          <a:noFill/>
          <a:ln/>
        </p:spPr>
        <p:txBody>
          <a:bodyPr wrap="none" lIns="0" tIns="0" rIns="0" bIns="0" rtlCol="0" anchor="t"/>
          <a:lstStyle/>
          <a:p>
            <a:pPr marL="0" indent="0" algn="r">
              <a:lnSpc>
                <a:spcPts val="2750"/>
              </a:lnSpc>
              <a:buNone/>
            </a:pPr>
            <a:r>
              <a:rPr lang="en-US" sz="2200" dirty="0">
                <a:solidFill>
                  <a:srgbClr val="F9EEE7"/>
                </a:solidFill>
                <a:latin typeface="Quattrocento" pitchFamily="34" charset="0"/>
                <a:ea typeface="Quattrocento" pitchFamily="34" charset="-122"/>
                <a:cs typeface="Quattrocento" pitchFamily="34" charset="-120"/>
              </a:rPr>
              <a:t>Overrelies on Debt</a:t>
            </a:r>
            <a:endParaRPr lang="en-US" sz="2200" dirty="0"/>
          </a:p>
        </p:txBody>
      </p:sp>
      <p:sp>
        <p:nvSpPr>
          <p:cNvPr id="16" name="Text 8"/>
          <p:cNvSpPr/>
          <p:nvPr/>
        </p:nvSpPr>
        <p:spPr>
          <a:xfrm>
            <a:off x="837724" y="5084921"/>
            <a:ext cx="3851434" cy="1149072"/>
          </a:xfrm>
          <a:prstGeom prst="rect">
            <a:avLst/>
          </a:prstGeom>
          <a:noFill/>
          <a:ln/>
        </p:spPr>
        <p:txBody>
          <a:bodyPr wrap="square" lIns="0" tIns="0" rIns="0" bIns="0" rtlCol="0" anchor="t"/>
          <a:lstStyle/>
          <a:p>
            <a:pPr marL="0" indent="0" algn="r">
              <a:lnSpc>
                <a:spcPts val="3000"/>
              </a:lnSpc>
              <a:buNone/>
            </a:pPr>
            <a:r>
              <a:rPr lang="en-US" sz="1850" dirty="0">
                <a:solidFill>
                  <a:srgbClr val="F9EEE7"/>
                </a:solidFill>
                <a:latin typeface="Quattrocento" pitchFamily="34" charset="0"/>
                <a:ea typeface="Quattrocento" pitchFamily="34" charset="-122"/>
                <a:cs typeface="Quattrocento" pitchFamily="34" charset="-120"/>
              </a:rPr>
              <a:t>SFFA assumes maximum debt financing, unrealistic for larger developers</a:t>
            </a:r>
            <a:endParaRPr lang="en-US" sz="1850" dirty="0"/>
          </a:p>
        </p:txBody>
      </p:sp>
      <p:pic>
        <p:nvPicPr>
          <p:cNvPr id="17" name="Image 6" descr="preencoded.png"/>
          <p:cNvPicPr>
            <a:picLocks noChangeAspect="1"/>
          </p:cNvPicPr>
          <p:nvPr/>
        </p:nvPicPr>
        <p:blipFill>
          <a:blip r:embed="rId9"/>
          <a:stretch>
            <a:fillRect/>
          </a:stretch>
        </p:blipFill>
        <p:spPr>
          <a:xfrm>
            <a:off x="5048131" y="1921431"/>
            <a:ext cx="4534138" cy="4534138"/>
          </a:xfrm>
          <a:prstGeom prst="rect">
            <a:avLst/>
          </a:prstGeom>
        </p:spPr>
      </p:pic>
      <p:pic>
        <p:nvPicPr>
          <p:cNvPr id="18" name="Image 7" descr="preencoded.png"/>
          <p:cNvPicPr>
            <a:picLocks noChangeAspect="1"/>
          </p:cNvPicPr>
          <p:nvPr/>
        </p:nvPicPr>
        <p:blipFill>
          <a:blip r:embed="rId10"/>
          <a:stretch>
            <a:fillRect/>
          </a:stretch>
        </p:blipFill>
        <p:spPr>
          <a:xfrm>
            <a:off x="6013966" y="5086707"/>
            <a:ext cx="358140" cy="447675"/>
          </a:xfrm>
          <a:prstGeom prst="rect">
            <a:avLst/>
          </a:prstGeom>
        </p:spPr>
      </p:pic>
      <p:sp>
        <p:nvSpPr>
          <p:cNvPr id="19" name="Text 9"/>
          <p:cNvSpPr/>
          <p:nvPr/>
        </p:nvSpPr>
        <p:spPr>
          <a:xfrm>
            <a:off x="837724" y="6724769"/>
            <a:ext cx="12954952" cy="766048"/>
          </a:xfrm>
          <a:prstGeom prst="rect">
            <a:avLst/>
          </a:prstGeom>
          <a:noFill/>
          <a:ln/>
        </p:spPr>
        <p:txBody>
          <a:bodyPr wrap="squar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These ad hoc procedures have practical utility but don't provide complete or correct financial economic evaluation of development projects.</a:t>
            </a:r>
            <a:endParaRPr lang="en-US" sz="185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 19">
    <p:spTree>
      <p:nvGrpSpPr>
        <p:cNvPr id="1" name=""/>
        <p:cNvGrpSpPr/>
        <p:nvPr/>
      </p:nvGrpSpPr>
      <p:grpSpPr>
        <a:xfrm>
          <a:off x="0" y="0"/>
          <a:ext cx="0" cy="0"/>
          <a:chOff x="0" y="0"/>
          <a:chExt cx="0" cy="0"/>
        </a:xfrm>
      </p:grpSpPr>
      <p:sp>
        <p:nvSpPr>
          <p:cNvPr id="2" name="Text 0"/>
          <p:cNvSpPr/>
          <p:nvPr/>
        </p:nvSpPr>
        <p:spPr>
          <a:xfrm>
            <a:off x="837724" y="1995011"/>
            <a:ext cx="6549152" cy="704017"/>
          </a:xfrm>
          <a:prstGeom prst="rect">
            <a:avLst/>
          </a:prstGeom>
          <a:noFill/>
          <a:ln/>
        </p:spPr>
        <p:txBody>
          <a:bodyPr wrap="none" lIns="0" tIns="0" rIns="0" bIns="0" rtlCol="0" anchor="t"/>
          <a:lstStyle/>
          <a:p>
            <a:pPr marL="0" indent="0" algn="l">
              <a:lnSpc>
                <a:spcPts val="5500"/>
              </a:lnSpc>
              <a:buNone/>
            </a:pPr>
            <a:r>
              <a:rPr lang="en-US" sz="4400" dirty="0">
                <a:solidFill>
                  <a:srgbClr val="FFD9BE"/>
                </a:solidFill>
                <a:latin typeface="Quattrocento" pitchFamily="34" charset="0"/>
                <a:ea typeface="Quattrocento" pitchFamily="34" charset="-122"/>
                <a:cs typeface="Quattrocento" pitchFamily="34" charset="-120"/>
              </a:rPr>
              <a:t>Why NPV Should Be Used</a:t>
            </a:r>
            <a:endParaRPr lang="en-US" sz="4400" dirty="0"/>
          </a:p>
        </p:txBody>
      </p:sp>
      <p:sp>
        <p:nvSpPr>
          <p:cNvPr id="3" name="Text 1"/>
          <p:cNvSpPr/>
          <p:nvPr/>
        </p:nvSpPr>
        <p:spPr>
          <a:xfrm>
            <a:off x="837724" y="3297317"/>
            <a:ext cx="2816185" cy="351949"/>
          </a:xfrm>
          <a:prstGeom prst="rect">
            <a:avLst/>
          </a:prstGeom>
          <a:noFill/>
          <a:ln/>
        </p:spPr>
        <p:txBody>
          <a:bodyPr wrap="none" lIns="0" tIns="0" rIns="0" bIns="0" rtlCol="0" anchor="t"/>
          <a:lstStyle/>
          <a:p>
            <a:pPr marL="0" indent="0" algn="l">
              <a:lnSpc>
                <a:spcPts val="2750"/>
              </a:lnSpc>
              <a:buNone/>
            </a:pPr>
            <a:r>
              <a:rPr lang="en-US" sz="2200" dirty="0">
                <a:solidFill>
                  <a:srgbClr val="FFD9BE"/>
                </a:solidFill>
                <a:latin typeface="Quattrocento" pitchFamily="34" charset="0"/>
                <a:ea typeface="Quattrocento" pitchFamily="34" charset="-122"/>
                <a:cs typeface="Quattrocento" pitchFamily="34" charset="-120"/>
              </a:rPr>
              <a:t>Wealth Maximization</a:t>
            </a:r>
            <a:endParaRPr lang="en-US" sz="2200" dirty="0"/>
          </a:p>
        </p:txBody>
      </p:sp>
      <p:sp>
        <p:nvSpPr>
          <p:cNvPr id="4" name="Text 2"/>
          <p:cNvSpPr/>
          <p:nvPr/>
        </p:nvSpPr>
        <p:spPr>
          <a:xfrm>
            <a:off x="837724" y="3888581"/>
            <a:ext cx="6185535" cy="1149072"/>
          </a:xfrm>
          <a:prstGeom prst="rect">
            <a:avLst/>
          </a:prstGeom>
          <a:noFill/>
          <a:ln/>
        </p:spPr>
        <p:txBody>
          <a:bodyPr wrap="squar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NPV rule is grounded in the principle of wealth maximization. It ensures developers cover their cost of capital.</a:t>
            </a:r>
            <a:endParaRPr lang="en-US" sz="1850" dirty="0"/>
          </a:p>
        </p:txBody>
      </p:sp>
      <p:sp>
        <p:nvSpPr>
          <p:cNvPr id="5" name="Text 3"/>
          <p:cNvSpPr/>
          <p:nvPr/>
        </p:nvSpPr>
        <p:spPr>
          <a:xfrm>
            <a:off x="837724" y="5253038"/>
            <a:ext cx="6185535" cy="766048"/>
          </a:xfrm>
          <a:prstGeom prst="rect">
            <a:avLst/>
          </a:prstGeom>
          <a:noFill/>
          <a:ln/>
        </p:spPr>
        <p:txBody>
          <a:bodyPr wrap="squar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Successful developers implicitly apply NPV principles even if they don't explicitly use the formula.</a:t>
            </a:r>
            <a:endParaRPr lang="en-US" sz="1850" dirty="0"/>
          </a:p>
        </p:txBody>
      </p:sp>
      <p:sp>
        <p:nvSpPr>
          <p:cNvPr id="6" name="Text 4"/>
          <p:cNvSpPr/>
          <p:nvPr/>
        </p:nvSpPr>
        <p:spPr>
          <a:xfrm>
            <a:off x="7614761" y="3297317"/>
            <a:ext cx="2816185" cy="351949"/>
          </a:xfrm>
          <a:prstGeom prst="rect">
            <a:avLst/>
          </a:prstGeom>
          <a:noFill/>
          <a:ln/>
        </p:spPr>
        <p:txBody>
          <a:bodyPr wrap="none" lIns="0" tIns="0" rIns="0" bIns="0" rtlCol="0" anchor="t"/>
          <a:lstStyle/>
          <a:p>
            <a:pPr marL="0" indent="0" algn="l">
              <a:lnSpc>
                <a:spcPts val="2750"/>
              </a:lnSpc>
              <a:buNone/>
            </a:pPr>
            <a:r>
              <a:rPr lang="en-US" sz="2200" dirty="0">
                <a:solidFill>
                  <a:srgbClr val="FFD9BE"/>
                </a:solidFill>
                <a:latin typeface="Quattrocento" pitchFamily="34" charset="0"/>
                <a:ea typeface="Quattrocento" pitchFamily="34" charset="-122"/>
                <a:cs typeface="Quattrocento" pitchFamily="34" charset="-120"/>
              </a:rPr>
              <a:t>Market Relevance</a:t>
            </a:r>
            <a:endParaRPr lang="en-US" sz="2200" dirty="0"/>
          </a:p>
        </p:txBody>
      </p:sp>
      <p:sp>
        <p:nvSpPr>
          <p:cNvPr id="7" name="Text 5"/>
          <p:cNvSpPr/>
          <p:nvPr/>
        </p:nvSpPr>
        <p:spPr>
          <a:xfrm>
            <a:off x="7614761" y="3888581"/>
            <a:ext cx="6185535" cy="1149072"/>
          </a:xfrm>
          <a:prstGeom prst="rect">
            <a:avLst/>
          </a:prstGeom>
          <a:noFill/>
          <a:ln/>
        </p:spPr>
        <p:txBody>
          <a:bodyPr wrap="squar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As Wall Street and institutional investors become more involved in real estate, rigorous methods consistent with corporate finance become necessary.</a:t>
            </a:r>
            <a:endParaRPr lang="en-US" sz="1850" dirty="0"/>
          </a:p>
        </p:txBody>
      </p:sp>
      <p:sp>
        <p:nvSpPr>
          <p:cNvPr id="8" name="Text 6"/>
          <p:cNvSpPr/>
          <p:nvPr/>
        </p:nvSpPr>
        <p:spPr>
          <a:xfrm>
            <a:off x="7614761" y="5253038"/>
            <a:ext cx="6185535" cy="766048"/>
          </a:xfrm>
          <a:prstGeom prst="rect">
            <a:avLst/>
          </a:prstGeom>
          <a:noFill/>
          <a:ln/>
        </p:spPr>
        <p:txBody>
          <a:bodyPr wrap="squar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NPV allows proper comparison with other investment opportunities in a portfolio context.</a:t>
            </a:r>
            <a:endParaRPr lang="en-US" sz="185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 20">
    <p:spTree>
      <p:nvGrpSpPr>
        <p:cNvPr id="1" name=""/>
        <p:cNvGrpSpPr/>
        <p:nvPr/>
      </p:nvGrpSpPr>
      <p:grpSpPr>
        <a:xfrm>
          <a:off x="0" y="0"/>
          <a:ext cx="0" cy="0"/>
          <a:chOff x="0" y="0"/>
          <a:chExt cx="0" cy="0"/>
        </a:xfrm>
      </p:grpSpPr>
      <p:sp>
        <p:nvSpPr>
          <p:cNvPr id="2" name="Text 0"/>
          <p:cNvSpPr/>
          <p:nvPr/>
        </p:nvSpPr>
        <p:spPr>
          <a:xfrm>
            <a:off x="837724" y="1032867"/>
            <a:ext cx="5632490" cy="704017"/>
          </a:xfrm>
          <a:prstGeom prst="rect">
            <a:avLst/>
          </a:prstGeom>
          <a:noFill/>
          <a:ln/>
        </p:spPr>
        <p:txBody>
          <a:bodyPr wrap="none" lIns="0" tIns="0" rIns="0" bIns="0" rtlCol="0" anchor="t"/>
          <a:lstStyle/>
          <a:p>
            <a:pPr marL="0" indent="0" algn="l">
              <a:lnSpc>
                <a:spcPts val="5500"/>
              </a:lnSpc>
              <a:buNone/>
            </a:pPr>
            <a:r>
              <a:rPr lang="en-US" sz="4400" dirty="0">
                <a:solidFill>
                  <a:srgbClr val="FFD9BE"/>
                </a:solidFill>
                <a:latin typeface="Quattrocento" pitchFamily="34" charset="0"/>
                <a:ea typeface="Quattrocento" pitchFamily="34" charset="-122"/>
                <a:cs typeface="Quattrocento" pitchFamily="34" charset="-120"/>
              </a:rPr>
              <a:t>Key Takeaways</a:t>
            </a:r>
            <a:endParaRPr lang="en-US" sz="4400" dirty="0"/>
          </a:p>
        </p:txBody>
      </p:sp>
      <p:pic>
        <p:nvPicPr>
          <p:cNvPr id="3" name="Image 0" descr="preencoded.png"/>
          <p:cNvPicPr>
            <a:picLocks noChangeAspect="1"/>
          </p:cNvPicPr>
          <p:nvPr/>
        </p:nvPicPr>
        <p:blipFill>
          <a:blip r:embed="rId3"/>
          <a:stretch>
            <a:fillRect/>
          </a:stretch>
        </p:blipFill>
        <p:spPr>
          <a:xfrm>
            <a:off x="8345766" y="185583"/>
            <a:ext cx="2872502" cy="2872502"/>
          </a:xfrm>
          <a:prstGeom prst="rect">
            <a:avLst/>
          </a:prstGeom>
        </p:spPr>
      </p:pic>
      <p:pic>
        <p:nvPicPr>
          <p:cNvPr id="4" name="Image 1" descr="preencoded.png"/>
          <p:cNvPicPr>
            <a:picLocks noChangeAspect="1"/>
          </p:cNvPicPr>
          <p:nvPr/>
        </p:nvPicPr>
        <p:blipFill>
          <a:blip r:embed="rId4"/>
          <a:stretch>
            <a:fillRect/>
          </a:stretch>
        </p:blipFill>
        <p:spPr>
          <a:xfrm>
            <a:off x="11491607" y="185583"/>
            <a:ext cx="2872502" cy="2872502"/>
          </a:xfrm>
          <a:prstGeom prst="rect">
            <a:avLst/>
          </a:prstGeom>
        </p:spPr>
      </p:pic>
      <p:sp>
        <p:nvSpPr>
          <p:cNvPr id="5" name="Text 1"/>
          <p:cNvSpPr/>
          <p:nvPr/>
        </p:nvSpPr>
        <p:spPr>
          <a:xfrm>
            <a:off x="837724" y="3694707"/>
            <a:ext cx="12954952" cy="3074583"/>
          </a:xfrm>
          <a:prstGeom prst="rect">
            <a:avLst/>
          </a:prstGeom>
          <a:noFill/>
          <a:ln/>
        </p:spPr>
        <p:txBody>
          <a:bodyPr wrap="square" lIns="0" tIns="0" rIns="0" bIns="0" rtlCol="0" anchor="t"/>
          <a:lstStyle/>
          <a:p>
            <a:pPr marL="0" indent="0" algn="l">
              <a:lnSpc>
                <a:spcPts val="3000"/>
              </a:lnSpc>
              <a:buNone/>
            </a:pPr>
            <a:r>
              <a:rPr lang="en-US" sz="2800" dirty="0">
                <a:solidFill>
                  <a:srgbClr val="F9EEE7"/>
                </a:solidFill>
                <a:latin typeface="Quattrocento" pitchFamily="34" charset="0"/>
                <a:ea typeface="Quattrocento" pitchFamily="34" charset="-122"/>
                <a:cs typeface="Quattrocento" pitchFamily="34" charset="-120"/>
              </a:rPr>
              <a:t>Real estate development is a complex, iterative process requiring expertise across multiple disciplines. While current practice relies on simplified feasibility methods, rigorous NPV analysis provides the most accurate evaluation. Development projects contain unique risks requiring higher returns, and sustainable building practices are increasingly important.</a:t>
            </a:r>
            <a:endParaRPr lang="en-US" sz="28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837724" y="1743789"/>
            <a:ext cx="7839908" cy="704017"/>
          </a:xfrm>
          <a:prstGeom prst="rect">
            <a:avLst/>
          </a:prstGeom>
          <a:noFill/>
          <a:ln/>
        </p:spPr>
        <p:txBody>
          <a:bodyPr wrap="none" lIns="0" tIns="0" rIns="0" bIns="0" rtlCol="0" anchor="t"/>
          <a:lstStyle/>
          <a:p>
            <a:pPr marL="0" indent="0" algn="l">
              <a:lnSpc>
                <a:spcPts val="5500"/>
              </a:lnSpc>
              <a:buNone/>
            </a:pPr>
            <a:r>
              <a:rPr lang="en-US" sz="4400" dirty="0">
                <a:solidFill>
                  <a:srgbClr val="FFD9BE"/>
                </a:solidFill>
                <a:latin typeface="Quattrocento" pitchFamily="34" charset="0"/>
                <a:ea typeface="Quattrocento" pitchFamily="34" charset="-122"/>
                <a:cs typeface="Quattrocento" pitchFamily="34" charset="-120"/>
              </a:rPr>
              <a:t>Two Development Approaches</a:t>
            </a:r>
            <a:endParaRPr lang="en-US" sz="4400" dirty="0"/>
          </a:p>
        </p:txBody>
      </p:sp>
      <p:sp>
        <p:nvSpPr>
          <p:cNvPr id="3" name="Text 1"/>
          <p:cNvSpPr/>
          <p:nvPr/>
        </p:nvSpPr>
        <p:spPr>
          <a:xfrm>
            <a:off x="837724" y="3046095"/>
            <a:ext cx="2816185" cy="351949"/>
          </a:xfrm>
          <a:prstGeom prst="rect">
            <a:avLst/>
          </a:prstGeom>
          <a:noFill/>
          <a:ln/>
        </p:spPr>
        <p:txBody>
          <a:bodyPr wrap="none" lIns="0" tIns="0" rIns="0" bIns="0" rtlCol="0" anchor="t"/>
          <a:lstStyle/>
          <a:p>
            <a:pPr marL="0" indent="0" algn="l">
              <a:lnSpc>
                <a:spcPts val="2750"/>
              </a:lnSpc>
              <a:buNone/>
            </a:pPr>
            <a:r>
              <a:rPr lang="en-US" sz="2200" dirty="0">
                <a:solidFill>
                  <a:srgbClr val="FFD9BE"/>
                </a:solidFill>
                <a:latin typeface="Quattrocento" pitchFamily="34" charset="0"/>
                <a:ea typeface="Quattrocento" pitchFamily="34" charset="-122"/>
                <a:cs typeface="Quattrocento" pitchFamily="34" charset="-120"/>
              </a:rPr>
              <a:t>Site Looking for a Use</a:t>
            </a:r>
            <a:endParaRPr lang="en-US" sz="2200" dirty="0"/>
          </a:p>
        </p:txBody>
      </p:sp>
      <p:sp>
        <p:nvSpPr>
          <p:cNvPr id="4" name="Text 2"/>
          <p:cNvSpPr/>
          <p:nvPr/>
        </p:nvSpPr>
        <p:spPr>
          <a:xfrm>
            <a:off x="837724" y="3637359"/>
            <a:ext cx="6185535" cy="766048"/>
          </a:xfrm>
          <a:prstGeom prst="rect">
            <a:avLst/>
          </a:prstGeom>
          <a:noFill/>
          <a:ln/>
        </p:spPr>
        <p:txBody>
          <a:bodyPr wrap="squar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The site is already controlled by the developer. Analysis is essentially a highest and best use study.</a:t>
            </a:r>
            <a:endParaRPr lang="en-US" sz="1850" dirty="0"/>
          </a:p>
        </p:txBody>
      </p:sp>
      <p:sp>
        <p:nvSpPr>
          <p:cNvPr id="5" name="Text 3"/>
          <p:cNvSpPr/>
          <p:nvPr/>
        </p:nvSpPr>
        <p:spPr>
          <a:xfrm>
            <a:off x="837724" y="4618792"/>
            <a:ext cx="6185535" cy="383024"/>
          </a:xfrm>
          <a:prstGeom prst="rect">
            <a:avLst/>
          </a:prstGeom>
          <a:noFill/>
          <a:ln/>
        </p:spPr>
        <p:txBody>
          <a:bodyPr wrap="none" lIns="0" tIns="0" rIns="0" bIns="0" rtlCol="0" anchor="t"/>
          <a:lstStyle/>
          <a:p>
            <a:pPr marL="342900" indent="-342900" algn="l">
              <a:lnSpc>
                <a:spcPts val="3000"/>
              </a:lnSpc>
              <a:buSzPct val="100000"/>
              <a:buChar char="•"/>
            </a:pPr>
            <a:r>
              <a:rPr lang="en-US" sz="1850" dirty="0">
                <a:solidFill>
                  <a:srgbClr val="F9EEE7"/>
                </a:solidFill>
                <a:latin typeface="Quattrocento" pitchFamily="34" charset="0"/>
                <a:ea typeface="Quattrocento" pitchFamily="34" charset="-122"/>
                <a:cs typeface="Quattrocento" pitchFamily="34" charset="-120"/>
              </a:rPr>
              <a:t>Common when developers "inventory" land</a:t>
            </a:r>
            <a:endParaRPr lang="en-US" sz="1850" dirty="0"/>
          </a:p>
        </p:txBody>
      </p:sp>
      <p:sp>
        <p:nvSpPr>
          <p:cNvPr id="6" name="Text 4"/>
          <p:cNvSpPr/>
          <p:nvPr/>
        </p:nvSpPr>
        <p:spPr>
          <a:xfrm>
            <a:off x="837724" y="5085517"/>
            <a:ext cx="6185535" cy="383024"/>
          </a:xfrm>
          <a:prstGeom prst="rect">
            <a:avLst/>
          </a:prstGeom>
          <a:noFill/>
          <a:ln/>
        </p:spPr>
        <p:txBody>
          <a:bodyPr wrap="none" lIns="0" tIns="0" rIns="0" bIns="0" rtlCol="0" anchor="t"/>
          <a:lstStyle/>
          <a:p>
            <a:pPr marL="342900" indent="-342900" algn="l">
              <a:lnSpc>
                <a:spcPts val="3000"/>
              </a:lnSpc>
              <a:buSzPct val="100000"/>
              <a:buChar char="•"/>
            </a:pPr>
            <a:r>
              <a:rPr lang="en-US" sz="1850" dirty="0">
                <a:solidFill>
                  <a:srgbClr val="F9EEE7"/>
                </a:solidFill>
                <a:latin typeface="Quattrocento" pitchFamily="34" charset="0"/>
                <a:ea typeface="Quattrocento" pitchFamily="34" charset="-122"/>
                <a:cs typeface="Quattrocento" pitchFamily="34" charset="-120"/>
              </a:rPr>
              <a:t>Typical for local public sector authorities</a:t>
            </a:r>
            <a:endParaRPr lang="en-US" sz="1850" dirty="0"/>
          </a:p>
        </p:txBody>
      </p:sp>
      <p:sp>
        <p:nvSpPr>
          <p:cNvPr id="7" name="Text 5"/>
          <p:cNvSpPr/>
          <p:nvPr/>
        </p:nvSpPr>
        <p:spPr>
          <a:xfrm>
            <a:off x="837724" y="5552242"/>
            <a:ext cx="6185535" cy="383024"/>
          </a:xfrm>
          <a:prstGeom prst="rect">
            <a:avLst/>
          </a:prstGeom>
          <a:noFill/>
          <a:ln/>
        </p:spPr>
        <p:txBody>
          <a:bodyPr wrap="none" lIns="0" tIns="0" rIns="0" bIns="0" rtlCol="0" anchor="t"/>
          <a:lstStyle/>
          <a:p>
            <a:pPr marL="342900" indent="-342900" algn="l">
              <a:lnSpc>
                <a:spcPts val="3000"/>
              </a:lnSpc>
              <a:buSzPct val="100000"/>
              <a:buChar char="•"/>
            </a:pPr>
            <a:r>
              <a:rPr lang="en-US" sz="1850" dirty="0">
                <a:solidFill>
                  <a:srgbClr val="F9EEE7"/>
                </a:solidFill>
                <a:latin typeface="Quattrocento" pitchFamily="34" charset="0"/>
                <a:ea typeface="Quattrocento" pitchFamily="34" charset="-122"/>
                <a:cs typeface="Quattrocento" pitchFamily="34" charset="-120"/>
              </a:rPr>
              <a:t>Requires market analysis to determine optimal use</a:t>
            </a:r>
            <a:endParaRPr lang="en-US" sz="1850" dirty="0"/>
          </a:p>
        </p:txBody>
      </p:sp>
      <p:sp>
        <p:nvSpPr>
          <p:cNvPr id="8" name="Text 6"/>
          <p:cNvSpPr/>
          <p:nvPr/>
        </p:nvSpPr>
        <p:spPr>
          <a:xfrm>
            <a:off x="7614761" y="3046095"/>
            <a:ext cx="2816185" cy="351949"/>
          </a:xfrm>
          <a:prstGeom prst="rect">
            <a:avLst/>
          </a:prstGeom>
          <a:noFill/>
          <a:ln/>
        </p:spPr>
        <p:txBody>
          <a:bodyPr wrap="none" lIns="0" tIns="0" rIns="0" bIns="0" rtlCol="0" anchor="t"/>
          <a:lstStyle/>
          <a:p>
            <a:pPr marL="0" indent="0" algn="l">
              <a:lnSpc>
                <a:spcPts val="2750"/>
              </a:lnSpc>
              <a:buNone/>
            </a:pPr>
            <a:r>
              <a:rPr lang="en-US" sz="2200" dirty="0">
                <a:solidFill>
                  <a:srgbClr val="FFD9BE"/>
                </a:solidFill>
                <a:latin typeface="Quattrocento" pitchFamily="34" charset="0"/>
                <a:ea typeface="Quattrocento" pitchFamily="34" charset="-122"/>
                <a:cs typeface="Quattrocento" pitchFamily="34" charset="-120"/>
              </a:rPr>
              <a:t>Use Looking for a Site</a:t>
            </a:r>
            <a:endParaRPr lang="en-US" sz="2200" dirty="0"/>
          </a:p>
        </p:txBody>
      </p:sp>
      <p:sp>
        <p:nvSpPr>
          <p:cNvPr id="9" name="Text 7"/>
          <p:cNvSpPr/>
          <p:nvPr/>
        </p:nvSpPr>
        <p:spPr>
          <a:xfrm>
            <a:off x="7614761" y="3637359"/>
            <a:ext cx="6185535" cy="766048"/>
          </a:xfrm>
          <a:prstGeom prst="rect">
            <a:avLst/>
          </a:prstGeom>
          <a:noFill/>
          <a:ln/>
        </p:spPr>
        <p:txBody>
          <a:bodyPr wrap="squar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The developer knows what to build but needs the right location.</a:t>
            </a:r>
            <a:endParaRPr lang="en-US" sz="1850" dirty="0"/>
          </a:p>
        </p:txBody>
      </p:sp>
      <p:sp>
        <p:nvSpPr>
          <p:cNvPr id="10" name="Text 8"/>
          <p:cNvSpPr/>
          <p:nvPr/>
        </p:nvSpPr>
        <p:spPr>
          <a:xfrm>
            <a:off x="7614761" y="4618792"/>
            <a:ext cx="6185535" cy="383024"/>
          </a:xfrm>
          <a:prstGeom prst="rect">
            <a:avLst/>
          </a:prstGeom>
          <a:noFill/>
          <a:ln/>
        </p:spPr>
        <p:txBody>
          <a:bodyPr wrap="none" lIns="0" tIns="0" rIns="0" bIns="0" rtlCol="0" anchor="t"/>
          <a:lstStyle/>
          <a:p>
            <a:pPr marL="342900" indent="-342900" algn="l">
              <a:lnSpc>
                <a:spcPts val="3000"/>
              </a:lnSpc>
              <a:buSzPct val="100000"/>
              <a:buChar char="•"/>
            </a:pPr>
            <a:r>
              <a:rPr lang="en-US" sz="1850" dirty="0">
                <a:solidFill>
                  <a:srgbClr val="F9EEE7"/>
                </a:solidFill>
                <a:latin typeface="Quattrocento" pitchFamily="34" charset="0"/>
                <a:ea typeface="Quattrocento" pitchFamily="34" charset="-122"/>
                <a:cs typeface="Quattrocento" pitchFamily="34" charset="-120"/>
              </a:rPr>
              <a:t>Common for large development firms</a:t>
            </a:r>
            <a:endParaRPr lang="en-US" sz="1850" dirty="0"/>
          </a:p>
        </p:txBody>
      </p:sp>
      <p:sp>
        <p:nvSpPr>
          <p:cNvPr id="11" name="Text 9"/>
          <p:cNvSpPr/>
          <p:nvPr/>
        </p:nvSpPr>
        <p:spPr>
          <a:xfrm>
            <a:off x="7614761" y="5085517"/>
            <a:ext cx="6185535" cy="383024"/>
          </a:xfrm>
          <a:prstGeom prst="rect">
            <a:avLst/>
          </a:prstGeom>
          <a:noFill/>
          <a:ln/>
        </p:spPr>
        <p:txBody>
          <a:bodyPr wrap="none" lIns="0" tIns="0" rIns="0" bIns="0" rtlCol="0" anchor="t"/>
          <a:lstStyle/>
          <a:p>
            <a:pPr marL="342900" indent="-342900" algn="l">
              <a:lnSpc>
                <a:spcPts val="3000"/>
              </a:lnSpc>
              <a:buSzPct val="100000"/>
              <a:buChar char="•"/>
            </a:pPr>
            <a:r>
              <a:rPr lang="en-US" sz="1850" dirty="0">
                <a:solidFill>
                  <a:srgbClr val="F9EEE7"/>
                </a:solidFill>
                <a:latin typeface="Quattrocento" pitchFamily="34" charset="0"/>
                <a:ea typeface="Quattrocento" pitchFamily="34" charset="-122"/>
                <a:cs typeface="Quattrocento" pitchFamily="34" charset="-120"/>
              </a:rPr>
              <a:t>Typical for retail firms like McDonald's</a:t>
            </a:r>
            <a:endParaRPr lang="en-US" sz="1850" dirty="0"/>
          </a:p>
        </p:txBody>
      </p:sp>
      <p:sp>
        <p:nvSpPr>
          <p:cNvPr id="12" name="Text 10"/>
          <p:cNvSpPr/>
          <p:nvPr/>
        </p:nvSpPr>
        <p:spPr>
          <a:xfrm>
            <a:off x="7614761" y="5552242"/>
            <a:ext cx="6185535" cy="383024"/>
          </a:xfrm>
          <a:prstGeom prst="rect">
            <a:avLst/>
          </a:prstGeom>
          <a:noFill/>
          <a:ln/>
        </p:spPr>
        <p:txBody>
          <a:bodyPr wrap="none" lIns="0" tIns="0" rIns="0" bIns="0" rtlCol="0" anchor="t"/>
          <a:lstStyle/>
          <a:p>
            <a:pPr marL="342900" indent="-342900" algn="l">
              <a:lnSpc>
                <a:spcPts val="3000"/>
              </a:lnSpc>
              <a:buSzPct val="100000"/>
              <a:buChar char="•"/>
            </a:pPr>
            <a:r>
              <a:rPr lang="en-US" sz="1850" dirty="0">
                <a:solidFill>
                  <a:srgbClr val="F9EEE7"/>
                </a:solidFill>
                <a:latin typeface="Quattrocento" pitchFamily="34" charset="0"/>
                <a:ea typeface="Quattrocento" pitchFamily="34" charset="-122"/>
                <a:cs typeface="Quattrocento" pitchFamily="34" charset="-120"/>
              </a:rPr>
              <a:t>Focuses on underserved locations</a:t>
            </a:r>
            <a:endParaRPr lang="en-US" sz="1850" dirty="0"/>
          </a:p>
        </p:txBody>
      </p:sp>
      <p:sp>
        <p:nvSpPr>
          <p:cNvPr id="13" name="Text 11"/>
          <p:cNvSpPr/>
          <p:nvPr/>
        </p:nvSpPr>
        <p:spPr>
          <a:xfrm>
            <a:off x="7614761" y="6018967"/>
            <a:ext cx="6185535" cy="383024"/>
          </a:xfrm>
          <a:prstGeom prst="rect">
            <a:avLst/>
          </a:prstGeom>
          <a:noFill/>
          <a:ln/>
        </p:spPr>
        <p:txBody>
          <a:bodyPr wrap="none" lIns="0" tIns="0" rIns="0" bIns="0" rtlCol="0" anchor="t"/>
          <a:lstStyle/>
          <a:p>
            <a:pPr marL="342900" indent="-342900" algn="l">
              <a:lnSpc>
                <a:spcPts val="3000"/>
              </a:lnSpc>
              <a:buSzPct val="100000"/>
              <a:buChar char="•"/>
            </a:pPr>
            <a:r>
              <a:rPr lang="en-US" sz="1850" dirty="0">
                <a:solidFill>
                  <a:srgbClr val="F9EEE7"/>
                </a:solidFill>
                <a:latin typeface="Quattrocento" pitchFamily="34" charset="0"/>
                <a:ea typeface="Quattrocento" pitchFamily="34" charset="-122"/>
                <a:cs typeface="Quattrocento" pitchFamily="34" charset="-120"/>
              </a:rPr>
              <a:t>Often involves "build-to-suit" projects</a:t>
            </a:r>
            <a:endParaRPr lang="en-US" sz="18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Shape 0"/>
          <p:cNvSpPr/>
          <p:nvPr/>
        </p:nvSpPr>
        <p:spPr>
          <a:xfrm>
            <a:off x="0" y="0"/>
            <a:ext cx="14630400" cy="2311598"/>
          </a:xfrm>
          <a:prstGeom prst="rect">
            <a:avLst/>
          </a:prstGeom>
          <a:solidFill>
            <a:srgbClr val="DFDFE0"/>
          </a:solidFill>
          <a:ln/>
        </p:spPr>
        <p:txBody>
          <a:bodyPr/>
          <a:lstStyle/>
          <a:p>
            <a:endParaRPr lang="en-US"/>
          </a:p>
        </p:txBody>
      </p:sp>
      <p:pic>
        <p:nvPicPr>
          <p:cNvPr id="3" name="Image 0" descr="preencoded.png"/>
          <p:cNvPicPr>
            <a:picLocks noChangeAspect="1"/>
          </p:cNvPicPr>
          <p:nvPr/>
        </p:nvPicPr>
        <p:blipFill>
          <a:blip r:embed="rId3"/>
          <a:stretch>
            <a:fillRect/>
          </a:stretch>
        </p:blipFill>
        <p:spPr>
          <a:xfrm>
            <a:off x="0" y="0"/>
            <a:ext cx="14630400" cy="2710696"/>
          </a:xfrm>
          <a:prstGeom prst="rect">
            <a:avLst/>
          </a:prstGeom>
        </p:spPr>
      </p:pic>
      <p:sp>
        <p:nvSpPr>
          <p:cNvPr id="4" name="Text 1"/>
          <p:cNvSpPr/>
          <p:nvPr/>
        </p:nvSpPr>
        <p:spPr>
          <a:xfrm>
            <a:off x="954003" y="1122397"/>
            <a:ext cx="5561409" cy="543878"/>
          </a:xfrm>
          <a:prstGeom prst="rect">
            <a:avLst/>
          </a:prstGeom>
          <a:noFill/>
          <a:ln/>
        </p:spPr>
        <p:txBody>
          <a:bodyPr wrap="none" lIns="0" tIns="0" rIns="0" bIns="0" rtlCol="0" anchor="t"/>
          <a:lstStyle/>
          <a:p>
            <a:pPr marL="0" indent="0" algn="l">
              <a:lnSpc>
                <a:spcPts val="4250"/>
              </a:lnSpc>
              <a:buNone/>
            </a:pPr>
            <a:r>
              <a:rPr lang="en-US" sz="3400" dirty="0">
                <a:solidFill>
                  <a:srgbClr val="FFD9BE"/>
                </a:solidFill>
                <a:latin typeface="Quattrocento" pitchFamily="34" charset="0"/>
                <a:ea typeface="Quattrocento" pitchFamily="34" charset="-122"/>
                <a:cs typeface="Quattrocento" pitchFamily="34" charset="-120"/>
              </a:rPr>
              <a:t>Development Project Phases</a:t>
            </a:r>
            <a:endParaRPr lang="en-US" sz="3400" dirty="0"/>
          </a:p>
        </p:txBody>
      </p:sp>
      <p:sp>
        <p:nvSpPr>
          <p:cNvPr id="5" name="Shape 2"/>
          <p:cNvSpPr/>
          <p:nvPr/>
        </p:nvSpPr>
        <p:spPr>
          <a:xfrm>
            <a:off x="855226" y="3642717"/>
            <a:ext cx="22860" cy="4076938"/>
          </a:xfrm>
          <a:prstGeom prst="roundRect">
            <a:avLst>
              <a:gd name="adj" fmla="val 121345"/>
            </a:avLst>
          </a:prstGeom>
          <a:solidFill>
            <a:srgbClr val="4A6B6A"/>
          </a:solidFill>
          <a:ln/>
        </p:spPr>
        <p:txBody>
          <a:bodyPr/>
          <a:lstStyle/>
          <a:p>
            <a:endParaRPr lang="en-US"/>
          </a:p>
        </p:txBody>
      </p:sp>
      <p:sp>
        <p:nvSpPr>
          <p:cNvPr id="6" name="Shape 3"/>
          <p:cNvSpPr/>
          <p:nvPr/>
        </p:nvSpPr>
        <p:spPr>
          <a:xfrm>
            <a:off x="1040368" y="3918971"/>
            <a:ext cx="554712" cy="139749"/>
          </a:xfrm>
          <a:prstGeom prst="roundRect">
            <a:avLst>
              <a:gd name="adj" fmla="val 121345"/>
            </a:avLst>
          </a:prstGeom>
          <a:solidFill>
            <a:srgbClr val="4A6B6A"/>
          </a:solidFill>
          <a:ln/>
        </p:spPr>
        <p:txBody>
          <a:bodyPr/>
          <a:lstStyle/>
          <a:p>
            <a:endParaRPr lang="en-US"/>
          </a:p>
        </p:txBody>
      </p:sp>
      <p:sp>
        <p:nvSpPr>
          <p:cNvPr id="7" name="Shape 4"/>
          <p:cNvSpPr/>
          <p:nvPr/>
        </p:nvSpPr>
        <p:spPr>
          <a:xfrm>
            <a:off x="537999" y="3806352"/>
            <a:ext cx="416004" cy="416004"/>
          </a:xfrm>
          <a:prstGeom prst="roundRect">
            <a:avLst>
              <a:gd name="adj" fmla="val 6668"/>
            </a:avLst>
          </a:prstGeom>
          <a:solidFill>
            <a:srgbClr val="315251"/>
          </a:solidFill>
          <a:ln/>
        </p:spPr>
        <p:txBody>
          <a:bodyPr/>
          <a:lstStyle/>
          <a:p>
            <a:endParaRPr lang="en-US"/>
          </a:p>
        </p:txBody>
      </p:sp>
      <p:pic>
        <p:nvPicPr>
          <p:cNvPr id="8" name="Image 1" descr="preencoded.png"/>
          <p:cNvPicPr>
            <a:picLocks noChangeAspect="1"/>
          </p:cNvPicPr>
          <p:nvPr/>
        </p:nvPicPr>
        <p:blipFill>
          <a:blip r:embed="rId4"/>
          <a:stretch>
            <a:fillRect/>
          </a:stretch>
        </p:blipFill>
        <p:spPr>
          <a:xfrm>
            <a:off x="594240" y="3891766"/>
            <a:ext cx="260985" cy="326231"/>
          </a:xfrm>
          <a:prstGeom prst="rect">
            <a:avLst/>
          </a:prstGeom>
        </p:spPr>
      </p:pic>
      <p:sp>
        <p:nvSpPr>
          <p:cNvPr id="9" name="Text 5"/>
          <p:cNvSpPr/>
          <p:nvPr/>
        </p:nvSpPr>
        <p:spPr>
          <a:xfrm>
            <a:off x="1779864" y="3918972"/>
            <a:ext cx="2175629" cy="271820"/>
          </a:xfrm>
          <a:prstGeom prst="rect">
            <a:avLst/>
          </a:prstGeom>
          <a:noFill/>
          <a:ln/>
        </p:spPr>
        <p:txBody>
          <a:bodyPr wrap="none" lIns="0" tIns="0" rIns="0" bIns="0" rtlCol="0" anchor="t"/>
          <a:lstStyle/>
          <a:p>
            <a:pPr marL="0" indent="0" algn="l">
              <a:lnSpc>
                <a:spcPts val="2100"/>
              </a:lnSpc>
              <a:buNone/>
            </a:pPr>
            <a:r>
              <a:rPr lang="en-US" sz="1700" dirty="0">
                <a:solidFill>
                  <a:srgbClr val="F9EEE7"/>
                </a:solidFill>
                <a:latin typeface="Quattrocento" pitchFamily="34" charset="0"/>
                <a:ea typeface="Quattrocento" pitchFamily="34" charset="-122"/>
                <a:cs typeface="Quattrocento" pitchFamily="34" charset="-120"/>
              </a:rPr>
              <a:t>Preliminary Phase</a:t>
            </a:r>
            <a:endParaRPr lang="en-US" sz="1700" dirty="0"/>
          </a:p>
        </p:txBody>
      </p:sp>
      <p:sp>
        <p:nvSpPr>
          <p:cNvPr id="10" name="Text 6"/>
          <p:cNvSpPr/>
          <p:nvPr/>
        </p:nvSpPr>
        <p:spPr>
          <a:xfrm>
            <a:off x="1779864" y="4305478"/>
            <a:ext cx="12203311" cy="295751"/>
          </a:xfrm>
          <a:prstGeom prst="rect">
            <a:avLst/>
          </a:prstGeom>
          <a:noFill/>
          <a:ln/>
        </p:spPr>
        <p:txBody>
          <a:bodyPr wrap="none" lIns="0" tIns="0" rIns="0" bIns="0" rtlCol="0" anchor="t"/>
          <a:lstStyle/>
          <a:p>
            <a:pPr marL="0" indent="0" algn="l">
              <a:lnSpc>
                <a:spcPts val="2300"/>
              </a:lnSpc>
              <a:buNone/>
            </a:pPr>
            <a:r>
              <a:rPr lang="en-US" sz="1450" dirty="0">
                <a:solidFill>
                  <a:srgbClr val="F9EEE7"/>
                </a:solidFill>
                <a:latin typeface="Quattrocento" pitchFamily="34" charset="0"/>
                <a:ea typeface="Quattrocento" pitchFamily="34" charset="-122"/>
                <a:cs typeface="Quattrocento" pitchFamily="34" charset="-120"/>
              </a:rPr>
              <a:t>Most creative and entrepreneurial phase. Involves land assembly, permits, and project design.</a:t>
            </a:r>
            <a:endParaRPr lang="en-US" sz="1450" dirty="0"/>
          </a:p>
        </p:txBody>
      </p:sp>
      <p:sp>
        <p:nvSpPr>
          <p:cNvPr id="11" name="Shape 7"/>
          <p:cNvSpPr/>
          <p:nvPr/>
        </p:nvSpPr>
        <p:spPr>
          <a:xfrm>
            <a:off x="1040368" y="4950976"/>
            <a:ext cx="554712" cy="22860"/>
          </a:xfrm>
          <a:prstGeom prst="roundRect">
            <a:avLst>
              <a:gd name="adj" fmla="val 121345"/>
            </a:avLst>
          </a:prstGeom>
          <a:solidFill>
            <a:srgbClr val="4A6B6A"/>
          </a:solidFill>
          <a:ln/>
        </p:spPr>
        <p:txBody>
          <a:bodyPr/>
          <a:lstStyle/>
          <a:p>
            <a:endParaRPr lang="en-US"/>
          </a:p>
        </p:txBody>
      </p:sp>
      <p:sp>
        <p:nvSpPr>
          <p:cNvPr id="12" name="Shape 8"/>
          <p:cNvSpPr/>
          <p:nvPr/>
        </p:nvSpPr>
        <p:spPr>
          <a:xfrm>
            <a:off x="647224" y="4754404"/>
            <a:ext cx="416004" cy="416004"/>
          </a:xfrm>
          <a:prstGeom prst="roundRect">
            <a:avLst>
              <a:gd name="adj" fmla="val 6668"/>
            </a:avLst>
          </a:prstGeom>
          <a:solidFill>
            <a:srgbClr val="315251"/>
          </a:solidFill>
          <a:ln/>
        </p:spPr>
        <p:txBody>
          <a:bodyPr/>
          <a:lstStyle/>
          <a:p>
            <a:endParaRPr lang="en-US"/>
          </a:p>
        </p:txBody>
      </p:sp>
      <p:pic>
        <p:nvPicPr>
          <p:cNvPr id="13" name="Image 2" descr="preencoded.png"/>
          <p:cNvPicPr>
            <a:picLocks noChangeAspect="1"/>
          </p:cNvPicPr>
          <p:nvPr/>
        </p:nvPicPr>
        <p:blipFill>
          <a:blip r:embed="rId5"/>
          <a:stretch>
            <a:fillRect/>
          </a:stretch>
        </p:blipFill>
        <p:spPr>
          <a:xfrm>
            <a:off x="724733" y="4799290"/>
            <a:ext cx="260985" cy="326231"/>
          </a:xfrm>
          <a:prstGeom prst="rect">
            <a:avLst/>
          </a:prstGeom>
        </p:spPr>
      </p:pic>
      <p:sp>
        <p:nvSpPr>
          <p:cNvPr id="14" name="Text 9"/>
          <p:cNvSpPr/>
          <p:nvPr/>
        </p:nvSpPr>
        <p:spPr>
          <a:xfrm>
            <a:off x="1779865" y="4817864"/>
            <a:ext cx="2175629" cy="271820"/>
          </a:xfrm>
          <a:prstGeom prst="rect">
            <a:avLst/>
          </a:prstGeom>
          <a:noFill/>
          <a:ln/>
        </p:spPr>
        <p:txBody>
          <a:bodyPr wrap="none" lIns="0" tIns="0" rIns="0" bIns="0" rtlCol="0" anchor="t"/>
          <a:lstStyle/>
          <a:p>
            <a:pPr marL="0" indent="0" algn="l">
              <a:lnSpc>
                <a:spcPts val="2100"/>
              </a:lnSpc>
              <a:buNone/>
            </a:pPr>
            <a:r>
              <a:rPr lang="en-US" sz="1700" dirty="0">
                <a:solidFill>
                  <a:srgbClr val="F9EEE7"/>
                </a:solidFill>
                <a:latin typeface="Quattrocento" pitchFamily="34" charset="0"/>
                <a:ea typeface="Quattrocento" pitchFamily="34" charset="-122"/>
                <a:cs typeface="Quattrocento" pitchFamily="34" charset="-120"/>
              </a:rPr>
              <a:t>Construction Phase</a:t>
            </a:r>
            <a:endParaRPr lang="en-US" sz="1700" dirty="0"/>
          </a:p>
        </p:txBody>
      </p:sp>
      <p:sp>
        <p:nvSpPr>
          <p:cNvPr id="15" name="Text 10"/>
          <p:cNvSpPr/>
          <p:nvPr/>
        </p:nvSpPr>
        <p:spPr>
          <a:xfrm>
            <a:off x="1779865" y="5200531"/>
            <a:ext cx="12203311" cy="295751"/>
          </a:xfrm>
          <a:prstGeom prst="rect">
            <a:avLst/>
          </a:prstGeom>
          <a:noFill/>
          <a:ln/>
        </p:spPr>
        <p:txBody>
          <a:bodyPr wrap="none" lIns="0" tIns="0" rIns="0" bIns="0" rtlCol="0" anchor="t"/>
          <a:lstStyle/>
          <a:p>
            <a:pPr marL="0" indent="0" algn="l">
              <a:lnSpc>
                <a:spcPts val="2300"/>
              </a:lnSpc>
              <a:buNone/>
            </a:pPr>
            <a:r>
              <a:rPr lang="en-US" sz="1450" dirty="0">
                <a:solidFill>
                  <a:srgbClr val="F9EEE7"/>
                </a:solidFill>
                <a:latin typeface="Quattrocento" pitchFamily="34" charset="0"/>
                <a:ea typeface="Quattrocento" pitchFamily="34" charset="-122"/>
                <a:cs typeface="Quattrocento" pitchFamily="34" charset="-120"/>
              </a:rPr>
              <a:t>Bulk of financial expenditures occur here, paying for building construction.</a:t>
            </a:r>
            <a:endParaRPr lang="en-US" sz="1450" dirty="0"/>
          </a:p>
        </p:txBody>
      </p:sp>
      <p:sp>
        <p:nvSpPr>
          <p:cNvPr id="16" name="Shape 11"/>
          <p:cNvSpPr/>
          <p:nvPr/>
        </p:nvSpPr>
        <p:spPr>
          <a:xfrm>
            <a:off x="1040368" y="6062663"/>
            <a:ext cx="554712" cy="22860"/>
          </a:xfrm>
          <a:prstGeom prst="roundRect">
            <a:avLst>
              <a:gd name="adj" fmla="val 121345"/>
            </a:avLst>
          </a:prstGeom>
          <a:solidFill>
            <a:srgbClr val="4A6B6A"/>
          </a:solidFill>
          <a:ln/>
        </p:spPr>
        <p:txBody>
          <a:bodyPr/>
          <a:lstStyle/>
          <a:p>
            <a:endParaRPr lang="en-US"/>
          </a:p>
        </p:txBody>
      </p:sp>
      <p:sp>
        <p:nvSpPr>
          <p:cNvPr id="17" name="Shape 12"/>
          <p:cNvSpPr/>
          <p:nvPr/>
        </p:nvSpPr>
        <p:spPr>
          <a:xfrm>
            <a:off x="647224" y="5866090"/>
            <a:ext cx="416004" cy="416004"/>
          </a:xfrm>
          <a:prstGeom prst="roundRect">
            <a:avLst>
              <a:gd name="adj" fmla="val 6668"/>
            </a:avLst>
          </a:prstGeom>
          <a:solidFill>
            <a:srgbClr val="315251"/>
          </a:solidFill>
          <a:ln/>
        </p:spPr>
        <p:txBody>
          <a:bodyPr/>
          <a:lstStyle/>
          <a:p>
            <a:endParaRPr lang="en-US"/>
          </a:p>
        </p:txBody>
      </p:sp>
      <p:pic>
        <p:nvPicPr>
          <p:cNvPr id="18" name="Image 3" descr="preencoded.png"/>
          <p:cNvPicPr>
            <a:picLocks noChangeAspect="1"/>
          </p:cNvPicPr>
          <p:nvPr/>
        </p:nvPicPr>
        <p:blipFill>
          <a:blip r:embed="rId6"/>
          <a:stretch>
            <a:fillRect/>
          </a:stretch>
        </p:blipFill>
        <p:spPr>
          <a:xfrm>
            <a:off x="724733" y="5910977"/>
            <a:ext cx="260985" cy="326231"/>
          </a:xfrm>
          <a:prstGeom prst="rect">
            <a:avLst/>
          </a:prstGeom>
        </p:spPr>
      </p:pic>
      <p:sp>
        <p:nvSpPr>
          <p:cNvPr id="19" name="Text 13"/>
          <p:cNvSpPr/>
          <p:nvPr/>
        </p:nvSpPr>
        <p:spPr>
          <a:xfrm>
            <a:off x="1779865" y="5929551"/>
            <a:ext cx="2694146" cy="271820"/>
          </a:xfrm>
          <a:prstGeom prst="rect">
            <a:avLst/>
          </a:prstGeom>
          <a:noFill/>
          <a:ln/>
        </p:spPr>
        <p:txBody>
          <a:bodyPr wrap="none" lIns="0" tIns="0" rIns="0" bIns="0" rtlCol="0" anchor="t"/>
          <a:lstStyle/>
          <a:p>
            <a:pPr marL="0" indent="0" algn="l">
              <a:lnSpc>
                <a:spcPts val="2100"/>
              </a:lnSpc>
              <a:buNone/>
            </a:pPr>
            <a:r>
              <a:rPr lang="en-US" sz="1700" dirty="0">
                <a:solidFill>
                  <a:srgbClr val="F9EEE7"/>
                </a:solidFill>
                <a:latin typeface="Quattrocento" pitchFamily="34" charset="0"/>
                <a:ea typeface="Quattrocento" pitchFamily="34" charset="-122"/>
                <a:cs typeface="Quattrocento" pitchFamily="34" charset="-120"/>
              </a:rPr>
              <a:t>Lease-up &amp; Tenant Finishes</a:t>
            </a:r>
            <a:endParaRPr lang="en-US" sz="1700" dirty="0"/>
          </a:p>
        </p:txBody>
      </p:sp>
      <p:sp>
        <p:nvSpPr>
          <p:cNvPr id="20" name="Text 14"/>
          <p:cNvSpPr/>
          <p:nvPr/>
        </p:nvSpPr>
        <p:spPr>
          <a:xfrm>
            <a:off x="1779865" y="6312218"/>
            <a:ext cx="12203311" cy="295751"/>
          </a:xfrm>
          <a:prstGeom prst="rect">
            <a:avLst/>
          </a:prstGeom>
          <a:noFill/>
          <a:ln/>
        </p:spPr>
        <p:txBody>
          <a:bodyPr wrap="none" lIns="0" tIns="0" rIns="0" bIns="0" rtlCol="0" anchor="t"/>
          <a:lstStyle/>
          <a:p>
            <a:pPr marL="0" indent="0" algn="l">
              <a:lnSpc>
                <a:spcPts val="2300"/>
              </a:lnSpc>
              <a:buNone/>
            </a:pPr>
            <a:r>
              <a:rPr lang="en-US" sz="1450" dirty="0">
                <a:solidFill>
                  <a:srgbClr val="F9EEE7"/>
                </a:solidFill>
                <a:latin typeface="Quattrocento" pitchFamily="34" charset="0"/>
                <a:ea typeface="Quattrocento" pitchFamily="34" charset="-122"/>
                <a:cs typeface="Quattrocento" pitchFamily="34" charset="-120"/>
              </a:rPr>
              <a:t>After shell completion, spaces are customized for tenants who will occupy them.</a:t>
            </a:r>
            <a:endParaRPr lang="en-US" sz="1450" dirty="0"/>
          </a:p>
        </p:txBody>
      </p:sp>
      <p:sp>
        <p:nvSpPr>
          <p:cNvPr id="21" name="Shape 15"/>
          <p:cNvSpPr/>
          <p:nvPr/>
        </p:nvSpPr>
        <p:spPr>
          <a:xfrm>
            <a:off x="1040368" y="7174349"/>
            <a:ext cx="554712" cy="22860"/>
          </a:xfrm>
          <a:prstGeom prst="roundRect">
            <a:avLst>
              <a:gd name="adj" fmla="val 121345"/>
            </a:avLst>
          </a:prstGeom>
          <a:solidFill>
            <a:srgbClr val="4A6B6A"/>
          </a:solidFill>
          <a:ln/>
        </p:spPr>
        <p:txBody>
          <a:bodyPr/>
          <a:lstStyle/>
          <a:p>
            <a:endParaRPr lang="en-US"/>
          </a:p>
        </p:txBody>
      </p:sp>
      <p:sp>
        <p:nvSpPr>
          <p:cNvPr id="22" name="Shape 16"/>
          <p:cNvSpPr/>
          <p:nvPr/>
        </p:nvSpPr>
        <p:spPr>
          <a:xfrm>
            <a:off x="647224" y="6977777"/>
            <a:ext cx="416004" cy="416004"/>
          </a:xfrm>
          <a:prstGeom prst="roundRect">
            <a:avLst>
              <a:gd name="adj" fmla="val 6668"/>
            </a:avLst>
          </a:prstGeom>
          <a:solidFill>
            <a:srgbClr val="315251"/>
          </a:solidFill>
          <a:ln/>
        </p:spPr>
        <p:txBody>
          <a:bodyPr/>
          <a:lstStyle/>
          <a:p>
            <a:endParaRPr lang="en-US"/>
          </a:p>
        </p:txBody>
      </p:sp>
      <p:pic>
        <p:nvPicPr>
          <p:cNvPr id="23" name="Image 4" descr="preencoded.png"/>
          <p:cNvPicPr>
            <a:picLocks noChangeAspect="1"/>
          </p:cNvPicPr>
          <p:nvPr/>
        </p:nvPicPr>
        <p:blipFill>
          <a:blip r:embed="rId7"/>
          <a:stretch>
            <a:fillRect/>
          </a:stretch>
        </p:blipFill>
        <p:spPr>
          <a:xfrm>
            <a:off x="724733" y="7022663"/>
            <a:ext cx="260985" cy="326231"/>
          </a:xfrm>
          <a:prstGeom prst="rect">
            <a:avLst/>
          </a:prstGeom>
        </p:spPr>
      </p:pic>
      <p:sp>
        <p:nvSpPr>
          <p:cNvPr id="24" name="Text 17"/>
          <p:cNvSpPr/>
          <p:nvPr/>
        </p:nvSpPr>
        <p:spPr>
          <a:xfrm>
            <a:off x="1779865" y="7041237"/>
            <a:ext cx="2175629" cy="271820"/>
          </a:xfrm>
          <a:prstGeom prst="rect">
            <a:avLst/>
          </a:prstGeom>
          <a:noFill/>
          <a:ln/>
        </p:spPr>
        <p:txBody>
          <a:bodyPr wrap="none" lIns="0" tIns="0" rIns="0" bIns="0" rtlCol="0" anchor="t"/>
          <a:lstStyle/>
          <a:p>
            <a:pPr marL="0" indent="0" algn="l">
              <a:lnSpc>
                <a:spcPts val="2100"/>
              </a:lnSpc>
              <a:buNone/>
            </a:pPr>
            <a:r>
              <a:rPr lang="en-US" sz="1700" dirty="0">
                <a:solidFill>
                  <a:srgbClr val="F9EEE7"/>
                </a:solidFill>
                <a:latin typeface="Quattrocento" pitchFamily="34" charset="0"/>
                <a:ea typeface="Quattrocento" pitchFamily="34" charset="-122"/>
                <a:cs typeface="Quattrocento" pitchFamily="34" charset="-120"/>
              </a:rPr>
              <a:t>Stabilized Operation</a:t>
            </a:r>
            <a:endParaRPr lang="en-US" sz="1700" dirty="0"/>
          </a:p>
        </p:txBody>
      </p:sp>
      <p:sp>
        <p:nvSpPr>
          <p:cNvPr id="25" name="Text 18"/>
          <p:cNvSpPr/>
          <p:nvPr/>
        </p:nvSpPr>
        <p:spPr>
          <a:xfrm>
            <a:off x="1779865" y="7423904"/>
            <a:ext cx="12203311" cy="295751"/>
          </a:xfrm>
          <a:prstGeom prst="rect">
            <a:avLst/>
          </a:prstGeom>
          <a:noFill/>
          <a:ln/>
        </p:spPr>
        <p:txBody>
          <a:bodyPr wrap="none" lIns="0" tIns="0" rIns="0" bIns="0" rtlCol="0" anchor="t"/>
          <a:lstStyle/>
          <a:p>
            <a:pPr marL="0" indent="0" algn="l">
              <a:lnSpc>
                <a:spcPts val="2300"/>
              </a:lnSpc>
              <a:buNone/>
            </a:pPr>
            <a:r>
              <a:rPr lang="en-US" sz="1450" dirty="0">
                <a:solidFill>
                  <a:srgbClr val="F9EEE7"/>
                </a:solidFill>
                <a:latin typeface="Quattrocento" pitchFamily="34" charset="0"/>
                <a:ea typeface="Quattrocento" pitchFamily="34" charset="-122"/>
                <a:cs typeface="Quattrocento" pitchFamily="34" charset="-120"/>
              </a:rPr>
              <a:t>Project is fully leased and operating at long-run steady-state profitability.</a:t>
            </a:r>
            <a:endParaRPr lang="en-US" sz="1450" dirty="0"/>
          </a:p>
        </p:txBody>
      </p:sp>
      <p:pic>
        <p:nvPicPr>
          <p:cNvPr id="27" name="Picture 26">
            <a:extLst>
              <a:ext uri="{FF2B5EF4-FFF2-40B4-BE49-F238E27FC236}">
                <a16:creationId xmlns:a16="http://schemas.microsoft.com/office/drawing/2014/main" id="{C335C0AB-47A1-2618-868F-57FBD0233C4E}"/>
              </a:ext>
            </a:extLst>
          </p:cNvPr>
          <p:cNvPicPr>
            <a:picLocks noChangeAspect="1"/>
          </p:cNvPicPr>
          <p:nvPr/>
        </p:nvPicPr>
        <p:blipFill>
          <a:blip r:embed="rId8"/>
          <a:stretch>
            <a:fillRect/>
          </a:stretch>
        </p:blipFill>
        <p:spPr>
          <a:xfrm>
            <a:off x="7542775" y="-14494"/>
            <a:ext cx="7045276" cy="432204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79383" y="629841"/>
            <a:ext cx="5241369" cy="654963"/>
          </a:xfrm>
          <a:prstGeom prst="rect">
            <a:avLst/>
          </a:prstGeom>
          <a:noFill/>
          <a:ln/>
        </p:spPr>
        <p:txBody>
          <a:bodyPr wrap="none" lIns="0" tIns="0" rIns="0" bIns="0" rtlCol="0" anchor="t"/>
          <a:lstStyle/>
          <a:p>
            <a:pPr marL="0" indent="0" algn="l">
              <a:lnSpc>
                <a:spcPts val="5150"/>
              </a:lnSpc>
              <a:buNone/>
            </a:pPr>
            <a:r>
              <a:rPr lang="en-US" sz="4100" dirty="0">
                <a:solidFill>
                  <a:srgbClr val="FFD9BE"/>
                </a:solidFill>
                <a:latin typeface="Quattrocento" pitchFamily="34" charset="0"/>
                <a:ea typeface="Quattrocento" pitchFamily="34" charset="-122"/>
                <a:cs typeface="Quattrocento" pitchFamily="34" charset="-120"/>
              </a:rPr>
              <a:t>The Preliminary Phase</a:t>
            </a:r>
            <a:endParaRPr lang="en-US" sz="4100" dirty="0"/>
          </a:p>
        </p:txBody>
      </p:sp>
      <p:sp>
        <p:nvSpPr>
          <p:cNvPr id="4" name="Shape 1"/>
          <p:cNvSpPr/>
          <p:nvPr/>
        </p:nvSpPr>
        <p:spPr>
          <a:xfrm>
            <a:off x="779383" y="1618774"/>
            <a:ext cx="501015" cy="501015"/>
          </a:xfrm>
          <a:prstGeom prst="roundRect">
            <a:avLst>
              <a:gd name="adj" fmla="val 6668"/>
            </a:avLst>
          </a:prstGeom>
          <a:solidFill>
            <a:srgbClr val="315251"/>
          </a:solidFill>
          <a:ln/>
        </p:spPr>
        <p:txBody>
          <a:bodyPr/>
          <a:lstStyle/>
          <a:p>
            <a:endParaRPr lang="en-US"/>
          </a:p>
        </p:txBody>
      </p:sp>
      <p:sp>
        <p:nvSpPr>
          <p:cNvPr id="5" name="Text 2"/>
          <p:cNvSpPr/>
          <p:nvPr/>
        </p:nvSpPr>
        <p:spPr>
          <a:xfrm>
            <a:off x="872728" y="1672828"/>
            <a:ext cx="314325" cy="392906"/>
          </a:xfrm>
          <a:prstGeom prst="rect">
            <a:avLst/>
          </a:prstGeom>
          <a:noFill/>
          <a:ln/>
        </p:spPr>
        <p:txBody>
          <a:bodyPr wrap="none" lIns="0" tIns="0" rIns="0" bIns="0" rtlCol="0" anchor="t"/>
          <a:lstStyle/>
          <a:p>
            <a:pPr marL="0" indent="0" algn="ctr">
              <a:lnSpc>
                <a:spcPts val="2450"/>
              </a:lnSpc>
              <a:buNone/>
            </a:pPr>
            <a:r>
              <a:rPr lang="en-US" sz="2450" dirty="0">
                <a:solidFill>
                  <a:srgbClr val="F9EEE7"/>
                </a:solidFill>
                <a:latin typeface="Quattrocento" pitchFamily="34" charset="0"/>
                <a:ea typeface="Quattrocento" pitchFamily="34" charset="-122"/>
                <a:cs typeface="Quattrocento" pitchFamily="34" charset="-120"/>
              </a:rPr>
              <a:t>1</a:t>
            </a:r>
            <a:endParaRPr lang="en-US" sz="2450" dirty="0"/>
          </a:p>
        </p:txBody>
      </p:sp>
      <p:sp>
        <p:nvSpPr>
          <p:cNvPr id="6" name="Text 3"/>
          <p:cNvSpPr/>
          <p:nvPr/>
        </p:nvSpPr>
        <p:spPr>
          <a:xfrm>
            <a:off x="1503045" y="1695212"/>
            <a:ext cx="2984778" cy="327541"/>
          </a:xfrm>
          <a:prstGeom prst="rect">
            <a:avLst/>
          </a:prstGeom>
          <a:noFill/>
          <a:ln/>
        </p:spPr>
        <p:txBody>
          <a:bodyPr wrap="none" lIns="0" tIns="0" rIns="0" bIns="0" rtlCol="0" anchor="t"/>
          <a:lstStyle/>
          <a:p>
            <a:pPr marL="0" indent="0" algn="l">
              <a:lnSpc>
                <a:spcPts val="2550"/>
              </a:lnSpc>
              <a:buNone/>
            </a:pPr>
            <a:r>
              <a:rPr lang="en-US" sz="2050" dirty="0">
                <a:solidFill>
                  <a:srgbClr val="F9EEE7"/>
                </a:solidFill>
                <a:latin typeface="Quattrocento" pitchFamily="34" charset="0"/>
                <a:ea typeface="Quattrocento" pitchFamily="34" charset="-122"/>
                <a:cs typeface="Quattrocento" pitchFamily="34" charset="-120"/>
              </a:rPr>
              <a:t>High Risk, High Creativity</a:t>
            </a:r>
            <a:endParaRPr lang="en-US" sz="2050" dirty="0"/>
          </a:p>
        </p:txBody>
      </p:sp>
      <p:sp>
        <p:nvSpPr>
          <p:cNvPr id="7" name="Text 4"/>
          <p:cNvSpPr/>
          <p:nvPr/>
        </p:nvSpPr>
        <p:spPr>
          <a:xfrm>
            <a:off x="1503045" y="2156341"/>
            <a:ext cx="6861572" cy="712708"/>
          </a:xfrm>
          <a:prstGeom prst="rect">
            <a:avLst/>
          </a:prstGeom>
          <a:noFill/>
          <a:ln/>
        </p:spPr>
        <p:txBody>
          <a:bodyPr wrap="square" lIns="0" tIns="0" rIns="0" bIns="0" rtlCol="0" anchor="t"/>
          <a:lstStyle/>
          <a:p>
            <a:pPr marL="0" indent="0" algn="l">
              <a:lnSpc>
                <a:spcPts val="2800"/>
              </a:lnSpc>
              <a:buNone/>
            </a:pPr>
            <a:r>
              <a:rPr lang="en-US" sz="1750" dirty="0">
                <a:solidFill>
                  <a:srgbClr val="F9EEE7"/>
                </a:solidFill>
                <a:latin typeface="Quattrocento" pitchFamily="34" charset="0"/>
                <a:ea typeface="Quattrocento" pitchFamily="34" charset="-122"/>
                <a:cs typeface="Quattrocento" pitchFamily="34" charset="-120"/>
              </a:rPr>
              <a:t>This phase may take months to years and involves the most entrepreneurial work.</a:t>
            </a:r>
            <a:endParaRPr lang="en-US" sz="1750" dirty="0"/>
          </a:p>
        </p:txBody>
      </p:sp>
      <p:sp>
        <p:nvSpPr>
          <p:cNvPr id="8" name="Shape 5"/>
          <p:cNvSpPr/>
          <p:nvPr/>
        </p:nvSpPr>
        <p:spPr>
          <a:xfrm>
            <a:off x="779383" y="3314462"/>
            <a:ext cx="501015" cy="501015"/>
          </a:xfrm>
          <a:prstGeom prst="roundRect">
            <a:avLst>
              <a:gd name="adj" fmla="val 6668"/>
            </a:avLst>
          </a:prstGeom>
          <a:solidFill>
            <a:srgbClr val="315251"/>
          </a:solidFill>
          <a:ln/>
        </p:spPr>
        <p:txBody>
          <a:bodyPr/>
          <a:lstStyle/>
          <a:p>
            <a:endParaRPr lang="en-US"/>
          </a:p>
        </p:txBody>
      </p:sp>
      <p:sp>
        <p:nvSpPr>
          <p:cNvPr id="9" name="Text 6"/>
          <p:cNvSpPr/>
          <p:nvPr/>
        </p:nvSpPr>
        <p:spPr>
          <a:xfrm>
            <a:off x="872728" y="3368516"/>
            <a:ext cx="314325" cy="392906"/>
          </a:xfrm>
          <a:prstGeom prst="rect">
            <a:avLst/>
          </a:prstGeom>
          <a:noFill/>
          <a:ln/>
        </p:spPr>
        <p:txBody>
          <a:bodyPr wrap="none" lIns="0" tIns="0" rIns="0" bIns="0" rtlCol="0" anchor="t"/>
          <a:lstStyle/>
          <a:p>
            <a:pPr marL="0" indent="0" algn="ctr">
              <a:lnSpc>
                <a:spcPts val="2450"/>
              </a:lnSpc>
              <a:buNone/>
            </a:pPr>
            <a:r>
              <a:rPr lang="en-US" sz="2450" dirty="0">
                <a:solidFill>
                  <a:srgbClr val="F9EEE7"/>
                </a:solidFill>
                <a:latin typeface="Quattrocento" pitchFamily="34" charset="0"/>
                <a:ea typeface="Quattrocento" pitchFamily="34" charset="-122"/>
                <a:cs typeface="Quattrocento" pitchFamily="34" charset="-120"/>
              </a:rPr>
              <a:t>2</a:t>
            </a:r>
            <a:endParaRPr lang="en-US" sz="2450" dirty="0"/>
          </a:p>
        </p:txBody>
      </p:sp>
      <p:sp>
        <p:nvSpPr>
          <p:cNvPr id="10" name="Text 7"/>
          <p:cNvSpPr/>
          <p:nvPr/>
        </p:nvSpPr>
        <p:spPr>
          <a:xfrm>
            <a:off x="1503045" y="3390900"/>
            <a:ext cx="2620089" cy="327541"/>
          </a:xfrm>
          <a:prstGeom prst="rect">
            <a:avLst/>
          </a:prstGeom>
          <a:noFill/>
          <a:ln/>
        </p:spPr>
        <p:txBody>
          <a:bodyPr wrap="none" lIns="0" tIns="0" rIns="0" bIns="0" rtlCol="0" anchor="t"/>
          <a:lstStyle/>
          <a:p>
            <a:pPr marL="0" indent="0" algn="l">
              <a:lnSpc>
                <a:spcPts val="2550"/>
              </a:lnSpc>
              <a:buNone/>
            </a:pPr>
            <a:r>
              <a:rPr lang="en-US" sz="2050" dirty="0">
                <a:solidFill>
                  <a:srgbClr val="F9EEE7"/>
                </a:solidFill>
                <a:latin typeface="Quattrocento" pitchFamily="34" charset="0"/>
                <a:ea typeface="Quattrocento" pitchFamily="34" charset="-122"/>
                <a:cs typeface="Quattrocento" pitchFamily="34" charset="-120"/>
              </a:rPr>
              <a:t>Land Assembly</a:t>
            </a:r>
            <a:endParaRPr lang="en-US" sz="2050" dirty="0"/>
          </a:p>
        </p:txBody>
      </p:sp>
      <p:sp>
        <p:nvSpPr>
          <p:cNvPr id="11" name="Text 8"/>
          <p:cNvSpPr/>
          <p:nvPr/>
        </p:nvSpPr>
        <p:spPr>
          <a:xfrm>
            <a:off x="1503045" y="3852029"/>
            <a:ext cx="6861572" cy="356354"/>
          </a:xfrm>
          <a:prstGeom prst="rect">
            <a:avLst/>
          </a:prstGeom>
          <a:noFill/>
          <a:ln/>
        </p:spPr>
        <p:txBody>
          <a:bodyPr wrap="none" lIns="0" tIns="0" rIns="0" bIns="0" rtlCol="0" anchor="t"/>
          <a:lstStyle/>
          <a:p>
            <a:pPr marL="0" indent="0" algn="l">
              <a:lnSpc>
                <a:spcPts val="2800"/>
              </a:lnSpc>
              <a:buNone/>
            </a:pPr>
            <a:r>
              <a:rPr lang="en-US" sz="1750" dirty="0">
                <a:solidFill>
                  <a:srgbClr val="F9EEE7"/>
                </a:solidFill>
                <a:latin typeface="Quattrocento" pitchFamily="34" charset="0"/>
                <a:ea typeface="Quattrocento" pitchFamily="34" charset="-122"/>
                <a:cs typeface="Quattrocento" pitchFamily="34" charset="-120"/>
              </a:rPr>
              <a:t>Often involves optioning and assembling separate land parcels.</a:t>
            </a:r>
            <a:endParaRPr lang="en-US" sz="1750" dirty="0"/>
          </a:p>
        </p:txBody>
      </p:sp>
      <p:sp>
        <p:nvSpPr>
          <p:cNvPr id="12" name="Shape 9"/>
          <p:cNvSpPr/>
          <p:nvPr/>
        </p:nvSpPr>
        <p:spPr>
          <a:xfrm>
            <a:off x="779383" y="4653796"/>
            <a:ext cx="501015" cy="501015"/>
          </a:xfrm>
          <a:prstGeom prst="roundRect">
            <a:avLst>
              <a:gd name="adj" fmla="val 6668"/>
            </a:avLst>
          </a:prstGeom>
          <a:solidFill>
            <a:srgbClr val="315251"/>
          </a:solidFill>
          <a:ln/>
        </p:spPr>
        <p:txBody>
          <a:bodyPr/>
          <a:lstStyle/>
          <a:p>
            <a:endParaRPr lang="en-US"/>
          </a:p>
        </p:txBody>
      </p:sp>
      <p:sp>
        <p:nvSpPr>
          <p:cNvPr id="13" name="Text 10"/>
          <p:cNvSpPr/>
          <p:nvPr/>
        </p:nvSpPr>
        <p:spPr>
          <a:xfrm>
            <a:off x="872728" y="4707850"/>
            <a:ext cx="314325" cy="392906"/>
          </a:xfrm>
          <a:prstGeom prst="rect">
            <a:avLst/>
          </a:prstGeom>
          <a:noFill/>
          <a:ln/>
        </p:spPr>
        <p:txBody>
          <a:bodyPr wrap="none" lIns="0" tIns="0" rIns="0" bIns="0" rtlCol="0" anchor="t"/>
          <a:lstStyle/>
          <a:p>
            <a:pPr marL="0" indent="0" algn="ctr">
              <a:lnSpc>
                <a:spcPts val="2450"/>
              </a:lnSpc>
              <a:buNone/>
            </a:pPr>
            <a:r>
              <a:rPr lang="en-US" sz="2450" dirty="0">
                <a:solidFill>
                  <a:srgbClr val="F9EEE7"/>
                </a:solidFill>
                <a:latin typeface="Quattrocento" pitchFamily="34" charset="0"/>
                <a:ea typeface="Quattrocento" pitchFamily="34" charset="-122"/>
                <a:cs typeface="Quattrocento" pitchFamily="34" charset="-120"/>
              </a:rPr>
              <a:t>3</a:t>
            </a:r>
            <a:endParaRPr lang="en-US" sz="2450" dirty="0"/>
          </a:p>
        </p:txBody>
      </p:sp>
      <p:sp>
        <p:nvSpPr>
          <p:cNvPr id="14" name="Text 11"/>
          <p:cNvSpPr/>
          <p:nvPr/>
        </p:nvSpPr>
        <p:spPr>
          <a:xfrm>
            <a:off x="1503045" y="4730234"/>
            <a:ext cx="2620089" cy="327541"/>
          </a:xfrm>
          <a:prstGeom prst="rect">
            <a:avLst/>
          </a:prstGeom>
          <a:noFill/>
          <a:ln/>
        </p:spPr>
        <p:txBody>
          <a:bodyPr wrap="none" lIns="0" tIns="0" rIns="0" bIns="0" rtlCol="0" anchor="t"/>
          <a:lstStyle/>
          <a:p>
            <a:pPr marL="0" indent="0" algn="l">
              <a:lnSpc>
                <a:spcPts val="2550"/>
              </a:lnSpc>
              <a:buNone/>
            </a:pPr>
            <a:r>
              <a:rPr lang="en-US" sz="2050" dirty="0">
                <a:solidFill>
                  <a:srgbClr val="F9EEE7"/>
                </a:solidFill>
                <a:latin typeface="Quattrocento" pitchFamily="34" charset="0"/>
                <a:ea typeface="Quattrocento" pitchFamily="34" charset="-122"/>
                <a:cs typeface="Quattrocento" pitchFamily="34" charset="-120"/>
              </a:rPr>
              <a:t>Entitlements</a:t>
            </a:r>
            <a:endParaRPr lang="en-US" sz="2050" dirty="0"/>
          </a:p>
        </p:txBody>
      </p:sp>
      <p:sp>
        <p:nvSpPr>
          <p:cNvPr id="15" name="Text 12"/>
          <p:cNvSpPr/>
          <p:nvPr/>
        </p:nvSpPr>
        <p:spPr>
          <a:xfrm>
            <a:off x="1503045" y="5191363"/>
            <a:ext cx="6861572" cy="712708"/>
          </a:xfrm>
          <a:prstGeom prst="rect">
            <a:avLst/>
          </a:prstGeom>
          <a:noFill/>
          <a:ln/>
        </p:spPr>
        <p:txBody>
          <a:bodyPr wrap="square" lIns="0" tIns="0" rIns="0" bIns="0" rtlCol="0" anchor="t"/>
          <a:lstStyle/>
          <a:p>
            <a:pPr marL="0" indent="0" algn="l">
              <a:lnSpc>
                <a:spcPts val="2800"/>
              </a:lnSpc>
              <a:buNone/>
            </a:pPr>
            <a:r>
              <a:rPr lang="en-US" sz="1750" dirty="0">
                <a:solidFill>
                  <a:srgbClr val="F9EEE7"/>
                </a:solidFill>
                <a:latin typeface="Quattrocento" pitchFamily="34" charset="0"/>
                <a:ea typeface="Quattrocento" pitchFamily="34" charset="-122"/>
                <a:cs typeface="Quattrocento" pitchFamily="34" charset="-120"/>
              </a:rPr>
              <a:t>Obtaining necessary permits, sometimes including variances or special provisions.</a:t>
            </a:r>
            <a:endParaRPr lang="en-US" sz="1750" dirty="0"/>
          </a:p>
        </p:txBody>
      </p:sp>
      <p:sp>
        <p:nvSpPr>
          <p:cNvPr id="16" name="Shape 13"/>
          <p:cNvSpPr/>
          <p:nvPr/>
        </p:nvSpPr>
        <p:spPr>
          <a:xfrm>
            <a:off x="779383" y="6349484"/>
            <a:ext cx="501015" cy="501015"/>
          </a:xfrm>
          <a:prstGeom prst="roundRect">
            <a:avLst>
              <a:gd name="adj" fmla="val 6668"/>
            </a:avLst>
          </a:prstGeom>
          <a:solidFill>
            <a:srgbClr val="315251"/>
          </a:solidFill>
          <a:ln/>
        </p:spPr>
        <p:txBody>
          <a:bodyPr/>
          <a:lstStyle/>
          <a:p>
            <a:endParaRPr lang="en-US"/>
          </a:p>
        </p:txBody>
      </p:sp>
      <p:sp>
        <p:nvSpPr>
          <p:cNvPr id="17" name="Text 14"/>
          <p:cNvSpPr/>
          <p:nvPr/>
        </p:nvSpPr>
        <p:spPr>
          <a:xfrm>
            <a:off x="872728" y="6403538"/>
            <a:ext cx="314325" cy="392906"/>
          </a:xfrm>
          <a:prstGeom prst="rect">
            <a:avLst/>
          </a:prstGeom>
          <a:noFill/>
          <a:ln/>
        </p:spPr>
        <p:txBody>
          <a:bodyPr wrap="none" lIns="0" tIns="0" rIns="0" bIns="0" rtlCol="0" anchor="t"/>
          <a:lstStyle/>
          <a:p>
            <a:pPr marL="0" indent="0" algn="ctr">
              <a:lnSpc>
                <a:spcPts val="2450"/>
              </a:lnSpc>
              <a:buNone/>
            </a:pPr>
            <a:r>
              <a:rPr lang="en-US" sz="2450" dirty="0">
                <a:solidFill>
                  <a:srgbClr val="F9EEE7"/>
                </a:solidFill>
                <a:latin typeface="Quattrocento" pitchFamily="34" charset="0"/>
                <a:ea typeface="Quattrocento" pitchFamily="34" charset="-122"/>
                <a:cs typeface="Quattrocento" pitchFamily="34" charset="-120"/>
              </a:rPr>
              <a:t>4</a:t>
            </a:r>
            <a:endParaRPr lang="en-US" sz="2450" dirty="0"/>
          </a:p>
        </p:txBody>
      </p:sp>
      <p:sp>
        <p:nvSpPr>
          <p:cNvPr id="18" name="Text 15"/>
          <p:cNvSpPr/>
          <p:nvPr/>
        </p:nvSpPr>
        <p:spPr>
          <a:xfrm>
            <a:off x="1503045" y="6425922"/>
            <a:ext cx="2620089" cy="327541"/>
          </a:xfrm>
          <a:prstGeom prst="rect">
            <a:avLst/>
          </a:prstGeom>
          <a:noFill/>
          <a:ln/>
        </p:spPr>
        <p:txBody>
          <a:bodyPr wrap="none" lIns="0" tIns="0" rIns="0" bIns="0" rtlCol="0" anchor="t"/>
          <a:lstStyle/>
          <a:p>
            <a:pPr marL="0" indent="0" algn="l">
              <a:lnSpc>
                <a:spcPts val="2550"/>
              </a:lnSpc>
              <a:buNone/>
            </a:pPr>
            <a:r>
              <a:rPr lang="en-US" sz="2050" dirty="0">
                <a:solidFill>
                  <a:srgbClr val="F9EEE7"/>
                </a:solidFill>
                <a:latin typeface="Quattrocento" pitchFamily="34" charset="0"/>
                <a:ea typeface="Quattrocento" pitchFamily="34" charset="-122"/>
                <a:cs typeface="Quattrocento" pitchFamily="34" charset="-120"/>
              </a:rPr>
              <a:t>Project Design</a:t>
            </a:r>
            <a:endParaRPr lang="en-US" sz="2050" dirty="0"/>
          </a:p>
        </p:txBody>
      </p:sp>
      <p:sp>
        <p:nvSpPr>
          <p:cNvPr id="19" name="Text 16"/>
          <p:cNvSpPr/>
          <p:nvPr/>
        </p:nvSpPr>
        <p:spPr>
          <a:xfrm>
            <a:off x="1503045" y="6887051"/>
            <a:ext cx="6861572" cy="712708"/>
          </a:xfrm>
          <a:prstGeom prst="rect">
            <a:avLst/>
          </a:prstGeom>
          <a:noFill/>
          <a:ln/>
        </p:spPr>
        <p:txBody>
          <a:bodyPr wrap="square" lIns="0" tIns="0" rIns="0" bIns="0" rtlCol="0" anchor="t"/>
          <a:lstStyle/>
          <a:p>
            <a:pPr marL="0" indent="0" algn="l">
              <a:lnSpc>
                <a:spcPts val="2800"/>
              </a:lnSpc>
              <a:buNone/>
            </a:pPr>
            <a:r>
              <a:rPr lang="en-US" sz="1750" dirty="0">
                <a:solidFill>
                  <a:srgbClr val="F9EEE7"/>
                </a:solidFill>
                <a:latin typeface="Quattrocento" pitchFamily="34" charset="0"/>
                <a:ea typeface="Quattrocento" pitchFamily="34" charset="-122"/>
                <a:cs typeface="Quattrocento" pitchFamily="34" charset="-120"/>
              </a:rPr>
              <a:t>Includes highest and best use analysis and determining optimal density (FAR).</a:t>
            </a:r>
            <a:endParaRPr lang="en-US" sz="17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776645" y="611624"/>
            <a:ext cx="5674162" cy="652701"/>
          </a:xfrm>
          <a:prstGeom prst="rect">
            <a:avLst/>
          </a:prstGeom>
          <a:noFill/>
          <a:ln/>
        </p:spPr>
        <p:txBody>
          <a:bodyPr wrap="none" lIns="0" tIns="0" rIns="0" bIns="0" rtlCol="0" anchor="t"/>
          <a:lstStyle/>
          <a:p>
            <a:pPr marL="0" indent="0" algn="l">
              <a:lnSpc>
                <a:spcPts val="5100"/>
              </a:lnSpc>
              <a:buNone/>
            </a:pPr>
            <a:r>
              <a:rPr lang="en-US" sz="4100" dirty="0">
                <a:solidFill>
                  <a:srgbClr val="FFD9BE"/>
                </a:solidFill>
                <a:latin typeface="Quattrocento" pitchFamily="34" charset="0"/>
                <a:ea typeface="Quattrocento" pitchFamily="34" charset="-122"/>
                <a:cs typeface="Quattrocento" pitchFamily="34" charset="-120"/>
              </a:rPr>
              <a:t>Construction Phase Risk</a:t>
            </a:r>
            <a:endParaRPr lang="en-US" sz="4100" dirty="0"/>
          </a:p>
        </p:txBody>
      </p:sp>
      <p:pic>
        <p:nvPicPr>
          <p:cNvPr id="3" name="Image 0" descr="preencoded.png"/>
          <p:cNvPicPr>
            <a:picLocks noChangeAspect="1"/>
          </p:cNvPicPr>
          <p:nvPr/>
        </p:nvPicPr>
        <p:blipFill>
          <a:blip r:embed="rId3"/>
          <a:stretch>
            <a:fillRect/>
          </a:stretch>
        </p:blipFill>
        <p:spPr>
          <a:xfrm>
            <a:off x="2967038" y="1708071"/>
            <a:ext cx="2157651" cy="1613178"/>
          </a:xfrm>
          <a:prstGeom prst="rect">
            <a:avLst/>
          </a:prstGeom>
        </p:spPr>
      </p:pic>
      <p:pic>
        <p:nvPicPr>
          <p:cNvPr id="4" name="Image 1" descr="preencoded.png"/>
          <p:cNvPicPr>
            <a:picLocks noChangeAspect="1"/>
          </p:cNvPicPr>
          <p:nvPr/>
        </p:nvPicPr>
        <p:blipFill>
          <a:blip r:embed="rId4"/>
          <a:stretch>
            <a:fillRect/>
          </a:stretch>
        </p:blipFill>
        <p:spPr>
          <a:xfrm>
            <a:off x="3889772" y="2528292"/>
            <a:ext cx="312063" cy="390049"/>
          </a:xfrm>
          <a:prstGeom prst="rect">
            <a:avLst/>
          </a:prstGeom>
        </p:spPr>
      </p:pic>
      <p:sp>
        <p:nvSpPr>
          <p:cNvPr id="5" name="Text 1"/>
          <p:cNvSpPr/>
          <p:nvPr/>
        </p:nvSpPr>
        <p:spPr>
          <a:xfrm>
            <a:off x="5346502" y="2107406"/>
            <a:ext cx="2610683" cy="326350"/>
          </a:xfrm>
          <a:prstGeom prst="rect">
            <a:avLst/>
          </a:prstGeom>
          <a:noFill/>
          <a:ln/>
        </p:spPr>
        <p:txBody>
          <a:bodyPr wrap="none" lIns="0" tIns="0" rIns="0" bIns="0" rtlCol="0" anchor="t"/>
          <a:lstStyle/>
          <a:p>
            <a:pPr marL="0" indent="0" algn="l">
              <a:lnSpc>
                <a:spcPts val="2550"/>
              </a:lnSpc>
              <a:buNone/>
            </a:pPr>
            <a:r>
              <a:rPr lang="en-US" sz="2050" dirty="0">
                <a:solidFill>
                  <a:srgbClr val="F9EEE7"/>
                </a:solidFill>
                <a:latin typeface="Quattrocento" pitchFamily="34" charset="0"/>
                <a:ea typeface="Quattrocento" pitchFamily="34" charset="-122"/>
                <a:cs typeface="Quattrocento" pitchFamily="34" charset="-120"/>
              </a:rPr>
              <a:t>Operational Leverage</a:t>
            </a:r>
            <a:endParaRPr lang="en-US" sz="2050" dirty="0"/>
          </a:p>
        </p:txBody>
      </p:sp>
      <p:sp>
        <p:nvSpPr>
          <p:cNvPr id="6" name="Text 2"/>
          <p:cNvSpPr/>
          <p:nvPr/>
        </p:nvSpPr>
        <p:spPr>
          <a:xfrm>
            <a:off x="5346502" y="2566868"/>
            <a:ext cx="4440555" cy="355044"/>
          </a:xfrm>
          <a:prstGeom prst="rect">
            <a:avLst/>
          </a:prstGeom>
          <a:noFill/>
          <a:ln/>
        </p:spPr>
        <p:txBody>
          <a:bodyPr wrap="none" lIns="0" tIns="0" rIns="0" bIns="0" rtlCol="0" anchor="t"/>
          <a:lstStyle/>
          <a:p>
            <a:pPr marL="0" indent="0" algn="l">
              <a:lnSpc>
                <a:spcPts val="2750"/>
              </a:lnSpc>
              <a:buNone/>
            </a:pPr>
            <a:r>
              <a:rPr lang="en-US" sz="1700" dirty="0">
                <a:solidFill>
                  <a:srgbClr val="F9EEE7"/>
                </a:solidFill>
                <a:latin typeface="Quattrocento" pitchFamily="34" charset="0"/>
                <a:ea typeface="Quattrocento" pitchFamily="34" charset="-122"/>
                <a:cs typeface="Quattrocento" pitchFamily="34" charset="-120"/>
              </a:rPr>
              <a:t>High fixed costs relative to variable revenues</a:t>
            </a:r>
            <a:endParaRPr lang="en-US" sz="1700" dirty="0"/>
          </a:p>
        </p:txBody>
      </p:sp>
      <p:sp>
        <p:nvSpPr>
          <p:cNvPr id="7" name="Shape 3"/>
          <p:cNvSpPr/>
          <p:nvPr/>
        </p:nvSpPr>
        <p:spPr>
          <a:xfrm>
            <a:off x="5180052" y="3333631"/>
            <a:ext cx="8618339" cy="15240"/>
          </a:xfrm>
          <a:prstGeom prst="roundRect">
            <a:avLst>
              <a:gd name="adj" fmla="val 218420"/>
            </a:avLst>
          </a:prstGeom>
          <a:solidFill>
            <a:srgbClr val="4A6B6A"/>
          </a:solidFill>
          <a:ln/>
        </p:spPr>
        <p:txBody>
          <a:bodyPr/>
          <a:lstStyle/>
          <a:p>
            <a:endParaRPr lang="en-US"/>
          </a:p>
        </p:txBody>
      </p:sp>
      <p:pic>
        <p:nvPicPr>
          <p:cNvPr id="8" name="Image 2" descr="preencoded.png"/>
          <p:cNvPicPr>
            <a:picLocks noChangeAspect="1"/>
          </p:cNvPicPr>
          <p:nvPr/>
        </p:nvPicPr>
        <p:blipFill>
          <a:blip r:embed="rId5"/>
          <a:stretch>
            <a:fillRect/>
          </a:stretch>
        </p:blipFill>
        <p:spPr>
          <a:xfrm>
            <a:off x="1888093" y="3376613"/>
            <a:ext cx="4315420" cy="1613178"/>
          </a:xfrm>
          <a:prstGeom prst="rect">
            <a:avLst/>
          </a:prstGeom>
        </p:spPr>
      </p:pic>
      <p:pic>
        <p:nvPicPr>
          <p:cNvPr id="9" name="Image 3" descr="preencoded.png"/>
          <p:cNvPicPr>
            <a:picLocks noChangeAspect="1"/>
          </p:cNvPicPr>
          <p:nvPr/>
        </p:nvPicPr>
        <p:blipFill>
          <a:blip r:embed="rId6"/>
          <a:stretch>
            <a:fillRect/>
          </a:stretch>
        </p:blipFill>
        <p:spPr>
          <a:xfrm>
            <a:off x="3889772" y="3988117"/>
            <a:ext cx="312063" cy="390049"/>
          </a:xfrm>
          <a:prstGeom prst="rect">
            <a:avLst/>
          </a:prstGeom>
        </p:spPr>
      </p:pic>
      <p:sp>
        <p:nvSpPr>
          <p:cNvPr id="10" name="Text 4"/>
          <p:cNvSpPr/>
          <p:nvPr/>
        </p:nvSpPr>
        <p:spPr>
          <a:xfrm>
            <a:off x="6425327" y="3775948"/>
            <a:ext cx="2610683" cy="326350"/>
          </a:xfrm>
          <a:prstGeom prst="rect">
            <a:avLst/>
          </a:prstGeom>
          <a:noFill/>
          <a:ln/>
        </p:spPr>
        <p:txBody>
          <a:bodyPr wrap="none" lIns="0" tIns="0" rIns="0" bIns="0" rtlCol="0" anchor="t"/>
          <a:lstStyle/>
          <a:p>
            <a:pPr marL="0" indent="0" algn="l">
              <a:lnSpc>
                <a:spcPts val="2550"/>
              </a:lnSpc>
              <a:buNone/>
            </a:pPr>
            <a:r>
              <a:rPr lang="en-US" sz="2050" dirty="0">
                <a:solidFill>
                  <a:srgbClr val="F9EEE7"/>
                </a:solidFill>
                <a:latin typeface="Quattrocento" pitchFamily="34" charset="0"/>
                <a:ea typeface="Quattrocento" pitchFamily="34" charset="-122"/>
                <a:cs typeface="Quattrocento" pitchFamily="34" charset="-120"/>
              </a:rPr>
              <a:t>Lease-up Risk</a:t>
            </a:r>
            <a:endParaRPr lang="en-US" sz="2050" dirty="0"/>
          </a:p>
        </p:txBody>
      </p:sp>
      <p:sp>
        <p:nvSpPr>
          <p:cNvPr id="11" name="Text 5"/>
          <p:cNvSpPr/>
          <p:nvPr/>
        </p:nvSpPr>
        <p:spPr>
          <a:xfrm>
            <a:off x="6425327" y="4235410"/>
            <a:ext cx="4608076" cy="355044"/>
          </a:xfrm>
          <a:prstGeom prst="rect">
            <a:avLst/>
          </a:prstGeom>
          <a:noFill/>
          <a:ln/>
        </p:spPr>
        <p:txBody>
          <a:bodyPr wrap="none" lIns="0" tIns="0" rIns="0" bIns="0" rtlCol="0" anchor="t"/>
          <a:lstStyle/>
          <a:p>
            <a:pPr marL="0" indent="0" algn="l">
              <a:lnSpc>
                <a:spcPts val="2750"/>
              </a:lnSpc>
              <a:buNone/>
            </a:pPr>
            <a:r>
              <a:rPr lang="en-US" sz="1700" dirty="0">
                <a:solidFill>
                  <a:srgbClr val="F9EEE7"/>
                </a:solidFill>
                <a:latin typeface="Quattrocento" pitchFamily="34" charset="0"/>
                <a:ea typeface="Quattrocento" pitchFamily="34" charset="-122"/>
                <a:cs typeface="Quattrocento" pitchFamily="34" charset="-120"/>
              </a:rPr>
              <a:t>Uncertainty about occupancy rates and timing</a:t>
            </a:r>
            <a:endParaRPr lang="en-US" sz="1700" dirty="0"/>
          </a:p>
        </p:txBody>
      </p:sp>
      <p:sp>
        <p:nvSpPr>
          <p:cNvPr id="12" name="Shape 6"/>
          <p:cNvSpPr/>
          <p:nvPr/>
        </p:nvSpPr>
        <p:spPr>
          <a:xfrm>
            <a:off x="6258878" y="5002173"/>
            <a:ext cx="7539514" cy="15240"/>
          </a:xfrm>
          <a:prstGeom prst="roundRect">
            <a:avLst>
              <a:gd name="adj" fmla="val 218420"/>
            </a:avLst>
          </a:prstGeom>
          <a:solidFill>
            <a:srgbClr val="4A6B6A"/>
          </a:solidFill>
          <a:ln/>
        </p:spPr>
        <p:txBody>
          <a:bodyPr/>
          <a:lstStyle/>
          <a:p>
            <a:endParaRPr lang="en-US"/>
          </a:p>
        </p:txBody>
      </p:sp>
      <p:pic>
        <p:nvPicPr>
          <p:cNvPr id="13" name="Image 4" descr="preencoded.png"/>
          <p:cNvPicPr>
            <a:picLocks noChangeAspect="1"/>
          </p:cNvPicPr>
          <p:nvPr/>
        </p:nvPicPr>
        <p:blipFill>
          <a:blip r:embed="rId7"/>
          <a:stretch>
            <a:fillRect/>
          </a:stretch>
        </p:blipFill>
        <p:spPr>
          <a:xfrm>
            <a:off x="809268" y="5045154"/>
            <a:ext cx="6473071" cy="1613178"/>
          </a:xfrm>
          <a:prstGeom prst="rect">
            <a:avLst/>
          </a:prstGeom>
        </p:spPr>
      </p:pic>
      <p:pic>
        <p:nvPicPr>
          <p:cNvPr id="14" name="Image 5" descr="preencoded.png"/>
          <p:cNvPicPr>
            <a:picLocks noChangeAspect="1"/>
          </p:cNvPicPr>
          <p:nvPr/>
        </p:nvPicPr>
        <p:blipFill>
          <a:blip r:embed="rId8"/>
          <a:stretch>
            <a:fillRect/>
          </a:stretch>
        </p:blipFill>
        <p:spPr>
          <a:xfrm>
            <a:off x="3889653" y="5656659"/>
            <a:ext cx="312063" cy="390049"/>
          </a:xfrm>
          <a:prstGeom prst="rect">
            <a:avLst/>
          </a:prstGeom>
        </p:spPr>
      </p:pic>
      <p:sp>
        <p:nvSpPr>
          <p:cNvPr id="15" name="Text 7"/>
          <p:cNvSpPr/>
          <p:nvPr/>
        </p:nvSpPr>
        <p:spPr>
          <a:xfrm>
            <a:off x="7504152" y="5266968"/>
            <a:ext cx="2610683" cy="326350"/>
          </a:xfrm>
          <a:prstGeom prst="rect">
            <a:avLst/>
          </a:prstGeom>
          <a:noFill/>
          <a:ln/>
        </p:spPr>
        <p:txBody>
          <a:bodyPr wrap="none" lIns="0" tIns="0" rIns="0" bIns="0" rtlCol="0" anchor="t"/>
          <a:lstStyle/>
          <a:p>
            <a:pPr marL="0" indent="0" algn="l">
              <a:lnSpc>
                <a:spcPts val="2550"/>
              </a:lnSpc>
              <a:buNone/>
            </a:pPr>
            <a:r>
              <a:rPr lang="en-US" sz="2050" dirty="0">
                <a:solidFill>
                  <a:srgbClr val="F9EEE7"/>
                </a:solidFill>
                <a:latin typeface="Quattrocento" pitchFamily="34" charset="0"/>
                <a:ea typeface="Quattrocento" pitchFamily="34" charset="-122"/>
                <a:cs typeface="Quattrocento" pitchFamily="34" charset="-120"/>
              </a:rPr>
              <a:t>Cost Commitment</a:t>
            </a:r>
            <a:endParaRPr lang="en-US" sz="2050" dirty="0"/>
          </a:p>
        </p:txBody>
      </p:sp>
      <p:sp>
        <p:nvSpPr>
          <p:cNvPr id="16" name="Text 8"/>
          <p:cNvSpPr/>
          <p:nvPr/>
        </p:nvSpPr>
        <p:spPr>
          <a:xfrm>
            <a:off x="7504152" y="5726430"/>
            <a:ext cx="6127790" cy="710089"/>
          </a:xfrm>
          <a:prstGeom prst="rect">
            <a:avLst/>
          </a:prstGeom>
          <a:noFill/>
          <a:ln/>
        </p:spPr>
        <p:txBody>
          <a:bodyPr wrap="square" lIns="0" tIns="0" rIns="0" bIns="0" rtlCol="0" anchor="t"/>
          <a:lstStyle/>
          <a:p>
            <a:pPr marL="0" indent="0" algn="l">
              <a:lnSpc>
                <a:spcPts val="2750"/>
              </a:lnSpc>
              <a:buNone/>
            </a:pPr>
            <a:r>
              <a:rPr lang="en-US" sz="1700" dirty="0">
                <a:solidFill>
                  <a:srgbClr val="F9EEE7"/>
                </a:solidFill>
                <a:latin typeface="Quattrocento" pitchFamily="34" charset="0"/>
                <a:ea typeface="Quattrocento" pitchFamily="34" charset="-122"/>
                <a:cs typeface="Quattrocento" pitchFamily="34" charset="-120"/>
              </a:rPr>
              <a:t>Construction costs must be paid regardless of project outcome</a:t>
            </a:r>
            <a:endParaRPr lang="en-US" sz="1700" dirty="0"/>
          </a:p>
        </p:txBody>
      </p:sp>
      <p:sp>
        <p:nvSpPr>
          <p:cNvPr id="17" name="Text 9"/>
          <p:cNvSpPr/>
          <p:nvPr/>
        </p:nvSpPr>
        <p:spPr>
          <a:xfrm>
            <a:off x="776645" y="6907887"/>
            <a:ext cx="13077111" cy="710089"/>
          </a:xfrm>
          <a:prstGeom prst="rect">
            <a:avLst/>
          </a:prstGeom>
          <a:noFill/>
          <a:ln/>
        </p:spPr>
        <p:txBody>
          <a:bodyPr wrap="square" lIns="0" tIns="0" rIns="0" bIns="0" rtlCol="0" anchor="t"/>
          <a:lstStyle/>
          <a:p>
            <a:pPr marL="0" indent="0" algn="l">
              <a:lnSpc>
                <a:spcPts val="2750"/>
              </a:lnSpc>
              <a:buNone/>
            </a:pPr>
            <a:r>
              <a:rPr lang="en-US" sz="1700" dirty="0">
                <a:solidFill>
                  <a:srgbClr val="F9EEE7"/>
                </a:solidFill>
                <a:latin typeface="Quattrocento" pitchFamily="34" charset="0"/>
                <a:ea typeface="Quattrocento" pitchFamily="34" charset="-122"/>
                <a:cs typeface="Quattrocento" pitchFamily="34" charset="-120"/>
              </a:rPr>
              <a:t>Even with no financial leverage and fully preleased projects, development investments contain inherent operational leverage. This creates risk that requires high expected returns, often around 20% per annum.</a:t>
            </a:r>
            <a:endParaRPr lang="en-US" sz="17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33E205-6702-5964-14B0-6EBD7DDCBDDC}"/>
            </a:ext>
          </a:extLst>
        </p:cNvPr>
        <p:cNvGrpSpPr/>
        <p:nvPr/>
      </p:nvGrpSpPr>
      <p:grpSpPr>
        <a:xfrm>
          <a:off x="0" y="0"/>
          <a:ext cx="0" cy="0"/>
          <a:chOff x="0" y="0"/>
          <a:chExt cx="0" cy="0"/>
        </a:xfrm>
      </p:grpSpPr>
      <p:sp>
        <p:nvSpPr>
          <p:cNvPr id="2" name="Text 0">
            <a:extLst>
              <a:ext uri="{FF2B5EF4-FFF2-40B4-BE49-F238E27FC236}">
                <a16:creationId xmlns:a16="http://schemas.microsoft.com/office/drawing/2014/main" id="{2DF36EE6-C0B2-1FA4-B460-9BE905F330D3}"/>
              </a:ext>
            </a:extLst>
          </p:cNvPr>
          <p:cNvSpPr/>
          <p:nvPr/>
        </p:nvSpPr>
        <p:spPr>
          <a:xfrm>
            <a:off x="776645" y="611624"/>
            <a:ext cx="5674162" cy="652701"/>
          </a:xfrm>
          <a:prstGeom prst="rect">
            <a:avLst/>
          </a:prstGeom>
          <a:noFill/>
          <a:ln/>
        </p:spPr>
        <p:txBody>
          <a:bodyPr wrap="none" lIns="0" tIns="0" rIns="0" bIns="0" rtlCol="0" anchor="t"/>
          <a:lstStyle/>
          <a:p>
            <a:pPr marL="0" indent="0" algn="l">
              <a:lnSpc>
                <a:spcPts val="5100"/>
              </a:lnSpc>
              <a:buNone/>
            </a:pPr>
            <a:r>
              <a:rPr lang="en-US" sz="4100" dirty="0">
                <a:solidFill>
                  <a:srgbClr val="FFD9BE"/>
                </a:solidFill>
                <a:latin typeface="Quattrocento" pitchFamily="34" charset="0"/>
                <a:ea typeface="Quattrocento" pitchFamily="34" charset="-122"/>
                <a:cs typeface="Quattrocento" pitchFamily="34" charset="-120"/>
              </a:rPr>
              <a:t>Construction Phase Risk</a:t>
            </a:r>
            <a:endParaRPr lang="en-US" sz="4100" dirty="0"/>
          </a:p>
        </p:txBody>
      </p:sp>
      <p:pic>
        <p:nvPicPr>
          <p:cNvPr id="3" name="Image 0" descr="preencoded.png">
            <a:extLst>
              <a:ext uri="{FF2B5EF4-FFF2-40B4-BE49-F238E27FC236}">
                <a16:creationId xmlns:a16="http://schemas.microsoft.com/office/drawing/2014/main" id="{EF7CB912-43CD-2D48-8FEF-2A0F2D865F23}"/>
              </a:ext>
            </a:extLst>
          </p:cNvPr>
          <p:cNvPicPr>
            <a:picLocks noChangeAspect="1"/>
          </p:cNvPicPr>
          <p:nvPr/>
        </p:nvPicPr>
        <p:blipFill>
          <a:blip r:embed="rId3"/>
          <a:stretch>
            <a:fillRect/>
          </a:stretch>
        </p:blipFill>
        <p:spPr>
          <a:xfrm>
            <a:off x="2967038" y="1708071"/>
            <a:ext cx="2157651" cy="1613178"/>
          </a:xfrm>
          <a:prstGeom prst="rect">
            <a:avLst/>
          </a:prstGeom>
        </p:spPr>
      </p:pic>
      <p:pic>
        <p:nvPicPr>
          <p:cNvPr id="4" name="Image 1" descr="preencoded.png">
            <a:extLst>
              <a:ext uri="{FF2B5EF4-FFF2-40B4-BE49-F238E27FC236}">
                <a16:creationId xmlns:a16="http://schemas.microsoft.com/office/drawing/2014/main" id="{D407C14F-05C6-8134-176D-F7A4787BFB64}"/>
              </a:ext>
            </a:extLst>
          </p:cNvPr>
          <p:cNvPicPr>
            <a:picLocks noChangeAspect="1"/>
          </p:cNvPicPr>
          <p:nvPr/>
        </p:nvPicPr>
        <p:blipFill>
          <a:blip r:embed="rId4"/>
          <a:stretch>
            <a:fillRect/>
          </a:stretch>
        </p:blipFill>
        <p:spPr>
          <a:xfrm>
            <a:off x="3889772" y="2528292"/>
            <a:ext cx="312063" cy="390049"/>
          </a:xfrm>
          <a:prstGeom prst="rect">
            <a:avLst/>
          </a:prstGeom>
        </p:spPr>
      </p:pic>
      <p:sp>
        <p:nvSpPr>
          <p:cNvPr id="5" name="Text 1">
            <a:extLst>
              <a:ext uri="{FF2B5EF4-FFF2-40B4-BE49-F238E27FC236}">
                <a16:creationId xmlns:a16="http://schemas.microsoft.com/office/drawing/2014/main" id="{412CD066-7778-635D-542D-753DF80910E9}"/>
              </a:ext>
            </a:extLst>
          </p:cNvPr>
          <p:cNvSpPr/>
          <p:nvPr/>
        </p:nvSpPr>
        <p:spPr>
          <a:xfrm>
            <a:off x="5346502" y="2107406"/>
            <a:ext cx="2610683" cy="326350"/>
          </a:xfrm>
          <a:prstGeom prst="rect">
            <a:avLst/>
          </a:prstGeom>
          <a:noFill/>
          <a:ln/>
        </p:spPr>
        <p:txBody>
          <a:bodyPr wrap="none" lIns="0" tIns="0" rIns="0" bIns="0" rtlCol="0" anchor="t"/>
          <a:lstStyle/>
          <a:p>
            <a:pPr marL="0" indent="0" algn="l">
              <a:lnSpc>
                <a:spcPts val="2550"/>
              </a:lnSpc>
              <a:buNone/>
            </a:pPr>
            <a:r>
              <a:rPr lang="en-US" sz="2050" dirty="0">
                <a:solidFill>
                  <a:srgbClr val="F9EEE7"/>
                </a:solidFill>
                <a:latin typeface="Quattrocento" pitchFamily="34" charset="0"/>
                <a:ea typeface="Quattrocento" pitchFamily="34" charset="-122"/>
                <a:cs typeface="Quattrocento" pitchFamily="34" charset="-120"/>
              </a:rPr>
              <a:t>Operational Leverage</a:t>
            </a:r>
            <a:endParaRPr lang="en-US" sz="2050" dirty="0"/>
          </a:p>
        </p:txBody>
      </p:sp>
      <p:sp>
        <p:nvSpPr>
          <p:cNvPr id="6" name="Text 2">
            <a:extLst>
              <a:ext uri="{FF2B5EF4-FFF2-40B4-BE49-F238E27FC236}">
                <a16:creationId xmlns:a16="http://schemas.microsoft.com/office/drawing/2014/main" id="{1EC1B0CF-801C-A84C-E155-B1E87E95A532}"/>
              </a:ext>
            </a:extLst>
          </p:cNvPr>
          <p:cNvSpPr/>
          <p:nvPr/>
        </p:nvSpPr>
        <p:spPr>
          <a:xfrm>
            <a:off x="5346502" y="2566868"/>
            <a:ext cx="4440555" cy="355044"/>
          </a:xfrm>
          <a:prstGeom prst="rect">
            <a:avLst/>
          </a:prstGeom>
          <a:noFill/>
          <a:ln/>
        </p:spPr>
        <p:txBody>
          <a:bodyPr wrap="none" lIns="0" tIns="0" rIns="0" bIns="0" rtlCol="0" anchor="t"/>
          <a:lstStyle/>
          <a:p>
            <a:pPr marL="0" indent="0" algn="l">
              <a:lnSpc>
                <a:spcPts val="2750"/>
              </a:lnSpc>
              <a:buNone/>
            </a:pPr>
            <a:r>
              <a:rPr lang="en-US" sz="1700" dirty="0">
                <a:solidFill>
                  <a:srgbClr val="F9EEE7"/>
                </a:solidFill>
                <a:latin typeface="Quattrocento" pitchFamily="34" charset="0"/>
                <a:ea typeface="Quattrocento" pitchFamily="34" charset="-122"/>
                <a:cs typeface="Quattrocento" pitchFamily="34" charset="-120"/>
              </a:rPr>
              <a:t>High fixed costs relative to variable revenues</a:t>
            </a:r>
            <a:endParaRPr lang="en-US" sz="1700" dirty="0"/>
          </a:p>
        </p:txBody>
      </p:sp>
      <p:sp>
        <p:nvSpPr>
          <p:cNvPr id="7" name="Shape 3">
            <a:extLst>
              <a:ext uri="{FF2B5EF4-FFF2-40B4-BE49-F238E27FC236}">
                <a16:creationId xmlns:a16="http://schemas.microsoft.com/office/drawing/2014/main" id="{4CD3E281-2517-5F72-FD9C-4CA000FC53D1}"/>
              </a:ext>
            </a:extLst>
          </p:cNvPr>
          <p:cNvSpPr/>
          <p:nvPr/>
        </p:nvSpPr>
        <p:spPr>
          <a:xfrm>
            <a:off x="5180052" y="3333631"/>
            <a:ext cx="8618339" cy="15240"/>
          </a:xfrm>
          <a:prstGeom prst="roundRect">
            <a:avLst>
              <a:gd name="adj" fmla="val 218420"/>
            </a:avLst>
          </a:prstGeom>
          <a:solidFill>
            <a:srgbClr val="4A6B6A"/>
          </a:solidFill>
          <a:ln/>
        </p:spPr>
        <p:txBody>
          <a:bodyPr/>
          <a:lstStyle/>
          <a:p>
            <a:endParaRPr lang="en-US"/>
          </a:p>
        </p:txBody>
      </p:sp>
      <p:pic>
        <p:nvPicPr>
          <p:cNvPr id="8" name="Image 2" descr="preencoded.png">
            <a:extLst>
              <a:ext uri="{FF2B5EF4-FFF2-40B4-BE49-F238E27FC236}">
                <a16:creationId xmlns:a16="http://schemas.microsoft.com/office/drawing/2014/main" id="{535F2519-788F-437C-CDC2-31EF403FCA8C}"/>
              </a:ext>
            </a:extLst>
          </p:cNvPr>
          <p:cNvPicPr>
            <a:picLocks noChangeAspect="1"/>
          </p:cNvPicPr>
          <p:nvPr/>
        </p:nvPicPr>
        <p:blipFill>
          <a:blip r:embed="rId5"/>
          <a:stretch>
            <a:fillRect/>
          </a:stretch>
        </p:blipFill>
        <p:spPr>
          <a:xfrm>
            <a:off x="1888093" y="3376613"/>
            <a:ext cx="4315420" cy="1613178"/>
          </a:xfrm>
          <a:prstGeom prst="rect">
            <a:avLst/>
          </a:prstGeom>
        </p:spPr>
      </p:pic>
      <p:pic>
        <p:nvPicPr>
          <p:cNvPr id="9" name="Image 3" descr="preencoded.png">
            <a:extLst>
              <a:ext uri="{FF2B5EF4-FFF2-40B4-BE49-F238E27FC236}">
                <a16:creationId xmlns:a16="http://schemas.microsoft.com/office/drawing/2014/main" id="{9E4AEA42-CD6B-4C37-7C6C-5456F52E5E53}"/>
              </a:ext>
            </a:extLst>
          </p:cNvPr>
          <p:cNvPicPr>
            <a:picLocks noChangeAspect="1"/>
          </p:cNvPicPr>
          <p:nvPr/>
        </p:nvPicPr>
        <p:blipFill>
          <a:blip r:embed="rId6"/>
          <a:stretch>
            <a:fillRect/>
          </a:stretch>
        </p:blipFill>
        <p:spPr>
          <a:xfrm>
            <a:off x="3889772" y="3988117"/>
            <a:ext cx="312063" cy="390049"/>
          </a:xfrm>
          <a:prstGeom prst="rect">
            <a:avLst/>
          </a:prstGeom>
        </p:spPr>
      </p:pic>
      <p:sp>
        <p:nvSpPr>
          <p:cNvPr id="10" name="Text 4">
            <a:extLst>
              <a:ext uri="{FF2B5EF4-FFF2-40B4-BE49-F238E27FC236}">
                <a16:creationId xmlns:a16="http://schemas.microsoft.com/office/drawing/2014/main" id="{7B50389E-0E73-EC9E-0713-5DD74BF49431}"/>
              </a:ext>
            </a:extLst>
          </p:cNvPr>
          <p:cNvSpPr/>
          <p:nvPr/>
        </p:nvSpPr>
        <p:spPr>
          <a:xfrm>
            <a:off x="6425327" y="3775948"/>
            <a:ext cx="2610683" cy="326350"/>
          </a:xfrm>
          <a:prstGeom prst="rect">
            <a:avLst/>
          </a:prstGeom>
          <a:noFill/>
          <a:ln/>
        </p:spPr>
        <p:txBody>
          <a:bodyPr wrap="none" lIns="0" tIns="0" rIns="0" bIns="0" rtlCol="0" anchor="t"/>
          <a:lstStyle/>
          <a:p>
            <a:pPr marL="0" indent="0" algn="l">
              <a:lnSpc>
                <a:spcPts val="2550"/>
              </a:lnSpc>
              <a:buNone/>
            </a:pPr>
            <a:r>
              <a:rPr lang="en-US" sz="2050" dirty="0">
                <a:solidFill>
                  <a:srgbClr val="F9EEE7"/>
                </a:solidFill>
                <a:latin typeface="Quattrocento" pitchFamily="34" charset="0"/>
                <a:ea typeface="Quattrocento" pitchFamily="34" charset="-122"/>
                <a:cs typeface="Quattrocento" pitchFamily="34" charset="-120"/>
              </a:rPr>
              <a:t>Lease-up Risk</a:t>
            </a:r>
            <a:endParaRPr lang="en-US" sz="2050" dirty="0"/>
          </a:p>
        </p:txBody>
      </p:sp>
      <p:sp>
        <p:nvSpPr>
          <p:cNvPr id="11" name="Text 5">
            <a:extLst>
              <a:ext uri="{FF2B5EF4-FFF2-40B4-BE49-F238E27FC236}">
                <a16:creationId xmlns:a16="http://schemas.microsoft.com/office/drawing/2014/main" id="{5E1287E6-FFA3-A64A-AB16-CBFFC3AA1CF7}"/>
              </a:ext>
            </a:extLst>
          </p:cNvPr>
          <p:cNvSpPr/>
          <p:nvPr/>
        </p:nvSpPr>
        <p:spPr>
          <a:xfrm>
            <a:off x="6425327" y="4235410"/>
            <a:ext cx="4608076" cy="355044"/>
          </a:xfrm>
          <a:prstGeom prst="rect">
            <a:avLst/>
          </a:prstGeom>
          <a:noFill/>
          <a:ln/>
        </p:spPr>
        <p:txBody>
          <a:bodyPr wrap="none" lIns="0" tIns="0" rIns="0" bIns="0" rtlCol="0" anchor="t"/>
          <a:lstStyle/>
          <a:p>
            <a:pPr marL="0" indent="0" algn="l">
              <a:lnSpc>
                <a:spcPts val="2750"/>
              </a:lnSpc>
              <a:buNone/>
            </a:pPr>
            <a:r>
              <a:rPr lang="en-US" sz="1700" dirty="0">
                <a:solidFill>
                  <a:srgbClr val="F9EEE7"/>
                </a:solidFill>
                <a:latin typeface="Quattrocento" pitchFamily="34" charset="0"/>
                <a:ea typeface="Quattrocento" pitchFamily="34" charset="-122"/>
                <a:cs typeface="Quattrocento" pitchFamily="34" charset="-120"/>
              </a:rPr>
              <a:t>Uncertainty about occupancy rates and timing</a:t>
            </a:r>
            <a:endParaRPr lang="en-US" sz="1700" dirty="0"/>
          </a:p>
        </p:txBody>
      </p:sp>
      <p:sp>
        <p:nvSpPr>
          <p:cNvPr id="12" name="Shape 6">
            <a:extLst>
              <a:ext uri="{FF2B5EF4-FFF2-40B4-BE49-F238E27FC236}">
                <a16:creationId xmlns:a16="http://schemas.microsoft.com/office/drawing/2014/main" id="{05466E38-3076-B551-91C7-25737373679A}"/>
              </a:ext>
            </a:extLst>
          </p:cNvPr>
          <p:cNvSpPr/>
          <p:nvPr/>
        </p:nvSpPr>
        <p:spPr>
          <a:xfrm>
            <a:off x="6258878" y="5002173"/>
            <a:ext cx="7539514" cy="15240"/>
          </a:xfrm>
          <a:prstGeom prst="roundRect">
            <a:avLst>
              <a:gd name="adj" fmla="val 218420"/>
            </a:avLst>
          </a:prstGeom>
          <a:solidFill>
            <a:srgbClr val="4A6B6A"/>
          </a:solidFill>
          <a:ln/>
        </p:spPr>
        <p:txBody>
          <a:bodyPr/>
          <a:lstStyle/>
          <a:p>
            <a:endParaRPr lang="en-US"/>
          </a:p>
        </p:txBody>
      </p:sp>
      <p:pic>
        <p:nvPicPr>
          <p:cNvPr id="13" name="Image 4" descr="preencoded.png">
            <a:extLst>
              <a:ext uri="{FF2B5EF4-FFF2-40B4-BE49-F238E27FC236}">
                <a16:creationId xmlns:a16="http://schemas.microsoft.com/office/drawing/2014/main" id="{239F75EB-B35B-F6FD-350E-AACB18BB1AC7}"/>
              </a:ext>
            </a:extLst>
          </p:cNvPr>
          <p:cNvPicPr>
            <a:picLocks noChangeAspect="1"/>
          </p:cNvPicPr>
          <p:nvPr/>
        </p:nvPicPr>
        <p:blipFill>
          <a:blip r:embed="rId7"/>
          <a:stretch>
            <a:fillRect/>
          </a:stretch>
        </p:blipFill>
        <p:spPr>
          <a:xfrm>
            <a:off x="809268" y="5045154"/>
            <a:ext cx="6473071" cy="1613178"/>
          </a:xfrm>
          <a:prstGeom prst="rect">
            <a:avLst/>
          </a:prstGeom>
        </p:spPr>
      </p:pic>
      <p:pic>
        <p:nvPicPr>
          <p:cNvPr id="14" name="Image 5" descr="preencoded.png">
            <a:extLst>
              <a:ext uri="{FF2B5EF4-FFF2-40B4-BE49-F238E27FC236}">
                <a16:creationId xmlns:a16="http://schemas.microsoft.com/office/drawing/2014/main" id="{316FA079-3F81-085E-C317-7E5DE42277FE}"/>
              </a:ext>
            </a:extLst>
          </p:cNvPr>
          <p:cNvPicPr>
            <a:picLocks noChangeAspect="1"/>
          </p:cNvPicPr>
          <p:nvPr/>
        </p:nvPicPr>
        <p:blipFill>
          <a:blip r:embed="rId8"/>
          <a:stretch>
            <a:fillRect/>
          </a:stretch>
        </p:blipFill>
        <p:spPr>
          <a:xfrm>
            <a:off x="3889653" y="5656659"/>
            <a:ext cx="312063" cy="390049"/>
          </a:xfrm>
          <a:prstGeom prst="rect">
            <a:avLst/>
          </a:prstGeom>
        </p:spPr>
      </p:pic>
      <p:sp>
        <p:nvSpPr>
          <p:cNvPr id="15" name="Text 7">
            <a:extLst>
              <a:ext uri="{FF2B5EF4-FFF2-40B4-BE49-F238E27FC236}">
                <a16:creationId xmlns:a16="http://schemas.microsoft.com/office/drawing/2014/main" id="{005A7B58-5ED0-11C6-32C3-51ECCD066D55}"/>
              </a:ext>
            </a:extLst>
          </p:cNvPr>
          <p:cNvSpPr/>
          <p:nvPr/>
        </p:nvSpPr>
        <p:spPr>
          <a:xfrm>
            <a:off x="7504152" y="5266968"/>
            <a:ext cx="2610683" cy="326350"/>
          </a:xfrm>
          <a:prstGeom prst="rect">
            <a:avLst/>
          </a:prstGeom>
          <a:noFill/>
          <a:ln/>
        </p:spPr>
        <p:txBody>
          <a:bodyPr wrap="none" lIns="0" tIns="0" rIns="0" bIns="0" rtlCol="0" anchor="t"/>
          <a:lstStyle/>
          <a:p>
            <a:pPr marL="0" indent="0" algn="l">
              <a:lnSpc>
                <a:spcPts val="2550"/>
              </a:lnSpc>
              <a:buNone/>
            </a:pPr>
            <a:r>
              <a:rPr lang="en-US" sz="2050" dirty="0">
                <a:solidFill>
                  <a:srgbClr val="F9EEE7"/>
                </a:solidFill>
                <a:latin typeface="Quattrocento" pitchFamily="34" charset="0"/>
                <a:ea typeface="Quattrocento" pitchFamily="34" charset="-122"/>
                <a:cs typeface="Quattrocento" pitchFamily="34" charset="-120"/>
              </a:rPr>
              <a:t>Cost Commitment</a:t>
            </a:r>
            <a:endParaRPr lang="en-US" sz="2050" dirty="0"/>
          </a:p>
        </p:txBody>
      </p:sp>
      <p:sp>
        <p:nvSpPr>
          <p:cNvPr id="16" name="Text 8">
            <a:extLst>
              <a:ext uri="{FF2B5EF4-FFF2-40B4-BE49-F238E27FC236}">
                <a16:creationId xmlns:a16="http://schemas.microsoft.com/office/drawing/2014/main" id="{0EDF85FD-D238-7C51-0E06-314BD67B6471}"/>
              </a:ext>
            </a:extLst>
          </p:cNvPr>
          <p:cNvSpPr/>
          <p:nvPr/>
        </p:nvSpPr>
        <p:spPr>
          <a:xfrm>
            <a:off x="7504152" y="5726430"/>
            <a:ext cx="6127790" cy="710089"/>
          </a:xfrm>
          <a:prstGeom prst="rect">
            <a:avLst/>
          </a:prstGeom>
          <a:noFill/>
          <a:ln/>
        </p:spPr>
        <p:txBody>
          <a:bodyPr wrap="square" lIns="0" tIns="0" rIns="0" bIns="0" rtlCol="0" anchor="t"/>
          <a:lstStyle/>
          <a:p>
            <a:pPr marL="0" indent="0" algn="l">
              <a:lnSpc>
                <a:spcPts val="2750"/>
              </a:lnSpc>
              <a:buNone/>
            </a:pPr>
            <a:r>
              <a:rPr lang="en-US" sz="1700" dirty="0">
                <a:solidFill>
                  <a:srgbClr val="F9EEE7"/>
                </a:solidFill>
                <a:latin typeface="Quattrocento" pitchFamily="34" charset="0"/>
                <a:ea typeface="Quattrocento" pitchFamily="34" charset="-122"/>
                <a:cs typeface="Quattrocento" pitchFamily="34" charset="-120"/>
              </a:rPr>
              <a:t>Construction costs must be paid regardless of project outcome</a:t>
            </a:r>
            <a:endParaRPr lang="en-US" sz="1700" dirty="0"/>
          </a:p>
        </p:txBody>
      </p:sp>
      <p:sp>
        <p:nvSpPr>
          <p:cNvPr id="17" name="Text 9">
            <a:extLst>
              <a:ext uri="{FF2B5EF4-FFF2-40B4-BE49-F238E27FC236}">
                <a16:creationId xmlns:a16="http://schemas.microsoft.com/office/drawing/2014/main" id="{91C6F851-8B5F-E35C-30C7-195732913223}"/>
              </a:ext>
            </a:extLst>
          </p:cNvPr>
          <p:cNvSpPr/>
          <p:nvPr/>
        </p:nvSpPr>
        <p:spPr>
          <a:xfrm>
            <a:off x="776645" y="6907887"/>
            <a:ext cx="13077111" cy="710089"/>
          </a:xfrm>
          <a:prstGeom prst="rect">
            <a:avLst/>
          </a:prstGeom>
          <a:noFill/>
          <a:ln/>
        </p:spPr>
        <p:txBody>
          <a:bodyPr wrap="square" lIns="0" tIns="0" rIns="0" bIns="0" rtlCol="0" anchor="t"/>
          <a:lstStyle/>
          <a:p>
            <a:pPr marL="0" indent="0" algn="l">
              <a:lnSpc>
                <a:spcPts val="2750"/>
              </a:lnSpc>
              <a:buNone/>
            </a:pPr>
            <a:r>
              <a:rPr lang="en-US" sz="1700" dirty="0">
                <a:solidFill>
                  <a:srgbClr val="F9EEE7"/>
                </a:solidFill>
                <a:latin typeface="Quattrocento" pitchFamily="34" charset="0"/>
                <a:ea typeface="Quattrocento" pitchFamily="34" charset="-122"/>
                <a:cs typeface="Quattrocento" pitchFamily="34" charset="-120"/>
              </a:rPr>
              <a:t>Even with no financial leverage and fully preleased projects, development investments contain inherent operational leverage. This creates risk that requires high expected returns, often around 20% per annum.</a:t>
            </a:r>
            <a:endParaRPr lang="en-US" sz="1700" dirty="0"/>
          </a:p>
        </p:txBody>
      </p:sp>
    </p:spTree>
    <p:extLst>
      <p:ext uri="{BB962C8B-B14F-4D97-AF65-F5344CB8AC3E}">
        <p14:creationId xmlns:p14="http://schemas.microsoft.com/office/powerpoint/2010/main" val="2640879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800695" y="629126"/>
            <a:ext cx="9600843" cy="672822"/>
          </a:xfrm>
          <a:prstGeom prst="rect">
            <a:avLst/>
          </a:prstGeom>
          <a:noFill/>
          <a:ln/>
        </p:spPr>
        <p:txBody>
          <a:bodyPr wrap="none" lIns="0" tIns="0" rIns="0" bIns="0" rtlCol="0" anchor="t"/>
          <a:lstStyle/>
          <a:p>
            <a:pPr marL="0" indent="0" algn="l">
              <a:lnSpc>
                <a:spcPts val="5250"/>
              </a:lnSpc>
              <a:buNone/>
            </a:pPr>
            <a:r>
              <a:rPr lang="en-US" sz="4200" dirty="0">
                <a:solidFill>
                  <a:srgbClr val="FFD9BE"/>
                </a:solidFill>
                <a:latin typeface="Quattrocento" pitchFamily="34" charset="0"/>
                <a:ea typeface="Quattrocento" pitchFamily="34" charset="-122"/>
                <a:cs typeface="Quattrocento" pitchFamily="34" charset="-120"/>
              </a:rPr>
              <a:t>Sources of Capital During Development</a:t>
            </a:r>
            <a:endParaRPr lang="en-US" sz="4200" dirty="0"/>
          </a:p>
        </p:txBody>
      </p:sp>
      <p:sp>
        <p:nvSpPr>
          <p:cNvPr id="17" name="Text 12"/>
          <p:cNvSpPr/>
          <p:nvPr/>
        </p:nvSpPr>
        <p:spPr>
          <a:xfrm>
            <a:off x="800695" y="6869192"/>
            <a:ext cx="13029009" cy="732234"/>
          </a:xfrm>
          <a:prstGeom prst="rect">
            <a:avLst/>
          </a:prstGeom>
          <a:noFill/>
          <a:ln/>
        </p:spPr>
        <p:txBody>
          <a:bodyPr wrap="square" lIns="0" tIns="0" rIns="0" bIns="0" rtlCol="0" anchor="t"/>
          <a:lstStyle/>
          <a:p>
            <a:pPr marL="0" indent="0" algn="l">
              <a:lnSpc>
                <a:spcPts val="2850"/>
              </a:lnSpc>
              <a:buNone/>
            </a:pPr>
            <a:r>
              <a:rPr lang="en-US" sz="1800" dirty="0">
                <a:solidFill>
                  <a:srgbClr val="F9EEE7"/>
                </a:solidFill>
                <a:latin typeface="Quattrocento" pitchFamily="34" charset="0"/>
                <a:ea typeface="Quattrocento" pitchFamily="34" charset="-122"/>
                <a:cs typeface="Quattrocento" pitchFamily="34" charset="-120"/>
              </a:rPr>
              <a:t>The order of investor payback seniority is typically the reverse of the order of investment. Riskier investments get paid back last but receive higher potential returns.</a:t>
            </a:r>
            <a:endParaRPr lang="en-US" sz="1800" dirty="0"/>
          </a:p>
        </p:txBody>
      </p:sp>
      <p:pic>
        <p:nvPicPr>
          <p:cNvPr id="19" name="Picture 18">
            <a:extLst>
              <a:ext uri="{FF2B5EF4-FFF2-40B4-BE49-F238E27FC236}">
                <a16:creationId xmlns:a16="http://schemas.microsoft.com/office/drawing/2014/main" id="{77EF5CEC-CF3B-74AE-B591-9C20BE2520C9}"/>
              </a:ext>
            </a:extLst>
          </p:cNvPr>
          <p:cNvPicPr>
            <a:picLocks noChangeAspect="1"/>
          </p:cNvPicPr>
          <p:nvPr/>
        </p:nvPicPr>
        <p:blipFill>
          <a:blip r:embed="rId3"/>
          <a:stretch>
            <a:fillRect/>
          </a:stretch>
        </p:blipFill>
        <p:spPr>
          <a:xfrm>
            <a:off x="2011015" y="1301947"/>
            <a:ext cx="10067254" cy="5588761"/>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245339" y="29906"/>
            <a:ext cx="3753455" cy="925437"/>
          </a:xfrm>
          <a:prstGeom prst="rect">
            <a:avLst/>
          </a:prstGeom>
          <a:noFill/>
          <a:ln/>
        </p:spPr>
        <p:txBody>
          <a:bodyPr wrap="none" lIns="0" tIns="0" rIns="0" bIns="0" rtlCol="0" anchor="t"/>
          <a:lstStyle/>
          <a:p>
            <a:pPr marL="0" indent="0" algn="l">
              <a:lnSpc>
                <a:spcPts val="3700"/>
              </a:lnSpc>
              <a:buNone/>
            </a:pPr>
            <a:r>
              <a:rPr lang="en-US" sz="2950" dirty="0">
                <a:solidFill>
                  <a:srgbClr val="FFD9BE"/>
                </a:solidFill>
                <a:latin typeface="Quattrocento" pitchFamily="34" charset="0"/>
                <a:ea typeface="Quattrocento" pitchFamily="34" charset="-122"/>
                <a:cs typeface="Quattrocento" pitchFamily="34" charset="-120"/>
              </a:rPr>
              <a:t>Determining Optimal</a:t>
            </a:r>
          </a:p>
          <a:p>
            <a:pPr marL="0" indent="0" algn="l">
              <a:lnSpc>
                <a:spcPts val="3700"/>
              </a:lnSpc>
              <a:buNone/>
            </a:pPr>
            <a:r>
              <a:rPr lang="en-US" sz="2950" dirty="0">
                <a:solidFill>
                  <a:srgbClr val="FFD9BE"/>
                </a:solidFill>
                <a:latin typeface="Quattrocento" pitchFamily="34" charset="0"/>
                <a:ea typeface="Quattrocento" pitchFamily="34" charset="-122"/>
                <a:cs typeface="Quattrocento" pitchFamily="34" charset="-120"/>
              </a:rPr>
              <a:t> Floor Area Ratio (FAR)</a:t>
            </a:r>
            <a:endParaRPr lang="en-US" sz="2950" dirty="0"/>
          </a:p>
        </p:txBody>
      </p:sp>
      <p:sp>
        <p:nvSpPr>
          <p:cNvPr id="8" name="Text 5"/>
          <p:cNvSpPr/>
          <p:nvPr/>
        </p:nvSpPr>
        <p:spPr>
          <a:xfrm>
            <a:off x="559237" y="8975169"/>
            <a:ext cx="13511927" cy="511254"/>
          </a:xfrm>
          <a:prstGeom prst="rect">
            <a:avLst/>
          </a:prstGeom>
          <a:noFill/>
          <a:ln/>
        </p:spPr>
        <p:txBody>
          <a:bodyPr wrap="square" lIns="0" tIns="0" rIns="0" bIns="0" rtlCol="0" anchor="t"/>
          <a:lstStyle/>
          <a:p>
            <a:pPr marL="0" indent="0" algn="l">
              <a:lnSpc>
                <a:spcPts val="2000"/>
              </a:lnSpc>
              <a:buNone/>
            </a:pPr>
            <a:r>
              <a:rPr lang="en-US" sz="1250" dirty="0">
                <a:solidFill>
                  <a:srgbClr val="F9EEE7"/>
                </a:solidFill>
                <a:latin typeface="Quattrocento" pitchFamily="34" charset="0"/>
                <a:ea typeface="Quattrocento" pitchFamily="34" charset="-122"/>
                <a:cs typeface="Quattrocento" pitchFamily="34" charset="-120"/>
              </a:rPr>
              <a:t>As FAR increases, property value per square foot decreases while costs increase. The optimal FAR maximizes land value by balancing these opposing forces. In this example, the maximum land value of $417/SF occurs at FAR 1.70.</a:t>
            </a:r>
            <a:endParaRPr lang="en-US" sz="1250" dirty="0"/>
          </a:p>
        </p:txBody>
      </p:sp>
      <p:pic>
        <p:nvPicPr>
          <p:cNvPr id="10" name="Picture 9">
            <a:extLst>
              <a:ext uri="{FF2B5EF4-FFF2-40B4-BE49-F238E27FC236}">
                <a16:creationId xmlns:a16="http://schemas.microsoft.com/office/drawing/2014/main" id="{E118BA25-881A-69F6-2A5A-5D72ACA430AE}"/>
              </a:ext>
            </a:extLst>
          </p:cNvPr>
          <p:cNvPicPr>
            <a:picLocks noChangeAspect="1"/>
          </p:cNvPicPr>
          <p:nvPr/>
        </p:nvPicPr>
        <p:blipFill>
          <a:blip r:embed="rId3"/>
          <a:stretch>
            <a:fillRect/>
          </a:stretch>
        </p:blipFill>
        <p:spPr>
          <a:xfrm>
            <a:off x="5336274" y="-1"/>
            <a:ext cx="6414447" cy="8124757"/>
          </a:xfrm>
          <a:prstGeom prst="rect">
            <a:avLst/>
          </a:prstGeom>
        </p:spPr>
      </p:pic>
      <p:sp>
        <p:nvSpPr>
          <p:cNvPr id="12" name="TextBox 11">
            <a:extLst>
              <a:ext uri="{FF2B5EF4-FFF2-40B4-BE49-F238E27FC236}">
                <a16:creationId xmlns:a16="http://schemas.microsoft.com/office/drawing/2014/main" id="{5E5B6B72-863E-C35F-4BA7-8EE17F521CE9}"/>
              </a:ext>
            </a:extLst>
          </p:cNvPr>
          <p:cNvSpPr txBox="1"/>
          <p:nvPr/>
        </p:nvSpPr>
        <p:spPr>
          <a:xfrm>
            <a:off x="175191" y="1805756"/>
            <a:ext cx="4751651" cy="6186309"/>
          </a:xfrm>
          <a:prstGeom prst="rect">
            <a:avLst/>
          </a:prstGeom>
          <a:noFill/>
        </p:spPr>
        <p:txBody>
          <a:bodyPr wrap="square">
            <a:spAutoFit/>
          </a:bodyPr>
          <a:lstStyle/>
          <a:p>
            <a:pPr marL="0" marR="0" algn="just"/>
            <a:r>
              <a:rPr lang="en-US" sz="1800" dirty="0">
                <a:solidFill>
                  <a:schemeClr val="bg1"/>
                </a:solidFill>
                <a:effectLst/>
                <a:latin typeface="Times New Roman" panose="02020603050405020304" pitchFamily="18" charset="0"/>
                <a:ea typeface="Times New Roman" panose="02020603050405020304" pitchFamily="18" charset="0"/>
              </a:rPr>
              <a:t>To understand what maximizes land value, note that, as a general rule, as you increase the FAR, the price you can get for the property</a:t>
            </a:r>
            <a:r>
              <a:rPr lang="en-US" sz="1800" i="1" dirty="0">
                <a:solidFill>
                  <a:schemeClr val="bg1"/>
                </a:solidFill>
                <a:effectLst/>
                <a:latin typeface="Times New Roman" panose="02020603050405020304" pitchFamily="18" charset="0"/>
                <a:ea typeface="Times New Roman" panose="02020603050405020304" pitchFamily="18" charset="0"/>
              </a:rPr>
              <a:t> </a:t>
            </a:r>
            <a:r>
              <a:rPr lang="en-US" sz="1800" dirty="0">
                <a:solidFill>
                  <a:schemeClr val="bg1"/>
                </a:solidFill>
                <a:effectLst/>
                <a:latin typeface="Times New Roman" panose="02020603050405020304" pitchFamily="18" charset="0"/>
                <a:ea typeface="Times New Roman" panose="02020603050405020304" pitchFamily="18" charset="0"/>
              </a:rPr>
              <a:t>tends to </a:t>
            </a:r>
            <a:r>
              <a:rPr lang="en-US" sz="1800" i="1" dirty="0">
                <a:solidFill>
                  <a:schemeClr val="bg1"/>
                </a:solidFill>
                <a:effectLst/>
                <a:latin typeface="Times New Roman" panose="02020603050405020304" pitchFamily="18" charset="0"/>
                <a:ea typeface="Times New Roman" panose="02020603050405020304" pitchFamily="18" charset="0"/>
              </a:rPr>
              <a:t>decrease</a:t>
            </a:r>
            <a:r>
              <a:rPr lang="en-US" sz="1800" dirty="0">
                <a:solidFill>
                  <a:schemeClr val="bg1"/>
                </a:solidFill>
                <a:effectLst/>
                <a:latin typeface="Times New Roman" panose="02020603050405020304" pitchFamily="18" charset="0"/>
                <a:ea typeface="Times New Roman" panose="02020603050405020304" pitchFamily="18" charset="0"/>
              </a:rPr>
              <a:t>, even as the costs of development tend to </a:t>
            </a:r>
            <a:r>
              <a:rPr lang="en-US" sz="1800" i="1" dirty="0">
                <a:solidFill>
                  <a:schemeClr val="bg1"/>
                </a:solidFill>
                <a:effectLst/>
                <a:latin typeface="Times New Roman" panose="02020603050405020304" pitchFamily="18" charset="0"/>
                <a:ea typeface="Times New Roman" panose="02020603050405020304" pitchFamily="18" charset="0"/>
              </a:rPr>
              <a:t>increase</a:t>
            </a:r>
            <a:r>
              <a:rPr lang="en-US" sz="1800" dirty="0">
                <a:solidFill>
                  <a:schemeClr val="bg1"/>
                </a:solidFill>
                <a:effectLst/>
                <a:latin typeface="Times New Roman" panose="02020603050405020304" pitchFamily="18" charset="0"/>
                <a:ea typeface="Times New Roman" panose="02020603050405020304" pitchFamily="18" charset="0"/>
              </a:rPr>
              <a:t>, in both cases </a:t>
            </a:r>
            <a:r>
              <a:rPr lang="en-US" sz="1800" i="1" dirty="0">
                <a:solidFill>
                  <a:schemeClr val="bg1"/>
                </a:solidFill>
                <a:effectLst/>
                <a:latin typeface="Times New Roman" panose="02020603050405020304" pitchFamily="18" charset="0"/>
                <a:ea typeface="Times New Roman" panose="02020603050405020304" pitchFamily="18" charset="0"/>
              </a:rPr>
              <a:t>per building square foot</a:t>
            </a:r>
            <a:r>
              <a:rPr lang="en-US" sz="1800" dirty="0">
                <a:solidFill>
                  <a:schemeClr val="bg1"/>
                </a:solidFill>
                <a:effectLst/>
                <a:latin typeface="Times New Roman" panose="02020603050405020304" pitchFamily="18" charset="0"/>
                <a:ea typeface="Times New Roman" panose="02020603050405020304" pitchFamily="18" charset="0"/>
              </a:rPr>
              <a:t>. There are various reasons for this, related to construction costs, building efficiency (net rentable floor area divided by gross building floor area), and the value per square foot tenants are willing to pay in rent. However, this cost of density is offset by the obvious economic advantage of density, which is the greater productivity of the land. The more rentable square feet per land square foot (greater FAR), the greater the value of the land site, other things equal. </a:t>
            </a:r>
            <a:r>
              <a:rPr lang="en-US" dirty="0">
                <a:solidFill>
                  <a:schemeClr val="bg1"/>
                </a:solidFill>
                <a:effectLst/>
                <a:latin typeface="Times New Roman" panose="02020603050405020304" pitchFamily="18" charset="0"/>
                <a:ea typeface="Times New Roman" panose="02020603050405020304" pitchFamily="18" charset="0"/>
                <a:cs typeface="Adv OT156ec773"/>
              </a:rPr>
              <a:t>To a point, FAR can be increased without increasing building height by increasing the proportion of the land site covered by the building footprint. But while this may not increase construction cost per built square foot, it will often reduce the rent per square foot that tenants are willing to pay.</a:t>
            </a:r>
            <a:endParaRPr lang="en-US" sz="1200" dirty="0">
              <a:solidFill>
                <a:schemeClr val="bg1"/>
              </a:solidFill>
              <a:effectLst/>
              <a:latin typeface="Adv OT156ec773"/>
              <a:ea typeface="Times New Roman" panose="02020603050405020304" pitchFamily="18" charset="0"/>
              <a:cs typeface="Adv OT156ec773"/>
            </a:endParaRPr>
          </a:p>
        </p:txBody>
      </p:sp>
      <p:sp>
        <p:nvSpPr>
          <p:cNvPr id="13" name="TextBox 12">
            <a:extLst>
              <a:ext uri="{FF2B5EF4-FFF2-40B4-BE49-F238E27FC236}">
                <a16:creationId xmlns:a16="http://schemas.microsoft.com/office/drawing/2014/main" id="{A3D266C8-CBC5-49A8-7357-E119EE01D239}"/>
              </a:ext>
            </a:extLst>
          </p:cNvPr>
          <p:cNvSpPr txBox="1"/>
          <p:nvPr/>
        </p:nvSpPr>
        <p:spPr>
          <a:xfrm>
            <a:off x="12160153" y="1873995"/>
            <a:ext cx="2213167" cy="3416320"/>
          </a:xfrm>
          <a:prstGeom prst="rect">
            <a:avLst/>
          </a:prstGeom>
          <a:noFill/>
        </p:spPr>
        <p:txBody>
          <a:bodyPr wrap="square" rtlCol="0">
            <a:spAutoFit/>
          </a:bodyPr>
          <a:lstStyle/>
          <a:p>
            <a:r>
              <a:rPr lang="en-US" dirty="0">
                <a:solidFill>
                  <a:schemeClr val="bg1"/>
                </a:solidFill>
                <a:latin typeface="Times New Roman" panose="02020603050405020304" pitchFamily="18" charset="0"/>
                <a:cs typeface="Times New Roman" panose="02020603050405020304" pitchFamily="18" charset="0"/>
              </a:rPr>
              <a:t>Building codes will dictate the change in construction costs as the height increases, starting with wood for shorter structures and steel for most larger structures except for the use of mass timber and flexible building codes.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18</TotalTime>
  <Words>1584</Words>
  <Application>Microsoft Office PowerPoint</Application>
  <PresentationFormat>Custom</PresentationFormat>
  <Paragraphs>209</Paragraphs>
  <Slides>23</Slides>
  <Notes>21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Quattrocento</vt:lpstr>
      <vt:lpstr>Arial</vt:lpstr>
      <vt:lpstr>Times New Roman</vt:lpstr>
      <vt:lpstr>Adv OT156ec773</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Norman Miller</cp:lastModifiedBy>
  <cp:revision>2</cp:revision>
  <dcterms:created xsi:type="dcterms:W3CDTF">2025-06-15T16:58:40Z</dcterms:created>
  <dcterms:modified xsi:type="dcterms:W3CDTF">2025-06-15T17:17:17Z</dcterms:modified>
</cp:coreProperties>
</file>