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4630400" cy="8229600"/>
  <p:notesSz cx="8229600" cy="14630400"/>
  <p:embeddedFontLst>
    <p:embeddedFont>
      <p:font typeface="Quattrocento" panose="020205020300000004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55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89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65676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Investment Analysis of Real Estate Development Projects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42376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This presentation explores the economic analysis of real estate development projects, focusing on rigorous NPV-based approaches that improve upon traditional feasibility tools.</a:t>
            </a:r>
            <a:endParaRPr lang="en-US"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9DDEE-A20E-3FC4-F2EE-98B750AC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83" y="1105469"/>
            <a:ext cx="12117062" cy="58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7833" y="595432"/>
            <a:ext cx="6917531" cy="636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Development Risk Ratio (DRR)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780" y="4099322"/>
            <a:ext cx="7868841" cy="786884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265" y="6676073"/>
            <a:ext cx="365284" cy="456724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780" y="4099322"/>
            <a:ext cx="7868841" cy="786884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250" y="5079087"/>
            <a:ext cx="365284" cy="456724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780" y="4099322"/>
            <a:ext cx="7868841" cy="7868841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1747" y="5079087"/>
            <a:ext cx="365284" cy="456724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0780" y="4099322"/>
            <a:ext cx="7868841" cy="7868841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8732" y="6676073"/>
            <a:ext cx="365284" cy="456724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1673" y="3289221"/>
            <a:ext cx="254734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Definition</a:t>
            </a:r>
            <a:endParaRPr lang="en-US" sz="2000" dirty="0"/>
          </a:p>
        </p:txBody>
      </p:sp>
      <p:sp>
        <p:nvSpPr>
          <p:cNvPr id="12" name="Text 2"/>
          <p:cNvSpPr/>
          <p:nvPr/>
        </p:nvSpPr>
        <p:spPr>
          <a:xfrm>
            <a:off x="757833" y="3737610"/>
            <a:ext cx="3035141" cy="1385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Ratio of investment risk in development project to risk in unlevered investment in identical stabilized property.</a:t>
            </a:r>
            <a:endParaRPr lang="en-US" sz="1700" dirty="0"/>
          </a:p>
        </p:txBody>
      </p:sp>
      <p:sp>
        <p:nvSpPr>
          <p:cNvPr id="13" name="Text 3"/>
          <p:cNvSpPr/>
          <p:nvPr/>
        </p:nvSpPr>
        <p:spPr>
          <a:xfrm>
            <a:off x="4361498" y="1665208"/>
            <a:ext cx="254734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Measurement</a:t>
            </a:r>
            <a:endParaRPr lang="en-US" sz="2000" dirty="0"/>
          </a:p>
        </p:txBody>
      </p:sp>
      <p:sp>
        <p:nvSpPr>
          <p:cNvPr id="14" name="Text 4"/>
          <p:cNvSpPr/>
          <p:nvPr/>
        </p:nvSpPr>
        <p:spPr>
          <a:xfrm>
            <a:off x="4117658" y="2113598"/>
            <a:ext cx="3035141" cy="1732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Calculated as ratio of risk premium in development project OCC divided by risk premium in stabilized asset OCC.</a:t>
            </a:r>
            <a:endParaRPr lang="en-US" sz="1700" dirty="0"/>
          </a:p>
        </p:txBody>
      </p:sp>
      <p:sp>
        <p:nvSpPr>
          <p:cNvPr id="15" name="Text 5"/>
          <p:cNvSpPr/>
          <p:nvPr/>
        </p:nvSpPr>
        <p:spPr>
          <a:xfrm>
            <a:off x="7721322" y="2358152"/>
            <a:ext cx="254734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Diagnostic Tool</a:t>
            </a:r>
            <a:endParaRPr lang="en-US" sz="2000" dirty="0"/>
          </a:p>
        </p:txBody>
      </p:sp>
      <p:sp>
        <p:nvSpPr>
          <p:cNvPr id="16" name="Text 6"/>
          <p:cNvSpPr/>
          <p:nvPr/>
        </p:nvSpPr>
        <p:spPr>
          <a:xfrm>
            <a:off x="7477482" y="2806541"/>
            <a:ext cx="3035141" cy="1039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Can help flag particularly risky development projects or those not fully using site value.</a:t>
            </a:r>
            <a:endParaRPr lang="en-US" sz="1700" dirty="0"/>
          </a:p>
        </p:txBody>
      </p:sp>
      <p:sp>
        <p:nvSpPr>
          <p:cNvPr id="17" name="Text 7"/>
          <p:cNvSpPr/>
          <p:nvPr/>
        </p:nvSpPr>
        <p:spPr>
          <a:xfrm>
            <a:off x="11081266" y="3289221"/>
            <a:ext cx="254734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Location Impact</a:t>
            </a:r>
            <a:endParaRPr lang="en-US" sz="2000" dirty="0"/>
          </a:p>
        </p:txBody>
      </p:sp>
      <p:sp>
        <p:nvSpPr>
          <p:cNvPr id="18" name="Text 8"/>
          <p:cNvSpPr/>
          <p:nvPr/>
        </p:nvSpPr>
        <p:spPr>
          <a:xfrm>
            <a:off x="10837307" y="3737610"/>
            <a:ext cx="3035260" cy="1385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land values typically associated with lower DRRs due to less operational leverage.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5BC49-D1C4-50D4-692F-B51C66A25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45" y="439076"/>
            <a:ext cx="12065920" cy="65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2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388864"/>
          </a:xfrm>
          <a:prstGeom prst="rect">
            <a:avLst/>
          </a:prstGeom>
          <a:solidFill>
            <a:srgbClr val="DFD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8886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7716" y="2011085"/>
            <a:ext cx="8296394" cy="653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Relationship to Real Options Model</a:t>
            </a:r>
            <a:endParaRPr lang="en-US" sz="4100" dirty="0"/>
          </a:p>
        </p:txBody>
      </p:sp>
      <p:sp>
        <p:nvSpPr>
          <p:cNvPr id="5" name="Shape 2"/>
          <p:cNvSpPr/>
          <p:nvPr/>
        </p:nvSpPr>
        <p:spPr>
          <a:xfrm>
            <a:off x="777716" y="5058251"/>
            <a:ext cx="13074968" cy="30480"/>
          </a:xfrm>
          <a:prstGeom prst="roundRect">
            <a:avLst>
              <a:gd name="adj" fmla="val 109368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293983" y="4391680"/>
            <a:ext cx="30480" cy="666631"/>
          </a:xfrm>
          <a:prstGeom prst="roundRect">
            <a:avLst>
              <a:gd name="adj" fmla="val 109368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3059311" y="4808280"/>
            <a:ext cx="499943" cy="499943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152358" y="4862155"/>
            <a:ext cx="313730" cy="3920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450" dirty="0"/>
          </a:p>
        </p:txBody>
      </p:sp>
      <p:sp>
        <p:nvSpPr>
          <p:cNvPr id="9" name="Text 6"/>
          <p:cNvSpPr/>
          <p:nvPr/>
        </p:nvSpPr>
        <p:spPr>
          <a:xfrm>
            <a:off x="2002036" y="2997994"/>
            <a:ext cx="2614493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Land as Option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999887" y="3458051"/>
            <a:ext cx="4618911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Development project valuation is consistent with real options model of land value.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5964436" y="5058192"/>
            <a:ext cx="30480" cy="666631"/>
          </a:xfrm>
          <a:prstGeom prst="roundRect">
            <a:avLst>
              <a:gd name="adj" fmla="val 109368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5729764" y="4808280"/>
            <a:ext cx="499943" cy="499943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822811" y="4862155"/>
            <a:ext cx="313730" cy="3920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450" dirty="0"/>
          </a:p>
        </p:txBody>
      </p:sp>
      <p:sp>
        <p:nvSpPr>
          <p:cNvPr id="14" name="Text 11"/>
          <p:cNvSpPr/>
          <p:nvPr/>
        </p:nvSpPr>
        <p:spPr>
          <a:xfrm>
            <a:off x="4672608" y="5947172"/>
            <a:ext cx="2614493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Option Exercise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3670340" y="6407229"/>
            <a:ext cx="4619030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Development represents optimal exercise of the real option to develop.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3670340" y="7251740"/>
            <a:ext cx="4619030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endParaRPr lang="en-US" sz="1700" dirty="0"/>
          </a:p>
        </p:txBody>
      </p:sp>
      <p:sp>
        <p:nvSpPr>
          <p:cNvPr id="17" name="Shape 14"/>
          <p:cNvSpPr/>
          <p:nvPr/>
        </p:nvSpPr>
        <p:spPr>
          <a:xfrm>
            <a:off x="8635008" y="4391680"/>
            <a:ext cx="30480" cy="666631"/>
          </a:xfrm>
          <a:prstGeom prst="roundRect">
            <a:avLst>
              <a:gd name="adj" fmla="val 109368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8400336" y="4808280"/>
            <a:ext cx="499943" cy="499943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8493383" y="4862155"/>
            <a:ext cx="313730" cy="3920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450" dirty="0"/>
          </a:p>
        </p:txBody>
      </p:sp>
      <p:sp>
        <p:nvSpPr>
          <p:cNvPr id="20" name="Text 17"/>
          <p:cNvSpPr/>
          <p:nvPr/>
        </p:nvSpPr>
        <p:spPr>
          <a:xfrm>
            <a:off x="7343180" y="2997994"/>
            <a:ext cx="2614493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Premium Ratio</a:t>
            </a:r>
            <a:endParaRPr lang="en-US" sz="2050" dirty="0"/>
          </a:p>
        </p:txBody>
      </p:sp>
      <p:sp>
        <p:nvSpPr>
          <p:cNvPr id="21" name="Text 18"/>
          <p:cNvSpPr/>
          <p:nvPr/>
        </p:nvSpPr>
        <p:spPr>
          <a:xfrm>
            <a:off x="6340912" y="3458051"/>
            <a:ext cx="4619030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Equals option elasticity at moment of optimal development.</a:t>
            </a:r>
            <a:endParaRPr lang="en-US" sz="1700" dirty="0"/>
          </a:p>
        </p:txBody>
      </p:sp>
      <p:sp>
        <p:nvSpPr>
          <p:cNvPr id="22" name="Shape 19"/>
          <p:cNvSpPr/>
          <p:nvPr/>
        </p:nvSpPr>
        <p:spPr>
          <a:xfrm>
            <a:off x="11305580" y="5058192"/>
            <a:ext cx="30480" cy="666631"/>
          </a:xfrm>
          <a:prstGeom prst="roundRect">
            <a:avLst>
              <a:gd name="adj" fmla="val 109368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11070908" y="4808280"/>
            <a:ext cx="499943" cy="499943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11163955" y="4862155"/>
            <a:ext cx="313730" cy="3920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450" dirty="0"/>
          </a:p>
        </p:txBody>
      </p:sp>
      <p:sp>
        <p:nvSpPr>
          <p:cNvPr id="25" name="Text 22"/>
          <p:cNvSpPr/>
          <p:nvPr/>
        </p:nvSpPr>
        <p:spPr>
          <a:xfrm>
            <a:off x="10013752" y="5947172"/>
            <a:ext cx="2614493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Land Value Fraction</a:t>
            </a:r>
            <a:endParaRPr lang="en-US" sz="2050" dirty="0"/>
          </a:p>
        </p:txBody>
      </p:sp>
      <p:sp>
        <p:nvSpPr>
          <p:cNvPr id="26" name="Text 23"/>
          <p:cNvSpPr/>
          <p:nvPr/>
        </p:nvSpPr>
        <p:spPr>
          <a:xfrm>
            <a:off x="9011483" y="6407229"/>
            <a:ext cx="4619030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Inverse of option elasticity, affected by market volatility and cap rates.</a:t>
            </a:r>
            <a:endParaRPr lang="en-US" sz="1700" dirty="0"/>
          </a:p>
        </p:txBody>
      </p:sp>
      <p:sp>
        <p:nvSpPr>
          <p:cNvPr id="27" name="Text 24"/>
          <p:cNvSpPr/>
          <p:nvPr/>
        </p:nvSpPr>
        <p:spPr>
          <a:xfrm>
            <a:off x="9011483" y="7251740"/>
            <a:ext cx="4619030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76457"/>
            <a:ext cx="87201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Structure for Development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359223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9" y="2827377"/>
            <a:ext cx="336590" cy="4207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119" y="2598539"/>
            <a:ext cx="291691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Joint Venture Structure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236119" y="3094077"/>
            <a:ext cx="741949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Most developments organized as joint ventures between GPs and LPs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3116461" y="3701177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7724" y="3836075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68" y="4304228"/>
            <a:ext cx="336590" cy="42076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9531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General Partner Role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95317" y="4570928"/>
            <a:ext cx="800064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Local, entrepreneurial investor handling preliminary phase and operations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275659" y="5178028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7724" y="5312926"/>
            <a:ext cx="6477476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107" y="5972651"/>
            <a:ext cx="336590" cy="42076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54516" y="555224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Limited Partner Role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54516" y="6047780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Institutional investors providing capital while retaining control over major decisions</a:t>
            </a:r>
            <a:endParaRPr lang="en-US" sz="1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66153" y="635675"/>
            <a:ext cx="7887652" cy="679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Example Joint Venture Structure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4466153" y="1661636"/>
            <a:ext cx="9355693" cy="1309807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697135" y="1892618"/>
            <a:ext cx="2718078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Investment Split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4697135" y="2370892"/>
            <a:ext cx="8893731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LP invests 90% of costs ($1.8M), GP invests 10% ($200K)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4466153" y="3202424"/>
            <a:ext cx="9355693" cy="1309807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697135" y="3433405"/>
            <a:ext cx="2718078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Return Structure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697135" y="3911679"/>
            <a:ext cx="8893731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LP receives 5.5% preferred return, then remaining profits split 50/50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4466153" y="4743212"/>
            <a:ext cx="9355693" cy="1309807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97135" y="4974193"/>
            <a:ext cx="2871907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Construction Financing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4697135" y="5452467"/>
            <a:ext cx="8893731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$8M construction loan covers all construction costs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4466153" y="6284000"/>
            <a:ext cx="9355693" cy="1309807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697135" y="6514981"/>
            <a:ext cx="2718078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Permanent Financing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4697135" y="6993255"/>
            <a:ext cx="8893731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Interest-only permanent loan at 4% replaces construction loan upon completion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88256" y="1371735"/>
            <a:ext cx="5646420" cy="416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Partner Returns Across Project Phases</a:t>
            </a:r>
            <a:endParaRPr lang="en-US" sz="2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652"/>
            <a:ext cx="13640038" cy="7213759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102065" y="7653472"/>
            <a:ext cx="141446" cy="141446"/>
          </a:xfrm>
          <a:prstGeom prst="roundRect">
            <a:avLst>
              <a:gd name="adj" fmla="val 12929"/>
            </a:avLst>
          </a:prstGeom>
          <a:solidFill>
            <a:srgbClr val="D9491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3382920" y="7644927"/>
            <a:ext cx="1497925" cy="141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Construction Phase IRR</a:t>
            </a:r>
            <a:endParaRPr lang="en-US" sz="2000" dirty="0"/>
          </a:p>
        </p:txBody>
      </p:sp>
      <p:sp>
        <p:nvSpPr>
          <p:cNvPr id="6" name="Shape 3"/>
          <p:cNvSpPr/>
          <p:nvPr/>
        </p:nvSpPr>
        <p:spPr>
          <a:xfrm>
            <a:off x="7966379" y="7613599"/>
            <a:ext cx="141446" cy="141446"/>
          </a:xfrm>
          <a:prstGeom prst="roundRect">
            <a:avLst>
              <a:gd name="adj" fmla="val 12929"/>
            </a:avLst>
          </a:prstGeom>
          <a:solidFill>
            <a:srgbClr val="EF997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247234" y="7580586"/>
            <a:ext cx="974884" cy="141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Full Project IRR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495181" y="8885515"/>
            <a:ext cx="13640038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GP faces higher risk but potentially much higher returns, especially during the construction phase where returns can exceed 50%.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495181" y="9270802"/>
            <a:ext cx="13640038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495181" y="9656088"/>
            <a:ext cx="13640038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2214" y="960001"/>
            <a:ext cx="7151727" cy="668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"Unblending" the Blended IRR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82214" y="1969770"/>
            <a:ext cx="227290" cy="1652945"/>
          </a:xfrm>
          <a:prstGeom prst="roundRect">
            <a:avLst>
              <a:gd name="adj" fmla="val 1500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36794" y="2197060"/>
            <a:ext cx="2821305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Phase-Specific Analysis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736794" y="2667714"/>
            <a:ext cx="7097792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Each development phase has different risk/return profiles and should be evaluated separately.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3209" y="3793212"/>
            <a:ext cx="227290" cy="1652945"/>
          </a:xfrm>
          <a:prstGeom prst="roundRect">
            <a:avLst>
              <a:gd name="adj" fmla="val 1500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77789" y="4020503"/>
            <a:ext cx="2790468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Backing Out True OCCs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077789" y="4491157"/>
            <a:ext cx="6756797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 typical developer rules of thumb to extract market's true OCC rates for each phase.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4323" y="5616654"/>
            <a:ext cx="227290" cy="1652945"/>
          </a:xfrm>
          <a:prstGeom prst="roundRect">
            <a:avLst>
              <a:gd name="adj" fmla="val 1500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18903" y="5843945"/>
            <a:ext cx="3090029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Comparing Across Phases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7418903" y="6314599"/>
            <a:ext cx="6415683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Determine IRRs implied specifically within each phase based on cash flows and stated long-run IRRs.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2470" y="560546"/>
            <a:ext cx="9547860" cy="11972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and Return Across Development Phases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11741627" y="1988560"/>
            <a:ext cx="3012996" cy="671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5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8.3%</a:t>
            </a:r>
            <a:endParaRPr lang="en-US" sz="5250" dirty="0"/>
          </a:p>
        </p:txBody>
      </p:sp>
      <p:sp>
        <p:nvSpPr>
          <p:cNvPr id="5" name="Text 2"/>
          <p:cNvSpPr/>
          <p:nvPr/>
        </p:nvSpPr>
        <p:spPr>
          <a:xfrm>
            <a:off x="11929590" y="2758378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Stabilized Phase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11731941" y="3204660"/>
            <a:ext cx="301299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Going-in IRR for stabilized property investment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323941" y="1994219"/>
            <a:ext cx="3012996" cy="671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5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9.6%</a:t>
            </a:r>
            <a:endParaRPr lang="en-US" sz="5250" dirty="0"/>
          </a:p>
        </p:txBody>
      </p:sp>
      <p:sp>
        <p:nvSpPr>
          <p:cNvPr id="8" name="Text 5"/>
          <p:cNvSpPr/>
          <p:nvPr/>
        </p:nvSpPr>
        <p:spPr>
          <a:xfrm>
            <a:off x="8692395" y="2693355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Lease-up Phase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8417778" y="3204660"/>
            <a:ext cx="301299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Going-in IRR for lease-up phase investment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650546" y="1990750"/>
            <a:ext cx="3012996" cy="671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5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17.8%</a:t>
            </a:r>
            <a:endParaRPr lang="en-US" sz="5250" dirty="0"/>
          </a:p>
        </p:txBody>
      </p:sp>
      <p:sp>
        <p:nvSpPr>
          <p:cNvPr id="11" name="Text 8"/>
          <p:cNvSpPr/>
          <p:nvPr/>
        </p:nvSpPr>
        <p:spPr>
          <a:xfrm>
            <a:off x="5795427" y="2660311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Construction Phase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5214993" y="3023651"/>
            <a:ext cx="301299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Going-in IRR for construction phase investment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382275" y="2013973"/>
            <a:ext cx="3012996" cy="671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5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37.8%</a:t>
            </a:r>
            <a:endParaRPr lang="en-US" sz="5250" dirty="0"/>
          </a:p>
        </p:txBody>
      </p:sp>
      <p:sp>
        <p:nvSpPr>
          <p:cNvPr id="14" name="Text 11"/>
          <p:cNvSpPr/>
          <p:nvPr/>
        </p:nvSpPr>
        <p:spPr>
          <a:xfrm>
            <a:off x="1700988" y="2791421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Preliminary Phase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1391961" y="3123022"/>
            <a:ext cx="301299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Going-in IRR for land assembly and permitting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3979902" y="6895505"/>
            <a:ext cx="3012996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3979902" y="7343299"/>
            <a:ext cx="3012996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343D3E-ECC4-388F-CCB1-37C1C8ED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73" y="4211830"/>
            <a:ext cx="8023872" cy="38130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34565"/>
            <a:ext cx="985539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Construction Cost OCC vs. Project OCC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36871"/>
            <a:ext cx="379761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Lower Construction Cost OCC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12813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Construction costs are relatively stable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59486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Supply of construction services is elastic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0615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Risks are mostly idiosyncratic and diversifiable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52831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Contractors may provide guarantees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3536871"/>
            <a:ext cx="424731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Development Project OCC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14761" y="412813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Operational leverage increases overall risk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459486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Similar to financial leverage effect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50615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Greater expected return required to compensate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614761" y="552831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Follows fundamental equilibrium theory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6754" y="548045"/>
            <a:ext cx="7750493" cy="1170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Beyond Traditional Feasibility Analysis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96754" y="2017514"/>
            <a:ext cx="447913" cy="447913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43739" y="2085856"/>
            <a:ext cx="2342078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Current Limitations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343739" y="2497931"/>
            <a:ext cx="7103507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Traditional feasibility tools are often ad hoc and not grounded in rigorous economic frameworks.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96754" y="3533061"/>
            <a:ext cx="447913" cy="447913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343739" y="3601403"/>
            <a:ext cx="2342078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Market Equilibrium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343739" y="4013478"/>
            <a:ext cx="7103507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Current methods often fail to fully consider basic economic principles of market equilibrium and opportunity cost.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96754" y="5048607"/>
            <a:ext cx="447913" cy="447913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343739" y="5116949"/>
            <a:ext cx="2342078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Communication Gap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1343739" y="5529024"/>
            <a:ext cx="7103507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Traditional approaches make it difficult to communicate with mainstream finance and investment worlds.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696754" y="6564154"/>
            <a:ext cx="447913" cy="447913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343739" y="6632496"/>
            <a:ext cx="2342078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Limited Creativity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343739" y="7044571"/>
            <a:ext cx="7103507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Without rigorous frameworks, analysts lack deep understanding that facilitates innovation in project conceptualization.</a:t>
            </a:r>
            <a:endParaRPr lang="en-US" sz="15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933962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Implications for Urban Development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593533" y="2852023"/>
            <a:ext cx="309562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Volatility Markets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Greater land value fractions and higher density development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305478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Lower Cap Rate Markets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land values and less propensity to build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Denser Cities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rents and greater irreversibility premium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Appreciation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Lower real depreciation rates as land value doesn't depreciate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06473"/>
            <a:ext cx="777120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Using DRR as a Diagnostic Tool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44" y="2642830"/>
            <a:ext cx="3091339" cy="309133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135" y="2642830"/>
            <a:ext cx="3091339" cy="309133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926" y="2642830"/>
            <a:ext cx="3091339" cy="3091339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718" y="2642830"/>
            <a:ext cx="3091339" cy="3091339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37724" y="6156960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Development Risk Ratio can help flag projects that may not be optimal for their location, either by being too risky or by underutilizing valuable land.</a:t>
            </a:r>
            <a:endParaRPr lang="en-US" sz="18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960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74808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Takeaways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81107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74" y="3869055"/>
            <a:ext cx="337899" cy="4224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15559" y="38933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NPV-Based Evaluation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615559" y="4388882"/>
            <a:ext cx="554997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 rigorous NPV-based financial evaluation for development projects.</a:t>
            </a:r>
            <a:endParaRPr lang="en-US" sz="1850" dirty="0"/>
          </a:p>
        </p:txBody>
      </p:sp>
      <p:sp>
        <p:nvSpPr>
          <p:cNvPr id="8" name="Shape 4"/>
          <p:cNvSpPr/>
          <p:nvPr/>
        </p:nvSpPr>
        <p:spPr>
          <a:xfrm>
            <a:off x="7464743" y="381107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993" y="3869055"/>
            <a:ext cx="337899" cy="4224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42578" y="38933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Economic Principles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242578" y="4388882"/>
            <a:ext cx="555009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Base analysis on opportunity cost, market equilibrium, and wealth maximization.</a:t>
            </a:r>
            <a:endParaRPr lang="en-US" sz="1850" dirty="0"/>
          </a:p>
        </p:txBody>
      </p:sp>
      <p:sp>
        <p:nvSpPr>
          <p:cNvPr id="12" name="Shape 7"/>
          <p:cNvSpPr/>
          <p:nvPr/>
        </p:nvSpPr>
        <p:spPr>
          <a:xfrm>
            <a:off x="837724" y="563368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74" y="5691664"/>
            <a:ext cx="337899" cy="4224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15559" y="5715953"/>
            <a:ext cx="296953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Phase-Specific Analysis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615559" y="6211491"/>
            <a:ext cx="554997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Evaluate each development phase separately with appropriate OCC rates.</a:t>
            </a:r>
            <a:endParaRPr lang="en-US" sz="1850" dirty="0"/>
          </a:p>
        </p:txBody>
      </p:sp>
      <p:sp>
        <p:nvSpPr>
          <p:cNvPr id="16" name="Shape 10"/>
          <p:cNvSpPr/>
          <p:nvPr/>
        </p:nvSpPr>
        <p:spPr>
          <a:xfrm>
            <a:off x="7464743" y="563368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993" y="5691664"/>
            <a:ext cx="337899" cy="42243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242578" y="57159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Practical Application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242578" y="6211491"/>
            <a:ext cx="555009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These methods require no more information than traditional rules of thumb.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2244" y="638175"/>
            <a:ext cx="9348311" cy="1364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Unique Features of Development Projects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44" y="2351127"/>
            <a:ext cx="580073" cy="5800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82353" y="2488883"/>
            <a:ext cx="2730222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Time-to-Build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1682353" y="2969300"/>
            <a:ext cx="8478203" cy="742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Investment cash outflow is spread out in time instead of occurring all at once upfront.</a:t>
            </a:r>
            <a:endParaRPr lang="en-US" sz="18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44" y="4291846"/>
            <a:ext cx="580073" cy="58007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82353" y="4429601"/>
            <a:ext cx="2730222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Construction Loans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1682353" y="4910018"/>
            <a:ext cx="8478203" cy="742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Debt financing is almost universal in construction phase, typically covering all construction costs.</a:t>
            </a:r>
            <a:endParaRPr lang="en-US" sz="1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244" y="6232565"/>
            <a:ext cx="580073" cy="58007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82353" y="6370320"/>
            <a:ext cx="2730222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Phased Risk Regimes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1682353" y="6850737"/>
            <a:ext cx="8478203" cy="742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Development involves different levels of investment risk between construction, absorption, and stabilized phases.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7206" y="574238"/>
            <a:ext cx="7682389" cy="1228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Applying NPV to Development Projects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06" y="2115622"/>
            <a:ext cx="1044059" cy="15178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69981" y="2324338"/>
            <a:ext cx="2933105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Identify Benefits and Costs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469981" y="2756535"/>
            <a:ext cx="6429613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Forecast magnitudes and timings of benefits (completed buildings) and costs (construction).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206" y="3633430"/>
            <a:ext cx="1044059" cy="15178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69981" y="3842147"/>
            <a:ext cx="3754398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Apply Appropriate Discount Rates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469981" y="4274344"/>
            <a:ext cx="6429613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 OCC discount rates appropriate to each type of projected cash flow.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206" y="5151239"/>
            <a:ext cx="1044059" cy="125289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69981" y="5359956"/>
            <a:ext cx="2673668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Calculate Present Values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469981" y="5792153"/>
            <a:ext cx="6429613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Discount projected values back to present using appropriate rates.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206" y="6404134"/>
            <a:ext cx="1044059" cy="125289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83629" y="6612850"/>
            <a:ext cx="2456736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Determine NPV = V-P Costs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7469981" y="7045047"/>
            <a:ext cx="6429613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Calculate difference between present value of benefits and costs.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639781"/>
            <a:ext cx="843629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FutureSpace Center Example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9981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Project Details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58937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Two office buildings with construction costs of $1.5M paid quarterly over 12 months.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First building completed at 6 months, second at 12 months.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55224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Each building expected to produce $37,500 monthly cash flow in perpetuity.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14761" y="29981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Calculations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14761" y="358937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Present value of benefits (V₀): $9.352M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614761" y="41877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Present value of construction costs (K₀): $5.889M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478619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Net economic value: $3.463M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961155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Operational Leverage in Development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920841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84482" y="24668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Risk &amp; Return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84482" y="2962394"/>
            <a:ext cx="696051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Development investments have higher risk and expected returns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4495800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5318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Operational Leverage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53187" y="4762381"/>
            <a:ext cx="609731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Future costs not perfectly correlated with future benefits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107" y="6295787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22012" y="58753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Stabilized Properties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 operational leverage as investment occurs entirely at time 0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95324" y="1804630"/>
            <a:ext cx="92973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Comparison: Development vs. Stabilized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4495324" y="3691295"/>
            <a:ext cx="28996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9.38%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4495324" y="4780240"/>
            <a:ext cx="2899648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Stabilized Property IRR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495324" y="5627727"/>
            <a:ext cx="289964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Expected return for Hereandnow Place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7694176" y="3691295"/>
            <a:ext cx="28996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16.59%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7694176" y="4780240"/>
            <a:ext cx="2899648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Development Project IRR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94176" y="5627727"/>
            <a:ext cx="289964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Expected return for FutureSpace Center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10893028" y="3691295"/>
            <a:ext cx="28996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2.14x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10934700" y="47802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Premium Ratio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893028" y="5275778"/>
            <a:ext cx="28996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Development risk premium vs. stabilized property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8057" y="0"/>
            <a:ext cx="6502837" cy="555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Impact of Negative Market Shifts</a:t>
            </a:r>
            <a:endParaRPr lang="en-US" sz="3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10" y="1394596"/>
            <a:ext cx="9892427" cy="4772721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2387596" y="745367"/>
            <a:ext cx="188952" cy="188952"/>
          </a:xfrm>
          <a:prstGeom prst="roundRect">
            <a:avLst>
              <a:gd name="adj" fmla="val 9679"/>
            </a:avLst>
          </a:prstGeom>
          <a:solidFill>
            <a:srgbClr val="D9491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2782016" y="745367"/>
            <a:ext cx="1420058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Expected Return</a:t>
            </a:r>
            <a:endParaRPr lang="en-US" sz="1450" dirty="0"/>
          </a:p>
        </p:txBody>
      </p:sp>
      <p:sp>
        <p:nvSpPr>
          <p:cNvPr id="6" name="Shape 3"/>
          <p:cNvSpPr/>
          <p:nvPr/>
        </p:nvSpPr>
        <p:spPr>
          <a:xfrm>
            <a:off x="7649203" y="673775"/>
            <a:ext cx="188952" cy="188952"/>
          </a:xfrm>
          <a:prstGeom prst="roundRect">
            <a:avLst>
              <a:gd name="adj" fmla="val 9679"/>
            </a:avLst>
          </a:prstGeom>
          <a:solidFill>
            <a:srgbClr val="EF997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043623" y="705713"/>
            <a:ext cx="2434114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Actual Return After 10% Val...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585310" y="6835004"/>
            <a:ext cx="13307378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When asset values drop 10%, the development investment suffers a much larger percentage </a:t>
            </a:r>
          </a:p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decline in returns due to operational leverage.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61511" y="6894671"/>
            <a:ext cx="13307378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661511" y="7409498"/>
            <a:ext cx="13307378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13528" y="767001"/>
            <a:ext cx="9460944" cy="12703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Canonical Formula for Development OCC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4413528" y="2361367"/>
            <a:ext cx="9460944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 standardized approach to measuring development project OCC: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413528" y="2980134"/>
            <a:ext cx="9460944" cy="744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528" y="2980134"/>
            <a:ext cx="9460944" cy="74485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4413528" y="3998238"/>
            <a:ext cx="485894" cy="485894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5115401" y="4072414"/>
            <a:ext cx="257520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Equilibrium Condition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5115401" y="4519493"/>
            <a:ext cx="8759071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Balances markets for developable land, built property, and contractually fixed cash flows.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4413528" y="5296972"/>
            <a:ext cx="485894" cy="485894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5115401" y="5371148"/>
            <a:ext cx="254091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Standardized Timing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5115401" y="5818227"/>
            <a:ext cx="8759071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 cash flows occur at two points: time 0 (land cost) and time T (construction completion).</a:t>
            </a:r>
            <a:endParaRPr lang="en-US" sz="1700" dirty="0"/>
          </a:p>
        </p:txBody>
      </p:sp>
      <p:sp>
        <p:nvSpPr>
          <p:cNvPr id="13" name="Shape 9"/>
          <p:cNvSpPr/>
          <p:nvPr/>
        </p:nvSpPr>
        <p:spPr>
          <a:xfrm>
            <a:off x="4413528" y="6595705"/>
            <a:ext cx="485894" cy="485894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5115401" y="6669881"/>
            <a:ext cx="254091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Practical Application</a:t>
            </a:r>
            <a:endParaRPr lang="en-US" sz="2000" dirty="0"/>
          </a:p>
        </p:txBody>
      </p:sp>
      <p:sp>
        <p:nvSpPr>
          <p:cNvPr id="15" name="Text 11"/>
          <p:cNvSpPr/>
          <p:nvPr/>
        </p:nvSpPr>
        <p:spPr>
          <a:xfrm>
            <a:off x="5115401" y="7116961"/>
            <a:ext cx="8759071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Allows for consistent comparison across different development projects.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1080</Words>
  <Application>Microsoft Office PowerPoint</Application>
  <PresentationFormat>Custom</PresentationFormat>
  <Paragraphs>179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Quattrocento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Norman Miller</cp:lastModifiedBy>
  <cp:revision>2</cp:revision>
  <dcterms:created xsi:type="dcterms:W3CDTF">2025-06-15T20:55:26Z</dcterms:created>
  <dcterms:modified xsi:type="dcterms:W3CDTF">2025-06-15T21:11:03Z</dcterms:modified>
</cp:coreProperties>
</file>