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4630400" cy="8229600"/>
  <p:notesSz cx="8229600" cy="14630400"/>
  <p:embeddedFontLst>
    <p:embeddedFont>
      <p:font typeface="Quattrocento" panose="02020502030000000404" pitchFamily="18"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2" d="100"/>
          <a:sy n="62" d="100"/>
        </p:scale>
        <p:origin x="984"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670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656761"/>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Mortgages from an Investment Perspective</a:t>
            </a:r>
            <a:endParaRPr lang="en-US" sz="4400" dirty="0"/>
          </a:p>
        </p:txBody>
      </p:sp>
      <p:sp>
        <p:nvSpPr>
          <p:cNvPr id="4" name="Text 1"/>
          <p:cNvSpPr/>
          <p:nvPr/>
        </p:nvSpPr>
        <p:spPr>
          <a:xfrm>
            <a:off x="837724" y="4423767"/>
            <a:ext cx="7468553"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Real estate debt creates two investment products: levered property equity and debt secured by property. Each appeals to different investors based on risk tolerance and income needs.</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37724" y="2078831"/>
            <a:ext cx="6156603"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Mortgage Legal Theories</a:t>
            </a:r>
            <a:endParaRPr lang="en-US" sz="4400" dirty="0"/>
          </a:p>
        </p:txBody>
      </p:sp>
      <p:sp>
        <p:nvSpPr>
          <p:cNvPr id="3" name="Text 1"/>
          <p:cNvSpPr/>
          <p:nvPr/>
        </p:nvSpPr>
        <p:spPr>
          <a:xfrm>
            <a:off x="837724" y="338113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Lien Theory States</a:t>
            </a:r>
            <a:endParaRPr lang="en-US" sz="2200" dirty="0"/>
          </a:p>
        </p:txBody>
      </p:sp>
      <p:sp>
        <p:nvSpPr>
          <p:cNvPr id="4" name="Text 2"/>
          <p:cNvSpPr/>
          <p:nvPr/>
        </p:nvSpPr>
        <p:spPr>
          <a:xfrm>
            <a:off x="837724" y="3972401"/>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Lender holds a lien on property, giving right to force foreclosure sale if borrower defaults</a:t>
            </a:r>
            <a:endParaRPr lang="en-US" sz="1850" dirty="0"/>
          </a:p>
        </p:txBody>
      </p:sp>
      <p:sp>
        <p:nvSpPr>
          <p:cNvPr id="5" name="Text 3"/>
          <p:cNvSpPr/>
          <p:nvPr/>
        </p:nvSpPr>
        <p:spPr>
          <a:xfrm>
            <a:off x="837724" y="4953833"/>
            <a:ext cx="618553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Borrower retains title to property until foreclosure</a:t>
            </a:r>
            <a:endParaRPr lang="en-US" sz="1850" dirty="0"/>
          </a:p>
        </p:txBody>
      </p:sp>
      <p:sp>
        <p:nvSpPr>
          <p:cNvPr id="6" name="Text 4"/>
          <p:cNvSpPr/>
          <p:nvPr/>
        </p:nvSpPr>
        <p:spPr>
          <a:xfrm>
            <a:off x="7614761" y="338113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Title Theory States</a:t>
            </a:r>
            <a:endParaRPr lang="en-US" sz="2200" dirty="0"/>
          </a:p>
        </p:txBody>
      </p:sp>
      <p:sp>
        <p:nvSpPr>
          <p:cNvPr id="7" name="Text 5"/>
          <p:cNvSpPr/>
          <p:nvPr/>
        </p:nvSpPr>
        <p:spPr>
          <a:xfrm>
            <a:off x="7614761" y="3972401"/>
            <a:ext cx="618553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Lender holds ownership title until loan is paid off</a:t>
            </a:r>
            <a:endParaRPr lang="en-US" sz="1850" dirty="0"/>
          </a:p>
        </p:txBody>
      </p:sp>
      <p:sp>
        <p:nvSpPr>
          <p:cNvPr id="8" name="Text 6"/>
          <p:cNvSpPr/>
          <p:nvPr/>
        </p:nvSpPr>
        <p:spPr>
          <a:xfrm>
            <a:off x="7614761" y="4570809"/>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Borrower only retains right of use and possession while meeting obligations</a:t>
            </a:r>
            <a:endParaRPr lang="en-US" sz="1850" dirty="0"/>
          </a:p>
        </p:txBody>
      </p:sp>
      <p:sp>
        <p:nvSpPr>
          <p:cNvPr id="9" name="Text 7"/>
          <p:cNvSpPr/>
          <p:nvPr/>
        </p:nvSpPr>
        <p:spPr>
          <a:xfrm>
            <a:off x="7614761" y="5552242"/>
            <a:ext cx="618553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Allows lender to take possession more quickly in default</a:t>
            </a:r>
            <a:endParaRPr lang="en-US" sz="1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3281065" y="656202"/>
            <a:ext cx="5925622"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Deed of Trust Structure</a:t>
            </a:r>
            <a:endParaRPr lang="en-US" sz="4400" dirty="0"/>
          </a:p>
        </p:txBody>
      </p:sp>
      <p:sp>
        <p:nvSpPr>
          <p:cNvPr id="3" name="Text 1"/>
          <p:cNvSpPr/>
          <p:nvPr/>
        </p:nvSpPr>
        <p:spPr>
          <a:xfrm>
            <a:off x="-52744" y="2302013"/>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Loan Origination</a:t>
            </a:r>
            <a:endParaRPr lang="en-US" sz="2200" dirty="0"/>
          </a:p>
        </p:txBody>
      </p:sp>
      <p:sp>
        <p:nvSpPr>
          <p:cNvPr id="4" name="Text 2"/>
          <p:cNvSpPr/>
          <p:nvPr/>
        </p:nvSpPr>
        <p:spPr>
          <a:xfrm>
            <a:off x="-141327" y="3111223"/>
            <a:ext cx="3851434"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Borrower receives funds and gives title to trustee</a:t>
            </a:r>
            <a:endParaRPr lang="en-US" sz="1850" dirty="0"/>
          </a:p>
        </p:txBody>
      </p:sp>
      <p:sp>
        <p:nvSpPr>
          <p:cNvPr id="7" name="Text 3"/>
          <p:cNvSpPr/>
          <p:nvPr/>
        </p:nvSpPr>
        <p:spPr>
          <a:xfrm>
            <a:off x="11547622" y="2576684"/>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During Loan Term</a:t>
            </a:r>
            <a:endParaRPr lang="en-US" sz="2200" dirty="0"/>
          </a:p>
        </p:txBody>
      </p:sp>
      <p:sp>
        <p:nvSpPr>
          <p:cNvPr id="8" name="Text 4"/>
          <p:cNvSpPr/>
          <p:nvPr/>
        </p:nvSpPr>
        <p:spPr>
          <a:xfrm>
            <a:off x="11268670" y="3248283"/>
            <a:ext cx="3851434"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Trustee holds title for lender's benefit</a:t>
            </a:r>
            <a:endParaRPr lang="en-US" sz="1850" dirty="0"/>
          </a:p>
        </p:txBody>
      </p:sp>
      <p:sp>
        <p:nvSpPr>
          <p:cNvPr id="11" name="Text 5"/>
          <p:cNvSpPr/>
          <p:nvPr/>
        </p:nvSpPr>
        <p:spPr>
          <a:xfrm>
            <a:off x="11646475" y="469440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Loan Repayment</a:t>
            </a:r>
            <a:endParaRPr lang="en-US" sz="2200" dirty="0"/>
          </a:p>
        </p:txBody>
      </p:sp>
      <p:sp>
        <p:nvSpPr>
          <p:cNvPr id="12" name="Text 6"/>
          <p:cNvSpPr/>
          <p:nvPr/>
        </p:nvSpPr>
        <p:spPr>
          <a:xfrm>
            <a:off x="11029997" y="5310173"/>
            <a:ext cx="3851434"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Trustee returns title to borrower when loan is paid</a:t>
            </a:r>
            <a:endParaRPr lang="en-US" sz="1850" dirty="0"/>
          </a:p>
        </p:txBody>
      </p:sp>
      <p:sp>
        <p:nvSpPr>
          <p:cNvPr id="15" name="Text 7"/>
          <p:cNvSpPr/>
          <p:nvPr/>
        </p:nvSpPr>
        <p:spPr>
          <a:xfrm>
            <a:off x="-141327" y="4483774"/>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Default Scenario</a:t>
            </a:r>
            <a:endParaRPr lang="en-US" sz="2200" dirty="0"/>
          </a:p>
        </p:txBody>
      </p:sp>
      <p:sp>
        <p:nvSpPr>
          <p:cNvPr id="16" name="Text 8"/>
          <p:cNvSpPr/>
          <p:nvPr/>
        </p:nvSpPr>
        <p:spPr>
          <a:xfrm>
            <a:off x="-570369" y="5076468"/>
            <a:ext cx="3851434"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Trustee can sell property on lender's behalf</a:t>
            </a:r>
            <a:endParaRPr lang="en-US" sz="1850" dirty="0"/>
          </a:p>
        </p:txBody>
      </p:sp>
      <p:pic>
        <p:nvPicPr>
          <p:cNvPr id="20" name="Picture 19">
            <a:extLst>
              <a:ext uri="{FF2B5EF4-FFF2-40B4-BE49-F238E27FC236}">
                <a16:creationId xmlns:a16="http://schemas.microsoft.com/office/drawing/2014/main" id="{6B40056F-0572-82F6-9572-009056108792}"/>
              </a:ext>
            </a:extLst>
          </p:cNvPr>
          <p:cNvPicPr>
            <a:picLocks noChangeAspect="1"/>
          </p:cNvPicPr>
          <p:nvPr/>
        </p:nvPicPr>
        <p:blipFill>
          <a:blip r:embed="rId3"/>
          <a:stretch>
            <a:fillRect/>
          </a:stretch>
        </p:blipFill>
        <p:spPr>
          <a:xfrm>
            <a:off x="3845574" y="2207408"/>
            <a:ext cx="6930599" cy="420574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837724" y="719376"/>
            <a:ext cx="8146852"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Priority of Claims in Foreclosure</a:t>
            </a:r>
            <a:endParaRPr lang="en-US" sz="4400" dirty="0"/>
          </a:p>
        </p:txBody>
      </p:sp>
      <p:pic>
        <p:nvPicPr>
          <p:cNvPr id="3" name="Image 0" descr="preencoded.png"/>
          <p:cNvPicPr>
            <a:picLocks noChangeAspect="1"/>
          </p:cNvPicPr>
          <p:nvPr/>
        </p:nvPicPr>
        <p:blipFill>
          <a:blip r:embed="rId3"/>
          <a:stretch>
            <a:fillRect/>
          </a:stretch>
        </p:blipFill>
        <p:spPr>
          <a:xfrm>
            <a:off x="3274814" y="1902143"/>
            <a:ext cx="1603058" cy="1357193"/>
          </a:xfrm>
          <a:prstGeom prst="rect">
            <a:avLst/>
          </a:prstGeom>
        </p:spPr>
      </p:pic>
      <p:pic>
        <p:nvPicPr>
          <p:cNvPr id="4" name="Image 1" descr="preencoded.png"/>
          <p:cNvPicPr>
            <a:picLocks noChangeAspect="1"/>
          </p:cNvPicPr>
          <p:nvPr/>
        </p:nvPicPr>
        <p:blipFill>
          <a:blip r:embed="rId4"/>
          <a:stretch>
            <a:fillRect/>
          </a:stretch>
        </p:blipFill>
        <p:spPr>
          <a:xfrm>
            <a:off x="3907988" y="2537936"/>
            <a:ext cx="336590" cy="420767"/>
          </a:xfrm>
          <a:prstGeom prst="rect">
            <a:avLst/>
          </a:prstGeom>
        </p:spPr>
      </p:pic>
      <p:sp>
        <p:nvSpPr>
          <p:cNvPr id="5" name="Text 1"/>
          <p:cNvSpPr/>
          <p:nvPr/>
        </p:nvSpPr>
        <p:spPr>
          <a:xfrm>
            <a:off x="5117187" y="214145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Property Tax Liens</a:t>
            </a:r>
            <a:endParaRPr lang="en-US" sz="2200" dirty="0"/>
          </a:p>
        </p:txBody>
      </p:sp>
      <p:sp>
        <p:nvSpPr>
          <p:cNvPr id="6" name="Text 2"/>
          <p:cNvSpPr/>
          <p:nvPr/>
        </p:nvSpPr>
        <p:spPr>
          <a:xfrm>
            <a:off x="5117187" y="2636996"/>
            <a:ext cx="5260896"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Always first position regardless of recording date</a:t>
            </a:r>
            <a:endParaRPr lang="en-US" sz="1850" dirty="0"/>
          </a:p>
        </p:txBody>
      </p:sp>
      <p:sp>
        <p:nvSpPr>
          <p:cNvPr id="7" name="Shape 3"/>
          <p:cNvSpPr/>
          <p:nvPr/>
        </p:nvSpPr>
        <p:spPr>
          <a:xfrm>
            <a:off x="4937641" y="3273981"/>
            <a:ext cx="8795266" cy="15240"/>
          </a:xfrm>
          <a:prstGeom prst="roundRect">
            <a:avLst>
              <a:gd name="adj" fmla="val 235611"/>
            </a:avLst>
          </a:prstGeom>
          <a:solidFill>
            <a:srgbClr val="4A6B6A"/>
          </a:solidFill>
          <a:ln/>
        </p:spPr>
        <p:txBody>
          <a:bodyPr/>
          <a:lstStyle/>
          <a:p>
            <a:endParaRPr lang="en-US"/>
          </a:p>
        </p:txBody>
      </p:sp>
      <p:pic>
        <p:nvPicPr>
          <p:cNvPr id="8" name="Image 2" descr="preencoded.png"/>
          <p:cNvPicPr>
            <a:picLocks noChangeAspect="1"/>
          </p:cNvPicPr>
          <p:nvPr/>
        </p:nvPicPr>
        <p:blipFill>
          <a:blip r:embed="rId5"/>
          <a:stretch>
            <a:fillRect/>
          </a:stretch>
        </p:blipFill>
        <p:spPr>
          <a:xfrm>
            <a:off x="2473285" y="3319105"/>
            <a:ext cx="3206234" cy="1357193"/>
          </a:xfrm>
          <a:prstGeom prst="rect">
            <a:avLst/>
          </a:prstGeom>
        </p:spPr>
      </p:pic>
      <p:pic>
        <p:nvPicPr>
          <p:cNvPr id="9" name="Image 3" descr="preencoded.png"/>
          <p:cNvPicPr>
            <a:picLocks noChangeAspect="1"/>
          </p:cNvPicPr>
          <p:nvPr/>
        </p:nvPicPr>
        <p:blipFill>
          <a:blip r:embed="rId6"/>
          <a:stretch>
            <a:fillRect/>
          </a:stretch>
        </p:blipFill>
        <p:spPr>
          <a:xfrm>
            <a:off x="3907988" y="3787259"/>
            <a:ext cx="336590" cy="420767"/>
          </a:xfrm>
          <a:prstGeom prst="rect">
            <a:avLst/>
          </a:prstGeom>
        </p:spPr>
      </p:pic>
      <p:sp>
        <p:nvSpPr>
          <p:cNvPr id="10" name="Text 4"/>
          <p:cNvSpPr/>
          <p:nvPr/>
        </p:nvSpPr>
        <p:spPr>
          <a:xfrm>
            <a:off x="5918835" y="355842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Mechanics' Liens</a:t>
            </a:r>
            <a:endParaRPr lang="en-US" sz="2200" dirty="0"/>
          </a:p>
        </p:txBody>
      </p:sp>
      <p:sp>
        <p:nvSpPr>
          <p:cNvPr id="11" name="Text 5"/>
          <p:cNvSpPr/>
          <p:nvPr/>
        </p:nvSpPr>
        <p:spPr>
          <a:xfrm>
            <a:off x="5918835" y="4053959"/>
            <a:ext cx="5000506"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Can take priority within specific time windows</a:t>
            </a:r>
            <a:endParaRPr lang="en-US" sz="1850" dirty="0"/>
          </a:p>
        </p:txBody>
      </p:sp>
      <p:sp>
        <p:nvSpPr>
          <p:cNvPr id="12" name="Shape 6"/>
          <p:cNvSpPr/>
          <p:nvPr/>
        </p:nvSpPr>
        <p:spPr>
          <a:xfrm>
            <a:off x="5739289" y="4690943"/>
            <a:ext cx="7993618" cy="15240"/>
          </a:xfrm>
          <a:prstGeom prst="roundRect">
            <a:avLst>
              <a:gd name="adj" fmla="val 235611"/>
            </a:avLst>
          </a:prstGeom>
          <a:solidFill>
            <a:srgbClr val="4A6B6A"/>
          </a:solidFill>
          <a:ln/>
        </p:spPr>
        <p:txBody>
          <a:bodyPr/>
          <a:lstStyle/>
          <a:p>
            <a:endParaRPr lang="en-US"/>
          </a:p>
        </p:txBody>
      </p:sp>
      <p:pic>
        <p:nvPicPr>
          <p:cNvPr id="13" name="Image 4" descr="preencoded.png"/>
          <p:cNvPicPr>
            <a:picLocks noChangeAspect="1"/>
          </p:cNvPicPr>
          <p:nvPr/>
        </p:nvPicPr>
        <p:blipFill>
          <a:blip r:embed="rId7"/>
          <a:stretch>
            <a:fillRect/>
          </a:stretch>
        </p:blipFill>
        <p:spPr>
          <a:xfrm>
            <a:off x="1671638" y="4736068"/>
            <a:ext cx="4809411" cy="1357193"/>
          </a:xfrm>
          <a:prstGeom prst="rect">
            <a:avLst/>
          </a:prstGeom>
        </p:spPr>
      </p:pic>
      <p:pic>
        <p:nvPicPr>
          <p:cNvPr id="14" name="Image 5" descr="preencoded.png"/>
          <p:cNvPicPr>
            <a:picLocks noChangeAspect="1"/>
          </p:cNvPicPr>
          <p:nvPr/>
        </p:nvPicPr>
        <p:blipFill>
          <a:blip r:embed="rId8"/>
          <a:stretch>
            <a:fillRect/>
          </a:stretch>
        </p:blipFill>
        <p:spPr>
          <a:xfrm>
            <a:off x="3907988" y="5204222"/>
            <a:ext cx="336590" cy="420767"/>
          </a:xfrm>
          <a:prstGeom prst="rect">
            <a:avLst/>
          </a:prstGeom>
        </p:spPr>
      </p:pic>
      <p:sp>
        <p:nvSpPr>
          <p:cNvPr id="15" name="Text 7"/>
          <p:cNvSpPr/>
          <p:nvPr/>
        </p:nvSpPr>
        <p:spPr>
          <a:xfrm>
            <a:off x="6720364" y="4975384"/>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First Mortgage</a:t>
            </a:r>
            <a:endParaRPr lang="en-US" sz="2200" dirty="0"/>
          </a:p>
        </p:txBody>
      </p:sp>
      <p:sp>
        <p:nvSpPr>
          <p:cNvPr id="16" name="Text 8"/>
          <p:cNvSpPr/>
          <p:nvPr/>
        </p:nvSpPr>
        <p:spPr>
          <a:xfrm>
            <a:off x="6720364" y="5470922"/>
            <a:ext cx="474285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Most senior debt position among mortgages</a:t>
            </a:r>
            <a:endParaRPr lang="en-US" sz="1850" dirty="0"/>
          </a:p>
        </p:txBody>
      </p:sp>
      <p:sp>
        <p:nvSpPr>
          <p:cNvPr id="17" name="Shape 9"/>
          <p:cNvSpPr/>
          <p:nvPr/>
        </p:nvSpPr>
        <p:spPr>
          <a:xfrm>
            <a:off x="6540818" y="6107906"/>
            <a:ext cx="7192089" cy="15240"/>
          </a:xfrm>
          <a:prstGeom prst="roundRect">
            <a:avLst>
              <a:gd name="adj" fmla="val 235611"/>
            </a:avLst>
          </a:prstGeom>
          <a:solidFill>
            <a:srgbClr val="4A6B6A"/>
          </a:solidFill>
          <a:ln/>
        </p:spPr>
        <p:txBody>
          <a:bodyPr/>
          <a:lstStyle/>
          <a:p>
            <a:endParaRPr lang="en-US"/>
          </a:p>
        </p:txBody>
      </p:sp>
      <p:pic>
        <p:nvPicPr>
          <p:cNvPr id="18" name="Image 6" descr="preencoded.png"/>
          <p:cNvPicPr>
            <a:picLocks noChangeAspect="1"/>
          </p:cNvPicPr>
          <p:nvPr/>
        </p:nvPicPr>
        <p:blipFill>
          <a:blip r:embed="rId9"/>
          <a:stretch>
            <a:fillRect/>
          </a:stretch>
        </p:blipFill>
        <p:spPr>
          <a:xfrm>
            <a:off x="870109" y="6153031"/>
            <a:ext cx="6412587" cy="1357193"/>
          </a:xfrm>
          <a:prstGeom prst="rect">
            <a:avLst/>
          </a:prstGeom>
        </p:spPr>
      </p:pic>
      <p:pic>
        <p:nvPicPr>
          <p:cNvPr id="19" name="Image 7" descr="preencoded.png"/>
          <p:cNvPicPr>
            <a:picLocks noChangeAspect="1"/>
          </p:cNvPicPr>
          <p:nvPr/>
        </p:nvPicPr>
        <p:blipFill>
          <a:blip r:embed="rId10"/>
          <a:stretch>
            <a:fillRect/>
          </a:stretch>
        </p:blipFill>
        <p:spPr>
          <a:xfrm>
            <a:off x="3907988" y="6621185"/>
            <a:ext cx="336590" cy="420767"/>
          </a:xfrm>
          <a:prstGeom prst="rect">
            <a:avLst/>
          </a:prstGeom>
        </p:spPr>
      </p:pic>
      <p:sp>
        <p:nvSpPr>
          <p:cNvPr id="20" name="Text 10"/>
          <p:cNvSpPr/>
          <p:nvPr/>
        </p:nvSpPr>
        <p:spPr>
          <a:xfrm>
            <a:off x="7522012" y="639234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Junior Mortgages</a:t>
            </a:r>
            <a:endParaRPr lang="en-US" sz="2200" dirty="0"/>
          </a:p>
        </p:txBody>
      </p:sp>
      <p:sp>
        <p:nvSpPr>
          <p:cNvPr id="21" name="Text 11"/>
          <p:cNvSpPr/>
          <p:nvPr/>
        </p:nvSpPr>
        <p:spPr>
          <a:xfrm>
            <a:off x="7522012" y="6887885"/>
            <a:ext cx="5193149"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Second, third mortgages paid after senior claims</a:t>
            </a:r>
            <a:endParaRPr lang="en-US" sz="18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496020"/>
          </a:xfrm>
          <a:prstGeom prst="rect">
            <a:avLst/>
          </a:prstGeom>
        </p:spPr>
      </p:pic>
      <p:sp>
        <p:nvSpPr>
          <p:cNvPr id="3" name="Text 0"/>
          <p:cNvSpPr/>
          <p:nvPr/>
        </p:nvSpPr>
        <p:spPr>
          <a:xfrm>
            <a:off x="837724" y="2748082"/>
            <a:ext cx="772156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Common Mortgage Covenants</a:t>
            </a:r>
            <a:endParaRPr lang="en-US" sz="4400" dirty="0"/>
          </a:p>
        </p:txBody>
      </p:sp>
      <p:sp>
        <p:nvSpPr>
          <p:cNvPr id="4" name="Shape 1"/>
          <p:cNvSpPr/>
          <p:nvPr/>
        </p:nvSpPr>
        <p:spPr>
          <a:xfrm>
            <a:off x="837724" y="3811072"/>
            <a:ext cx="538520" cy="538520"/>
          </a:xfrm>
          <a:prstGeom prst="roundRect">
            <a:avLst>
              <a:gd name="adj" fmla="val 6668"/>
            </a:avLst>
          </a:prstGeom>
          <a:solidFill>
            <a:srgbClr val="315251"/>
          </a:solidFill>
          <a:ln/>
        </p:spPr>
        <p:txBody>
          <a:bodyPr/>
          <a:lstStyle/>
          <a:p>
            <a:endParaRPr lang="en-US"/>
          </a:p>
        </p:txBody>
      </p:sp>
      <p:pic>
        <p:nvPicPr>
          <p:cNvPr id="5" name="Image 1" descr="preencoded.png"/>
          <p:cNvPicPr>
            <a:picLocks noChangeAspect="1"/>
          </p:cNvPicPr>
          <p:nvPr/>
        </p:nvPicPr>
        <p:blipFill>
          <a:blip r:embed="rId4"/>
          <a:stretch>
            <a:fillRect/>
          </a:stretch>
        </p:blipFill>
        <p:spPr>
          <a:xfrm>
            <a:off x="937974" y="3869055"/>
            <a:ext cx="337899" cy="422434"/>
          </a:xfrm>
          <a:prstGeom prst="rect">
            <a:avLst/>
          </a:prstGeom>
        </p:spPr>
      </p:pic>
      <p:sp>
        <p:nvSpPr>
          <p:cNvPr id="6" name="Text 2"/>
          <p:cNvSpPr/>
          <p:nvPr/>
        </p:nvSpPr>
        <p:spPr>
          <a:xfrm>
            <a:off x="1615559" y="3893344"/>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Promise to Pay</a:t>
            </a:r>
            <a:endParaRPr lang="en-US" sz="2200" dirty="0"/>
          </a:p>
        </p:txBody>
      </p:sp>
      <p:sp>
        <p:nvSpPr>
          <p:cNvPr id="7" name="Text 3"/>
          <p:cNvSpPr/>
          <p:nvPr/>
        </p:nvSpPr>
        <p:spPr>
          <a:xfrm>
            <a:off x="1615559" y="4388882"/>
            <a:ext cx="5549979"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Borrower's commitment to repay principal, interest, and penalties</a:t>
            </a:r>
            <a:endParaRPr lang="en-US" sz="1850" dirty="0"/>
          </a:p>
        </p:txBody>
      </p:sp>
      <p:sp>
        <p:nvSpPr>
          <p:cNvPr id="8" name="Shape 4"/>
          <p:cNvSpPr/>
          <p:nvPr/>
        </p:nvSpPr>
        <p:spPr>
          <a:xfrm>
            <a:off x="7464743" y="3811072"/>
            <a:ext cx="538520" cy="538520"/>
          </a:xfrm>
          <a:prstGeom prst="roundRect">
            <a:avLst>
              <a:gd name="adj" fmla="val 6668"/>
            </a:avLst>
          </a:prstGeom>
          <a:solidFill>
            <a:srgbClr val="315251"/>
          </a:solidFill>
          <a:ln/>
        </p:spPr>
        <p:txBody>
          <a:bodyPr/>
          <a:lstStyle/>
          <a:p>
            <a:endParaRPr lang="en-US"/>
          </a:p>
        </p:txBody>
      </p:sp>
      <p:pic>
        <p:nvPicPr>
          <p:cNvPr id="9" name="Image 2" descr="preencoded.png"/>
          <p:cNvPicPr>
            <a:picLocks noChangeAspect="1"/>
          </p:cNvPicPr>
          <p:nvPr/>
        </p:nvPicPr>
        <p:blipFill>
          <a:blip r:embed="rId5"/>
          <a:stretch>
            <a:fillRect/>
          </a:stretch>
        </p:blipFill>
        <p:spPr>
          <a:xfrm>
            <a:off x="7564993" y="3869055"/>
            <a:ext cx="337899" cy="422434"/>
          </a:xfrm>
          <a:prstGeom prst="rect">
            <a:avLst/>
          </a:prstGeom>
        </p:spPr>
      </p:pic>
      <p:sp>
        <p:nvSpPr>
          <p:cNvPr id="10" name="Text 5"/>
          <p:cNvSpPr/>
          <p:nvPr/>
        </p:nvSpPr>
        <p:spPr>
          <a:xfrm>
            <a:off x="8242578" y="3893344"/>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Good Repair Clause</a:t>
            </a:r>
            <a:endParaRPr lang="en-US" sz="2200" dirty="0"/>
          </a:p>
        </p:txBody>
      </p:sp>
      <p:sp>
        <p:nvSpPr>
          <p:cNvPr id="11" name="Text 6"/>
          <p:cNvSpPr/>
          <p:nvPr/>
        </p:nvSpPr>
        <p:spPr>
          <a:xfrm>
            <a:off x="8242578" y="4388882"/>
            <a:ext cx="5550098"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Requirement to maintain property in good condition</a:t>
            </a:r>
            <a:endParaRPr lang="en-US" sz="1850" dirty="0"/>
          </a:p>
        </p:txBody>
      </p:sp>
      <p:sp>
        <p:nvSpPr>
          <p:cNvPr id="12" name="Shape 7"/>
          <p:cNvSpPr/>
          <p:nvPr/>
        </p:nvSpPr>
        <p:spPr>
          <a:xfrm>
            <a:off x="837724" y="5633680"/>
            <a:ext cx="538520" cy="538520"/>
          </a:xfrm>
          <a:prstGeom prst="roundRect">
            <a:avLst>
              <a:gd name="adj" fmla="val 6668"/>
            </a:avLst>
          </a:prstGeom>
          <a:solidFill>
            <a:srgbClr val="315251"/>
          </a:solidFill>
          <a:ln/>
        </p:spPr>
        <p:txBody>
          <a:bodyPr/>
          <a:lstStyle/>
          <a:p>
            <a:endParaRPr lang="en-US"/>
          </a:p>
        </p:txBody>
      </p:sp>
      <p:pic>
        <p:nvPicPr>
          <p:cNvPr id="13" name="Image 3" descr="preencoded.png"/>
          <p:cNvPicPr>
            <a:picLocks noChangeAspect="1"/>
          </p:cNvPicPr>
          <p:nvPr/>
        </p:nvPicPr>
        <p:blipFill>
          <a:blip r:embed="rId6"/>
          <a:stretch>
            <a:fillRect/>
          </a:stretch>
        </p:blipFill>
        <p:spPr>
          <a:xfrm>
            <a:off x="937974" y="5691664"/>
            <a:ext cx="337899" cy="422434"/>
          </a:xfrm>
          <a:prstGeom prst="rect">
            <a:avLst/>
          </a:prstGeom>
        </p:spPr>
      </p:pic>
      <p:sp>
        <p:nvSpPr>
          <p:cNvPr id="14" name="Text 8"/>
          <p:cNvSpPr/>
          <p:nvPr/>
        </p:nvSpPr>
        <p:spPr>
          <a:xfrm>
            <a:off x="1615559" y="571595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Acceleration Clause</a:t>
            </a:r>
            <a:endParaRPr lang="en-US" sz="2200" dirty="0"/>
          </a:p>
        </p:txBody>
      </p:sp>
      <p:sp>
        <p:nvSpPr>
          <p:cNvPr id="15" name="Text 9"/>
          <p:cNvSpPr/>
          <p:nvPr/>
        </p:nvSpPr>
        <p:spPr>
          <a:xfrm>
            <a:off x="1615559" y="6211491"/>
            <a:ext cx="5549979"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Allows lender to demand full loan balance immediately under certain conditions</a:t>
            </a:r>
            <a:endParaRPr lang="en-US" sz="1850" dirty="0"/>
          </a:p>
        </p:txBody>
      </p:sp>
      <p:sp>
        <p:nvSpPr>
          <p:cNvPr id="16" name="Shape 10"/>
          <p:cNvSpPr/>
          <p:nvPr/>
        </p:nvSpPr>
        <p:spPr>
          <a:xfrm>
            <a:off x="7464743" y="5633680"/>
            <a:ext cx="538520" cy="538520"/>
          </a:xfrm>
          <a:prstGeom prst="roundRect">
            <a:avLst>
              <a:gd name="adj" fmla="val 6668"/>
            </a:avLst>
          </a:prstGeom>
          <a:solidFill>
            <a:srgbClr val="315251"/>
          </a:solidFill>
          <a:ln/>
        </p:spPr>
        <p:txBody>
          <a:bodyPr/>
          <a:lstStyle/>
          <a:p>
            <a:endParaRPr lang="en-US"/>
          </a:p>
        </p:txBody>
      </p:sp>
      <p:pic>
        <p:nvPicPr>
          <p:cNvPr id="17" name="Image 4" descr="preencoded.png"/>
          <p:cNvPicPr>
            <a:picLocks noChangeAspect="1"/>
          </p:cNvPicPr>
          <p:nvPr/>
        </p:nvPicPr>
        <p:blipFill>
          <a:blip r:embed="rId7"/>
          <a:stretch>
            <a:fillRect/>
          </a:stretch>
        </p:blipFill>
        <p:spPr>
          <a:xfrm>
            <a:off x="7564993" y="5691664"/>
            <a:ext cx="337899" cy="422434"/>
          </a:xfrm>
          <a:prstGeom prst="rect">
            <a:avLst/>
          </a:prstGeom>
        </p:spPr>
      </p:pic>
      <p:sp>
        <p:nvSpPr>
          <p:cNvPr id="18" name="Text 11"/>
          <p:cNvSpPr/>
          <p:nvPr/>
        </p:nvSpPr>
        <p:spPr>
          <a:xfrm>
            <a:off x="8242578" y="571595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Due-on-Sale Clause</a:t>
            </a:r>
            <a:endParaRPr lang="en-US" sz="2200" dirty="0"/>
          </a:p>
        </p:txBody>
      </p:sp>
      <p:sp>
        <p:nvSpPr>
          <p:cNvPr id="19" name="Text 12"/>
          <p:cNvSpPr/>
          <p:nvPr/>
        </p:nvSpPr>
        <p:spPr>
          <a:xfrm>
            <a:off x="8242578" y="6211491"/>
            <a:ext cx="5550098"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Enables loan acceleration when property is sold</a:t>
            </a:r>
            <a:endParaRPr lang="en-US" sz="18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496020"/>
          </a:xfrm>
          <a:prstGeom prst="rect">
            <a:avLst/>
          </a:prstGeom>
        </p:spPr>
      </p:pic>
      <p:sp>
        <p:nvSpPr>
          <p:cNvPr id="3" name="Text 0"/>
          <p:cNvSpPr/>
          <p:nvPr/>
        </p:nvSpPr>
        <p:spPr>
          <a:xfrm>
            <a:off x="837724" y="3269694"/>
            <a:ext cx="7924324"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Additional Mortgage Provisions</a:t>
            </a:r>
            <a:endParaRPr lang="en-US" sz="4400" dirty="0"/>
          </a:p>
        </p:txBody>
      </p:sp>
      <p:sp>
        <p:nvSpPr>
          <p:cNvPr id="4" name="Shape 1"/>
          <p:cNvSpPr/>
          <p:nvPr/>
        </p:nvSpPr>
        <p:spPr>
          <a:xfrm>
            <a:off x="837724" y="4332684"/>
            <a:ext cx="4158734" cy="2123242"/>
          </a:xfrm>
          <a:prstGeom prst="roundRect">
            <a:avLst>
              <a:gd name="adj" fmla="val 1691"/>
            </a:avLst>
          </a:prstGeom>
          <a:solidFill>
            <a:srgbClr val="315251"/>
          </a:solidFill>
          <a:ln/>
        </p:spPr>
        <p:txBody>
          <a:bodyPr/>
          <a:lstStyle/>
          <a:p>
            <a:endParaRPr lang="en-US"/>
          </a:p>
        </p:txBody>
      </p:sp>
      <p:sp>
        <p:nvSpPr>
          <p:cNvPr id="5" name="Text 2"/>
          <p:cNvSpPr/>
          <p:nvPr/>
        </p:nvSpPr>
        <p:spPr>
          <a:xfrm>
            <a:off x="1077039" y="457200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Prepayment Clause</a:t>
            </a:r>
            <a:endParaRPr lang="en-US" sz="2200" dirty="0"/>
          </a:p>
        </p:txBody>
      </p:sp>
      <p:sp>
        <p:nvSpPr>
          <p:cNvPr id="6" name="Text 3"/>
          <p:cNvSpPr/>
          <p:nvPr/>
        </p:nvSpPr>
        <p:spPr>
          <a:xfrm>
            <a:off x="1077039" y="5067538"/>
            <a:ext cx="3680103"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Grants borrower right to pay off loan before maturity, often with penalties in commercial loans</a:t>
            </a:r>
            <a:endParaRPr lang="en-US" sz="1850" dirty="0"/>
          </a:p>
        </p:txBody>
      </p:sp>
      <p:sp>
        <p:nvSpPr>
          <p:cNvPr id="7" name="Shape 4"/>
          <p:cNvSpPr/>
          <p:nvPr/>
        </p:nvSpPr>
        <p:spPr>
          <a:xfrm>
            <a:off x="5235773" y="4332684"/>
            <a:ext cx="4158734" cy="2123242"/>
          </a:xfrm>
          <a:prstGeom prst="roundRect">
            <a:avLst>
              <a:gd name="adj" fmla="val 1691"/>
            </a:avLst>
          </a:prstGeom>
          <a:solidFill>
            <a:srgbClr val="315251"/>
          </a:solidFill>
          <a:ln/>
        </p:spPr>
        <p:txBody>
          <a:bodyPr/>
          <a:lstStyle/>
          <a:p>
            <a:endParaRPr lang="en-US"/>
          </a:p>
        </p:txBody>
      </p:sp>
      <p:sp>
        <p:nvSpPr>
          <p:cNvPr id="8" name="Text 5"/>
          <p:cNvSpPr/>
          <p:nvPr/>
        </p:nvSpPr>
        <p:spPr>
          <a:xfrm>
            <a:off x="5475089" y="457200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Subordination Clause</a:t>
            </a:r>
            <a:endParaRPr lang="en-US" sz="2200" dirty="0"/>
          </a:p>
        </p:txBody>
      </p:sp>
      <p:sp>
        <p:nvSpPr>
          <p:cNvPr id="9" name="Text 6"/>
          <p:cNvSpPr/>
          <p:nvPr/>
        </p:nvSpPr>
        <p:spPr>
          <a:xfrm>
            <a:off x="5475089" y="5067538"/>
            <a:ext cx="3680103"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Makes loan subordinate to other loans, even if recorded earlier</a:t>
            </a:r>
            <a:endParaRPr lang="en-US" sz="1850" dirty="0"/>
          </a:p>
        </p:txBody>
      </p:sp>
      <p:sp>
        <p:nvSpPr>
          <p:cNvPr id="10" name="Shape 7"/>
          <p:cNvSpPr/>
          <p:nvPr/>
        </p:nvSpPr>
        <p:spPr>
          <a:xfrm>
            <a:off x="9633823" y="4332684"/>
            <a:ext cx="4158853" cy="2123242"/>
          </a:xfrm>
          <a:prstGeom prst="roundRect">
            <a:avLst>
              <a:gd name="adj" fmla="val 1691"/>
            </a:avLst>
          </a:prstGeom>
          <a:solidFill>
            <a:srgbClr val="315251"/>
          </a:solidFill>
          <a:ln/>
        </p:spPr>
        <p:txBody>
          <a:bodyPr/>
          <a:lstStyle/>
          <a:p>
            <a:endParaRPr lang="en-US"/>
          </a:p>
        </p:txBody>
      </p:sp>
      <p:sp>
        <p:nvSpPr>
          <p:cNvPr id="11" name="Text 8"/>
          <p:cNvSpPr/>
          <p:nvPr/>
        </p:nvSpPr>
        <p:spPr>
          <a:xfrm>
            <a:off x="9873139" y="457200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Exculpatory Clause</a:t>
            </a:r>
            <a:endParaRPr lang="en-US" sz="2200" dirty="0"/>
          </a:p>
        </p:txBody>
      </p:sp>
      <p:sp>
        <p:nvSpPr>
          <p:cNvPr id="12" name="Text 9"/>
          <p:cNvSpPr/>
          <p:nvPr/>
        </p:nvSpPr>
        <p:spPr>
          <a:xfrm>
            <a:off x="9873139" y="5067538"/>
            <a:ext cx="3680222"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Creates non-recourse loan where lender can only claim the collateral property</a:t>
            </a:r>
            <a:endParaRPr lang="en-US" sz="18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37684" y="790099"/>
            <a:ext cx="7313176" cy="631269"/>
          </a:xfrm>
          <a:prstGeom prst="rect">
            <a:avLst/>
          </a:prstGeom>
          <a:noFill/>
          <a:ln/>
        </p:spPr>
        <p:txBody>
          <a:bodyPr wrap="none" lIns="0" tIns="0" rIns="0" bIns="0" rtlCol="0" anchor="t"/>
          <a:lstStyle/>
          <a:p>
            <a:pPr marL="0" indent="0" algn="l">
              <a:lnSpc>
                <a:spcPts val="4950"/>
              </a:lnSpc>
              <a:buNone/>
            </a:pPr>
            <a:r>
              <a:rPr lang="en-US" sz="3950" dirty="0">
                <a:solidFill>
                  <a:srgbClr val="FFD9BE"/>
                </a:solidFill>
                <a:latin typeface="Quattrocento" pitchFamily="34" charset="0"/>
                <a:ea typeface="Quattrocento" pitchFamily="34" charset="-122"/>
                <a:cs typeface="Quattrocento" pitchFamily="34" charset="-120"/>
              </a:rPr>
              <a:t>Default and Foreclosure Process</a:t>
            </a:r>
            <a:endParaRPr lang="en-US" sz="3950" dirty="0"/>
          </a:p>
        </p:txBody>
      </p:sp>
      <p:pic>
        <p:nvPicPr>
          <p:cNvPr id="4" name="Image 1" descr="preencoded.png"/>
          <p:cNvPicPr>
            <a:picLocks noChangeAspect="1"/>
          </p:cNvPicPr>
          <p:nvPr/>
        </p:nvPicPr>
        <p:blipFill>
          <a:blip r:embed="rId4"/>
          <a:stretch>
            <a:fillRect/>
          </a:stretch>
        </p:blipFill>
        <p:spPr>
          <a:xfrm>
            <a:off x="6237684" y="1743313"/>
            <a:ext cx="1073229" cy="1560195"/>
          </a:xfrm>
          <a:prstGeom prst="rect">
            <a:avLst/>
          </a:prstGeom>
        </p:spPr>
      </p:pic>
      <p:sp>
        <p:nvSpPr>
          <p:cNvPr id="5" name="Text 1"/>
          <p:cNvSpPr/>
          <p:nvPr/>
        </p:nvSpPr>
        <p:spPr>
          <a:xfrm>
            <a:off x="7525464" y="1957864"/>
            <a:ext cx="2525316" cy="315635"/>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Default Occurs</a:t>
            </a:r>
            <a:endParaRPr lang="en-US" sz="1950" dirty="0"/>
          </a:p>
        </p:txBody>
      </p:sp>
      <p:sp>
        <p:nvSpPr>
          <p:cNvPr id="6" name="Text 2"/>
          <p:cNvSpPr/>
          <p:nvPr/>
        </p:nvSpPr>
        <p:spPr>
          <a:xfrm>
            <a:off x="7525464" y="2402205"/>
            <a:ext cx="6353651" cy="686752"/>
          </a:xfrm>
          <a:prstGeom prst="rect">
            <a:avLst/>
          </a:prstGeom>
          <a:noFill/>
          <a:ln/>
        </p:spPr>
        <p:txBody>
          <a:bodyPr wrap="square" lIns="0" tIns="0" rIns="0" bIns="0" rtlCol="0" anchor="t"/>
          <a:lstStyle/>
          <a:p>
            <a:pPr marL="0" indent="0" algn="l">
              <a:lnSpc>
                <a:spcPts val="2700"/>
              </a:lnSpc>
              <a:buNone/>
            </a:pPr>
            <a:r>
              <a:rPr lang="en-US" sz="1650" dirty="0">
                <a:solidFill>
                  <a:srgbClr val="F9EEE7"/>
                </a:solidFill>
                <a:latin typeface="Quattrocento" pitchFamily="34" charset="0"/>
                <a:ea typeface="Quattrocento" pitchFamily="34" charset="-122"/>
                <a:cs typeface="Quattrocento" pitchFamily="34" charset="-120"/>
              </a:rPr>
              <a:t>Borrower violates mortgage agreement, typically by missing payments</a:t>
            </a:r>
            <a:endParaRPr lang="en-US" sz="1650" dirty="0"/>
          </a:p>
        </p:txBody>
      </p:sp>
      <p:pic>
        <p:nvPicPr>
          <p:cNvPr id="7" name="Image 2" descr="preencoded.png"/>
          <p:cNvPicPr>
            <a:picLocks noChangeAspect="1"/>
          </p:cNvPicPr>
          <p:nvPr/>
        </p:nvPicPr>
        <p:blipFill>
          <a:blip r:embed="rId5"/>
          <a:stretch>
            <a:fillRect/>
          </a:stretch>
        </p:blipFill>
        <p:spPr>
          <a:xfrm>
            <a:off x="6237684" y="3303508"/>
            <a:ext cx="1073229" cy="1560195"/>
          </a:xfrm>
          <a:prstGeom prst="rect">
            <a:avLst/>
          </a:prstGeom>
        </p:spPr>
      </p:pic>
      <p:sp>
        <p:nvSpPr>
          <p:cNvPr id="8" name="Text 3"/>
          <p:cNvSpPr/>
          <p:nvPr/>
        </p:nvSpPr>
        <p:spPr>
          <a:xfrm>
            <a:off x="7525464" y="3518059"/>
            <a:ext cx="2525316" cy="315635"/>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Forbearance Option</a:t>
            </a:r>
            <a:endParaRPr lang="en-US" sz="1950" dirty="0"/>
          </a:p>
        </p:txBody>
      </p:sp>
      <p:sp>
        <p:nvSpPr>
          <p:cNvPr id="9" name="Text 4"/>
          <p:cNvSpPr/>
          <p:nvPr/>
        </p:nvSpPr>
        <p:spPr>
          <a:xfrm>
            <a:off x="7525464" y="3962400"/>
            <a:ext cx="6353651" cy="686752"/>
          </a:xfrm>
          <a:prstGeom prst="rect">
            <a:avLst/>
          </a:prstGeom>
          <a:noFill/>
          <a:ln/>
        </p:spPr>
        <p:txBody>
          <a:bodyPr wrap="square" lIns="0" tIns="0" rIns="0" bIns="0" rtlCol="0" anchor="t"/>
          <a:lstStyle/>
          <a:p>
            <a:pPr marL="0" indent="0" algn="l">
              <a:lnSpc>
                <a:spcPts val="2700"/>
              </a:lnSpc>
              <a:buNone/>
            </a:pPr>
            <a:r>
              <a:rPr lang="en-US" sz="1650" dirty="0">
                <a:solidFill>
                  <a:srgbClr val="F9EEE7"/>
                </a:solidFill>
                <a:latin typeface="Quattrocento" pitchFamily="34" charset="0"/>
                <a:ea typeface="Quattrocento" pitchFamily="34" charset="-122"/>
                <a:cs typeface="Quattrocento" pitchFamily="34" charset="-120"/>
              </a:rPr>
              <a:t>Lender may delay action, allowing borrower time to resolve issues</a:t>
            </a:r>
            <a:endParaRPr lang="en-US" sz="1650" dirty="0"/>
          </a:p>
        </p:txBody>
      </p:sp>
      <p:pic>
        <p:nvPicPr>
          <p:cNvPr id="10" name="Image 3" descr="preencoded.png"/>
          <p:cNvPicPr>
            <a:picLocks noChangeAspect="1"/>
          </p:cNvPicPr>
          <p:nvPr/>
        </p:nvPicPr>
        <p:blipFill>
          <a:blip r:embed="rId6"/>
          <a:stretch>
            <a:fillRect/>
          </a:stretch>
        </p:blipFill>
        <p:spPr>
          <a:xfrm>
            <a:off x="6237684" y="4863703"/>
            <a:ext cx="1073229" cy="1287899"/>
          </a:xfrm>
          <a:prstGeom prst="rect">
            <a:avLst/>
          </a:prstGeom>
        </p:spPr>
      </p:pic>
      <p:sp>
        <p:nvSpPr>
          <p:cNvPr id="11" name="Text 5"/>
          <p:cNvSpPr/>
          <p:nvPr/>
        </p:nvSpPr>
        <p:spPr>
          <a:xfrm>
            <a:off x="7525464" y="5078254"/>
            <a:ext cx="2525316" cy="315635"/>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Litigious Actions</a:t>
            </a:r>
            <a:endParaRPr lang="en-US" sz="1950" dirty="0"/>
          </a:p>
        </p:txBody>
      </p:sp>
      <p:sp>
        <p:nvSpPr>
          <p:cNvPr id="12" name="Text 6"/>
          <p:cNvSpPr/>
          <p:nvPr/>
        </p:nvSpPr>
        <p:spPr>
          <a:xfrm>
            <a:off x="7525464" y="5522595"/>
            <a:ext cx="6353651" cy="343376"/>
          </a:xfrm>
          <a:prstGeom prst="rect">
            <a:avLst/>
          </a:prstGeom>
          <a:noFill/>
          <a:ln/>
        </p:spPr>
        <p:txBody>
          <a:bodyPr wrap="none" lIns="0" tIns="0" rIns="0" bIns="0" rtlCol="0" anchor="t"/>
          <a:lstStyle/>
          <a:p>
            <a:pPr marL="0" indent="0" algn="l">
              <a:lnSpc>
                <a:spcPts val="2700"/>
              </a:lnSpc>
              <a:buNone/>
            </a:pPr>
            <a:r>
              <a:rPr lang="en-US" sz="1650" dirty="0">
                <a:solidFill>
                  <a:srgbClr val="F9EEE7"/>
                </a:solidFill>
                <a:latin typeface="Quattrocento" pitchFamily="34" charset="0"/>
                <a:ea typeface="Quattrocento" pitchFamily="34" charset="-122"/>
                <a:cs typeface="Quattrocento" pitchFamily="34" charset="-120"/>
              </a:rPr>
              <a:t>Court proceedings that may lead to foreclosure sale</a:t>
            </a:r>
            <a:endParaRPr lang="en-US" sz="1650" dirty="0"/>
          </a:p>
        </p:txBody>
      </p:sp>
      <p:pic>
        <p:nvPicPr>
          <p:cNvPr id="13" name="Image 4" descr="preencoded.png"/>
          <p:cNvPicPr>
            <a:picLocks noChangeAspect="1"/>
          </p:cNvPicPr>
          <p:nvPr/>
        </p:nvPicPr>
        <p:blipFill>
          <a:blip r:embed="rId7"/>
          <a:stretch>
            <a:fillRect/>
          </a:stretch>
        </p:blipFill>
        <p:spPr>
          <a:xfrm>
            <a:off x="6237684" y="6151602"/>
            <a:ext cx="1073229" cy="1287899"/>
          </a:xfrm>
          <a:prstGeom prst="rect">
            <a:avLst/>
          </a:prstGeom>
        </p:spPr>
      </p:pic>
      <p:sp>
        <p:nvSpPr>
          <p:cNvPr id="14" name="Text 7"/>
          <p:cNvSpPr/>
          <p:nvPr/>
        </p:nvSpPr>
        <p:spPr>
          <a:xfrm>
            <a:off x="7525464" y="6366153"/>
            <a:ext cx="2779157" cy="315635"/>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Non-litigious Resolution</a:t>
            </a:r>
            <a:endParaRPr lang="en-US" sz="1950" dirty="0"/>
          </a:p>
        </p:txBody>
      </p:sp>
      <p:sp>
        <p:nvSpPr>
          <p:cNvPr id="15" name="Text 8"/>
          <p:cNvSpPr/>
          <p:nvPr/>
        </p:nvSpPr>
        <p:spPr>
          <a:xfrm>
            <a:off x="7525464" y="6810494"/>
            <a:ext cx="6353651" cy="343376"/>
          </a:xfrm>
          <a:prstGeom prst="rect">
            <a:avLst/>
          </a:prstGeom>
          <a:noFill/>
          <a:ln/>
        </p:spPr>
        <p:txBody>
          <a:bodyPr wrap="none" lIns="0" tIns="0" rIns="0" bIns="0" rtlCol="0" anchor="t"/>
          <a:lstStyle/>
          <a:p>
            <a:pPr marL="0" indent="0" algn="l">
              <a:lnSpc>
                <a:spcPts val="2700"/>
              </a:lnSpc>
              <a:buNone/>
            </a:pPr>
            <a:r>
              <a:rPr lang="en-US" sz="1650" dirty="0">
                <a:solidFill>
                  <a:srgbClr val="F9EEE7"/>
                </a:solidFill>
                <a:latin typeface="Quattrocento" pitchFamily="34" charset="0"/>
                <a:ea typeface="Quattrocento" pitchFamily="34" charset="-122"/>
                <a:cs typeface="Quattrocento" pitchFamily="34" charset="-120"/>
              </a:rPr>
              <a:t>Alternatives like loan modification or deed in lieu of foreclosure</a:t>
            </a:r>
            <a:endParaRPr lang="en-US" sz="16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74594" y="762238"/>
            <a:ext cx="5298757" cy="662226"/>
          </a:xfrm>
          <a:prstGeom prst="rect">
            <a:avLst/>
          </a:prstGeom>
          <a:noFill/>
          <a:ln/>
        </p:spPr>
        <p:txBody>
          <a:bodyPr wrap="none" lIns="0" tIns="0" rIns="0" bIns="0" rtlCol="0" anchor="t"/>
          <a:lstStyle/>
          <a:p>
            <a:pPr marL="0" indent="0" algn="l">
              <a:lnSpc>
                <a:spcPts val="5200"/>
              </a:lnSpc>
              <a:buNone/>
            </a:pPr>
            <a:r>
              <a:rPr lang="en-US" sz="4150" dirty="0">
                <a:solidFill>
                  <a:srgbClr val="FFD9BE"/>
                </a:solidFill>
                <a:latin typeface="Quattrocento" pitchFamily="34" charset="0"/>
                <a:ea typeface="Quattrocento" pitchFamily="34" charset="-122"/>
                <a:cs typeface="Quattrocento" pitchFamily="34" charset="-120"/>
              </a:rPr>
              <a:t>Costs of Foreclosure</a:t>
            </a:r>
            <a:endParaRPr lang="en-US" sz="4150" dirty="0"/>
          </a:p>
        </p:txBody>
      </p:sp>
      <p:pic>
        <p:nvPicPr>
          <p:cNvPr id="4" name="Image 1" descr="preencoded.png"/>
          <p:cNvPicPr>
            <a:picLocks noChangeAspect="1"/>
          </p:cNvPicPr>
          <p:nvPr/>
        </p:nvPicPr>
        <p:blipFill>
          <a:blip r:embed="rId4"/>
          <a:stretch>
            <a:fillRect/>
          </a:stretch>
        </p:blipFill>
        <p:spPr>
          <a:xfrm>
            <a:off x="6274594" y="1762244"/>
            <a:ext cx="562928" cy="562927"/>
          </a:xfrm>
          <a:prstGeom prst="rect">
            <a:avLst/>
          </a:prstGeom>
        </p:spPr>
      </p:pic>
      <p:sp>
        <p:nvSpPr>
          <p:cNvPr id="5" name="Text 1"/>
          <p:cNvSpPr/>
          <p:nvPr/>
        </p:nvSpPr>
        <p:spPr>
          <a:xfrm>
            <a:off x="6274594" y="2606635"/>
            <a:ext cx="2334816" cy="331113"/>
          </a:xfrm>
          <a:prstGeom prst="rect">
            <a:avLst/>
          </a:prstGeom>
          <a:noFill/>
          <a:ln/>
        </p:spPr>
        <p:txBody>
          <a:bodyPr wrap="none" lIns="0" tIns="0" rIns="0" bIns="0" rtlCol="0" anchor="t"/>
          <a:lstStyle/>
          <a:p>
            <a:pPr marL="0" indent="0" algn="l">
              <a:lnSpc>
                <a:spcPts val="2600"/>
              </a:lnSpc>
              <a:buNone/>
            </a:pPr>
            <a:r>
              <a:rPr lang="en-US" sz="2050" dirty="0">
                <a:solidFill>
                  <a:srgbClr val="F9EEE7"/>
                </a:solidFill>
                <a:latin typeface="Quattrocento" pitchFamily="34" charset="0"/>
                <a:ea typeface="Quattrocento" pitchFamily="34" charset="-122"/>
                <a:cs typeface="Quattrocento" pitchFamily="34" charset="-120"/>
              </a:rPr>
              <a:t>Legal Expenses</a:t>
            </a:r>
            <a:endParaRPr lang="en-US" sz="2050" dirty="0"/>
          </a:p>
        </p:txBody>
      </p:sp>
      <p:sp>
        <p:nvSpPr>
          <p:cNvPr id="6" name="Text 2"/>
          <p:cNvSpPr/>
          <p:nvPr/>
        </p:nvSpPr>
        <p:spPr>
          <a:xfrm>
            <a:off x="6274594" y="3072765"/>
            <a:ext cx="2334816" cy="1080492"/>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Typically around 10% of loan balance but can be higher</a:t>
            </a:r>
            <a:endParaRPr lang="en-US" sz="1750" dirty="0"/>
          </a:p>
        </p:txBody>
      </p:sp>
      <p:pic>
        <p:nvPicPr>
          <p:cNvPr id="7" name="Image 2" descr="preencoded.png"/>
          <p:cNvPicPr>
            <a:picLocks noChangeAspect="1"/>
          </p:cNvPicPr>
          <p:nvPr/>
        </p:nvPicPr>
        <p:blipFill>
          <a:blip r:embed="rId5"/>
          <a:stretch>
            <a:fillRect/>
          </a:stretch>
        </p:blipFill>
        <p:spPr>
          <a:xfrm>
            <a:off x="8890873" y="1762244"/>
            <a:ext cx="562928" cy="562927"/>
          </a:xfrm>
          <a:prstGeom prst="rect">
            <a:avLst/>
          </a:prstGeom>
        </p:spPr>
      </p:pic>
      <p:sp>
        <p:nvSpPr>
          <p:cNvPr id="8" name="Text 3"/>
          <p:cNvSpPr/>
          <p:nvPr/>
        </p:nvSpPr>
        <p:spPr>
          <a:xfrm>
            <a:off x="8890873" y="2606635"/>
            <a:ext cx="2334935" cy="662226"/>
          </a:xfrm>
          <a:prstGeom prst="rect">
            <a:avLst/>
          </a:prstGeom>
          <a:noFill/>
          <a:ln/>
        </p:spPr>
        <p:txBody>
          <a:bodyPr wrap="square" lIns="0" tIns="0" rIns="0" bIns="0" rtlCol="0" anchor="t"/>
          <a:lstStyle/>
          <a:p>
            <a:pPr marL="0" indent="0" algn="l">
              <a:lnSpc>
                <a:spcPts val="2600"/>
              </a:lnSpc>
              <a:buNone/>
            </a:pPr>
            <a:r>
              <a:rPr lang="en-US" sz="2050" dirty="0">
                <a:solidFill>
                  <a:srgbClr val="F9EEE7"/>
                </a:solidFill>
                <a:latin typeface="Quattrocento" pitchFamily="34" charset="0"/>
                <a:ea typeface="Quattrocento" pitchFamily="34" charset="-122"/>
                <a:cs typeface="Quattrocento" pitchFamily="34" charset="-120"/>
              </a:rPr>
              <a:t>Property Deterioration</a:t>
            </a:r>
            <a:endParaRPr lang="en-US" sz="2050" dirty="0"/>
          </a:p>
        </p:txBody>
      </p:sp>
      <p:sp>
        <p:nvSpPr>
          <p:cNvPr id="9" name="Text 4"/>
          <p:cNvSpPr/>
          <p:nvPr/>
        </p:nvSpPr>
        <p:spPr>
          <a:xfrm>
            <a:off x="8890873" y="3403878"/>
            <a:ext cx="2334935" cy="1080492"/>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Maintenance issues and tenant problems during foreclosure</a:t>
            </a:r>
            <a:endParaRPr lang="en-US" sz="1750" dirty="0"/>
          </a:p>
        </p:txBody>
      </p:sp>
      <p:pic>
        <p:nvPicPr>
          <p:cNvPr id="10" name="Image 3" descr="preencoded.png"/>
          <p:cNvPicPr>
            <a:picLocks noChangeAspect="1"/>
          </p:cNvPicPr>
          <p:nvPr/>
        </p:nvPicPr>
        <p:blipFill>
          <a:blip r:embed="rId6"/>
          <a:stretch>
            <a:fillRect/>
          </a:stretch>
        </p:blipFill>
        <p:spPr>
          <a:xfrm>
            <a:off x="11507272" y="1762244"/>
            <a:ext cx="562928" cy="562927"/>
          </a:xfrm>
          <a:prstGeom prst="rect">
            <a:avLst/>
          </a:prstGeom>
        </p:spPr>
      </p:pic>
      <p:sp>
        <p:nvSpPr>
          <p:cNvPr id="11" name="Text 5"/>
          <p:cNvSpPr/>
          <p:nvPr/>
        </p:nvSpPr>
        <p:spPr>
          <a:xfrm>
            <a:off x="11507272" y="2606635"/>
            <a:ext cx="2334935" cy="331113"/>
          </a:xfrm>
          <a:prstGeom prst="rect">
            <a:avLst/>
          </a:prstGeom>
          <a:noFill/>
          <a:ln/>
        </p:spPr>
        <p:txBody>
          <a:bodyPr wrap="none" lIns="0" tIns="0" rIns="0" bIns="0" rtlCol="0" anchor="t"/>
          <a:lstStyle/>
          <a:p>
            <a:pPr marL="0" indent="0" algn="l">
              <a:lnSpc>
                <a:spcPts val="2600"/>
              </a:lnSpc>
              <a:buNone/>
            </a:pPr>
            <a:r>
              <a:rPr lang="en-US" sz="2050" dirty="0">
                <a:solidFill>
                  <a:srgbClr val="F9EEE7"/>
                </a:solidFill>
                <a:latin typeface="Quattrocento" pitchFamily="34" charset="0"/>
                <a:ea typeface="Quattrocento" pitchFamily="34" charset="-122"/>
                <a:cs typeface="Quattrocento" pitchFamily="34" charset="-120"/>
              </a:rPr>
              <a:t>Time Costs</a:t>
            </a:r>
            <a:endParaRPr lang="en-US" sz="2050" dirty="0"/>
          </a:p>
        </p:txBody>
      </p:sp>
      <p:sp>
        <p:nvSpPr>
          <p:cNvPr id="12" name="Text 6"/>
          <p:cNvSpPr/>
          <p:nvPr/>
        </p:nvSpPr>
        <p:spPr>
          <a:xfrm>
            <a:off x="11507272" y="3072765"/>
            <a:ext cx="2334935" cy="1440656"/>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Lost revenue and interest during lengthy process (typically 1+ year)</a:t>
            </a:r>
            <a:endParaRPr lang="en-US" sz="1750" dirty="0"/>
          </a:p>
        </p:txBody>
      </p:sp>
      <p:pic>
        <p:nvPicPr>
          <p:cNvPr id="13" name="Image 4" descr="preencoded.png"/>
          <p:cNvPicPr>
            <a:picLocks noChangeAspect="1"/>
          </p:cNvPicPr>
          <p:nvPr/>
        </p:nvPicPr>
        <p:blipFill>
          <a:blip r:embed="rId7"/>
          <a:stretch>
            <a:fillRect/>
          </a:stretch>
        </p:blipFill>
        <p:spPr>
          <a:xfrm>
            <a:off x="6274594" y="5076349"/>
            <a:ext cx="562928" cy="562927"/>
          </a:xfrm>
          <a:prstGeom prst="rect">
            <a:avLst/>
          </a:prstGeom>
        </p:spPr>
      </p:pic>
      <p:sp>
        <p:nvSpPr>
          <p:cNvPr id="14" name="Text 7"/>
          <p:cNvSpPr/>
          <p:nvPr/>
        </p:nvSpPr>
        <p:spPr>
          <a:xfrm>
            <a:off x="6274594" y="5920740"/>
            <a:ext cx="2334816" cy="331113"/>
          </a:xfrm>
          <a:prstGeom prst="rect">
            <a:avLst/>
          </a:prstGeom>
          <a:noFill/>
          <a:ln/>
        </p:spPr>
        <p:txBody>
          <a:bodyPr wrap="none" lIns="0" tIns="0" rIns="0" bIns="0" rtlCol="0" anchor="t"/>
          <a:lstStyle/>
          <a:p>
            <a:pPr marL="0" indent="0" algn="l">
              <a:lnSpc>
                <a:spcPts val="2600"/>
              </a:lnSpc>
              <a:buNone/>
            </a:pPr>
            <a:r>
              <a:rPr lang="en-US" sz="2050" dirty="0">
                <a:solidFill>
                  <a:srgbClr val="F9EEE7"/>
                </a:solidFill>
                <a:latin typeface="Quattrocento" pitchFamily="34" charset="0"/>
                <a:ea typeface="Quattrocento" pitchFamily="34" charset="-122"/>
                <a:cs typeface="Quattrocento" pitchFamily="34" charset="-120"/>
              </a:rPr>
              <a:t>Reputation Effects</a:t>
            </a:r>
            <a:endParaRPr lang="en-US" sz="2050" dirty="0"/>
          </a:p>
        </p:txBody>
      </p:sp>
      <p:sp>
        <p:nvSpPr>
          <p:cNvPr id="15" name="Text 8"/>
          <p:cNvSpPr/>
          <p:nvPr/>
        </p:nvSpPr>
        <p:spPr>
          <a:xfrm>
            <a:off x="6274594" y="6386870"/>
            <a:ext cx="2334816" cy="1080492"/>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Negative impact on both borrower and lender reputations</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837724" y="759381"/>
            <a:ext cx="6447711"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Non-litigious Resolutions</a:t>
            </a:r>
            <a:endParaRPr lang="en-US" sz="4400" dirty="0"/>
          </a:p>
        </p:txBody>
      </p:sp>
      <p:pic>
        <p:nvPicPr>
          <p:cNvPr id="3" name="Image 0" descr="preencoded.png"/>
          <p:cNvPicPr>
            <a:picLocks noChangeAspect="1"/>
          </p:cNvPicPr>
          <p:nvPr/>
        </p:nvPicPr>
        <p:blipFill>
          <a:blip r:embed="rId3"/>
          <a:stretch>
            <a:fillRect/>
          </a:stretch>
        </p:blipFill>
        <p:spPr>
          <a:xfrm>
            <a:off x="845344" y="2095738"/>
            <a:ext cx="4185523" cy="4185523"/>
          </a:xfrm>
          <a:prstGeom prst="rect">
            <a:avLst/>
          </a:prstGeom>
        </p:spPr>
      </p:pic>
      <p:pic>
        <p:nvPicPr>
          <p:cNvPr id="4" name="Image 1" descr="preencoded.png"/>
          <p:cNvPicPr>
            <a:picLocks noChangeAspect="1"/>
          </p:cNvPicPr>
          <p:nvPr/>
        </p:nvPicPr>
        <p:blipFill>
          <a:blip r:embed="rId4"/>
          <a:stretch>
            <a:fillRect/>
          </a:stretch>
        </p:blipFill>
        <p:spPr>
          <a:xfrm>
            <a:off x="5222319" y="2095738"/>
            <a:ext cx="4185642" cy="4185642"/>
          </a:xfrm>
          <a:prstGeom prst="rect">
            <a:avLst/>
          </a:prstGeom>
        </p:spPr>
      </p:pic>
      <p:pic>
        <p:nvPicPr>
          <p:cNvPr id="5" name="Image 2" descr="preencoded.png"/>
          <p:cNvPicPr>
            <a:picLocks noChangeAspect="1"/>
          </p:cNvPicPr>
          <p:nvPr/>
        </p:nvPicPr>
        <p:blipFill>
          <a:blip r:embed="rId5"/>
          <a:stretch>
            <a:fillRect/>
          </a:stretch>
        </p:blipFill>
        <p:spPr>
          <a:xfrm>
            <a:off x="9599414" y="2095738"/>
            <a:ext cx="4185642" cy="4185642"/>
          </a:xfrm>
          <a:prstGeom prst="rect">
            <a:avLst/>
          </a:prstGeom>
        </p:spPr>
      </p:pic>
      <p:sp>
        <p:nvSpPr>
          <p:cNvPr id="6" name="Text 1"/>
          <p:cNvSpPr/>
          <p:nvPr/>
        </p:nvSpPr>
        <p:spPr>
          <a:xfrm>
            <a:off x="837724" y="6704171"/>
            <a:ext cx="12954952"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Lenders prefer to resolve problems without litigation. Options include loan transfers to new borrowers, short sales where property sells below mortgage balance, and deed in lieu of foreclosure arrangements.</a:t>
            </a:r>
            <a:endParaRPr lang="en-US" sz="18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30422" y="717828"/>
            <a:ext cx="5001816" cy="625197"/>
          </a:xfrm>
          <a:prstGeom prst="rect">
            <a:avLst/>
          </a:prstGeom>
          <a:noFill/>
          <a:ln/>
        </p:spPr>
        <p:txBody>
          <a:bodyPr wrap="none" lIns="0" tIns="0" rIns="0" bIns="0" rtlCol="0" anchor="t"/>
          <a:lstStyle/>
          <a:p>
            <a:pPr marL="0" indent="0" algn="l">
              <a:lnSpc>
                <a:spcPts val="4900"/>
              </a:lnSpc>
              <a:buNone/>
            </a:pPr>
            <a:r>
              <a:rPr lang="en-US" sz="3900" dirty="0">
                <a:solidFill>
                  <a:srgbClr val="FFD9BE"/>
                </a:solidFill>
                <a:latin typeface="Quattrocento" pitchFamily="34" charset="0"/>
                <a:ea typeface="Quattrocento" pitchFamily="34" charset="-122"/>
                <a:cs typeface="Quattrocento" pitchFamily="34" charset="-120"/>
              </a:rPr>
              <a:t>Workout Strategies</a:t>
            </a:r>
            <a:endParaRPr lang="en-US" sz="3900" dirty="0"/>
          </a:p>
        </p:txBody>
      </p:sp>
      <p:sp>
        <p:nvSpPr>
          <p:cNvPr id="4" name="Shape 1"/>
          <p:cNvSpPr/>
          <p:nvPr/>
        </p:nvSpPr>
        <p:spPr>
          <a:xfrm>
            <a:off x="6230422" y="1661874"/>
            <a:ext cx="212527" cy="1275398"/>
          </a:xfrm>
          <a:prstGeom prst="roundRect">
            <a:avLst>
              <a:gd name="adj" fmla="val 15004"/>
            </a:avLst>
          </a:prstGeom>
          <a:solidFill>
            <a:srgbClr val="315251"/>
          </a:solidFill>
          <a:ln/>
        </p:spPr>
        <p:txBody>
          <a:bodyPr/>
          <a:lstStyle/>
          <a:p>
            <a:endParaRPr lang="en-US"/>
          </a:p>
        </p:txBody>
      </p:sp>
      <p:sp>
        <p:nvSpPr>
          <p:cNvPr id="5" name="Text 2"/>
          <p:cNvSpPr/>
          <p:nvPr/>
        </p:nvSpPr>
        <p:spPr>
          <a:xfrm>
            <a:off x="6655475" y="1874401"/>
            <a:ext cx="2500908" cy="312658"/>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Loan Rescheduling</a:t>
            </a:r>
            <a:endParaRPr lang="en-US" sz="1950" dirty="0"/>
          </a:p>
        </p:txBody>
      </p:sp>
      <p:sp>
        <p:nvSpPr>
          <p:cNvPr id="6" name="Text 3"/>
          <p:cNvSpPr/>
          <p:nvPr/>
        </p:nvSpPr>
        <p:spPr>
          <a:xfrm>
            <a:off x="6655475" y="2314575"/>
            <a:ext cx="7230904" cy="340043"/>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Extending loan term or providing temporary payment holidays</a:t>
            </a:r>
            <a:endParaRPr lang="en-US" sz="1650" dirty="0"/>
          </a:p>
        </p:txBody>
      </p:sp>
      <p:sp>
        <p:nvSpPr>
          <p:cNvPr id="7" name="Shape 4"/>
          <p:cNvSpPr/>
          <p:nvPr/>
        </p:nvSpPr>
        <p:spPr>
          <a:xfrm>
            <a:off x="6549271" y="3096697"/>
            <a:ext cx="212527" cy="1545312"/>
          </a:xfrm>
          <a:prstGeom prst="roundRect">
            <a:avLst>
              <a:gd name="adj" fmla="val 15004"/>
            </a:avLst>
          </a:prstGeom>
          <a:solidFill>
            <a:srgbClr val="315251"/>
          </a:solidFill>
          <a:ln/>
        </p:spPr>
        <p:txBody>
          <a:bodyPr/>
          <a:lstStyle/>
          <a:p>
            <a:endParaRPr lang="en-US"/>
          </a:p>
        </p:txBody>
      </p:sp>
      <p:sp>
        <p:nvSpPr>
          <p:cNvPr id="8" name="Text 5"/>
          <p:cNvSpPr/>
          <p:nvPr/>
        </p:nvSpPr>
        <p:spPr>
          <a:xfrm>
            <a:off x="6974324" y="3309223"/>
            <a:ext cx="2500908" cy="312658"/>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Debt Forgiveness</a:t>
            </a:r>
            <a:endParaRPr lang="en-US" sz="1950" dirty="0"/>
          </a:p>
        </p:txBody>
      </p:sp>
      <p:sp>
        <p:nvSpPr>
          <p:cNvPr id="9" name="Text 6"/>
          <p:cNvSpPr/>
          <p:nvPr/>
        </p:nvSpPr>
        <p:spPr>
          <a:xfrm>
            <a:off x="6974324" y="3749397"/>
            <a:ext cx="6912054" cy="680085"/>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Reducing principal in exchange for equity participation or higher future yield</a:t>
            </a:r>
            <a:endParaRPr lang="en-US" sz="1650" dirty="0"/>
          </a:p>
        </p:txBody>
      </p:sp>
      <p:sp>
        <p:nvSpPr>
          <p:cNvPr id="10" name="Shape 7"/>
          <p:cNvSpPr/>
          <p:nvPr/>
        </p:nvSpPr>
        <p:spPr>
          <a:xfrm>
            <a:off x="6868120" y="4801433"/>
            <a:ext cx="212527" cy="1275398"/>
          </a:xfrm>
          <a:prstGeom prst="roundRect">
            <a:avLst>
              <a:gd name="adj" fmla="val 15004"/>
            </a:avLst>
          </a:prstGeom>
          <a:solidFill>
            <a:srgbClr val="315251"/>
          </a:solidFill>
          <a:ln/>
        </p:spPr>
        <p:txBody>
          <a:bodyPr/>
          <a:lstStyle/>
          <a:p>
            <a:endParaRPr lang="en-US"/>
          </a:p>
        </p:txBody>
      </p:sp>
      <p:sp>
        <p:nvSpPr>
          <p:cNvPr id="11" name="Text 8"/>
          <p:cNvSpPr/>
          <p:nvPr/>
        </p:nvSpPr>
        <p:spPr>
          <a:xfrm>
            <a:off x="7293173" y="5013960"/>
            <a:ext cx="2500908" cy="312658"/>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New Partners</a:t>
            </a:r>
            <a:endParaRPr lang="en-US" sz="1950" dirty="0"/>
          </a:p>
        </p:txBody>
      </p:sp>
      <p:sp>
        <p:nvSpPr>
          <p:cNvPr id="12" name="Text 9"/>
          <p:cNvSpPr/>
          <p:nvPr/>
        </p:nvSpPr>
        <p:spPr>
          <a:xfrm>
            <a:off x="7293173" y="5454134"/>
            <a:ext cx="6593205" cy="340043"/>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Bringing in additional equity or debt partners to strengthen the deal</a:t>
            </a:r>
            <a:endParaRPr lang="en-US" sz="1650" dirty="0"/>
          </a:p>
        </p:txBody>
      </p:sp>
      <p:sp>
        <p:nvSpPr>
          <p:cNvPr id="13" name="Shape 10"/>
          <p:cNvSpPr/>
          <p:nvPr/>
        </p:nvSpPr>
        <p:spPr>
          <a:xfrm>
            <a:off x="7186970" y="6236256"/>
            <a:ext cx="212527" cy="1275398"/>
          </a:xfrm>
          <a:prstGeom prst="roundRect">
            <a:avLst>
              <a:gd name="adj" fmla="val 15004"/>
            </a:avLst>
          </a:prstGeom>
          <a:solidFill>
            <a:srgbClr val="315251"/>
          </a:solidFill>
          <a:ln/>
        </p:spPr>
        <p:txBody>
          <a:bodyPr/>
          <a:lstStyle/>
          <a:p>
            <a:endParaRPr lang="en-US"/>
          </a:p>
        </p:txBody>
      </p:sp>
      <p:sp>
        <p:nvSpPr>
          <p:cNvPr id="14" name="Text 11"/>
          <p:cNvSpPr/>
          <p:nvPr/>
        </p:nvSpPr>
        <p:spPr>
          <a:xfrm>
            <a:off x="7612023" y="6448782"/>
            <a:ext cx="2500908" cy="312658"/>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Specialized Mediation</a:t>
            </a:r>
            <a:endParaRPr lang="en-US" sz="1950" dirty="0"/>
          </a:p>
        </p:txBody>
      </p:sp>
      <p:sp>
        <p:nvSpPr>
          <p:cNvPr id="15" name="Text 12"/>
          <p:cNvSpPr/>
          <p:nvPr/>
        </p:nvSpPr>
        <p:spPr>
          <a:xfrm>
            <a:off x="7612023" y="6888956"/>
            <a:ext cx="6274356" cy="340043"/>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Using workout specialists as advisors, brokers, and mediators</a:t>
            </a:r>
            <a:endParaRPr lang="en-US" sz="16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462796" y="363617"/>
            <a:ext cx="3722251" cy="388858"/>
          </a:xfrm>
          <a:prstGeom prst="rect">
            <a:avLst/>
          </a:prstGeom>
          <a:noFill/>
          <a:ln/>
        </p:spPr>
        <p:txBody>
          <a:bodyPr wrap="none" lIns="0" tIns="0" rIns="0" bIns="0" rtlCol="0" anchor="t"/>
          <a:lstStyle/>
          <a:p>
            <a:pPr marL="0" indent="0" algn="l">
              <a:lnSpc>
                <a:spcPts val="3050"/>
              </a:lnSpc>
              <a:buNone/>
            </a:pPr>
            <a:r>
              <a:rPr lang="en-US" sz="2450" dirty="0">
                <a:solidFill>
                  <a:srgbClr val="FFD9BE"/>
                </a:solidFill>
                <a:latin typeface="Quattrocento" pitchFamily="34" charset="0"/>
                <a:ea typeface="Quattrocento" pitchFamily="34" charset="-122"/>
                <a:cs typeface="Quattrocento" pitchFamily="34" charset="-120"/>
              </a:rPr>
              <a:t>The Borrower's Put Option</a:t>
            </a:r>
            <a:endParaRPr lang="en-US" sz="2450" dirty="0"/>
          </a:p>
        </p:txBody>
      </p:sp>
      <p:sp>
        <p:nvSpPr>
          <p:cNvPr id="4" name="Shape 1"/>
          <p:cNvSpPr/>
          <p:nvPr/>
        </p:nvSpPr>
        <p:spPr>
          <a:xfrm>
            <a:off x="3575328" y="8294727"/>
            <a:ext cx="132159" cy="132159"/>
          </a:xfrm>
          <a:prstGeom prst="roundRect">
            <a:avLst>
              <a:gd name="adj" fmla="val 13838"/>
            </a:avLst>
          </a:prstGeom>
          <a:solidFill>
            <a:srgbClr val="D9491C"/>
          </a:solidFill>
          <a:ln/>
        </p:spPr>
        <p:txBody>
          <a:bodyPr/>
          <a:lstStyle/>
          <a:p>
            <a:endParaRPr lang="en-US"/>
          </a:p>
        </p:txBody>
      </p:sp>
      <p:sp>
        <p:nvSpPr>
          <p:cNvPr id="5" name="Text 2"/>
          <p:cNvSpPr/>
          <p:nvPr/>
        </p:nvSpPr>
        <p:spPr>
          <a:xfrm>
            <a:off x="3768447" y="8294727"/>
            <a:ext cx="1160978" cy="132159"/>
          </a:xfrm>
          <a:prstGeom prst="rect">
            <a:avLst/>
          </a:prstGeom>
          <a:noFill/>
          <a:ln/>
        </p:spPr>
        <p:txBody>
          <a:bodyPr wrap="none" lIns="0" tIns="0" rIns="0" bIns="0" rtlCol="0" anchor="t"/>
          <a:lstStyle/>
          <a:p>
            <a:pPr marL="0" indent="0" algn="l">
              <a:lnSpc>
                <a:spcPts val="1000"/>
              </a:lnSpc>
              <a:buNone/>
            </a:pPr>
            <a:r>
              <a:rPr lang="en-US" sz="1000" dirty="0">
                <a:solidFill>
                  <a:srgbClr val="F9EEE7"/>
                </a:solidFill>
                <a:latin typeface="Quattrocento" pitchFamily="34" charset="0"/>
                <a:ea typeface="Quattrocento" pitchFamily="34" charset="-122"/>
                <a:cs typeface="Quattrocento" pitchFamily="34" charset="-120"/>
              </a:rPr>
              <a:t>Property Value ($M)</a:t>
            </a:r>
            <a:endParaRPr lang="en-US" sz="1000" dirty="0"/>
          </a:p>
        </p:txBody>
      </p:sp>
      <p:sp>
        <p:nvSpPr>
          <p:cNvPr id="6" name="Shape 3"/>
          <p:cNvSpPr/>
          <p:nvPr/>
        </p:nvSpPr>
        <p:spPr>
          <a:xfrm>
            <a:off x="6348413" y="8294727"/>
            <a:ext cx="132159" cy="132159"/>
          </a:xfrm>
          <a:prstGeom prst="roundRect">
            <a:avLst>
              <a:gd name="adj" fmla="val 13838"/>
            </a:avLst>
          </a:prstGeom>
          <a:solidFill>
            <a:srgbClr val="EA7D5B"/>
          </a:solidFill>
          <a:ln/>
        </p:spPr>
        <p:txBody>
          <a:bodyPr/>
          <a:lstStyle/>
          <a:p>
            <a:endParaRPr lang="en-US"/>
          </a:p>
        </p:txBody>
      </p:sp>
      <p:sp>
        <p:nvSpPr>
          <p:cNvPr id="7" name="Text 4"/>
          <p:cNvSpPr/>
          <p:nvPr/>
        </p:nvSpPr>
        <p:spPr>
          <a:xfrm>
            <a:off x="6541532" y="8294727"/>
            <a:ext cx="1740337" cy="132159"/>
          </a:xfrm>
          <a:prstGeom prst="rect">
            <a:avLst/>
          </a:prstGeom>
          <a:noFill/>
          <a:ln/>
        </p:spPr>
        <p:txBody>
          <a:bodyPr wrap="none" lIns="0" tIns="0" rIns="0" bIns="0" rtlCol="0" anchor="t"/>
          <a:lstStyle/>
          <a:p>
            <a:pPr marL="0" indent="0" algn="l">
              <a:lnSpc>
                <a:spcPts val="1000"/>
              </a:lnSpc>
              <a:buNone/>
            </a:pPr>
            <a:r>
              <a:rPr lang="en-US" sz="1000" dirty="0">
                <a:solidFill>
                  <a:srgbClr val="F9EEE7"/>
                </a:solidFill>
                <a:latin typeface="Quattrocento" pitchFamily="34" charset="0"/>
                <a:ea typeface="Quattrocento" pitchFamily="34" charset="-122"/>
                <a:cs typeface="Quattrocento" pitchFamily="34" charset="-120"/>
              </a:rPr>
              <a:t>Lender Value with Limited L...</a:t>
            </a:r>
            <a:endParaRPr lang="en-US" sz="1000" dirty="0"/>
          </a:p>
        </p:txBody>
      </p:sp>
      <p:sp>
        <p:nvSpPr>
          <p:cNvPr id="8" name="Shape 5"/>
          <p:cNvSpPr/>
          <p:nvPr/>
        </p:nvSpPr>
        <p:spPr>
          <a:xfrm>
            <a:off x="9700855" y="8294727"/>
            <a:ext cx="132159" cy="132159"/>
          </a:xfrm>
          <a:prstGeom prst="roundRect">
            <a:avLst>
              <a:gd name="adj" fmla="val 13838"/>
            </a:avLst>
          </a:prstGeom>
          <a:solidFill>
            <a:srgbClr val="F3B5A2"/>
          </a:solidFill>
          <a:ln/>
        </p:spPr>
        <p:txBody>
          <a:bodyPr/>
          <a:lstStyle/>
          <a:p>
            <a:endParaRPr lang="en-US"/>
          </a:p>
        </p:txBody>
      </p:sp>
      <p:sp>
        <p:nvSpPr>
          <p:cNvPr id="9" name="Text 6"/>
          <p:cNvSpPr/>
          <p:nvPr/>
        </p:nvSpPr>
        <p:spPr>
          <a:xfrm>
            <a:off x="9893975" y="8294727"/>
            <a:ext cx="1760577" cy="132159"/>
          </a:xfrm>
          <a:prstGeom prst="rect">
            <a:avLst/>
          </a:prstGeom>
          <a:noFill/>
          <a:ln/>
        </p:spPr>
        <p:txBody>
          <a:bodyPr wrap="none" lIns="0" tIns="0" rIns="0" bIns="0" rtlCol="0" anchor="t"/>
          <a:lstStyle/>
          <a:p>
            <a:pPr marL="0" indent="0" algn="l">
              <a:lnSpc>
                <a:spcPts val="1000"/>
              </a:lnSpc>
              <a:buNone/>
            </a:pPr>
            <a:r>
              <a:rPr lang="en-US" sz="1000" dirty="0">
                <a:solidFill>
                  <a:srgbClr val="F9EEE7"/>
                </a:solidFill>
                <a:latin typeface="Quattrocento" pitchFamily="34" charset="0"/>
                <a:ea typeface="Quattrocento" pitchFamily="34" charset="-122"/>
                <a:cs typeface="Quattrocento" pitchFamily="34" charset="-120"/>
              </a:rPr>
              <a:t>Lender Value without Limite...</a:t>
            </a:r>
            <a:endParaRPr lang="en-US" sz="1000" dirty="0"/>
          </a:p>
        </p:txBody>
      </p:sp>
      <p:sp>
        <p:nvSpPr>
          <p:cNvPr id="10" name="Text 7"/>
          <p:cNvSpPr/>
          <p:nvPr/>
        </p:nvSpPr>
        <p:spPr>
          <a:xfrm>
            <a:off x="462796" y="8840272"/>
            <a:ext cx="13704808" cy="211574"/>
          </a:xfrm>
          <a:prstGeom prst="rect">
            <a:avLst/>
          </a:prstGeom>
          <a:noFill/>
          <a:ln/>
        </p:spPr>
        <p:txBody>
          <a:bodyPr wrap="none" lIns="0" tIns="0" rIns="0" bIns="0" rtlCol="0" anchor="t"/>
          <a:lstStyle/>
          <a:p>
            <a:pPr marL="0" indent="0" algn="l">
              <a:lnSpc>
                <a:spcPts val="1650"/>
              </a:lnSpc>
              <a:buNone/>
            </a:pPr>
            <a:r>
              <a:rPr lang="en-US" sz="1000" dirty="0">
                <a:solidFill>
                  <a:srgbClr val="F9EEE7"/>
                </a:solidFill>
                <a:latin typeface="Quattrocento" pitchFamily="34" charset="0"/>
                <a:ea typeface="Quattrocento" pitchFamily="34" charset="-122"/>
                <a:cs typeface="Quattrocento" pitchFamily="34" charset="-120"/>
              </a:rPr>
              <a:t>In non-recourse loans, borrowers effectively have a put option to "sell" the property to the lender at a price equal to the outstanding loan balance by defaulting.</a:t>
            </a:r>
            <a:endParaRPr lang="en-US" sz="1000" dirty="0"/>
          </a:p>
        </p:txBody>
      </p:sp>
      <p:sp>
        <p:nvSpPr>
          <p:cNvPr id="11" name="Text 8"/>
          <p:cNvSpPr/>
          <p:nvPr/>
        </p:nvSpPr>
        <p:spPr>
          <a:xfrm>
            <a:off x="462796" y="9200555"/>
            <a:ext cx="13704808" cy="211574"/>
          </a:xfrm>
          <a:prstGeom prst="rect">
            <a:avLst/>
          </a:prstGeom>
          <a:noFill/>
          <a:ln/>
        </p:spPr>
        <p:txBody>
          <a:bodyPr wrap="none" lIns="0" tIns="0" rIns="0" bIns="0" rtlCol="0" anchor="t"/>
          <a:lstStyle/>
          <a:p>
            <a:pPr marL="0" indent="0" algn="l">
              <a:lnSpc>
                <a:spcPts val="1650"/>
              </a:lnSpc>
              <a:buNone/>
            </a:pPr>
            <a:endParaRPr lang="en-US" sz="1000" dirty="0"/>
          </a:p>
        </p:txBody>
      </p:sp>
      <p:sp>
        <p:nvSpPr>
          <p:cNvPr id="12" name="Text 9"/>
          <p:cNvSpPr/>
          <p:nvPr/>
        </p:nvSpPr>
        <p:spPr>
          <a:xfrm>
            <a:off x="462796" y="9560838"/>
            <a:ext cx="13704808" cy="211574"/>
          </a:xfrm>
          <a:prstGeom prst="rect">
            <a:avLst/>
          </a:prstGeom>
          <a:noFill/>
          <a:ln/>
        </p:spPr>
        <p:txBody>
          <a:bodyPr wrap="none" lIns="0" tIns="0" rIns="0" bIns="0" rtlCol="0" anchor="t"/>
          <a:lstStyle/>
          <a:p>
            <a:pPr marL="0" indent="0" algn="l">
              <a:lnSpc>
                <a:spcPts val="1650"/>
              </a:lnSpc>
              <a:buNone/>
            </a:pPr>
            <a:endParaRPr lang="en-US" sz="1000" dirty="0"/>
          </a:p>
        </p:txBody>
      </p:sp>
      <p:sp>
        <p:nvSpPr>
          <p:cNvPr id="13" name="Text 10"/>
          <p:cNvSpPr/>
          <p:nvPr/>
        </p:nvSpPr>
        <p:spPr>
          <a:xfrm>
            <a:off x="462796" y="9921121"/>
            <a:ext cx="13704808" cy="211574"/>
          </a:xfrm>
          <a:prstGeom prst="rect">
            <a:avLst/>
          </a:prstGeom>
          <a:noFill/>
          <a:ln/>
        </p:spPr>
        <p:txBody>
          <a:bodyPr wrap="none" lIns="0" tIns="0" rIns="0" bIns="0" rtlCol="0" anchor="t"/>
          <a:lstStyle/>
          <a:p>
            <a:pPr marL="0" indent="0" algn="l">
              <a:lnSpc>
                <a:spcPts val="1650"/>
              </a:lnSpc>
              <a:buNone/>
            </a:pPr>
            <a:endParaRPr lang="en-US" sz="1000" dirty="0"/>
          </a:p>
        </p:txBody>
      </p:sp>
      <p:pic>
        <p:nvPicPr>
          <p:cNvPr id="15" name="Picture 14">
            <a:extLst>
              <a:ext uri="{FF2B5EF4-FFF2-40B4-BE49-F238E27FC236}">
                <a16:creationId xmlns:a16="http://schemas.microsoft.com/office/drawing/2014/main" id="{2469C746-A100-6EEA-D746-3ECFF42A274A}"/>
              </a:ext>
            </a:extLst>
          </p:cNvPr>
          <p:cNvPicPr>
            <a:picLocks noChangeAspect="1"/>
          </p:cNvPicPr>
          <p:nvPr/>
        </p:nvPicPr>
        <p:blipFill>
          <a:blip r:embed="rId3"/>
          <a:stretch>
            <a:fillRect/>
          </a:stretch>
        </p:blipFill>
        <p:spPr>
          <a:xfrm>
            <a:off x="5595166" y="341891"/>
            <a:ext cx="7577135" cy="7204755"/>
          </a:xfrm>
          <a:prstGeom prst="rect">
            <a:avLst/>
          </a:prstGeom>
        </p:spPr>
      </p:pic>
      <p:sp>
        <p:nvSpPr>
          <p:cNvPr id="17" name="TextBox 16">
            <a:extLst>
              <a:ext uri="{FF2B5EF4-FFF2-40B4-BE49-F238E27FC236}">
                <a16:creationId xmlns:a16="http://schemas.microsoft.com/office/drawing/2014/main" id="{1592DAE6-905A-0C78-8845-DC1A942AAF40}"/>
              </a:ext>
            </a:extLst>
          </p:cNvPr>
          <p:cNvSpPr txBox="1"/>
          <p:nvPr/>
        </p:nvSpPr>
        <p:spPr>
          <a:xfrm>
            <a:off x="333633" y="1495572"/>
            <a:ext cx="4757351" cy="4708981"/>
          </a:xfrm>
          <a:prstGeom prst="rect">
            <a:avLst/>
          </a:prstGeom>
          <a:noFill/>
        </p:spPr>
        <p:txBody>
          <a:bodyPr wrap="square">
            <a:spAutoFit/>
          </a:bodyPr>
          <a:lstStyle/>
          <a:p>
            <a:r>
              <a:rPr lang="en-US" sz="2000" dirty="0">
                <a:solidFill>
                  <a:schemeClr val="bg1"/>
                </a:solidFill>
              </a:rPr>
              <a:t>A put option gives its holder the right without obligation to sell a specified underlying asset at a specified price. In the context of a nonrecourse mortgage, the underlying asset is the collateral property, and the borrower’s ability to default on the loan effectively gives him the ability to sell the property to the lender at a price equal to the outstanding loan balance.  </a:t>
            </a:r>
          </a:p>
          <a:p>
            <a:endParaRPr lang="en-US" sz="2000" dirty="0">
              <a:solidFill>
                <a:schemeClr val="bg1"/>
              </a:solidFill>
            </a:endParaRPr>
          </a:p>
          <a:p>
            <a:r>
              <a:rPr lang="en-US" sz="2000" dirty="0">
                <a:solidFill>
                  <a:schemeClr val="bg1"/>
                </a:solidFill>
              </a:rPr>
              <a:t>By defaulting on the loan, the borrower is said to “put” the property to the lender, thereby ridding himself of a liability equal, at least in book value, to the outstanding loan balance.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620554" y="488394"/>
            <a:ext cx="7351038" cy="521494"/>
          </a:xfrm>
          <a:prstGeom prst="rect">
            <a:avLst/>
          </a:prstGeom>
          <a:noFill/>
          <a:ln/>
        </p:spPr>
        <p:txBody>
          <a:bodyPr wrap="none" lIns="0" tIns="0" rIns="0" bIns="0" rtlCol="0" anchor="t"/>
          <a:lstStyle/>
          <a:p>
            <a:pPr marL="0" indent="0" algn="l">
              <a:lnSpc>
                <a:spcPts val="4100"/>
              </a:lnSpc>
              <a:buNone/>
            </a:pPr>
            <a:r>
              <a:rPr lang="en-US" sz="3250" dirty="0">
                <a:solidFill>
                  <a:srgbClr val="FFD9BE"/>
                </a:solidFill>
                <a:latin typeface="Quattrocento" pitchFamily="34" charset="0"/>
                <a:ea typeface="Quattrocento" pitchFamily="34" charset="-122"/>
                <a:cs typeface="Quattrocento" pitchFamily="34" charset="-120"/>
              </a:rPr>
              <a:t>The Debt Market Landscape as of 2023 </a:t>
            </a:r>
            <a:endParaRPr lang="en-US" sz="3250" dirty="0"/>
          </a:p>
        </p:txBody>
      </p:sp>
      <p:pic>
        <p:nvPicPr>
          <p:cNvPr id="3" name="Image 0" descr="preencoded.png"/>
          <p:cNvPicPr>
            <a:picLocks noChangeAspect="1"/>
          </p:cNvPicPr>
          <p:nvPr/>
        </p:nvPicPr>
        <p:blipFill>
          <a:blip r:embed="rId3"/>
          <a:stretch>
            <a:fillRect/>
          </a:stretch>
        </p:blipFill>
        <p:spPr>
          <a:xfrm>
            <a:off x="2091008" y="1541740"/>
            <a:ext cx="9596080" cy="4919305"/>
          </a:xfrm>
          <a:prstGeom prst="rect">
            <a:avLst/>
          </a:prstGeom>
        </p:spPr>
      </p:pic>
      <p:sp>
        <p:nvSpPr>
          <p:cNvPr id="4" name="Shape 1"/>
          <p:cNvSpPr/>
          <p:nvPr/>
        </p:nvSpPr>
        <p:spPr>
          <a:xfrm>
            <a:off x="4222790" y="1364456"/>
            <a:ext cx="177284" cy="177284"/>
          </a:xfrm>
          <a:prstGeom prst="roundRect">
            <a:avLst>
              <a:gd name="adj" fmla="val 10316"/>
            </a:avLst>
          </a:prstGeom>
          <a:solidFill>
            <a:srgbClr val="7A2910"/>
          </a:solidFill>
          <a:ln/>
        </p:spPr>
        <p:txBody>
          <a:bodyPr/>
          <a:lstStyle/>
          <a:p>
            <a:endParaRPr lang="en-US"/>
          </a:p>
        </p:txBody>
      </p:sp>
      <p:sp>
        <p:nvSpPr>
          <p:cNvPr id="5" name="Text 2"/>
          <p:cNvSpPr/>
          <p:nvPr/>
        </p:nvSpPr>
        <p:spPr>
          <a:xfrm>
            <a:off x="4461034" y="1364456"/>
            <a:ext cx="881301" cy="177284"/>
          </a:xfrm>
          <a:prstGeom prst="rect">
            <a:avLst/>
          </a:prstGeom>
          <a:noFill/>
          <a:ln/>
        </p:spPr>
        <p:txBody>
          <a:bodyPr wrap="none" lIns="0" tIns="0" rIns="0" bIns="0" rtlCol="0" anchor="t"/>
          <a:lstStyle/>
          <a:p>
            <a:pPr marL="0" indent="0" algn="l">
              <a:lnSpc>
                <a:spcPts val="1350"/>
              </a:lnSpc>
              <a:buNone/>
            </a:pPr>
            <a:r>
              <a:rPr lang="en-US" sz="1350" dirty="0">
                <a:solidFill>
                  <a:srgbClr val="F9EEE7"/>
                </a:solidFill>
                <a:latin typeface="Quattrocento" pitchFamily="34" charset="0"/>
                <a:ea typeface="Quattrocento" pitchFamily="34" charset="-122"/>
                <a:cs typeface="Quattrocento" pitchFamily="34" charset="-120"/>
              </a:rPr>
              <a:t>Residential</a:t>
            </a:r>
            <a:endParaRPr lang="en-US" sz="1350" dirty="0"/>
          </a:p>
        </p:txBody>
      </p:sp>
      <p:sp>
        <p:nvSpPr>
          <p:cNvPr id="6" name="Shape 3"/>
          <p:cNvSpPr/>
          <p:nvPr/>
        </p:nvSpPr>
        <p:spPr>
          <a:xfrm>
            <a:off x="5494734" y="1364456"/>
            <a:ext cx="177284" cy="177284"/>
          </a:xfrm>
          <a:prstGeom prst="roundRect">
            <a:avLst>
              <a:gd name="adj" fmla="val 10316"/>
            </a:avLst>
          </a:prstGeom>
          <a:solidFill>
            <a:srgbClr val="E8734F"/>
          </a:solidFill>
          <a:ln/>
        </p:spPr>
        <p:txBody>
          <a:bodyPr/>
          <a:lstStyle/>
          <a:p>
            <a:endParaRPr lang="en-US"/>
          </a:p>
        </p:txBody>
      </p:sp>
      <p:sp>
        <p:nvSpPr>
          <p:cNvPr id="7" name="Text 4"/>
          <p:cNvSpPr/>
          <p:nvPr/>
        </p:nvSpPr>
        <p:spPr>
          <a:xfrm>
            <a:off x="5732978" y="1364456"/>
            <a:ext cx="984528" cy="177284"/>
          </a:xfrm>
          <a:prstGeom prst="rect">
            <a:avLst/>
          </a:prstGeom>
          <a:noFill/>
          <a:ln/>
        </p:spPr>
        <p:txBody>
          <a:bodyPr wrap="none" lIns="0" tIns="0" rIns="0" bIns="0" rtlCol="0" anchor="t"/>
          <a:lstStyle/>
          <a:p>
            <a:pPr marL="0" indent="0" algn="l">
              <a:lnSpc>
                <a:spcPts val="1350"/>
              </a:lnSpc>
              <a:buNone/>
            </a:pPr>
            <a:r>
              <a:rPr lang="en-US" sz="1350" dirty="0">
                <a:solidFill>
                  <a:srgbClr val="F9EEE7"/>
                </a:solidFill>
                <a:latin typeface="Quattrocento" pitchFamily="34" charset="0"/>
                <a:ea typeface="Quattrocento" pitchFamily="34" charset="-122"/>
                <a:cs typeface="Quattrocento" pitchFamily="34" charset="-120"/>
              </a:rPr>
              <a:t>Commercial</a:t>
            </a:r>
            <a:endParaRPr lang="en-US" sz="1350" dirty="0"/>
          </a:p>
        </p:txBody>
      </p:sp>
      <p:sp>
        <p:nvSpPr>
          <p:cNvPr id="8" name="Text 5"/>
          <p:cNvSpPr/>
          <p:nvPr/>
        </p:nvSpPr>
        <p:spPr>
          <a:xfrm>
            <a:off x="620554" y="6690955"/>
            <a:ext cx="13389293" cy="567214"/>
          </a:xfrm>
          <a:prstGeom prst="rect">
            <a:avLst/>
          </a:prstGeom>
          <a:noFill/>
          <a:ln/>
        </p:spPr>
        <p:txBody>
          <a:bodyPr wrap="square" lIns="0" tIns="0" rIns="0" bIns="0" rtlCol="0" anchor="t"/>
          <a:lstStyle/>
          <a:p>
            <a:pPr marL="0" indent="0" algn="l">
              <a:lnSpc>
                <a:spcPts val="2200"/>
              </a:lnSpc>
              <a:buNone/>
            </a:pPr>
            <a:r>
              <a:rPr lang="en-US" sz="1350" dirty="0">
                <a:solidFill>
                  <a:srgbClr val="F9EEE7"/>
                </a:solidFill>
                <a:latin typeface="Quattrocento" pitchFamily="34" charset="0"/>
                <a:ea typeface="Quattrocento" pitchFamily="34" charset="-122"/>
                <a:cs typeface="Quattrocento" pitchFamily="34" charset="-120"/>
              </a:rPr>
              <a:t>The U.S. debt market exceeds $53.3 trillion, with about 30% based on mortgages. During COVID-19, mortgage-backed securities briefly surpassed Treasury securities as the largest fixed-income issuance.</a:t>
            </a:r>
            <a:endParaRPr lang="en-US" sz="1350" dirty="0"/>
          </a:p>
        </p:txBody>
      </p:sp>
      <p:sp>
        <p:nvSpPr>
          <p:cNvPr id="9" name="Text 6"/>
          <p:cNvSpPr/>
          <p:nvPr/>
        </p:nvSpPr>
        <p:spPr>
          <a:xfrm>
            <a:off x="620554" y="7457599"/>
            <a:ext cx="13389293" cy="283607"/>
          </a:xfrm>
          <a:prstGeom prst="rect">
            <a:avLst/>
          </a:prstGeom>
          <a:noFill/>
          <a:ln/>
        </p:spPr>
        <p:txBody>
          <a:bodyPr wrap="none" lIns="0" tIns="0" rIns="0" bIns="0" rtlCol="0" anchor="t"/>
          <a:lstStyle/>
          <a:p>
            <a:pPr marL="0" indent="0" algn="l">
              <a:lnSpc>
                <a:spcPts val="2200"/>
              </a:lnSpc>
              <a:buNone/>
            </a:pPr>
            <a:endParaRPr lang="en-US" sz="13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837724" y="1308616"/>
            <a:ext cx="8156972"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Strategic Default Considerations</a:t>
            </a:r>
            <a:endParaRPr lang="en-US" sz="4400" dirty="0"/>
          </a:p>
        </p:txBody>
      </p:sp>
      <p:pic>
        <p:nvPicPr>
          <p:cNvPr id="3" name="Image 0" descr="preencoded.png"/>
          <p:cNvPicPr>
            <a:picLocks noChangeAspect="1"/>
          </p:cNvPicPr>
          <p:nvPr/>
        </p:nvPicPr>
        <p:blipFill>
          <a:blip r:embed="rId3"/>
          <a:stretch>
            <a:fillRect/>
          </a:stretch>
        </p:blipFill>
        <p:spPr>
          <a:xfrm>
            <a:off x="837724" y="2491383"/>
            <a:ext cx="4118848" cy="2545556"/>
          </a:xfrm>
          <a:prstGeom prst="rect">
            <a:avLst/>
          </a:prstGeom>
        </p:spPr>
      </p:pic>
      <p:sp>
        <p:nvSpPr>
          <p:cNvPr id="4" name="Text 1"/>
          <p:cNvSpPr/>
          <p:nvPr/>
        </p:nvSpPr>
        <p:spPr>
          <a:xfrm>
            <a:off x="837724" y="527625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Underwater Loans</a:t>
            </a:r>
            <a:endParaRPr lang="en-US" sz="2200" dirty="0"/>
          </a:p>
        </p:txBody>
      </p:sp>
      <p:sp>
        <p:nvSpPr>
          <p:cNvPr id="5" name="Text 2"/>
          <p:cNvSpPr/>
          <p:nvPr/>
        </p:nvSpPr>
        <p:spPr>
          <a:xfrm>
            <a:off x="837724" y="5771793"/>
            <a:ext cx="4118848"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When property value falls below loan balance, rational default becomes likely</a:t>
            </a:r>
            <a:endParaRPr lang="en-US" sz="1850" dirty="0"/>
          </a:p>
        </p:txBody>
      </p:sp>
      <p:pic>
        <p:nvPicPr>
          <p:cNvPr id="6" name="Image 1" descr="preencoded.png"/>
          <p:cNvPicPr>
            <a:picLocks noChangeAspect="1"/>
          </p:cNvPicPr>
          <p:nvPr/>
        </p:nvPicPr>
        <p:blipFill>
          <a:blip r:embed="rId4"/>
          <a:stretch>
            <a:fillRect/>
          </a:stretch>
        </p:blipFill>
        <p:spPr>
          <a:xfrm>
            <a:off x="5255776" y="2491383"/>
            <a:ext cx="4118848" cy="2545556"/>
          </a:xfrm>
          <a:prstGeom prst="rect">
            <a:avLst/>
          </a:prstGeom>
        </p:spPr>
      </p:pic>
      <p:sp>
        <p:nvSpPr>
          <p:cNvPr id="7" name="Text 3"/>
          <p:cNvSpPr/>
          <p:nvPr/>
        </p:nvSpPr>
        <p:spPr>
          <a:xfrm>
            <a:off x="5255776" y="527625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Negotiation Leverage</a:t>
            </a:r>
            <a:endParaRPr lang="en-US" sz="2200" dirty="0"/>
          </a:p>
        </p:txBody>
      </p:sp>
      <p:sp>
        <p:nvSpPr>
          <p:cNvPr id="8" name="Text 4"/>
          <p:cNvSpPr/>
          <p:nvPr/>
        </p:nvSpPr>
        <p:spPr>
          <a:xfrm>
            <a:off x="5255776" y="5771793"/>
            <a:ext cx="4118848"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Foreclosure costs give borrowers leverage to force workout deals</a:t>
            </a:r>
            <a:endParaRPr lang="en-US" sz="1850" dirty="0"/>
          </a:p>
        </p:txBody>
      </p:sp>
      <p:pic>
        <p:nvPicPr>
          <p:cNvPr id="9" name="Image 2" descr="preencoded.png"/>
          <p:cNvPicPr>
            <a:picLocks noChangeAspect="1"/>
          </p:cNvPicPr>
          <p:nvPr/>
        </p:nvPicPr>
        <p:blipFill>
          <a:blip r:embed="rId5"/>
          <a:stretch>
            <a:fillRect/>
          </a:stretch>
        </p:blipFill>
        <p:spPr>
          <a:xfrm>
            <a:off x="9673828" y="2491383"/>
            <a:ext cx="4118848" cy="2545556"/>
          </a:xfrm>
          <a:prstGeom prst="rect">
            <a:avLst/>
          </a:prstGeom>
        </p:spPr>
      </p:pic>
      <p:sp>
        <p:nvSpPr>
          <p:cNvPr id="10" name="Text 5"/>
          <p:cNvSpPr/>
          <p:nvPr/>
        </p:nvSpPr>
        <p:spPr>
          <a:xfrm>
            <a:off x="9673828" y="527625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Reputation Effects</a:t>
            </a:r>
            <a:endParaRPr lang="en-US" sz="2200" dirty="0"/>
          </a:p>
        </p:txBody>
      </p:sp>
      <p:sp>
        <p:nvSpPr>
          <p:cNvPr id="11" name="Text 6"/>
          <p:cNvSpPr/>
          <p:nvPr/>
        </p:nvSpPr>
        <p:spPr>
          <a:xfrm>
            <a:off x="9673828" y="5771793"/>
            <a:ext cx="4118848"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Both sides consider long-term reputation impacts in default decisions</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92160"/>
          </a:xfrm>
          <a:prstGeom prst="rect">
            <a:avLst/>
          </a:prstGeom>
        </p:spPr>
      </p:pic>
      <p:sp>
        <p:nvSpPr>
          <p:cNvPr id="3" name="Text 0"/>
          <p:cNvSpPr/>
          <p:nvPr/>
        </p:nvSpPr>
        <p:spPr>
          <a:xfrm>
            <a:off x="837724" y="3844290"/>
            <a:ext cx="7404021"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U.S. Mortgage Debt Overview</a:t>
            </a:r>
            <a:endParaRPr lang="en-US" sz="4400" dirty="0"/>
          </a:p>
        </p:txBody>
      </p:sp>
      <p:sp>
        <p:nvSpPr>
          <p:cNvPr id="4" name="Text 1"/>
          <p:cNvSpPr/>
          <p:nvPr/>
        </p:nvSpPr>
        <p:spPr>
          <a:xfrm>
            <a:off x="837724" y="5026938"/>
            <a:ext cx="41188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$19.8T</a:t>
            </a:r>
            <a:endParaRPr lang="en-US" sz="6200" dirty="0"/>
          </a:p>
        </p:txBody>
      </p:sp>
      <p:sp>
        <p:nvSpPr>
          <p:cNvPr id="5" name="Text 2"/>
          <p:cNvSpPr/>
          <p:nvPr/>
        </p:nvSpPr>
        <p:spPr>
          <a:xfrm>
            <a:off x="1488996" y="6115883"/>
            <a:ext cx="2816185"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Total Mortgage Debt</a:t>
            </a:r>
            <a:endParaRPr lang="en-US" sz="2200" dirty="0"/>
          </a:p>
        </p:txBody>
      </p:sp>
      <p:sp>
        <p:nvSpPr>
          <p:cNvPr id="6" name="Text 3"/>
          <p:cNvSpPr/>
          <p:nvPr/>
        </p:nvSpPr>
        <p:spPr>
          <a:xfrm>
            <a:off x="837724" y="6611422"/>
            <a:ext cx="4118848" cy="383024"/>
          </a:xfrm>
          <a:prstGeom prst="rect">
            <a:avLst/>
          </a:prstGeom>
          <a:noFill/>
          <a:ln/>
        </p:spPr>
        <p:txBody>
          <a:bodyPr wrap="non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Outstanding in the U.S. as of 2023</a:t>
            </a:r>
            <a:endParaRPr lang="en-US" sz="1850" dirty="0"/>
          </a:p>
        </p:txBody>
      </p:sp>
      <p:sp>
        <p:nvSpPr>
          <p:cNvPr id="7" name="Text 4"/>
          <p:cNvSpPr/>
          <p:nvPr/>
        </p:nvSpPr>
        <p:spPr>
          <a:xfrm>
            <a:off x="5255776" y="5026938"/>
            <a:ext cx="41188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$5.9T</a:t>
            </a:r>
            <a:endParaRPr lang="en-US" sz="6200" dirty="0"/>
          </a:p>
        </p:txBody>
      </p:sp>
      <p:sp>
        <p:nvSpPr>
          <p:cNvPr id="8" name="Text 5"/>
          <p:cNvSpPr/>
          <p:nvPr/>
        </p:nvSpPr>
        <p:spPr>
          <a:xfrm>
            <a:off x="5842397" y="6115883"/>
            <a:ext cx="2945606"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Commercial Mortgages</a:t>
            </a:r>
            <a:endParaRPr lang="en-US" sz="2200" dirty="0"/>
          </a:p>
        </p:txBody>
      </p:sp>
      <p:sp>
        <p:nvSpPr>
          <p:cNvPr id="9" name="Text 6"/>
          <p:cNvSpPr/>
          <p:nvPr/>
        </p:nvSpPr>
        <p:spPr>
          <a:xfrm>
            <a:off x="5255776" y="6611422"/>
            <a:ext cx="4118848" cy="766048"/>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Funding income-producing properties</a:t>
            </a:r>
            <a:endParaRPr lang="en-US" sz="1850" dirty="0"/>
          </a:p>
        </p:txBody>
      </p:sp>
      <p:sp>
        <p:nvSpPr>
          <p:cNvPr id="10" name="Text 7"/>
          <p:cNvSpPr/>
          <p:nvPr/>
        </p:nvSpPr>
        <p:spPr>
          <a:xfrm>
            <a:off x="9673828" y="5026938"/>
            <a:ext cx="41188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$2.1T</a:t>
            </a:r>
            <a:endParaRPr lang="en-US" sz="6200" dirty="0"/>
          </a:p>
        </p:txBody>
      </p:sp>
      <p:sp>
        <p:nvSpPr>
          <p:cNvPr id="11" name="Text 8"/>
          <p:cNvSpPr/>
          <p:nvPr/>
        </p:nvSpPr>
        <p:spPr>
          <a:xfrm>
            <a:off x="10318313" y="6115883"/>
            <a:ext cx="2829878"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Multifamily Mortgages</a:t>
            </a:r>
            <a:endParaRPr lang="en-US" sz="2200" dirty="0"/>
          </a:p>
        </p:txBody>
      </p:sp>
      <p:sp>
        <p:nvSpPr>
          <p:cNvPr id="12" name="Text 9"/>
          <p:cNvSpPr/>
          <p:nvPr/>
        </p:nvSpPr>
        <p:spPr>
          <a:xfrm>
            <a:off x="9673828" y="6611422"/>
            <a:ext cx="4118848" cy="766048"/>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A significant portion of commercial debt</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2232184" y="774202"/>
            <a:ext cx="9697164"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Commercial Mortgage Capital Sources</a:t>
            </a:r>
            <a:endParaRPr lang="en-US" sz="4400" dirty="0"/>
          </a:p>
        </p:txBody>
      </p:sp>
      <p:sp>
        <p:nvSpPr>
          <p:cNvPr id="3" name="Text 1"/>
          <p:cNvSpPr/>
          <p:nvPr/>
        </p:nvSpPr>
        <p:spPr>
          <a:xfrm>
            <a:off x="777002" y="2818031"/>
            <a:ext cx="2910364"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Depository Institutions</a:t>
            </a:r>
            <a:endParaRPr lang="en-US" sz="2200" dirty="0"/>
          </a:p>
        </p:txBody>
      </p:sp>
      <p:sp>
        <p:nvSpPr>
          <p:cNvPr id="4" name="Text 2"/>
          <p:cNvSpPr/>
          <p:nvPr/>
        </p:nvSpPr>
        <p:spPr>
          <a:xfrm>
            <a:off x="9174" y="3364262"/>
            <a:ext cx="4304824"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Local and regional banks provide most commercial mortgage capital</a:t>
            </a:r>
            <a:endParaRPr lang="en-US" sz="1850" dirty="0"/>
          </a:p>
        </p:txBody>
      </p:sp>
      <p:pic>
        <p:nvPicPr>
          <p:cNvPr id="5" name="Image 0" descr="preencoded.png"/>
          <p:cNvPicPr>
            <a:picLocks noChangeAspect="1"/>
          </p:cNvPicPr>
          <p:nvPr/>
        </p:nvPicPr>
        <p:blipFill>
          <a:blip r:embed="rId3"/>
          <a:stretch>
            <a:fillRect/>
          </a:stretch>
        </p:blipFill>
        <p:spPr>
          <a:xfrm>
            <a:off x="5501521" y="2892504"/>
            <a:ext cx="3627358" cy="3627358"/>
          </a:xfrm>
          <a:prstGeom prst="rect">
            <a:avLst/>
          </a:prstGeom>
        </p:spPr>
      </p:pic>
      <p:sp>
        <p:nvSpPr>
          <p:cNvPr id="6" name="Shape 3"/>
          <p:cNvSpPr/>
          <p:nvPr/>
        </p:nvSpPr>
        <p:spPr>
          <a:xfrm>
            <a:off x="5781556" y="3172539"/>
            <a:ext cx="598408" cy="598408"/>
          </a:xfrm>
          <a:prstGeom prst="roundRect">
            <a:avLst>
              <a:gd name="adj" fmla="val 1526526"/>
            </a:avLst>
          </a:prstGeom>
          <a:solidFill>
            <a:srgbClr val="315251"/>
          </a:solidFill>
          <a:ln/>
        </p:spPr>
        <p:txBody>
          <a:bodyPr/>
          <a:lstStyle/>
          <a:p>
            <a:endParaRPr lang="en-US"/>
          </a:p>
        </p:txBody>
      </p:sp>
      <p:pic>
        <p:nvPicPr>
          <p:cNvPr id="7" name="Image 1" descr="preencoded.png"/>
          <p:cNvPicPr>
            <a:picLocks noChangeAspect="1"/>
          </p:cNvPicPr>
          <p:nvPr/>
        </p:nvPicPr>
        <p:blipFill>
          <a:blip r:embed="rId4"/>
          <a:stretch>
            <a:fillRect/>
          </a:stretch>
        </p:blipFill>
        <p:spPr>
          <a:xfrm>
            <a:off x="5946100" y="3303389"/>
            <a:ext cx="269200" cy="336590"/>
          </a:xfrm>
          <a:prstGeom prst="rect">
            <a:avLst/>
          </a:prstGeom>
        </p:spPr>
      </p:pic>
      <p:sp>
        <p:nvSpPr>
          <p:cNvPr id="8" name="Text 4"/>
          <p:cNvSpPr/>
          <p:nvPr/>
        </p:nvSpPr>
        <p:spPr>
          <a:xfrm>
            <a:off x="10746997" y="2996564"/>
            <a:ext cx="3302437"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Life Insurance Companies</a:t>
            </a:r>
            <a:endParaRPr lang="en-US" sz="2200" dirty="0"/>
          </a:p>
        </p:txBody>
      </p:sp>
      <p:sp>
        <p:nvSpPr>
          <p:cNvPr id="9" name="Text 5"/>
          <p:cNvSpPr/>
          <p:nvPr/>
        </p:nvSpPr>
        <p:spPr>
          <a:xfrm>
            <a:off x="10345112" y="3574256"/>
            <a:ext cx="4304824"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Major source for larger properties and longer-term loans</a:t>
            </a:r>
            <a:endParaRPr lang="en-US" sz="1850" dirty="0"/>
          </a:p>
        </p:txBody>
      </p:sp>
      <p:pic>
        <p:nvPicPr>
          <p:cNvPr id="10" name="Image 2" descr="preencoded.png"/>
          <p:cNvPicPr>
            <a:picLocks noChangeAspect="1"/>
          </p:cNvPicPr>
          <p:nvPr/>
        </p:nvPicPr>
        <p:blipFill>
          <a:blip r:embed="rId5"/>
          <a:stretch>
            <a:fillRect/>
          </a:stretch>
        </p:blipFill>
        <p:spPr>
          <a:xfrm>
            <a:off x="5501521" y="2892504"/>
            <a:ext cx="3627358" cy="3627358"/>
          </a:xfrm>
          <a:prstGeom prst="rect">
            <a:avLst/>
          </a:prstGeom>
        </p:spPr>
      </p:pic>
      <p:sp>
        <p:nvSpPr>
          <p:cNvPr id="11" name="Shape 6"/>
          <p:cNvSpPr/>
          <p:nvPr/>
        </p:nvSpPr>
        <p:spPr>
          <a:xfrm>
            <a:off x="8250317" y="3172539"/>
            <a:ext cx="598408" cy="598408"/>
          </a:xfrm>
          <a:prstGeom prst="roundRect">
            <a:avLst>
              <a:gd name="adj" fmla="val 1526526"/>
            </a:avLst>
          </a:prstGeom>
          <a:solidFill>
            <a:srgbClr val="315251"/>
          </a:solidFill>
          <a:ln/>
        </p:spPr>
        <p:txBody>
          <a:bodyPr/>
          <a:lstStyle/>
          <a:p>
            <a:endParaRPr lang="en-US"/>
          </a:p>
        </p:txBody>
      </p:sp>
      <p:pic>
        <p:nvPicPr>
          <p:cNvPr id="12" name="Image 3" descr="preencoded.png"/>
          <p:cNvPicPr>
            <a:picLocks noChangeAspect="1"/>
          </p:cNvPicPr>
          <p:nvPr/>
        </p:nvPicPr>
        <p:blipFill>
          <a:blip r:embed="rId6"/>
          <a:stretch>
            <a:fillRect/>
          </a:stretch>
        </p:blipFill>
        <p:spPr>
          <a:xfrm>
            <a:off x="8414861" y="3303389"/>
            <a:ext cx="269200" cy="336590"/>
          </a:xfrm>
          <a:prstGeom prst="rect">
            <a:avLst/>
          </a:prstGeom>
        </p:spPr>
      </p:pic>
      <p:sp>
        <p:nvSpPr>
          <p:cNvPr id="13" name="Text 7"/>
          <p:cNvSpPr/>
          <p:nvPr/>
        </p:nvSpPr>
        <p:spPr>
          <a:xfrm>
            <a:off x="11650285" y="489596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CMBS</a:t>
            </a:r>
            <a:endParaRPr lang="en-US" sz="2200" dirty="0"/>
          </a:p>
        </p:txBody>
      </p:sp>
      <p:sp>
        <p:nvSpPr>
          <p:cNvPr id="14" name="Text 8"/>
          <p:cNvSpPr/>
          <p:nvPr/>
        </p:nvSpPr>
        <p:spPr>
          <a:xfrm>
            <a:off x="10460603" y="5443190"/>
            <a:ext cx="4304824"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Over $960 billion in securities backed by commercial mortgage pools</a:t>
            </a:r>
            <a:endParaRPr lang="en-US" sz="1850" dirty="0"/>
          </a:p>
        </p:txBody>
      </p:sp>
      <p:pic>
        <p:nvPicPr>
          <p:cNvPr id="15" name="Image 4" descr="preencoded.png"/>
          <p:cNvPicPr>
            <a:picLocks noChangeAspect="1"/>
          </p:cNvPicPr>
          <p:nvPr/>
        </p:nvPicPr>
        <p:blipFill>
          <a:blip r:embed="rId7"/>
          <a:stretch>
            <a:fillRect/>
          </a:stretch>
        </p:blipFill>
        <p:spPr>
          <a:xfrm>
            <a:off x="5501521" y="2892504"/>
            <a:ext cx="3627358" cy="3627358"/>
          </a:xfrm>
          <a:prstGeom prst="rect">
            <a:avLst/>
          </a:prstGeom>
        </p:spPr>
      </p:pic>
      <p:sp>
        <p:nvSpPr>
          <p:cNvPr id="16" name="Shape 9"/>
          <p:cNvSpPr/>
          <p:nvPr/>
        </p:nvSpPr>
        <p:spPr>
          <a:xfrm>
            <a:off x="8250317" y="5641300"/>
            <a:ext cx="598408" cy="598408"/>
          </a:xfrm>
          <a:prstGeom prst="roundRect">
            <a:avLst>
              <a:gd name="adj" fmla="val 1526526"/>
            </a:avLst>
          </a:prstGeom>
          <a:solidFill>
            <a:srgbClr val="315251"/>
          </a:solidFill>
          <a:ln/>
        </p:spPr>
        <p:txBody>
          <a:bodyPr/>
          <a:lstStyle/>
          <a:p>
            <a:endParaRPr lang="en-US"/>
          </a:p>
        </p:txBody>
      </p:sp>
      <p:pic>
        <p:nvPicPr>
          <p:cNvPr id="17" name="Image 5" descr="preencoded.png"/>
          <p:cNvPicPr>
            <a:picLocks noChangeAspect="1"/>
          </p:cNvPicPr>
          <p:nvPr/>
        </p:nvPicPr>
        <p:blipFill>
          <a:blip r:embed="rId8"/>
          <a:stretch>
            <a:fillRect/>
          </a:stretch>
        </p:blipFill>
        <p:spPr>
          <a:xfrm>
            <a:off x="8414861" y="5772150"/>
            <a:ext cx="269200" cy="336590"/>
          </a:xfrm>
          <a:prstGeom prst="rect">
            <a:avLst/>
          </a:prstGeom>
        </p:spPr>
      </p:pic>
      <p:sp>
        <p:nvSpPr>
          <p:cNvPr id="18" name="Text 10"/>
          <p:cNvSpPr/>
          <p:nvPr/>
        </p:nvSpPr>
        <p:spPr>
          <a:xfrm>
            <a:off x="-489823" y="5247917"/>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GSEs</a:t>
            </a:r>
            <a:endParaRPr lang="en-US" sz="2200" dirty="0"/>
          </a:p>
        </p:txBody>
      </p:sp>
      <p:sp>
        <p:nvSpPr>
          <p:cNvPr id="19" name="Text 11"/>
          <p:cNvSpPr/>
          <p:nvPr/>
        </p:nvSpPr>
        <p:spPr>
          <a:xfrm>
            <a:off x="62805" y="5857869"/>
            <a:ext cx="3568363"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Significant role in multifamily housing finance</a:t>
            </a:r>
            <a:endParaRPr lang="en-US" sz="1850" dirty="0"/>
          </a:p>
        </p:txBody>
      </p:sp>
      <p:pic>
        <p:nvPicPr>
          <p:cNvPr id="20" name="Image 6" descr="preencoded.png"/>
          <p:cNvPicPr>
            <a:picLocks noChangeAspect="1"/>
          </p:cNvPicPr>
          <p:nvPr/>
        </p:nvPicPr>
        <p:blipFill>
          <a:blip r:embed="rId9"/>
          <a:stretch>
            <a:fillRect/>
          </a:stretch>
        </p:blipFill>
        <p:spPr>
          <a:xfrm>
            <a:off x="5501521" y="2892504"/>
            <a:ext cx="3627358" cy="3627358"/>
          </a:xfrm>
          <a:prstGeom prst="rect">
            <a:avLst/>
          </a:prstGeom>
        </p:spPr>
      </p:pic>
      <p:sp>
        <p:nvSpPr>
          <p:cNvPr id="21" name="Shape 12"/>
          <p:cNvSpPr/>
          <p:nvPr/>
        </p:nvSpPr>
        <p:spPr>
          <a:xfrm>
            <a:off x="5781556" y="5641300"/>
            <a:ext cx="598408" cy="598408"/>
          </a:xfrm>
          <a:prstGeom prst="roundRect">
            <a:avLst>
              <a:gd name="adj" fmla="val 1526526"/>
            </a:avLst>
          </a:prstGeom>
          <a:solidFill>
            <a:srgbClr val="315251"/>
          </a:solidFill>
          <a:ln/>
        </p:spPr>
        <p:txBody>
          <a:bodyPr/>
          <a:lstStyle/>
          <a:p>
            <a:endParaRPr lang="en-US"/>
          </a:p>
        </p:txBody>
      </p:sp>
      <p:pic>
        <p:nvPicPr>
          <p:cNvPr id="22" name="Image 7" descr="preencoded.png"/>
          <p:cNvPicPr>
            <a:picLocks noChangeAspect="1"/>
          </p:cNvPicPr>
          <p:nvPr/>
        </p:nvPicPr>
        <p:blipFill>
          <a:blip r:embed="rId10"/>
          <a:stretch>
            <a:fillRect/>
          </a:stretch>
        </p:blipFill>
        <p:spPr>
          <a:xfrm>
            <a:off x="5946100" y="5772150"/>
            <a:ext cx="269200" cy="336590"/>
          </a:xfrm>
          <a:prstGeom prst="rect">
            <a:avLst/>
          </a:prstGeom>
        </p:spPr>
      </p:pic>
      <p:pic>
        <p:nvPicPr>
          <p:cNvPr id="23" name="Picture 22">
            <a:extLst>
              <a:ext uri="{FF2B5EF4-FFF2-40B4-BE49-F238E27FC236}">
                <a16:creationId xmlns:a16="http://schemas.microsoft.com/office/drawing/2014/main" id="{ACDE0AC2-7892-478F-9CDA-BC2991AA060B}"/>
              </a:ext>
            </a:extLst>
          </p:cNvPr>
          <p:cNvPicPr>
            <a:picLocks noChangeAspect="1"/>
          </p:cNvPicPr>
          <p:nvPr/>
        </p:nvPicPr>
        <p:blipFill>
          <a:blip r:embed="rId11"/>
          <a:stretch>
            <a:fillRect/>
          </a:stretch>
        </p:blipFill>
        <p:spPr>
          <a:xfrm>
            <a:off x="4449831" y="2483998"/>
            <a:ext cx="5730737" cy="4444369"/>
          </a:xfrm>
          <a:prstGeom prst="rect">
            <a:avLst/>
          </a:prstGeom>
        </p:spPr>
      </p:pic>
      <p:cxnSp>
        <p:nvCxnSpPr>
          <p:cNvPr id="25" name="Straight Arrow Connector 24">
            <a:extLst>
              <a:ext uri="{FF2B5EF4-FFF2-40B4-BE49-F238E27FC236}">
                <a16:creationId xmlns:a16="http://schemas.microsoft.com/office/drawing/2014/main" id="{3E19676D-1E31-7334-C000-36A092A1A05B}"/>
              </a:ext>
            </a:extLst>
          </p:cNvPr>
          <p:cNvCxnSpPr/>
          <p:nvPr/>
        </p:nvCxnSpPr>
        <p:spPr>
          <a:xfrm>
            <a:off x="3435178" y="4130310"/>
            <a:ext cx="2645522" cy="57587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92160"/>
          </a:xfrm>
          <a:prstGeom prst="rect">
            <a:avLst/>
          </a:prstGeom>
        </p:spPr>
      </p:pic>
      <p:sp>
        <p:nvSpPr>
          <p:cNvPr id="3" name="Text 0"/>
          <p:cNvSpPr/>
          <p:nvPr/>
        </p:nvSpPr>
        <p:spPr>
          <a:xfrm>
            <a:off x="837724" y="4017764"/>
            <a:ext cx="7646194"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Multifamily Mortgage Funding</a:t>
            </a:r>
            <a:endParaRPr lang="en-US" sz="4400" dirty="0"/>
          </a:p>
        </p:txBody>
      </p:sp>
      <p:sp>
        <p:nvSpPr>
          <p:cNvPr id="4" name="Shape 1"/>
          <p:cNvSpPr/>
          <p:nvPr/>
        </p:nvSpPr>
        <p:spPr>
          <a:xfrm>
            <a:off x="837724" y="5080754"/>
            <a:ext cx="4158734" cy="2123242"/>
          </a:xfrm>
          <a:prstGeom prst="roundRect">
            <a:avLst>
              <a:gd name="adj" fmla="val 1691"/>
            </a:avLst>
          </a:prstGeom>
          <a:solidFill>
            <a:srgbClr val="315251"/>
          </a:solidFill>
          <a:ln/>
        </p:spPr>
        <p:txBody>
          <a:bodyPr/>
          <a:lstStyle/>
          <a:p>
            <a:endParaRPr lang="en-US"/>
          </a:p>
        </p:txBody>
      </p:sp>
      <p:sp>
        <p:nvSpPr>
          <p:cNvPr id="5" name="Text 2"/>
          <p:cNvSpPr/>
          <p:nvPr/>
        </p:nvSpPr>
        <p:spPr>
          <a:xfrm>
            <a:off x="1077039" y="532007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GSE Funding</a:t>
            </a:r>
            <a:endParaRPr lang="en-US" sz="2200" dirty="0"/>
          </a:p>
        </p:txBody>
      </p:sp>
      <p:sp>
        <p:nvSpPr>
          <p:cNvPr id="6" name="Text 3"/>
          <p:cNvSpPr/>
          <p:nvPr/>
        </p:nvSpPr>
        <p:spPr>
          <a:xfrm>
            <a:off x="1077039" y="5815608"/>
            <a:ext cx="3680103"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Government Sponsored Enterprises fund approximately 24% of multifamily development</a:t>
            </a:r>
            <a:endParaRPr lang="en-US" sz="1850" dirty="0"/>
          </a:p>
        </p:txBody>
      </p:sp>
      <p:sp>
        <p:nvSpPr>
          <p:cNvPr id="7" name="Shape 4"/>
          <p:cNvSpPr/>
          <p:nvPr/>
        </p:nvSpPr>
        <p:spPr>
          <a:xfrm>
            <a:off x="5235773" y="5080754"/>
            <a:ext cx="4158734" cy="2123242"/>
          </a:xfrm>
          <a:prstGeom prst="roundRect">
            <a:avLst>
              <a:gd name="adj" fmla="val 1691"/>
            </a:avLst>
          </a:prstGeom>
          <a:solidFill>
            <a:srgbClr val="315251"/>
          </a:solidFill>
          <a:ln/>
        </p:spPr>
        <p:txBody>
          <a:bodyPr/>
          <a:lstStyle/>
          <a:p>
            <a:endParaRPr lang="en-US"/>
          </a:p>
        </p:txBody>
      </p:sp>
      <p:sp>
        <p:nvSpPr>
          <p:cNvPr id="8" name="Text 5"/>
          <p:cNvSpPr/>
          <p:nvPr/>
        </p:nvSpPr>
        <p:spPr>
          <a:xfrm>
            <a:off x="5475089" y="532007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CMBS Funding</a:t>
            </a:r>
            <a:endParaRPr lang="en-US" sz="2200" dirty="0"/>
          </a:p>
        </p:txBody>
      </p:sp>
      <p:sp>
        <p:nvSpPr>
          <p:cNvPr id="9" name="Text 6"/>
          <p:cNvSpPr/>
          <p:nvPr/>
        </p:nvSpPr>
        <p:spPr>
          <a:xfrm>
            <a:off x="5475089" y="5815608"/>
            <a:ext cx="3680103"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Commercial Mortgage-Backed Securities provide about 25% of multifamily funding</a:t>
            </a:r>
            <a:endParaRPr lang="en-US" sz="1850" dirty="0"/>
          </a:p>
        </p:txBody>
      </p:sp>
      <p:sp>
        <p:nvSpPr>
          <p:cNvPr id="10" name="Shape 7"/>
          <p:cNvSpPr/>
          <p:nvPr/>
        </p:nvSpPr>
        <p:spPr>
          <a:xfrm>
            <a:off x="9633823" y="5080754"/>
            <a:ext cx="4158853" cy="2123242"/>
          </a:xfrm>
          <a:prstGeom prst="roundRect">
            <a:avLst>
              <a:gd name="adj" fmla="val 1691"/>
            </a:avLst>
          </a:prstGeom>
          <a:solidFill>
            <a:srgbClr val="315251"/>
          </a:solidFill>
          <a:ln/>
        </p:spPr>
        <p:txBody>
          <a:bodyPr/>
          <a:lstStyle/>
          <a:p>
            <a:endParaRPr lang="en-US"/>
          </a:p>
        </p:txBody>
      </p:sp>
      <p:sp>
        <p:nvSpPr>
          <p:cNvPr id="11" name="Text 8"/>
          <p:cNvSpPr/>
          <p:nvPr/>
        </p:nvSpPr>
        <p:spPr>
          <a:xfrm>
            <a:off x="9873139" y="532007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Other Sources</a:t>
            </a:r>
            <a:endParaRPr lang="en-US" sz="2200" dirty="0"/>
          </a:p>
        </p:txBody>
      </p:sp>
      <p:sp>
        <p:nvSpPr>
          <p:cNvPr id="12" name="Text 9"/>
          <p:cNvSpPr/>
          <p:nvPr/>
        </p:nvSpPr>
        <p:spPr>
          <a:xfrm>
            <a:off x="9873139" y="5815608"/>
            <a:ext cx="3680222"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Banks, life insurance companies, and other lenders provide the remaining 51%</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10909"/>
          </a:xfrm>
          <a:prstGeom prst="rect">
            <a:avLst/>
          </a:prstGeom>
        </p:spPr>
      </p:pic>
      <p:sp>
        <p:nvSpPr>
          <p:cNvPr id="3" name="Text 0"/>
          <p:cNvSpPr/>
          <p:nvPr/>
        </p:nvSpPr>
        <p:spPr>
          <a:xfrm>
            <a:off x="703064" y="3063240"/>
            <a:ext cx="8813721" cy="590788"/>
          </a:xfrm>
          <a:prstGeom prst="rect">
            <a:avLst/>
          </a:prstGeom>
          <a:noFill/>
          <a:ln/>
        </p:spPr>
        <p:txBody>
          <a:bodyPr wrap="none" lIns="0" tIns="0" rIns="0" bIns="0" rtlCol="0" anchor="t"/>
          <a:lstStyle/>
          <a:p>
            <a:pPr marL="0" indent="0" algn="l">
              <a:lnSpc>
                <a:spcPts val="4650"/>
              </a:lnSpc>
              <a:buNone/>
            </a:pPr>
            <a:r>
              <a:rPr lang="en-US" sz="3700" dirty="0">
                <a:solidFill>
                  <a:srgbClr val="FFD9BE"/>
                </a:solidFill>
                <a:latin typeface="Quattrocento" pitchFamily="34" charset="0"/>
                <a:ea typeface="Quattrocento" pitchFamily="34" charset="-122"/>
                <a:cs typeface="Quattrocento" pitchFamily="34" charset="-120"/>
              </a:rPr>
              <a:t>Cyclical Nature of Commercial Mortgages</a:t>
            </a:r>
            <a:endParaRPr lang="en-US" sz="3700" dirty="0"/>
          </a:p>
        </p:txBody>
      </p:sp>
      <p:sp>
        <p:nvSpPr>
          <p:cNvPr id="4" name="Shape 1"/>
          <p:cNvSpPr/>
          <p:nvPr/>
        </p:nvSpPr>
        <p:spPr>
          <a:xfrm>
            <a:off x="703064" y="5817275"/>
            <a:ext cx="13224272" cy="22860"/>
          </a:xfrm>
          <a:prstGeom prst="roundRect">
            <a:avLst>
              <a:gd name="adj" fmla="val 131810"/>
            </a:avLst>
          </a:prstGeom>
          <a:solidFill>
            <a:srgbClr val="4A6B6A"/>
          </a:solidFill>
          <a:ln/>
        </p:spPr>
        <p:txBody>
          <a:bodyPr/>
          <a:lstStyle/>
          <a:p>
            <a:endParaRPr lang="en-US"/>
          </a:p>
        </p:txBody>
      </p:sp>
      <p:sp>
        <p:nvSpPr>
          <p:cNvPr id="5" name="Shape 2"/>
          <p:cNvSpPr/>
          <p:nvPr/>
        </p:nvSpPr>
        <p:spPr>
          <a:xfrm>
            <a:off x="3261122" y="5214699"/>
            <a:ext cx="22860" cy="602575"/>
          </a:xfrm>
          <a:prstGeom prst="roundRect">
            <a:avLst>
              <a:gd name="adj" fmla="val 131810"/>
            </a:avLst>
          </a:prstGeom>
          <a:solidFill>
            <a:srgbClr val="4A6B6A"/>
          </a:solidFill>
          <a:ln/>
        </p:spPr>
        <p:txBody>
          <a:bodyPr/>
          <a:lstStyle/>
          <a:p>
            <a:endParaRPr lang="en-US"/>
          </a:p>
        </p:txBody>
      </p:sp>
      <p:sp>
        <p:nvSpPr>
          <p:cNvPr id="6" name="Shape 3"/>
          <p:cNvSpPr/>
          <p:nvPr/>
        </p:nvSpPr>
        <p:spPr>
          <a:xfrm>
            <a:off x="3046571" y="5591294"/>
            <a:ext cx="451961" cy="451961"/>
          </a:xfrm>
          <a:prstGeom prst="roundRect">
            <a:avLst>
              <a:gd name="adj" fmla="val 6667"/>
            </a:avLst>
          </a:prstGeom>
          <a:solidFill>
            <a:srgbClr val="315251"/>
          </a:solidFill>
          <a:ln/>
        </p:spPr>
        <p:txBody>
          <a:bodyPr/>
          <a:lstStyle/>
          <a:p>
            <a:endParaRPr lang="en-US"/>
          </a:p>
        </p:txBody>
      </p:sp>
      <p:sp>
        <p:nvSpPr>
          <p:cNvPr id="7" name="Text 4"/>
          <p:cNvSpPr/>
          <p:nvPr/>
        </p:nvSpPr>
        <p:spPr>
          <a:xfrm>
            <a:off x="3130808" y="5640050"/>
            <a:ext cx="283488" cy="354449"/>
          </a:xfrm>
          <a:prstGeom prst="rect">
            <a:avLst/>
          </a:prstGeom>
          <a:noFill/>
          <a:ln/>
        </p:spPr>
        <p:txBody>
          <a:bodyPr wrap="none" lIns="0" tIns="0" rIns="0" bIns="0" rtlCol="0" anchor="t"/>
          <a:lstStyle/>
          <a:p>
            <a:pPr marL="0" indent="0" algn="ctr">
              <a:lnSpc>
                <a:spcPts val="2200"/>
              </a:lnSpc>
              <a:buNone/>
            </a:pPr>
            <a:r>
              <a:rPr lang="en-US" sz="2200" dirty="0">
                <a:solidFill>
                  <a:srgbClr val="F9EEE7"/>
                </a:solidFill>
                <a:latin typeface="Quattrocento" pitchFamily="34" charset="0"/>
                <a:ea typeface="Quattrocento" pitchFamily="34" charset="-122"/>
                <a:cs typeface="Quattrocento" pitchFamily="34" charset="-120"/>
              </a:rPr>
              <a:t>1</a:t>
            </a:r>
            <a:endParaRPr lang="en-US" sz="2200" dirty="0"/>
          </a:p>
        </p:txBody>
      </p:sp>
      <p:sp>
        <p:nvSpPr>
          <p:cNvPr id="8" name="Text 5"/>
          <p:cNvSpPr/>
          <p:nvPr/>
        </p:nvSpPr>
        <p:spPr>
          <a:xfrm>
            <a:off x="2090976" y="3955256"/>
            <a:ext cx="2363272" cy="295394"/>
          </a:xfrm>
          <a:prstGeom prst="rect">
            <a:avLst/>
          </a:prstGeom>
          <a:noFill/>
          <a:ln/>
        </p:spPr>
        <p:txBody>
          <a:bodyPr wrap="none" lIns="0" tIns="0" rIns="0" bIns="0" rtlCol="0" anchor="t"/>
          <a:lstStyle/>
          <a:p>
            <a:pPr marL="0" indent="0" algn="ctr">
              <a:lnSpc>
                <a:spcPts val="2300"/>
              </a:lnSpc>
              <a:buNone/>
            </a:pPr>
            <a:r>
              <a:rPr lang="en-US" sz="1850" dirty="0">
                <a:solidFill>
                  <a:srgbClr val="F9EEE7"/>
                </a:solidFill>
                <a:latin typeface="Quattrocento" pitchFamily="34" charset="0"/>
                <a:ea typeface="Quattrocento" pitchFamily="34" charset="-122"/>
                <a:cs typeface="Quattrocento" pitchFamily="34" charset="-120"/>
              </a:rPr>
              <a:t>1980s Boom</a:t>
            </a:r>
            <a:endParaRPr lang="en-US" sz="1850" dirty="0"/>
          </a:p>
        </p:txBody>
      </p:sp>
      <p:sp>
        <p:nvSpPr>
          <p:cNvPr id="9" name="Text 6"/>
          <p:cNvSpPr/>
          <p:nvPr/>
        </p:nvSpPr>
        <p:spPr>
          <a:xfrm>
            <a:off x="903923" y="4371142"/>
            <a:ext cx="4737378" cy="642699"/>
          </a:xfrm>
          <a:prstGeom prst="rect">
            <a:avLst/>
          </a:prstGeom>
          <a:noFill/>
          <a:ln/>
        </p:spPr>
        <p:txBody>
          <a:bodyPr wrap="square" lIns="0" tIns="0" rIns="0" bIns="0" rtlCol="0" anchor="t"/>
          <a:lstStyle/>
          <a:p>
            <a:pPr marL="0" indent="0" algn="ctr">
              <a:lnSpc>
                <a:spcPts val="2500"/>
              </a:lnSpc>
              <a:buNone/>
            </a:pPr>
            <a:r>
              <a:rPr lang="en-US" sz="1550" dirty="0">
                <a:solidFill>
                  <a:srgbClr val="F9EEE7"/>
                </a:solidFill>
                <a:latin typeface="Quattrocento" pitchFamily="34" charset="0"/>
                <a:ea typeface="Quattrocento" pitchFamily="34" charset="-122"/>
                <a:cs typeface="Quattrocento" pitchFamily="34" charset="-120"/>
              </a:rPr>
              <a:t>Significant flow of mortgage capital into commercial real estate</a:t>
            </a:r>
            <a:endParaRPr lang="en-US" sz="1550" dirty="0"/>
          </a:p>
        </p:txBody>
      </p:sp>
      <p:sp>
        <p:nvSpPr>
          <p:cNvPr id="10" name="Shape 7"/>
          <p:cNvSpPr/>
          <p:nvPr/>
        </p:nvSpPr>
        <p:spPr>
          <a:xfrm>
            <a:off x="5956102" y="5817275"/>
            <a:ext cx="22860" cy="602575"/>
          </a:xfrm>
          <a:prstGeom prst="roundRect">
            <a:avLst>
              <a:gd name="adj" fmla="val 131810"/>
            </a:avLst>
          </a:prstGeom>
          <a:solidFill>
            <a:srgbClr val="4A6B6A"/>
          </a:solidFill>
          <a:ln/>
        </p:spPr>
        <p:txBody>
          <a:bodyPr/>
          <a:lstStyle/>
          <a:p>
            <a:endParaRPr lang="en-US"/>
          </a:p>
        </p:txBody>
      </p:sp>
      <p:sp>
        <p:nvSpPr>
          <p:cNvPr id="11" name="Shape 8"/>
          <p:cNvSpPr/>
          <p:nvPr/>
        </p:nvSpPr>
        <p:spPr>
          <a:xfrm>
            <a:off x="5741551" y="5591294"/>
            <a:ext cx="451961" cy="451961"/>
          </a:xfrm>
          <a:prstGeom prst="roundRect">
            <a:avLst>
              <a:gd name="adj" fmla="val 6667"/>
            </a:avLst>
          </a:prstGeom>
          <a:solidFill>
            <a:srgbClr val="315251"/>
          </a:solidFill>
          <a:ln/>
        </p:spPr>
        <p:txBody>
          <a:bodyPr/>
          <a:lstStyle/>
          <a:p>
            <a:endParaRPr lang="en-US"/>
          </a:p>
        </p:txBody>
      </p:sp>
      <p:sp>
        <p:nvSpPr>
          <p:cNvPr id="12" name="Text 9"/>
          <p:cNvSpPr/>
          <p:nvPr/>
        </p:nvSpPr>
        <p:spPr>
          <a:xfrm>
            <a:off x="5825788" y="5640050"/>
            <a:ext cx="283488" cy="354449"/>
          </a:xfrm>
          <a:prstGeom prst="rect">
            <a:avLst/>
          </a:prstGeom>
          <a:noFill/>
          <a:ln/>
        </p:spPr>
        <p:txBody>
          <a:bodyPr wrap="none" lIns="0" tIns="0" rIns="0" bIns="0" rtlCol="0" anchor="t"/>
          <a:lstStyle/>
          <a:p>
            <a:pPr marL="0" indent="0" algn="ctr">
              <a:lnSpc>
                <a:spcPts val="2200"/>
              </a:lnSpc>
              <a:buNone/>
            </a:pPr>
            <a:r>
              <a:rPr lang="en-US" sz="2200" dirty="0">
                <a:solidFill>
                  <a:srgbClr val="F9EEE7"/>
                </a:solidFill>
                <a:latin typeface="Quattrocento" pitchFamily="34" charset="0"/>
                <a:ea typeface="Quattrocento" pitchFamily="34" charset="-122"/>
                <a:cs typeface="Quattrocento" pitchFamily="34" charset="-120"/>
              </a:rPr>
              <a:t>2</a:t>
            </a:r>
            <a:endParaRPr lang="en-US" sz="2200" dirty="0"/>
          </a:p>
        </p:txBody>
      </p:sp>
      <p:sp>
        <p:nvSpPr>
          <p:cNvPr id="13" name="Text 10"/>
          <p:cNvSpPr/>
          <p:nvPr/>
        </p:nvSpPr>
        <p:spPr>
          <a:xfrm>
            <a:off x="4785955" y="6620708"/>
            <a:ext cx="2363272" cy="295394"/>
          </a:xfrm>
          <a:prstGeom prst="rect">
            <a:avLst/>
          </a:prstGeom>
          <a:noFill/>
          <a:ln/>
        </p:spPr>
        <p:txBody>
          <a:bodyPr wrap="none" lIns="0" tIns="0" rIns="0" bIns="0" rtlCol="0" anchor="t"/>
          <a:lstStyle/>
          <a:p>
            <a:pPr marL="0" indent="0" algn="ctr">
              <a:lnSpc>
                <a:spcPts val="2300"/>
              </a:lnSpc>
              <a:buNone/>
            </a:pPr>
            <a:r>
              <a:rPr lang="en-US" sz="1850" dirty="0">
                <a:solidFill>
                  <a:srgbClr val="F9EEE7"/>
                </a:solidFill>
                <a:latin typeface="Quattrocento" pitchFamily="34" charset="0"/>
                <a:ea typeface="Quattrocento" pitchFamily="34" charset="-122"/>
                <a:cs typeface="Quattrocento" pitchFamily="34" charset="-120"/>
              </a:rPr>
              <a:t>2000s Peak</a:t>
            </a:r>
            <a:endParaRPr lang="en-US" sz="1850" dirty="0"/>
          </a:p>
        </p:txBody>
      </p:sp>
      <p:sp>
        <p:nvSpPr>
          <p:cNvPr id="14" name="Text 11"/>
          <p:cNvSpPr/>
          <p:nvPr/>
        </p:nvSpPr>
        <p:spPr>
          <a:xfrm>
            <a:off x="3598902" y="7036594"/>
            <a:ext cx="4737378" cy="642699"/>
          </a:xfrm>
          <a:prstGeom prst="rect">
            <a:avLst/>
          </a:prstGeom>
          <a:noFill/>
          <a:ln/>
        </p:spPr>
        <p:txBody>
          <a:bodyPr wrap="square" lIns="0" tIns="0" rIns="0" bIns="0" rtlCol="0" anchor="t"/>
          <a:lstStyle/>
          <a:p>
            <a:pPr marL="0" indent="0" algn="ctr">
              <a:lnSpc>
                <a:spcPts val="2500"/>
              </a:lnSpc>
              <a:buNone/>
            </a:pPr>
            <a:r>
              <a:rPr lang="en-US" sz="1550" dirty="0">
                <a:solidFill>
                  <a:srgbClr val="F9EEE7"/>
                </a:solidFill>
                <a:latin typeface="Quattrocento" pitchFamily="34" charset="0"/>
                <a:ea typeface="Quattrocento" pitchFamily="34" charset="-122"/>
                <a:cs typeface="Quattrocento" pitchFamily="34" charset="-120"/>
              </a:rPr>
              <a:t>Capital flowing at $300B annually, with $100B through CMBS</a:t>
            </a:r>
            <a:endParaRPr lang="en-US" sz="1550" dirty="0"/>
          </a:p>
        </p:txBody>
      </p:sp>
      <p:sp>
        <p:nvSpPr>
          <p:cNvPr id="15" name="Shape 12"/>
          <p:cNvSpPr/>
          <p:nvPr/>
        </p:nvSpPr>
        <p:spPr>
          <a:xfrm>
            <a:off x="8651200" y="5214699"/>
            <a:ext cx="22860" cy="602575"/>
          </a:xfrm>
          <a:prstGeom prst="roundRect">
            <a:avLst>
              <a:gd name="adj" fmla="val 131810"/>
            </a:avLst>
          </a:prstGeom>
          <a:solidFill>
            <a:srgbClr val="4A6B6A"/>
          </a:solidFill>
          <a:ln/>
        </p:spPr>
        <p:txBody>
          <a:bodyPr/>
          <a:lstStyle/>
          <a:p>
            <a:endParaRPr lang="en-US"/>
          </a:p>
        </p:txBody>
      </p:sp>
      <p:sp>
        <p:nvSpPr>
          <p:cNvPr id="16" name="Shape 13"/>
          <p:cNvSpPr/>
          <p:nvPr/>
        </p:nvSpPr>
        <p:spPr>
          <a:xfrm>
            <a:off x="8436650" y="5591294"/>
            <a:ext cx="451961" cy="451961"/>
          </a:xfrm>
          <a:prstGeom prst="roundRect">
            <a:avLst>
              <a:gd name="adj" fmla="val 6667"/>
            </a:avLst>
          </a:prstGeom>
          <a:solidFill>
            <a:srgbClr val="315251"/>
          </a:solidFill>
          <a:ln/>
        </p:spPr>
        <p:txBody>
          <a:bodyPr/>
          <a:lstStyle/>
          <a:p>
            <a:endParaRPr lang="en-US"/>
          </a:p>
        </p:txBody>
      </p:sp>
      <p:sp>
        <p:nvSpPr>
          <p:cNvPr id="17" name="Text 14"/>
          <p:cNvSpPr/>
          <p:nvPr/>
        </p:nvSpPr>
        <p:spPr>
          <a:xfrm>
            <a:off x="8520886" y="5640050"/>
            <a:ext cx="283488" cy="354449"/>
          </a:xfrm>
          <a:prstGeom prst="rect">
            <a:avLst/>
          </a:prstGeom>
          <a:noFill/>
          <a:ln/>
        </p:spPr>
        <p:txBody>
          <a:bodyPr wrap="none" lIns="0" tIns="0" rIns="0" bIns="0" rtlCol="0" anchor="t"/>
          <a:lstStyle/>
          <a:p>
            <a:pPr marL="0" indent="0" algn="ctr">
              <a:lnSpc>
                <a:spcPts val="2200"/>
              </a:lnSpc>
              <a:buNone/>
            </a:pPr>
            <a:r>
              <a:rPr lang="en-US" sz="2200" dirty="0">
                <a:solidFill>
                  <a:srgbClr val="F9EEE7"/>
                </a:solidFill>
                <a:latin typeface="Quattrocento" pitchFamily="34" charset="0"/>
                <a:ea typeface="Quattrocento" pitchFamily="34" charset="-122"/>
                <a:cs typeface="Quattrocento" pitchFamily="34" charset="-120"/>
              </a:rPr>
              <a:t>3</a:t>
            </a:r>
            <a:endParaRPr lang="en-US" sz="2200" dirty="0"/>
          </a:p>
        </p:txBody>
      </p:sp>
      <p:sp>
        <p:nvSpPr>
          <p:cNvPr id="18" name="Text 15"/>
          <p:cNvSpPr/>
          <p:nvPr/>
        </p:nvSpPr>
        <p:spPr>
          <a:xfrm>
            <a:off x="7481054" y="3955256"/>
            <a:ext cx="2363272" cy="295394"/>
          </a:xfrm>
          <a:prstGeom prst="rect">
            <a:avLst/>
          </a:prstGeom>
          <a:noFill/>
          <a:ln/>
        </p:spPr>
        <p:txBody>
          <a:bodyPr wrap="none" lIns="0" tIns="0" rIns="0" bIns="0" rtlCol="0" anchor="t"/>
          <a:lstStyle/>
          <a:p>
            <a:pPr marL="0" indent="0" algn="ctr">
              <a:lnSpc>
                <a:spcPts val="2300"/>
              </a:lnSpc>
              <a:buNone/>
            </a:pPr>
            <a:r>
              <a:rPr lang="en-US" sz="1850" dirty="0">
                <a:solidFill>
                  <a:srgbClr val="F9EEE7"/>
                </a:solidFill>
                <a:latin typeface="Quattrocento" pitchFamily="34" charset="0"/>
                <a:ea typeface="Quattrocento" pitchFamily="34" charset="-122"/>
                <a:cs typeface="Quattrocento" pitchFamily="34" charset="-120"/>
              </a:rPr>
              <a:t>2008 Crash</a:t>
            </a:r>
            <a:endParaRPr lang="en-US" sz="1850" dirty="0"/>
          </a:p>
        </p:txBody>
      </p:sp>
      <p:sp>
        <p:nvSpPr>
          <p:cNvPr id="19" name="Text 16"/>
          <p:cNvSpPr/>
          <p:nvPr/>
        </p:nvSpPr>
        <p:spPr>
          <a:xfrm>
            <a:off x="6294001" y="4371142"/>
            <a:ext cx="4737378" cy="642699"/>
          </a:xfrm>
          <a:prstGeom prst="rect">
            <a:avLst/>
          </a:prstGeom>
          <a:noFill/>
          <a:ln/>
        </p:spPr>
        <p:txBody>
          <a:bodyPr wrap="square" lIns="0" tIns="0" rIns="0" bIns="0" rtlCol="0" anchor="t"/>
          <a:lstStyle/>
          <a:p>
            <a:pPr marL="0" indent="0" algn="ctr">
              <a:lnSpc>
                <a:spcPts val="2500"/>
              </a:lnSpc>
              <a:buNone/>
            </a:pPr>
            <a:r>
              <a:rPr lang="en-US" sz="1550" dirty="0">
                <a:solidFill>
                  <a:srgbClr val="F9EEE7"/>
                </a:solidFill>
                <a:latin typeface="Quattrocento" pitchFamily="34" charset="0"/>
                <a:ea typeface="Quattrocento" pitchFamily="34" charset="-122"/>
                <a:cs typeface="Quattrocento" pitchFamily="34" charset="-120"/>
              </a:rPr>
              <a:t>Negative flow as lenders retrenched and reduced exposure</a:t>
            </a:r>
            <a:endParaRPr lang="en-US" sz="1550" dirty="0"/>
          </a:p>
        </p:txBody>
      </p:sp>
      <p:sp>
        <p:nvSpPr>
          <p:cNvPr id="20" name="Shape 17"/>
          <p:cNvSpPr/>
          <p:nvPr/>
        </p:nvSpPr>
        <p:spPr>
          <a:xfrm>
            <a:off x="11346180" y="5817275"/>
            <a:ext cx="22860" cy="602575"/>
          </a:xfrm>
          <a:prstGeom prst="roundRect">
            <a:avLst>
              <a:gd name="adj" fmla="val 131810"/>
            </a:avLst>
          </a:prstGeom>
          <a:solidFill>
            <a:srgbClr val="4A6B6A"/>
          </a:solidFill>
          <a:ln/>
        </p:spPr>
        <p:txBody>
          <a:bodyPr/>
          <a:lstStyle/>
          <a:p>
            <a:endParaRPr lang="en-US"/>
          </a:p>
        </p:txBody>
      </p:sp>
      <p:sp>
        <p:nvSpPr>
          <p:cNvPr id="21" name="Shape 18"/>
          <p:cNvSpPr/>
          <p:nvPr/>
        </p:nvSpPr>
        <p:spPr>
          <a:xfrm>
            <a:off x="11131629" y="5591294"/>
            <a:ext cx="451961" cy="451961"/>
          </a:xfrm>
          <a:prstGeom prst="roundRect">
            <a:avLst>
              <a:gd name="adj" fmla="val 6667"/>
            </a:avLst>
          </a:prstGeom>
          <a:solidFill>
            <a:srgbClr val="315251"/>
          </a:solidFill>
          <a:ln/>
        </p:spPr>
        <p:txBody>
          <a:bodyPr/>
          <a:lstStyle/>
          <a:p>
            <a:endParaRPr lang="en-US"/>
          </a:p>
        </p:txBody>
      </p:sp>
      <p:sp>
        <p:nvSpPr>
          <p:cNvPr id="22" name="Text 19"/>
          <p:cNvSpPr/>
          <p:nvPr/>
        </p:nvSpPr>
        <p:spPr>
          <a:xfrm>
            <a:off x="11215866" y="5640050"/>
            <a:ext cx="283488" cy="354449"/>
          </a:xfrm>
          <a:prstGeom prst="rect">
            <a:avLst/>
          </a:prstGeom>
          <a:noFill/>
          <a:ln/>
        </p:spPr>
        <p:txBody>
          <a:bodyPr wrap="none" lIns="0" tIns="0" rIns="0" bIns="0" rtlCol="0" anchor="t"/>
          <a:lstStyle/>
          <a:p>
            <a:pPr marL="0" indent="0" algn="ctr">
              <a:lnSpc>
                <a:spcPts val="2200"/>
              </a:lnSpc>
              <a:buNone/>
            </a:pPr>
            <a:r>
              <a:rPr lang="en-US" sz="2200" dirty="0">
                <a:solidFill>
                  <a:srgbClr val="F9EEE7"/>
                </a:solidFill>
                <a:latin typeface="Quattrocento" pitchFamily="34" charset="0"/>
                <a:ea typeface="Quattrocento" pitchFamily="34" charset="-122"/>
                <a:cs typeface="Quattrocento" pitchFamily="34" charset="-120"/>
              </a:rPr>
              <a:t>4</a:t>
            </a:r>
            <a:endParaRPr lang="en-US" sz="2200" dirty="0"/>
          </a:p>
        </p:txBody>
      </p:sp>
      <p:sp>
        <p:nvSpPr>
          <p:cNvPr id="23" name="Text 20"/>
          <p:cNvSpPr/>
          <p:nvPr/>
        </p:nvSpPr>
        <p:spPr>
          <a:xfrm>
            <a:off x="10176034" y="6620708"/>
            <a:ext cx="2363272" cy="295394"/>
          </a:xfrm>
          <a:prstGeom prst="rect">
            <a:avLst/>
          </a:prstGeom>
          <a:noFill/>
          <a:ln/>
        </p:spPr>
        <p:txBody>
          <a:bodyPr wrap="none" lIns="0" tIns="0" rIns="0" bIns="0" rtlCol="0" anchor="t"/>
          <a:lstStyle/>
          <a:p>
            <a:pPr marL="0" indent="0" algn="ctr">
              <a:lnSpc>
                <a:spcPts val="2300"/>
              </a:lnSpc>
              <a:buNone/>
            </a:pPr>
            <a:r>
              <a:rPr lang="en-US" sz="1850" dirty="0">
                <a:solidFill>
                  <a:srgbClr val="F9EEE7"/>
                </a:solidFill>
                <a:latin typeface="Quattrocento" pitchFamily="34" charset="0"/>
                <a:ea typeface="Quattrocento" pitchFamily="34" charset="-122"/>
                <a:cs typeface="Quattrocento" pitchFamily="34" charset="-120"/>
              </a:rPr>
              <a:t>COVID-19 Impact</a:t>
            </a:r>
            <a:endParaRPr lang="en-US" sz="1850" dirty="0"/>
          </a:p>
        </p:txBody>
      </p:sp>
      <p:sp>
        <p:nvSpPr>
          <p:cNvPr id="24" name="Text 21"/>
          <p:cNvSpPr/>
          <p:nvPr/>
        </p:nvSpPr>
        <p:spPr>
          <a:xfrm>
            <a:off x="8988981" y="7036594"/>
            <a:ext cx="4737378" cy="642699"/>
          </a:xfrm>
          <a:prstGeom prst="rect">
            <a:avLst/>
          </a:prstGeom>
          <a:noFill/>
          <a:ln/>
        </p:spPr>
        <p:txBody>
          <a:bodyPr wrap="square" lIns="0" tIns="0" rIns="0" bIns="0" rtlCol="0" anchor="t"/>
          <a:lstStyle/>
          <a:p>
            <a:pPr marL="0" indent="0" algn="ctr">
              <a:lnSpc>
                <a:spcPts val="2500"/>
              </a:lnSpc>
              <a:buNone/>
            </a:pPr>
            <a:r>
              <a:rPr lang="en-US" sz="1550" dirty="0">
                <a:solidFill>
                  <a:srgbClr val="F9EEE7"/>
                </a:solidFill>
                <a:latin typeface="Quattrocento" pitchFamily="34" charset="0"/>
                <a:ea typeface="Quattrocento" pitchFamily="34" charset="-122"/>
                <a:cs typeface="Quattrocento" pitchFamily="34" charset="-120"/>
              </a:rPr>
              <a:t>Unprecedented challenges with office vacancies and remote work</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1208426" y="6511419"/>
            <a:ext cx="9604891"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Residential vs. Commercial Mortgages</a:t>
            </a:r>
            <a:endParaRPr lang="en-US" sz="4400" dirty="0"/>
          </a:p>
        </p:txBody>
      </p:sp>
      <p:sp>
        <p:nvSpPr>
          <p:cNvPr id="3" name="Text 1"/>
          <p:cNvSpPr/>
          <p:nvPr/>
        </p:nvSpPr>
        <p:spPr>
          <a:xfrm>
            <a:off x="837724" y="330350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Residential Mortgages</a:t>
            </a:r>
            <a:endParaRPr lang="en-US" sz="2200" dirty="0"/>
          </a:p>
        </p:txBody>
      </p:sp>
      <p:sp>
        <p:nvSpPr>
          <p:cNvPr id="4" name="Text 2"/>
          <p:cNvSpPr/>
          <p:nvPr/>
        </p:nvSpPr>
        <p:spPr>
          <a:xfrm>
            <a:off x="837724" y="3894773"/>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Smaller individual loans but more numerous</a:t>
            </a:r>
            <a:endParaRPr lang="en-US" sz="1850" dirty="0"/>
          </a:p>
        </p:txBody>
      </p:sp>
      <p:sp>
        <p:nvSpPr>
          <p:cNvPr id="5" name="Text 3"/>
          <p:cNvSpPr/>
          <p:nvPr/>
        </p:nvSpPr>
        <p:spPr>
          <a:xfrm>
            <a:off x="837724" y="4361498"/>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No income from property</a:t>
            </a:r>
            <a:endParaRPr lang="en-US" sz="1850" dirty="0"/>
          </a:p>
        </p:txBody>
      </p:sp>
      <p:sp>
        <p:nvSpPr>
          <p:cNvPr id="6" name="Text 4"/>
          <p:cNvSpPr/>
          <p:nvPr/>
        </p:nvSpPr>
        <p:spPr>
          <a:xfrm>
            <a:off x="837724" y="4828223"/>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Borrowers are typically non-professionals</a:t>
            </a:r>
            <a:endParaRPr lang="en-US" sz="1850" dirty="0"/>
          </a:p>
        </p:txBody>
      </p:sp>
      <p:sp>
        <p:nvSpPr>
          <p:cNvPr id="7" name="Text 5"/>
          <p:cNvSpPr/>
          <p:nvPr/>
        </p:nvSpPr>
        <p:spPr>
          <a:xfrm>
            <a:off x="837724" y="5294948"/>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Properties are relatively homogeneous</a:t>
            </a:r>
            <a:endParaRPr lang="en-US" sz="1850" dirty="0"/>
          </a:p>
        </p:txBody>
      </p:sp>
      <p:sp>
        <p:nvSpPr>
          <p:cNvPr id="8" name="Text 6"/>
          <p:cNvSpPr/>
          <p:nvPr/>
        </p:nvSpPr>
        <p:spPr>
          <a:xfrm>
            <a:off x="837724" y="5761673"/>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More government involvement</a:t>
            </a:r>
            <a:endParaRPr lang="en-US" sz="1850" dirty="0"/>
          </a:p>
        </p:txBody>
      </p:sp>
      <p:sp>
        <p:nvSpPr>
          <p:cNvPr id="9" name="Text 7"/>
          <p:cNvSpPr/>
          <p:nvPr/>
        </p:nvSpPr>
        <p:spPr>
          <a:xfrm>
            <a:off x="7614761" y="3303508"/>
            <a:ext cx="2945606"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Commercial Mortgages</a:t>
            </a:r>
            <a:endParaRPr lang="en-US" sz="2200" dirty="0"/>
          </a:p>
        </p:txBody>
      </p:sp>
      <p:sp>
        <p:nvSpPr>
          <p:cNvPr id="10" name="Text 8"/>
          <p:cNvSpPr/>
          <p:nvPr/>
        </p:nvSpPr>
        <p:spPr>
          <a:xfrm>
            <a:off x="7614761" y="3894773"/>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Larger individual loans but fewer in number</a:t>
            </a:r>
            <a:endParaRPr lang="en-US" sz="1850" dirty="0"/>
          </a:p>
        </p:txBody>
      </p:sp>
      <p:sp>
        <p:nvSpPr>
          <p:cNvPr id="11" name="Text 9"/>
          <p:cNvSpPr/>
          <p:nvPr/>
        </p:nvSpPr>
        <p:spPr>
          <a:xfrm>
            <a:off x="7614761" y="4361498"/>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Property generates income to service debt</a:t>
            </a:r>
            <a:endParaRPr lang="en-US" sz="1850" dirty="0"/>
          </a:p>
        </p:txBody>
      </p:sp>
      <p:sp>
        <p:nvSpPr>
          <p:cNvPr id="12" name="Text 10"/>
          <p:cNvSpPr/>
          <p:nvPr/>
        </p:nvSpPr>
        <p:spPr>
          <a:xfrm>
            <a:off x="7614761" y="4828223"/>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Borrowers are often financial professionals</a:t>
            </a:r>
            <a:endParaRPr lang="en-US" sz="1850" dirty="0"/>
          </a:p>
        </p:txBody>
      </p:sp>
      <p:sp>
        <p:nvSpPr>
          <p:cNvPr id="13" name="Text 11"/>
          <p:cNvSpPr/>
          <p:nvPr/>
        </p:nvSpPr>
        <p:spPr>
          <a:xfrm>
            <a:off x="7614761" y="5294948"/>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Properties tend to be unique</a:t>
            </a:r>
            <a:endParaRPr lang="en-US" sz="1850" dirty="0"/>
          </a:p>
        </p:txBody>
      </p:sp>
      <p:sp>
        <p:nvSpPr>
          <p:cNvPr id="14" name="Text 12"/>
          <p:cNvSpPr/>
          <p:nvPr/>
        </p:nvSpPr>
        <p:spPr>
          <a:xfrm>
            <a:off x="7614761" y="5761673"/>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Less government involvement</a:t>
            </a:r>
            <a:endParaRPr lang="en-US" sz="1850" dirty="0"/>
          </a:p>
        </p:txBody>
      </p:sp>
      <p:pic>
        <p:nvPicPr>
          <p:cNvPr id="16" name="Picture 15">
            <a:extLst>
              <a:ext uri="{FF2B5EF4-FFF2-40B4-BE49-F238E27FC236}">
                <a16:creationId xmlns:a16="http://schemas.microsoft.com/office/drawing/2014/main" id="{C3706893-9934-D164-B18F-FDA6AB57C636}"/>
              </a:ext>
            </a:extLst>
          </p:cNvPr>
          <p:cNvPicPr>
            <a:picLocks noChangeAspect="1"/>
          </p:cNvPicPr>
          <p:nvPr/>
        </p:nvPicPr>
        <p:blipFill>
          <a:blip r:embed="rId3"/>
          <a:stretch>
            <a:fillRect/>
          </a:stretch>
        </p:blipFill>
        <p:spPr>
          <a:xfrm>
            <a:off x="3478699" y="177274"/>
            <a:ext cx="5652943" cy="27607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1176457"/>
            <a:ext cx="8654177"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Permanent vs. Construction Loans</a:t>
            </a:r>
            <a:endParaRPr lang="en-US" sz="4400" dirty="0"/>
          </a:p>
        </p:txBody>
      </p:sp>
      <p:sp>
        <p:nvSpPr>
          <p:cNvPr id="3" name="Shape 1"/>
          <p:cNvSpPr/>
          <p:nvPr/>
        </p:nvSpPr>
        <p:spPr>
          <a:xfrm>
            <a:off x="837724" y="2359223"/>
            <a:ext cx="2159079" cy="1357193"/>
          </a:xfrm>
          <a:prstGeom prst="roundRect">
            <a:avLst>
              <a:gd name="adj" fmla="val 2646"/>
            </a:avLst>
          </a:prstGeom>
          <a:solidFill>
            <a:srgbClr val="315251"/>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1748909" y="2827377"/>
            <a:ext cx="336590" cy="420767"/>
          </a:xfrm>
          <a:prstGeom prst="rect">
            <a:avLst/>
          </a:prstGeom>
        </p:spPr>
      </p:pic>
      <p:sp>
        <p:nvSpPr>
          <p:cNvPr id="5" name="Text 2"/>
          <p:cNvSpPr/>
          <p:nvPr/>
        </p:nvSpPr>
        <p:spPr>
          <a:xfrm>
            <a:off x="3236119" y="2598539"/>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Construction Loans</a:t>
            </a:r>
            <a:endParaRPr lang="en-US" sz="2200" dirty="0"/>
          </a:p>
        </p:txBody>
      </p:sp>
      <p:sp>
        <p:nvSpPr>
          <p:cNvPr id="6" name="Text 3"/>
          <p:cNvSpPr/>
          <p:nvPr/>
        </p:nvSpPr>
        <p:spPr>
          <a:xfrm>
            <a:off x="3236119" y="3094077"/>
            <a:ext cx="5664398"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Short-term financing for building projects (1-3 years)</a:t>
            </a:r>
            <a:endParaRPr lang="en-US" sz="1850" dirty="0"/>
          </a:p>
        </p:txBody>
      </p:sp>
      <p:sp>
        <p:nvSpPr>
          <p:cNvPr id="7" name="Shape 4"/>
          <p:cNvSpPr/>
          <p:nvPr/>
        </p:nvSpPr>
        <p:spPr>
          <a:xfrm>
            <a:off x="3116461" y="3701177"/>
            <a:ext cx="10556558" cy="15240"/>
          </a:xfrm>
          <a:prstGeom prst="roundRect">
            <a:avLst>
              <a:gd name="adj" fmla="val 235611"/>
            </a:avLst>
          </a:prstGeom>
          <a:solidFill>
            <a:srgbClr val="4A6B6A"/>
          </a:solidFill>
          <a:ln/>
        </p:spPr>
        <p:txBody>
          <a:bodyPr/>
          <a:lstStyle/>
          <a:p>
            <a:endParaRPr lang="en-US"/>
          </a:p>
        </p:txBody>
      </p:sp>
      <p:sp>
        <p:nvSpPr>
          <p:cNvPr id="8" name="Shape 5"/>
          <p:cNvSpPr/>
          <p:nvPr/>
        </p:nvSpPr>
        <p:spPr>
          <a:xfrm>
            <a:off x="837724" y="3836075"/>
            <a:ext cx="4318278" cy="1357193"/>
          </a:xfrm>
          <a:prstGeom prst="roundRect">
            <a:avLst>
              <a:gd name="adj" fmla="val 2646"/>
            </a:avLst>
          </a:prstGeom>
          <a:solidFill>
            <a:srgbClr val="315251"/>
          </a:solidFill>
          <a:ln/>
        </p:spPr>
        <p:txBody>
          <a:bodyPr/>
          <a:lstStyle/>
          <a:p>
            <a:endParaRPr lang="en-US"/>
          </a:p>
        </p:txBody>
      </p:sp>
      <p:pic>
        <p:nvPicPr>
          <p:cNvPr id="9" name="Image 1" descr="preencoded.png"/>
          <p:cNvPicPr>
            <a:picLocks noChangeAspect="1"/>
          </p:cNvPicPr>
          <p:nvPr/>
        </p:nvPicPr>
        <p:blipFill>
          <a:blip r:embed="rId4"/>
          <a:stretch>
            <a:fillRect/>
          </a:stretch>
        </p:blipFill>
        <p:spPr>
          <a:xfrm>
            <a:off x="2828568" y="4304228"/>
            <a:ext cx="336590" cy="420767"/>
          </a:xfrm>
          <a:prstGeom prst="rect">
            <a:avLst/>
          </a:prstGeom>
        </p:spPr>
      </p:pic>
      <p:sp>
        <p:nvSpPr>
          <p:cNvPr id="10" name="Text 6"/>
          <p:cNvSpPr/>
          <p:nvPr/>
        </p:nvSpPr>
        <p:spPr>
          <a:xfrm>
            <a:off x="5395317" y="407539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Bridge Financing</a:t>
            </a:r>
            <a:endParaRPr lang="en-US" sz="2200" dirty="0"/>
          </a:p>
        </p:txBody>
      </p:sp>
      <p:sp>
        <p:nvSpPr>
          <p:cNvPr id="11" name="Text 7"/>
          <p:cNvSpPr/>
          <p:nvPr/>
        </p:nvSpPr>
        <p:spPr>
          <a:xfrm>
            <a:off x="5395317" y="4570928"/>
            <a:ext cx="7151489"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"Mini-perm" loans bridging construction and permanent financing</a:t>
            </a:r>
            <a:endParaRPr lang="en-US" sz="1850" dirty="0"/>
          </a:p>
        </p:txBody>
      </p:sp>
      <p:sp>
        <p:nvSpPr>
          <p:cNvPr id="12" name="Shape 8"/>
          <p:cNvSpPr/>
          <p:nvPr/>
        </p:nvSpPr>
        <p:spPr>
          <a:xfrm>
            <a:off x="5275659" y="5178028"/>
            <a:ext cx="8397359" cy="15240"/>
          </a:xfrm>
          <a:prstGeom prst="roundRect">
            <a:avLst>
              <a:gd name="adj" fmla="val 235611"/>
            </a:avLst>
          </a:prstGeom>
          <a:solidFill>
            <a:srgbClr val="4A6B6A"/>
          </a:solidFill>
          <a:ln/>
        </p:spPr>
        <p:txBody>
          <a:bodyPr/>
          <a:lstStyle/>
          <a:p>
            <a:endParaRPr lang="en-US"/>
          </a:p>
        </p:txBody>
      </p:sp>
      <p:sp>
        <p:nvSpPr>
          <p:cNvPr id="13" name="Shape 9"/>
          <p:cNvSpPr/>
          <p:nvPr/>
        </p:nvSpPr>
        <p:spPr>
          <a:xfrm>
            <a:off x="837724" y="5312926"/>
            <a:ext cx="6477476" cy="1740218"/>
          </a:xfrm>
          <a:prstGeom prst="roundRect">
            <a:avLst>
              <a:gd name="adj" fmla="val 2063"/>
            </a:avLst>
          </a:prstGeom>
          <a:solidFill>
            <a:srgbClr val="315251"/>
          </a:solidFill>
          <a:ln/>
        </p:spPr>
        <p:txBody>
          <a:bodyPr/>
          <a:lstStyle/>
          <a:p>
            <a:endParaRPr lang="en-US"/>
          </a:p>
        </p:txBody>
      </p:sp>
      <p:pic>
        <p:nvPicPr>
          <p:cNvPr id="14" name="Image 2" descr="preencoded.png"/>
          <p:cNvPicPr>
            <a:picLocks noChangeAspect="1"/>
          </p:cNvPicPr>
          <p:nvPr/>
        </p:nvPicPr>
        <p:blipFill>
          <a:blip r:embed="rId5"/>
          <a:stretch>
            <a:fillRect/>
          </a:stretch>
        </p:blipFill>
        <p:spPr>
          <a:xfrm>
            <a:off x="3908107" y="5972651"/>
            <a:ext cx="336590" cy="420767"/>
          </a:xfrm>
          <a:prstGeom prst="rect">
            <a:avLst/>
          </a:prstGeom>
        </p:spPr>
      </p:pic>
      <p:sp>
        <p:nvSpPr>
          <p:cNvPr id="15" name="Text 10"/>
          <p:cNvSpPr/>
          <p:nvPr/>
        </p:nvSpPr>
        <p:spPr>
          <a:xfrm>
            <a:off x="7554516" y="5552242"/>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Permanent Loans</a:t>
            </a:r>
            <a:endParaRPr lang="en-US" sz="2200" dirty="0"/>
          </a:p>
        </p:txBody>
      </p:sp>
      <p:sp>
        <p:nvSpPr>
          <p:cNvPr id="16" name="Text 11"/>
          <p:cNvSpPr/>
          <p:nvPr/>
        </p:nvSpPr>
        <p:spPr>
          <a:xfrm>
            <a:off x="7554516" y="6047780"/>
            <a:ext cx="599884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Long-term financing for completed properties (5-10+ years)</a:t>
            </a:r>
            <a:endParaRPr lang="en-US" sz="1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124903"/>
            <a:ext cx="7242334"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Legal Structure of Mortgages</a:t>
            </a:r>
            <a:endParaRPr lang="en-US" sz="4400" dirty="0"/>
          </a:p>
        </p:txBody>
      </p:sp>
      <p:pic>
        <p:nvPicPr>
          <p:cNvPr id="4" name="Image 1" descr="preencoded.png"/>
          <p:cNvPicPr>
            <a:picLocks noChangeAspect="1"/>
          </p:cNvPicPr>
          <p:nvPr/>
        </p:nvPicPr>
        <p:blipFill>
          <a:blip r:embed="rId4"/>
          <a:stretch>
            <a:fillRect/>
          </a:stretch>
        </p:blipFill>
        <p:spPr>
          <a:xfrm>
            <a:off x="6324124" y="2187893"/>
            <a:ext cx="1196816" cy="1740218"/>
          </a:xfrm>
          <a:prstGeom prst="rect">
            <a:avLst/>
          </a:prstGeom>
        </p:spPr>
      </p:pic>
      <p:sp>
        <p:nvSpPr>
          <p:cNvPr id="5" name="Text 1"/>
          <p:cNvSpPr/>
          <p:nvPr/>
        </p:nvSpPr>
        <p:spPr>
          <a:xfrm>
            <a:off x="7760256" y="242720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Promissory Note</a:t>
            </a:r>
            <a:endParaRPr lang="en-US" sz="2200" dirty="0"/>
          </a:p>
        </p:txBody>
      </p:sp>
      <p:sp>
        <p:nvSpPr>
          <p:cNvPr id="6" name="Text 2"/>
          <p:cNvSpPr/>
          <p:nvPr/>
        </p:nvSpPr>
        <p:spPr>
          <a:xfrm>
            <a:off x="7760256" y="2922746"/>
            <a:ext cx="603242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Establishes the debt obligation between borrower and lender</a:t>
            </a:r>
            <a:endParaRPr lang="en-US" sz="1850" dirty="0"/>
          </a:p>
        </p:txBody>
      </p:sp>
      <p:pic>
        <p:nvPicPr>
          <p:cNvPr id="7" name="Image 2" descr="preencoded.png"/>
          <p:cNvPicPr>
            <a:picLocks noChangeAspect="1"/>
          </p:cNvPicPr>
          <p:nvPr/>
        </p:nvPicPr>
        <p:blipFill>
          <a:blip r:embed="rId5"/>
          <a:stretch>
            <a:fillRect/>
          </a:stretch>
        </p:blipFill>
        <p:spPr>
          <a:xfrm>
            <a:off x="6324124" y="3928110"/>
            <a:ext cx="1196816" cy="1740218"/>
          </a:xfrm>
          <a:prstGeom prst="rect">
            <a:avLst/>
          </a:prstGeom>
        </p:spPr>
      </p:pic>
      <p:sp>
        <p:nvSpPr>
          <p:cNvPr id="8" name="Text 3"/>
          <p:cNvSpPr/>
          <p:nvPr/>
        </p:nvSpPr>
        <p:spPr>
          <a:xfrm>
            <a:off x="7760256" y="416742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Mortgage Deed</a:t>
            </a:r>
            <a:endParaRPr lang="en-US" sz="2200" dirty="0"/>
          </a:p>
        </p:txBody>
      </p:sp>
      <p:sp>
        <p:nvSpPr>
          <p:cNvPr id="9" name="Text 4"/>
          <p:cNvSpPr/>
          <p:nvPr/>
        </p:nvSpPr>
        <p:spPr>
          <a:xfrm>
            <a:off x="7760256" y="4662964"/>
            <a:ext cx="603242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Secures the debt by conveying potential ownership of collateral</a:t>
            </a:r>
            <a:endParaRPr lang="en-US" sz="1850" dirty="0"/>
          </a:p>
        </p:txBody>
      </p:sp>
      <p:pic>
        <p:nvPicPr>
          <p:cNvPr id="10" name="Image 3" descr="preencoded.png"/>
          <p:cNvPicPr>
            <a:picLocks noChangeAspect="1"/>
          </p:cNvPicPr>
          <p:nvPr/>
        </p:nvPicPr>
        <p:blipFill>
          <a:blip r:embed="rId6"/>
          <a:stretch>
            <a:fillRect/>
          </a:stretch>
        </p:blipFill>
        <p:spPr>
          <a:xfrm>
            <a:off x="6324124" y="5668327"/>
            <a:ext cx="1196816" cy="1436251"/>
          </a:xfrm>
          <a:prstGeom prst="rect">
            <a:avLst/>
          </a:prstGeom>
        </p:spPr>
      </p:pic>
      <p:sp>
        <p:nvSpPr>
          <p:cNvPr id="11" name="Text 5"/>
          <p:cNvSpPr/>
          <p:nvPr/>
        </p:nvSpPr>
        <p:spPr>
          <a:xfrm>
            <a:off x="7760256" y="590764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Recording</a:t>
            </a:r>
            <a:endParaRPr lang="en-US" sz="2200" dirty="0"/>
          </a:p>
        </p:txBody>
      </p:sp>
      <p:sp>
        <p:nvSpPr>
          <p:cNvPr id="12" name="Text 6"/>
          <p:cNvSpPr/>
          <p:nvPr/>
        </p:nvSpPr>
        <p:spPr>
          <a:xfrm>
            <a:off x="7760256" y="6403181"/>
            <a:ext cx="603242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Establishes priority claim to the collateral property</a:t>
            </a:r>
            <a:endParaRPr lang="en-US" sz="1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TotalTime>
  <Words>1033</Words>
  <Application>Microsoft Office PowerPoint</Application>
  <PresentationFormat>Custom</PresentationFormat>
  <Paragraphs>178</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Quattrocento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Norman Miller</cp:lastModifiedBy>
  <cp:revision>2</cp:revision>
  <dcterms:created xsi:type="dcterms:W3CDTF">2025-06-15T22:00:08Z</dcterms:created>
  <dcterms:modified xsi:type="dcterms:W3CDTF">2025-06-15T22:12:02Z</dcterms:modified>
</cp:coreProperties>
</file>